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22.jpg" ContentType="image/jpg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46.jpg" ContentType="image/jpg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69.jpg" ContentType="image/jpg"/>
  <Override PartName="/ppt/media/image77.jpg" ContentType="image/jpg"/>
  <Override PartName="/ppt/media/image78.jpg" ContentType="image/jpg"/>
  <Override PartName="/ppt/notesSlides/notesSlide3.xml" ContentType="application/vnd.openxmlformats-officedocument.presentationml.notesSlide+xml"/>
  <Override PartName="/ppt/media/image93.jpg" ContentType="image/jpg"/>
  <Override PartName="/ppt/media/image94.jpg" ContentType="image/jpg"/>
  <Override PartName="/ppt/media/image96.jpg" ContentType="image/png"/>
  <Override PartName="/ppt/media/image98.jpg" ContentType="image/jpg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media/image109.jpg" ContentType="image/jpg"/>
  <Override PartName="/ppt/media/image110.jpg" ContentType="image/jpg"/>
  <Override PartName="/ppt/media/image116.jpg" ContentType="image/jpg"/>
  <Override PartName="/ppt/media/image117.jpg" ContentType="image/jpg"/>
  <Override PartName="/ppt/media/image127.jpg" ContentType="image/jpg"/>
  <Override PartName="/ppt/media/image128.jpg" ContentType="image/jpg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62" r:id="rId1"/>
    <p:sldMasterId id="2147483775" r:id="rId2"/>
  </p:sldMasterIdLst>
  <p:notesMasterIdLst>
    <p:notesMasterId r:id="rId134"/>
  </p:notesMasterIdLst>
  <p:handoutMasterIdLst>
    <p:handoutMasterId r:id="rId135"/>
  </p:handoutMasterIdLst>
  <p:sldIdLst>
    <p:sldId id="595" r:id="rId3"/>
    <p:sldId id="596" r:id="rId4"/>
    <p:sldId id="319" r:id="rId5"/>
    <p:sldId id="257" r:id="rId6"/>
    <p:sldId id="259" r:id="rId7"/>
    <p:sldId id="417" r:id="rId8"/>
    <p:sldId id="418" r:id="rId9"/>
    <p:sldId id="526" r:id="rId10"/>
    <p:sldId id="419" r:id="rId11"/>
    <p:sldId id="524" r:id="rId12"/>
    <p:sldId id="421" r:id="rId13"/>
    <p:sldId id="592" r:id="rId14"/>
    <p:sldId id="427" r:id="rId15"/>
    <p:sldId id="423" r:id="rId16"/>
    <p:sldId id="424" r:id="rId17"/>
    <p:sldId id="528" r:id="rId18"/>
    <p:sldId id="527" r:id="rId19"/>
    <p:sldId id="428" r:id="rId20"/>
    <p:sldId id="433" r:id="rId21"/>
    <p:sldId id="435" r:id="rId22"/>
    <p:sldId id="436" r:id="rId23"/>
    <p:sldId id="437" r:id="rId24"/>
    <p:sldId id="438" r:id="rId25"/>
    <p:sldId id="443" r:id="rId26"/>
    <p:sldId id="441" r:id="rId27"/>
    <p:sldId id="439" r:id="rId28"/>
    <p:sldId id="440" r:id="rId29"/>
    <p:sldId id="442" r:id="rId30"/>
    <p:sldId id="593" r:id="rId31"/>
    <p:sldId id="529" r:id="rId32"/>
    <p:sldId id="530" r:id="rId33"/>
    <p:sldId id="444" r:id="rId34"/>
    <p:sldId id="445" r:id="rId35"/>
    <p:sldId id="531" r:id="rId36"/>
    <p:sldId id="447" r:id="rId37"/>
    <p:sldId id="532" r:id="rId38"/>
    <p:sldId id="533" r:id="rId39"/>
    <p:sldId id="534" r:id="rId40"/>
    <p:sldId id="449" r:id="rId41"/>
    <p:sldId id="594" r:id="rId42"/>
    <p:sldId id="535" r:id="rId43"/>
    <p:sldId id="536" r:id="rId44"/>
    <p:sldId id="537" r:id="rId45"/>
    <p:sldId id="452" r:id="rId46"/>
    <p:sldId id="539" r:id="rId47"/>
    <p:sldId id="538" r:id="rId48"/>
    <p:sldId id="541" r:id="rId49"/>
    <p:sldId id="540" r:id="rId50"/>
    <p:sldId id="456" r:id="rId51"/>
    <p:sldId id="460" r:id="rId52"/>
    <p:sldId id="461" r:id="rId53"/>
    <p:sldId id="462" r:id="rId54"/>
    <p:sldId id="463" r:id="rId55"/>
    <p:sldId id="464" r:id="rId56"/>
    <p:sldId id="465" r:id="rId57"/>
    <p:sldId id="542" r:id="rId58"/>
    <p:sldId id="543" r:id="rId59"/>
    <p:sldId id="545" r:id="rId60"/>
    <p:sldId id="544" r:id="rId61"/>
    <p:sldId id="468" r:id="rId62"/>
    <p:sldId id="469" r:id="rId63"/>
    <p:sldId id="472" r:id="rId64"/>
    <p:sldId id="473" r:id="rId65"/>
    <p:sldId id="474" r:id="rId66"/>
    <p:sldId id="475" r:id="rId67"/>
    <p:sldId id="476" r:id="rId68"/>
    <p:sldId id="546" r:id="rId69"/>
    <p:sldId id="477" r:id="rId70"/>
    <p:sldId id="478" r:id="rId71"/>
    <p:sldId id="479" r:id="rId72"/>
    <p:sldId id="547" r:id="rId73"/>
    <p:sldId id="548" r:id="rId74"/>
    <p:sldId id="549" r:id="rId75"/>
    <p:sldId id="550" r:id="rId76"/>
    <p:sldId id="552" r:id="rId77"/>
    <p:sldId id="553" r:id="rId78"/>
    <p:sldId id="554" r:id="rId79"/>
    <p:sldId id="555" r:id="rId80"/>
    <p:sldId id="556" r:id="rId81"/>
    <p:sldId id="557" r:id="rId82"/>
    <p:sldId id="558" r:id="rId83"/>
    <p:sldId id="559" r:id="rId84"/>
    <p:sldId id="560" r:id="rId85"/>
    <p:sldId id="488" r:id="rId86"/>
    <p:sldId id="489" r:id="rId87"/>
    <p:sldId id="561" r:id="rId88"/>
    <p:sldId id="490" r:id="rId89"/>
    <p:sldId id="491" r:id="rId90"/>
    <p:sldId id="492" r:id="rId91"/>
    <p:sldId id="562" r:id="rId92"/>
    <p:sldId id="563" r:id="rId93"/>
    <p:sldId id="564" r:id="rId94"/>
    <p:sldId id="493" r:id="rId95"/>
    <p:sldId id="565" r:id="rId96"/>
    <p:sldId id="495" r:id="rId97"/>
    <p:sldId id="567" r:id="rId98"/>
    <p:sldId id="566" r:id="rId99"/>
    <p:sldId id="568" r:id="rId100"/>
    <p:sldId id="569" r:id="rId101"/>
    <p:sldId id="497" r:id="rId102"/>
    <p:sldId id="498" r:id="rId103"/>
    <p:sldId id="499" r:id="rId104"/>
    <p:sldId id="500" r:id="rId105"/>
    <p:sldId id="501" r:id="rId106"/>
    <p:sldId id="502" r:id="rId107"/>
    <p:sldId id="503" r:id="rId108"/>
    <p:sldId id="504" r:id="rId109"/>
    <p:sldId id="570" r:id="rId110"/>
    <p:sldId id="505" r:id="rId111"/>
    <p:sldId id="506" r:id="rId112"/>
    <p:sldId id="572" r:id="rId113"/>
    <p:sldId id="573" r:id="rId114"/>
    <p:sldId id="574" r:id="rId115"/>
    <p:sldId id="575" r:id="rId116"/>
    <p:sldId id="576" r:id="rId117"/>
    <p:sldId id="577" r:id="rId118"/>
    <p:sldId id="578" r:id="rId119"/>
    <p:sldId id="579" r:id="rId120"/>
    <p:sldId id="580" r:id="rId121"/>
    <p:sldId id="581" r:id="rId122"/>
    <p:sldId id="582" r:id="rId123"/>
    <p:sldId id="583" r:id="rId124"/>
    <p:sldId id="584" r:id="rId125"/>
    <p:sldId id="585" r:id="rId126"/>
    <p:sldId id="586" r:id="rId127"/>
    <p:sldId id="587" r:id="rId128"/>
    <p:sldId id="588" r:id="rId129"/>
    <p:sldId id="589" r:id="rId130"/>
    <p:sldId id="591" r:id="rId131"/>
    <p:sldId id="395" r:id="rId132"/>
    <p:sldId id="522" r:id="rId1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7EBD"/>
    <a:srgbClr val="9DDCFB"/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B6BB1C-FE89-4AD2-9CC3-6F96D52EB2C7}" v="1" dt="2020-02-13T06:23:16.841"/>
  </p1510:revLst>
</p1510:revInfo>
</file>

<file path=ppt/tableStyles.xml><?xml version="1.0" encoding="utf-8"?>
<a:tblStyleLst xmlns:a="http://schemas.openxmlformats.org/drawingml/2006/main" def="{5C22544A-7EE6-4342-B048-85BDC9FD1C3A}"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2" d="100"/>
          <a:sy n="62" d="100"/>
        </p:scale>
        <p:origin x="229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theme" Target="theme/theme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handoutMaster" Target="handoutMasters/handoutMaster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svg"/><Relationship Id="rId1" Type="http://schemas.openxmlformats.org/officeDocument/2006/relationships/image" Target="../media/image99.png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4" Type="http://schemas.openxmlformats.org/officeDocument/2006/relationships/image" Target="../media/image102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0.svg"/><Relationship Id="rId1" Type="http://schemas.openxmlformats.org/officeDocument/2006/relationships/image" Target="../media/image129.png"/><Relationship Id="rId4" Type="http://schemas.openxmlformats.org/officeDocument/2006/relationships/image" Target="../media/image13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svg"/><Relationship Id="rId1" Type="http://schemas.openxmlformats.org/officeDocument/2006/relationships/image" Target="../media/image99.png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4" Type="http://schemas.openxmlformats.org/officeDocument/2006/relationships/image" Target="../media/image102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0.svg"/><Relationship Id="rId1" Type="http://schemas.openxmlformats.org/officeDocument/2006/relationships/image" Target="../media/image129.png"/><Relationship Id="rId4" Type="http://schemas.openxmlformats.org/officeDocument/2006/relationships/image" Target="../media/image1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568A8B-6693-4DE3-B8D8-01DC0A1ACD8C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502AD43-FFD0-4A59-84DE-849BDC8CA998}">
      <dgm:prSet/>
      <dgm:spPr/>
      <dgm:t>
        <a:bodyPr/>
        <a:lstStyle/>
        <a:p>
          <a:r>
            <a:rPr lang="en-US" b="1"/>
            <a:t>History and Clinical Examination</a:t>
          </a:r>
        </a:p>
      </dgm:t>
    </dgm:pt>
    <dgm:pt modelId="{BB2107A3-530B-4E5A-88EC-1588C96542AD}" type="parTrans" cxnId="{914E9AE8-ACF4-4DD8-869F-68F5643073F2}">
      <dgm:prSet/>
      <dgm:spPr/>
      <dgm:t>
        <a:bodyPr/>
        <a:lstStyle/>
        <a:p>
          <a:endParaRPr lang="en-US"/>
        </a:p>
      </dgm:t>
    </dgm:pt>
    <dgm:pt modelId="{13FF6C4E-5E63-44D4-8251-37B6F81A674C}" type="sibTrans" cxnId="{914E9AE8-ACF4-4DD8-869F-68F5643073F2}">
      <dgm:prSet/>
      <dgm:spPr/>
      <dgm:t>
        <a:bodyPr/>
        <a:lstStyle/>
        <a:p>
          <a:endParaRPr lang="en-US"/>
        </a:p>
      </dgm:t>
    </dgm:pt>
    <dgm:pt modelId="{E185B565-1531-4305-8FC9-28973A978F37}">
      <dgm:prSet/>
      <dgm:spPr/>
      <dgm:t>
        <a:bodyPr/>
        <a:lstStyle/>
        <a:p>
          <a:r>
            <a:rPr lang="en-US" b="1"/>
            <a:t>Radiology</a:t>
          </a:r>
        </a:p>
      </dgm:t>
    </dgm:pt>
    <dgm:pt modelId="{41BAFE2E-9B6C-4C4A-AAB6-9D1A7145F3F7}" type="parTrans" cxnId="{3928C2C2-0579-44A4-8A55-E1B622982870}">
      <dgm:prSet/>
      <dgm:spPr/>
      <dgm:t>
        <a:bodyPr/>
        <a:lstStyle/>
        <a:p>
          <a:endParaRPr lang="en-US"/>
        </a:p>
      </dgm:t>
    </dgm:pt>
    <dgm:pt modelId="{8C92E324-3BB1-434F-8BBC-DB14FBBB4BC9}" type="sibTrans" cxnId="{3928C2C2-0579-44A4-8A55-E1B622982870}">
      <dgm:prSet/>
      <dgm:spPr/>
      <dgm:t>
        <a:bodyPr/>
        <a:lstStyle/>
        <a:p>
          <a:endParaRPr lang="en-US"/>
        </a:p>
      </dgm:t>
    </dgm:pt>
    <dgm:pt modelId="{27A6E3CD-6A86-4364-A7DD-6DDC67B38D0F}">
      <dgm:prSet/>
      <dgm:spPr/>
      <dgm:t>
        <a:bodyPr/>
        <a:lstStyle/>
        <a:p>
          <a:r>
            <a:rPr lang="en-US" b="1" dirty="0"/>
            <a:t>Laboratory</a:t>
          </a:r>
        </a:p>
      </dgm:t>
    </dgm:pt>
    <dgm:pt modelId="{0CE4DB17-5C7B-400A-8180-D71E10B4D1B7}" type="parTrans" cxnId="{B7A44162-7487-42C7-AEAB-B4C082DD90F2}">
      <dgm:prSet/>
      <dgm:spPr/>
      <dgm:t>
        <a:bodyPr/>
        <a:lstStyle/>
        <a:p>
          <a:endParaRPr lang="en-US"/>
        </a:p>
      </dgm:t>
    </dgm:pt>
    <dgm:pt modelId="{8BB33E73-5428-4F04-9AAF-0D45DBDEAE07}" type="sibTrans" cxnId="{B7A44162-7487-42C7-AEAB-B4C082DD90F2}">
      <dgm:prSet/>
      <dgm:spPr/>
      <dgm:t>
        <a:bodyPr/>
        <a:lstStyle/>
        <a:p>
          <a:endParaRPr lang="en-US"/>
        </a:p>
      </dgm:t>
    </dgm:pt>
    <dgm:pt modelId="{F1A0F20C-64FC-4FDB-B3E5-F35450387590}">
      <dgm:prSet/>
      <dgm:spPr/>
      <dgm:t>
        <a:bodyPr/>
        <a:lstStyle/>
        <a:p>
          <a:r>
            <a:rPr lang="en-US" b="1"/>
            <a:t>Aspiration</a:t>
          </a:r>
        </a:p>
      </dgm:t>
    </dgm:pt>
    <dgm:pt modelId="{4E13A8C4-B56E-4A9B-8525-A52F75CA87F3}" type="parTrans" cxnId="{BB284BA6-9693-44F7-9F14-BF1F85EA455A}">
      <dgm:prSet/>
      <dgm:spPr/>
      <dgm:t>
        <a:bodyPr/>
        <a:lstStyle/>
        <a:p>
          <a:endParaRPr lang="en-US"/>
        </a:p>
      </dgm:t>
    </dgm:pt>
    <dgm:pt modelId="{04509141-DE66-4D2A-AD48-41E15ABF3A40}" type="sibTrans" cxnId="{BB284BA6-9693-44F7-9F14-BF1F85EA455A}">
      <dgm:prSet/>
      <dgm:spPr/>
      <dgm:t>
        <a:bodyPr/>
        <a:lstStyle/>
        <a:p>
          <a:endParaRPr lang="en-US"/>
        </a:p>
      </dgm:t>
    </dgm:pt>
    <dgm:pt modelId="{C1952680-82F5-41D8-8B88-956CA74B0E30}" type="pres">
      <dgm:prSet presAssocID="{F3568A8B-6693-4DE3-B8D8-01DC0A1ACD8C}" presName="root" presStyleCnt="0">
        <dgm:presLayoutVars>
          <dgm:dir/>
          <dgm:resizeHandles val="exact"/>
        </dgm:presLayoutVars>
      </dgm:prSet>
      <dgm:spPr/>
    </dgm:pt>
    <dgm:pt modelId="{FC3A78DF-5286-4F60-81E2-1E80768A7EFC}" type="pres">
      <dgm:prSet presAssocID="{B502AD43-FFD0-4A59-84DE-849BDC8CA998}" presName="compNode" presStyleCnt="0"/>
      <dgm:spPr/>
    </dgm:pt>
    <dgm:pt modelId="{6B55774B-33D8-43A1-8196-F09F920C7180}" type="pres">
      <dgm:prSet presAssocID="{B502AD43-FFD0-4A59-84DE-849BDC8CA99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9EA946E7-60A9-407E-9F26-2356F4CF215E}" type="pres">
      <dgm:prSet presAssocID="{B502AD43-FFD0-4A59-84DE-849BDC8CA998}" presName="spaceRect" presStyleCnt="0"/>
      <dgm:spPr/>
    </dgm:pt>
    <dgm:pt modelId="{E1F1989B-9E53-42C6-B4D3-57E4A291CC71}" type="pres">
      <dgm:prSet presAssocID="{B502AD43-FFD0-4A59-84DE-849BDC8CA998}" presName="textRect" presStyleLbl="revTx" presStyleIdx="0" presStyleCnt="4">
        <dgm:presLayoutVars>
          <dgm:chMax val="1"/>
          <dgm:chPref val="1"/>
        </dgm:presLayoutVars>
      </dgm:prSet>
      <dgm:spPr/>
    </dgm:pt>
    <dgm:pt modelId="{54ED59E2-E5BC-4776-B95A-2A7CD634F927}" type="pres">
      <dgm:prSet presAssocID="{13FF6C4E-5E63-44D4-8251-37B6F81A674C}" presName="sibTrans" presStyleCnt="0"/>
      <dgm:spPr/>
    </dgm:pt>
    <dgm:pt modelId="{E53977EA-6D4D-45B7-B375-C9F1C4ACB7EC}" type="pres">
      <dgm:prSet presAssocID="{E185B565-1531-4305-8FC9-28973A978F37}" presName="compNode" presStyleCnt="0"/>
      <dgm:spPr/>
    </dgm:pt>
    <dgm:pt modelId="{7376ADC4-36B4-4FD6-8497-7CAD826F2A54}" type="pres">
      <dgm:prSet presAssocID="{E185B565-1531-4305-8FC9-28973A978F3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active with solid fill"/>
        </a:ext>
      </dgm:extLst>
    </dgm:pt>
    <dgm:pt modelId="{0E90F869-CB27-431D-9A7C-EBE33B60FE08}" type="pres">
      <dgm:prSet presAssocID="{E185B565-1531-4305-8FC9-28973A978F37}" presName="spaceRect" presStyleCnt="0"/>
      <dgm:spPr/>
    </dgm:pt>
    <dgm:pt modelId="{A852EFE9-5EAA-4DB5-839C-BE63D8D0B085}" type="pres">
      <dgm:prSet presAssocID="{E185B565-1531-4305-8FC9-28973A978F37}" presName="textRect" presStyleLbl="revTx" presStyleIdx="1" presStyleCnt="4">
        <dgm:presLayoutVars>
          <dgm:chMax val="1"/>
          <dgm:chPref val="1"/>
        </dgm:presLayoutVars>
      </dgm:prSet>
      <dgm:spPr/>
    </dgm:pt>
    <dgm:pt modelId="{FA811E45-9F32-475F-99F5-851D1A16E188}" type="pres">
      <dgm:prSet presAssocID="{8C92E324-3BB1-434F-8BBC-DB14FBBB4BC9}" presName="sibTrans" presStyleCnt="0"/>
      <dgm:spPr/>
    </dgm:pt>
    <dgm:pt modelId="{115C4864-AEBE-454F-9CA9-EB296A4221FB}" type="pres">
      <dgm:prSet presAssocID="{27A6E3CD-6A86-4364-A7DD-6DDC67B38D0F}" presName="compNode" presStyleCnt="0"/>
      <dgm:spPr/>
    </dgm:pt>
    <dgm:pt modelId="{B463A033-F5D9-4FD6-9919-B510B7ABD8D1}" type="pres">
      <dgm:prSet presAssocID="{27A6E3CD-6A86-4364-A7DD-6DDC67B38D0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3344D0D0-BF33-41ED-A109-34E4E721AA2A}" type="pres">
      <dgm:prSet presAssocID="{27A6E3CD-6A86-4364-A7DD-6DDC67B38D0F}" presName="spaceRect" presStyleCnt="0"/>
      <dgm:spPr/>
    </dgm:pt>
    <dgm:pt modelId="{E50544D3-BA3B-4BBC-B7E5-D75D332D3B45}" type="pres">
      <dgm:prSet presAssocID="{27A6E3CD-6A86-4364-A7DD-6DDC67B38D0F}" presName="textRect" presStyleLbl="revTx" presStyleIdx="2" presStyleCnt="4">
        <dgm:presLayoutVars>
          <dgm:chMax val="1"/>
          <dgm:chPref val="1"/>
        </dgm:presLayoutVars>
      </dgm:prSet>
      <dgm:spPr/>
    </dgm:pt>
    <dgm:pt modelId="{A7DBC47E-1A3F-4D26-BB27-EA354CDE99C1}" type="pres">
      <dgm:prSet presAssocID="{8BB33E73-5428-4F04-9AAF-0D45DBDEAE07}" presName="sibTrans" presStyleCnt="0"/>
      <dgm:spPr/>
    </dgm:pt>
    <dgm:pt modelId="{629EA16B-A118-473D-A5A3-6DF361B11CC0}" type="pres">
      <dgm:prSet presAssocID="{F1A0F20C-64FC-4FDB-B3E5-F35450387590}" presName="compNode" presStyleCnt="0"/>
      <dgm:spPr/>
    </dgm:pt>
    <dgm:pt modelId="{3AC39AE7-DBFB-4780-8EC1-EE622ACC64D6}" type="pres">
      <dgm:prSet presAssocID="{F1A0F20C-64FC-4FDB-B3E5-F3545038759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 with solid fill"/>
        </a:ext>
      </dgm:extLst>
    </dgm:pt>
    <dgm:pt modelId="{A2CDF361-721F-4FFC-8179-4DABCFBA4AB5}" type="pres">
      <dgm:prSet presAssocID="{F1A0F20C-64FC-4FDB-B3E5-F35450387590}" presName="spaceRect" presStyleCnt="0"/>
      <dgm:spPr/>
    </dgm:pt>
    <dgm:pt modelId="{A6CAAE3F-0E41-47B8-98F3-95A18D58E301}" type="pres">
      <dgm:prSet presAssocID="{F1A0F20C-64FC-4FDB-B3E5-F3545038759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7A44162-7487-42C7-AEAB-B4C082DD90F2}" srcId="{F3568A8B-6693-4DE3-B8D8-01DC0A1ACD8C}" destId="{27A6E3CD-6A86-4364-A7DD-6DDC67B38D0F}" srcOrd="2" destOrd="0" parTransId="{0CE4DB17-5C7B-400A-8180-D71E10B4D1B7}" sibTransId="{8BB33E73-5428-4F04-9AAF-0D45DBDEAE07}"/>
    <dgm:cxn modelId="{574DF18F-0FB2-47A3-B3C6-633BED5F1906}" type="presOf" srcId="{E185B565-1531-4305-8FC9-28973A978F37}" destId="{A852EFE9-5EAA-4DB5-839C-BE63D8D0B085}" srcOrd="0" destOrd="0" presId="urn:microsoft.com/office/officeart/2018/2/layout/IconLabelList"/>
    <dgm:cxn modelId="{298DBEA1-2984-461C-A12F-94024E71A23F}" type="presOf" srcId="{F1A0F20C-64FC-4FDB-B3E5-F35450387590}" destId="{A6CAAE3F-0E41-47B8-98F3-95A18D58E301}" srcOrd="0" destOrd="0" presId="urn:microsoft.com/office/officeart/2018/2/layout/IconLabelList"/>
    <dgm:cxn modelId="{E3F769A3-32E0-4068-BAA0-017513B96984}" type="presOf" srcId="{27A6E3CD-6A86-4364-A7DD-6DDC67B38D0F}" destId="{E50544D3-BA3B-4BBC-B7E5-D75D332D3B45}" srcOrd="0" destOrd="0" presId="urn:microsoft.com/office/officeart/2018/2/layout/IconLabelList"/>
    <dgm:cxn modelId="{BB284BA6-9693-44F7-9F14-BF1F85EA455A}" srcId="{F3568A8B-6693-4DE3-B8D8-01DC0A1ACD8C}" destId="{F1A0F20C-64FC-4FDB-B3E5-F35450387590}" srcOrd="3" destOrd="0" parTransId="{4E13A8C4-B56E-4A9B-8525-A52F75CA87F3}" sibTransId="{04509141-DE66-4D2A-AD48-41E15ABF3A40}"/>
    <dgm:cxn modelId="{ACC83BAB-80FD-4BEB-9862-04849FD9E569}" type="presOf" srcId="{B502AD43-FFD0-4A59-84DE-849BDC8CA998}" destId="{E1F1989B-9E53-42C6-B4D3-57E4A291CC71}" srcOrd="0" destOrd="0" presId="urn:microsoft.com/office/officeart/2018/2/layout/IconLabelList"/>
    <dgm:cxn modelId="{3928C2C2-0579-44A4-8A55-E1B622982870}" srcId="{F3568A8B-6693-4DE3-B8D8-01DC0A1ACD8C}" destId="{E185B565-1531-4305-8FC9-28973A978F37}" srcOrd="1" destOrd="0" parTransId="{41BAFE2E-9B6C-4C4A-AAB6-9D1A7145F3F7}" sibTransId="{8C92E324-3BB1-434F-8BBC-DB14FBBB4BC9}"/>
    <dgm:cxn modelId="{325209CC-16CC-404A-871F-714EA43165C2}" type="presOf" srcId="{F3568A8B-6693-4DE3-B8D8-01DC0A1ACD8C}" destId="{C1952680-82F5-41D8-8B88-956CA74B0E30}" srcOrd="0" destOrd="0" presId="urn:microsoft.com/office/officeart/2018/2/layout/IconLabelList"/>
    <dgm:cxn modelId="{914E9AE8-ACF4-4DD8-869F-68F5643073F2}" srcId="{F3568A8B-6693-4DE3-B8D8-01DC0A1ACD8C}" destId="{B502AD43-FFD0-4A59-84DE-849BDC8CA998}" srcOrd="0" destOrd="0" parTransId="{BB2107A3-530B-4E5A-88EC-1588C96542AD}" sibTransId="{13FF6C4E-5E63-44D4-8251-37B6F81A674C}"/>
    <dgm:cxn modelId="{72002089-F464-475D-AE20-D76A726A3B78}" type="presParOf" srcId="{C1952680-82F5-41D8-8B88-956CA74B0E30}" destId="{FC3A78DF-5286-4F60-81E2-1E80768A7EFC}" srcOrd="0" destOrd="0" presId="urn:microsoft.com/office/officeart/2018/2/layout/IconLabelList"/>
    <dgm:cxn modelId="{5B273625-A1BB-480C-8FA7-6451305CD02C}" type="presParOf" srcId="{FC3A78DF-5286-4F60-81E2-1E80768A7EFC}" destId="{6B55774B-33D8-43A1-8196-F09F920C7180}" srcOrd="0" destOrd="0" presId="urn:microsoft.com/office/officeart/2018/2/layout/IconLabelList"/>
    <dgm:cxn modelId="{43527654-876C-4E08-BE01-D50D81A139AE}" type="presParOf" srcId="{FC3A78DF-5286-4F60-81E2-1E80768A7EFC}" destId="{9EA946E7-60A9-407E-9F26-2356F4CF215E}" srcOrd="1" destOrd="0" presId="urn:microsoft.com/office/officeart/2018/2/layout/IconLabelList"/>
    <dgm:cxn modelId="{B81BD48D-FE15-416D-AA1A-18D5D9B4C9CE}" type="presParOf" srcId="{FC3A78DF-5286-4F60-81E2-1E80768A7EFC}" destId="{E1F1989B-9E53-42C6-B4D3-57E4A291CC71}" srcOrd="2" destOrd="0" presId="urn:microsoft.com/office/officeart/2018/2/layout/IconLabelList"/>
    <dgm:cxn modelId="{84CEC9AA-D53F-461E-AE40-FA4D7A3630E5}" type="presParOf" srcId="{C1952680-82F5-41D8-8B88-956CA74B0E30}" destId="{54ED59E2-E5BC-4776-B95A-2A7CD634F927}" srcOrd="1" destOrd="0" presId="urn:microsoft.com/office/officeart/2018/2/layout/IconLabelList"/>
    <dgm:cxn modelId="{5B3F6301-957B-4780-A2DF-3AC1E868536A}" type="presParOf" srcId="{C1952680-82F5-41D8-8B88-956CA74B0E30}" destId="{E53977EA-6D4D-45B7-B375-C9F1C4ACB7EC}" srcOrd="2" destOrd="0" presId="urn:microsoft.com/office/officeart/2018/2/layout/IconLabelList"/>
    <dgm:cxn modelId="{21D3418F-4597-4015-A375-A98DDC202925}" type="presParOf" srcId="{E53977EA-6D4D-45B7-B375-C9F1C4ACB7EC}" destId="{7376ADC4-36B4-4FD6-8497-7CAD826F2A54}" srcOrd="0" destOrd="0" presId="urn:microsoft.com/office/officeart/2018/2/layout/IconLabelList"/>
    <dgm:cxn modelId="{02EF2719-7DF8-4024-BFBD-8A3D7570E901}" type="presParOf" srcId="{E53977EA-6D4D-45B7-B375-C9F1C4ACB7EC}" destId="{0E90F869-CB27-431D-9A7C-EBE33B60FE08}" srcOrd="1" destOrd="0" presId="urn:microsoft.com/office/officeart/2018/2/layout/IconLabelList"/>
    <dgm:cxn modelId="{020D4E1E-BD1A-4437-8196-FEA2EB74D9EF}" type="presParOf" srcId="{E53977EA-6D4D-45B7-B375-C9F1C4ACB7EC}" destId="{A852EFE9-5EAA-4DB5-839C-BE63D8D0B085}" srcOrd="2" destOrd="0" presId="urn:microsoft.com/office/officeart/2018/2/layout/IconLabelList"/>
    <dgm:cxn modelId="{541E95AD-B217-4098-850E-17C8F84A011A}" type="presParOf" srcId="{C1952680-82F5-41D8-8B88-956CA74B0E30}" destId="{FA811E45-9F32-475F-99F5-851D1A16E188}" srcOrd="3" destOrd="0" presId="urn:microsoft.com/office/officeart/2018/2/layout/IconLabelList"/>
    <dgm:cxn modelId="{10DD3A7B-BCB8-4BAD-BF1C-D84E0569617A}" type="presParOf" srcId="{C1952680-82F5-41D8-8B88-956CA74B0E30}" destId="{115C4864-AEBE-454F-9CA9-EB296A4221FB}" srcOrd="4" destOrd="0" presId="urn:microsoft.com/office/officeart/2018/2/layout/IconLabelList"/>
    <dgm:cxn modelId="{EAA78FA2-7934-4012-BA8B-238EBDE5A8F6}" type="presParOf" srcId="{115C4864-AEBE-454F-9CA9-EB296A4221FB}" destId="{B463A033-F5D9-4FD6-9919-B510B7ABD8D1}" srcOrd="0" destOrd="0" presId="urn:microsoft.com/office/officeart/2018/2/layout/IconLabelList"/>
    <dgm:cxn modelId="{11B14135-B150-485C-9570-B31EE7A8E19C}" type="presParOf" srcId="{115C4864-AEBE-454F-9CA9-EB296A4221FB}" destId="{3344D0D0-BF33-41ED-A109-34E4E721AA2A}" srcOrd="1" destOrd="0" presId="urn:microsoft.com/office/officeart/2018/2/layout/IconLabelList"/>
    <dgm:cxn modelId="{4585552D-12BE-4F32-91FD-CA179F552C2A}" type="presParOf" srcId="{115C4864-AEBE-454F-9CA9-EB296A4221FB}" destId="{E50544D3-BA3B-4BBC-B7E5-D75D332D3B45}" srcOrd="2" destOrd="0" presId="urn:microsoft.com/office/officeart/2018/2/layout/IconLabelList"/>
    <dgm:cxn modelId="{1D02145C-B874-4FA6-B0CA-689DF39F7B71}" type="presParOf" srcId="{C1952680-82F5-41D8-8B88-956CA74B0E30}" destId="{A7DBC47E-1A3F-4D26-BB27-EA354CDE99C1}" srcOrd="5" destOrd="0" presId="urn:microsoft.com/office/officeart/2018/2/layout/IconLabelList"/>
    <dgm:cxn modelId="{3BC56DB7-72DF-4BB7-9366-12664BF05B65}" type="presParOf" srcId="{C1952680-82F5-41D8-8B88-956CA74B0E30}" destId="{629EA16B-A118-473D-A5A3-6DF361B11CC0}" srcOrd="6" destOrd="0" presId="urn:microsoft.com/office/officeart/2018/2/layout/IconLabelList"/>
    <dgm:cxn modelId="{0A6DB948-7539-403E-9409-E35BAEBDBE4F}" type="presParOf" srcId="{629EA16B-A118-473D-A5A3-6DF361B11CC0}" destId="{3AC39AE7-DBFB-4780-8EC1-EE622ACC64D6}" srcOrd="0" destOrd="0" presId="urn:microsoft.com/office/officeart/2018/2/layout/IconLabelList"/>
    <dgm:cxn modelId="{E0B6DD75-EBD4-4FFF-8806-0A1CB21D71F8}" type="presParOf" srcId="{629EA16B-A118-473D-A5A3-6DF361B11CC0}" destId="{A2CDF361-721F-4FFC-8179-4DABCFBA4AB5}" srcOrd="1" destOrd="0" presId="urn:microsoft.com/office/officeart/2018/2/layout/IconLabelList"/>
    <dgm:cxn modelId="{3CD3CB90-F57D-4148-86DB-9C31CBFF27E8}" type="presParOf" srcId="{629EA16B-A118-473D-A5A3-6DF361B11CC0}" destId="{A6CAAE3F-0E41-47B8-98F3-95A18D58E30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568A8B-6693-4DE3-B8D8-01DC0A1ACD8C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502AD43-FFD0-4A59-84DE-849BDC8CA998}">
      <dgm:prSet/>
      <dgm:spPr/>
      <dgm:t>
        <a:bodyPr/>
        <a:lstStyle/>
        <a:p>
          <a:r>
            <a:rPr lang="en-US" b="1"/>
            <a:t>History and Clinical Examination</a:t>
          </a:r>
        </a:p>
      </dgm:t>
    </dgm:pt>
    <dgm:pt modelId="{BB2107A3-530B-4E5A-88EC-1588C96542AD}" type="parTrans" cxnId="{914E9AE8-ACF4-4DD8-869F-68F5643073F2}">
      <dgm:prSet/>
      <dgm:spPr/>
      <dgm:t>
        <a:bodyPr/>
        <a:lstStyle/>
        <a:p>
          <a:endParaRPr lang="en-US"/>
        </a:p>
      </dgm:t>
    </dgm:pt>
    <dgm:pt modelId="{13FF6C4E-5E63-44D4-8251-37B6F81A674C}" type="sibTrans" cxnId="{914E9AE8-ACF4-4DD8-869F-68F5643073F2}">
      <dgm:prSet/>
      <dgm:spPr/>
      <dgm:t>
        <a:bodyPr/>
        <a:lstStyle/>
        <a:p>
          <a:endParaRPr lang="en-US"/>
        </a:p>
      </dgm:t>
    </dgm:pt>
    <dgm:pt modelId="{E185B565-1531-4305-8FC9-28973A978F37}">
      <dgm:prSet/>
      <dgm:spPr/>
      <dgm:t>
        <a:bodyPr/>
        <a:lstStyle/>
        <a:p>
          <a:r>
            <a:rPr lang="en-US" b="1"/>
            <a:t>Radiology</a:t>
          </a:r>
        </a:p>
      </dgm:t>
    </dgm:pt>
    <dgm:pt modelId="{41BAFE2E-9B6C-4C4A-AAB6-9D1A7145F3F7}" type="parTrans" cxnId="{3928C2C2-0579-44A4-8A55-E1B622982870}">
      <dgm:prSet/>
      <dgm:spPr/>
      <dgm:t>
        <a:bodyPr/>
        <a:lstStyle/>
        <a:p>
          <a:endParaRPr lang="en-US"/>
        </a:p>
      </dgm:t>
    </dgm:pt>
    <dgm:pt modelId="{8C92E324-3BB1-434F-8BBC-DB14FBBB4BC9}" type="sibTrans" cxnId="{3928C2C2-0579-44A4-8A55-E1B622982870}">
      <dgm:prSet/>
      <dgm:spPr/>
      <dgm:t>
        <a:bodyPr/>
        <a:lstStyle/>
        <a:p>
          <a:endParaRPr lang="en-US"/>
        </a:p>
      </dgm:t>
    </dgm:pt>
    <dgm:pt modelId="{27A6E3CD-6A86-4364-A7DD-6DDC67B38D0F}">
      <dgm:prSet/>
      <dgm:spPr/>
      <dgm:t>
        <a:bodyPr/>
        <a:lstStyle/>
        <a:p>
          <a:r>
            <a:rPr lang="en-US" b="1" dirty="0"/>
            <a:t>Laboratory</a:t>
          </a:r>
        </a:p>
      </dgm:t>
    </dgm:pt>
    <dgm:pt modelId="{0CE4DB17-5C7B-400A-8180-D71E10B4D1B7}" type="parTrans" cxnId="{B7A44162-7487-42C7-AEAB-B4C082DD90F2}">
      <dgm:prSet/>
      <dgm:spPr/>
      <dgm:t>
        <a:bodyPr/>
        <a:lstStyle/>
        <a:p>
          <a:endParaRPr lang="en-US"/>
        </a:p>
      </dgm:t>
    </dgm:pt>
    <dgm:pt modelId="{8BB33E73-5428-4F04-9AAF-0D45DBDEAE07}" type="sibTrans" cxnId="{B7A44162-7487-42C7-AEAB-B4C082DD90F2}">
      <dgm:prSet/>
      <dgm:spPr/>
      <dgm:t>
        <a:bodyPr/>
        <a:lstStyle/>
        <a:p>
          <a:endParaRPr lang="en-US"/>
        </a:p>
      </dgm:t>
    </dgm:pt>
    <dgm:pt modelId="{F1A0F20C-64FC-4FDB-B3E5-F35450387590}">
      <dgm:prSet/>
      <dgm:spPr/>
      <dgm:t>
        <a:bodyPr/>
        <a:lstStyle/>
        <a:p>
          <a:r>
            <a:rPr lang="en-US" b="1"/>
            <a:t>Aspiration</a:t>
          </a:r>
        </a:p>
      </dgm:t>
    </dgm:pt>
    <dgm:pt modelId="{4E13A8C4-B56E-4A9B-8525-A52F75CA87F3}" type="parTrans" cxnId="{BB284BA6-9693-44F7-9F14-BF1F85EA455A}">
      <dgm:prSet/>
      <dgm:spPr/>
      <dgm:t>
        <a:bodyPr/>
        <a:lstStyle/>
        <a:p>
          <a:endParaRPr lang="en-US"/>
        </a:p>
      </dgm:t>
    </dgm:pt>
    <dgm:pt modelId="{04509141-DE66-4D2A-AD48-41E15ABF3A40}" type="sibTrans" cxnId="{BB284BA6-9693-44F7-9F14-BF1F85EA455A}">
      <dgm:prSet/>
      <dgm:spPr/>
      <dgm:t>
        <a:bodyPr/>
        <a:lstStyle/>
        <a:p>
          <a:endParaRPr lang="en-US"/>
        </a:p>
      </dgm:t>
    </dgm:pt>
    <dgm:pt modelId="{C1952680-82F5-41D8-8B88-956CA74B0E30}" type="pres">
      <dgm:prSet presAssocID="{F3568A8B-6693-4DE3-B8D8-01DC0A1ACD8C}" presName="root" presStyleCnt="0">
        <dgm:presLayoutVars>
          <dgm:dir/>
          <dgm:resizeHandles val="exact"/>
        </dgm:presLayoutVars>
      </dgm:prSet>
      <dgm:spPr/>
    </dgm:pt>
    <dgm:pt modelId="{FC3A78DF-5286-4F60-81E2-1E80768A7EFC}" type="pres">
      <dgm:prSet presAssocID="{B502AD43-FFD0-4A59-84DE-849BDC8CA998}" presName="compNode" presStyleCnt="0"/>
      <dgm:spPr/>
    </dgm:pt>
    <dgm:pt modelId="{6B55774B-33D8-43A1-8196-F09F920C7180}" type="pres">
      <dgm:prSet presAssocID="{B502AD43-FFD0-4A59-84DE-849BDC8CA99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9EA946E7-60A9-407E-9F26-2356F4CF215E}" type="pres">
      <dgm:prSet presAssocID="{B502AD43-FFD0-4A59-84DE-849BDC8CA998}" presName="spaceRect" presStyleCnt="0"/>
      <dgm:spPr/>
    </dgm:pt>
    <dgm:pt modelId="{E1F1989B-9E53-42C6-B4D3-57E4A291CC71}" type="pres">
      <dgm:prSet presAssocID="{B502AD43-FFD0-4A59-84DE-849BDC8CA998}" presName="textRect" presStyleLbl="revTx" presStyleIdx="0" presStyleCnt="4">
        <dgm:presLayoutVars>
          <dgm:chMax val="1"/>
          <dgm:chPref val="1"/>
        </dgm:presLayoutVars>
      </dgm:prSet>
      <dgm:spPr/>
    </dgm:pt>
    <dgm:pt modelId="{54ED59E2-E5BC-4776-B95A-2A7CD634F927}" type="pres">
      <dgm:prSet presAssocID="{13FF6C4E-5E63-44D4-8251-37B6F81A674C}" presName="sibTrans" presStyleCnt="0"/>
      <dgm:spPr/>
    </dgm:pt>
    <dgm:pt modelId="{E53977EA-6D4D-45B7-B375-C9F1C4ACB7EC}" type="pres">
      <dgm:prSet presAssocID="{E185B565-1531-4305-8FC9-28973A978F37}" presName="compNode" presStyleCnt="0"/>
      <dgm:spPr/>
    </dgm:pt>
    <dgm:pt modelId="{7376ADC4-36B4-4FD6-8497-7CAD826F2A54}" type="pres">
      <dgm:prSet presAssocID="{E185B565-1531-4305-8FC9-28973A978F3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active with solid fill"/>
        </a:ext>
      </dgm:extLst>
    </dgm:pt>
    <dgm:pt modelId="{0E90F869-CB27-431D-9A7C-EBE33B60FE08}" type="pres">
      <dgm:prSet presAssocID="{E185B565-1531-4305-8FC9-28973A978F37}" presName="spaceRect" presStyleCnt="0"/>
      <dgm:spPr/>
    </dgm:pt>
    <dgm:pt modelId="{A852EFE9-5EAA-4DB5-839C-BE63D8D0B085}" type="pres">
      <dgm:prSet presAssocID="{E185B565-1531-4305-8FC9-28973A978F37}" presName="textRect" presStyleLbl="revTx" presStyleIdx="1" presStyleCnt="4">
        <dgm:presLayoutVars>
          <dgm:chMax val="1"/>
          <dgm:chPref val="1"/>
        </dgm:presLayoutVars>
      </dgm:prSet>
      <dgm:spPr/>
    </dgm:pt>
    <dgm:pt modelId="{FA811E45-9F32-475F-99F5-851D1A16E188}" type="pres">
      <dgm:prSet presAssocID="{8C92E324-3BB1-434F-8BBC-DB14FBBB4BC9}" presName="sibTrans" presStyleCnt="0"/>
      <dgm:spPr/>
    </dgm:pt>
    <dgm:pt modelId="{115C4864-AEBE-454F-9CA9-EB296A4221FB}" type="pres">
      <dgm:prSet presAssocID="{27A6E3CD-6A86-4364-A7DD-6DDC67B38D0F}" presName="compNode" presStyleCnt="0"/>
      <dgm:spPr/>
    </dgm:pt>
    <dgm:pt modelId="{B463A033-F5D9-4FD6-9919-B510B7ABD8D1}" type="pres">
      <dgm:prSet presAssocID="{27A6E3CD-6A86-4364-A7DD-6DDC67B38D0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3344D0D0-BF33-41ED-A109-34E4E721AA2A}" type="pres">
      <dgm:prSet presAssocID="{27A6E3CD-6A86-4364-A7DD-6DDC67B38D0F}" presName="spaceRect" presStyleCnt="0"/>
      <dgm:spPr/>
    </dgm:pt>
    <dgm:pt modelId="{E50544D3-BA3B-4BBC-B7E5-D75D332D3B45}" type="pres">
      <dgm:prSet presAssocID="{27A6E3CD-6A86-4364-A7DD-6DDC67B38D0F}" presName="textRect" presStyleLbl="revTx" presStyleIdx="2" presStyleCnt="4">
        <dgm:presLayoutVars>
          <dgm:chMax val="1"/>
          <dgm:chPref val="1"/>
        </dgm:presLayoutVars>
      </dgm:prSet>
      <dgm:spPr/>
    </dgm:pt>
    <dgm:pt modelId="{A7DBC47E-1A3F-4D26-BB27-EA354CDE99C1}" type="pres">
      <dgm:prSet presAssocID="{8BB33E73-5428-4F04-9AAF-0D45DBDEAE07}" presName="sibTrans" presStyleCnt="0"/>
      <dgm:spPr/>
    </dgm:pt>
    <dgm:pt modelId="{629EA16B-A118-473D-A5A3-6DF361B11CC0}" type="pres">
      <dgm:prSet presAssocID="{F1A0F20C-64FC-4FDB-B3E5-F35450387590}" presName="compNode" presStyleCnt="0"/>
      <dgm:spPr/>
    </dgm:pt>
    <dgm:pt modelId="{3AC39AE7-DBFB-4780-8EC1-EE622ACC64D6}" type="pres">
      <dgm:prSet presAssocID="{F1A0F20C-64FC-4FDB-B3E5-F3545038759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 with solid fill"/>
        </a:ext>
      </dgm:extLst>
    </dgm:pt>
    <dgm:pt modelId="{A2CDF361-721F-4FFC-8179-4DABCFBA4AB5}" type="pres">
      <dgm:prSet presAssocID="{F1A0F20C-64FC-4FDB-B3E5-F35450387590}" presName="spaceRect" presStyleCnt="0"/>
      <dgm:spPr/>
    </dgm:pt>
    <dgm:pt modelId="{A6CAAE3F-0E41-47B8-98F3-95A18D58E301}" type="pres">
      <dgm:prSet presAssocID="{F1A0F20C-64FC-4FDB-B3E5-F3545038759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7A44162-7487-42C7-AEAB-B4C082DD90F2}" srcId="{F3568A8B-6693-4DE3-B8D8-01DC0A1ACD8C}" destId="{27A6E3CD-6A86-4364-A7DD-6DDC67B38D0F}" srcOrd="2" destOrd="0" parTransId="{0CE4DB17-5C7B-400A-8180-D71E10B4D1B7}" sibTransId="{8BB33E73-5428-4F04-9AAF-0D45DBDEAE07}"/>
    <dgm:cxn modelId="{574DF18F-0FB2-47A3-B3C6-633BED5F1906}" type="presOf" srcId="{E185B565-1531-4305-8FC9-28973A978F37}" destId="{A852EFE9-5EAA-4DB5-839C-BE63D8D0B085}" srcOrd="0" destOrd="0" presId="urn:microsoft.com/office/officeart/2018/2/layout/IconLabelList"/>
    <dgm:cxn modelId="{298DBEA1-2984-461C-A12F-94024E71A23F}" type="presOf" srcId="{F1A0F20C-64FC-4FDB-B3E5-F35450387590}" destId="{A6CAAE3F-0E41-47B8-98F3-95A18D58E301}" srcOrd="0" destOrd="0" presId="urn:microsoft.com/office/officeart/2018/2/layout/IconLabelList"/>
    <dgm:cxn modelId="{E3F769A3-32E0-4068-BAA0-017513B96984}" type="presOf" srcId="{27A6E3CD-6A86-4364-A7DD-6DDC67B38D0F}" destId="{E50544D3-BA3B-4BBC-B7E5-D75D332D3B45}" srcOrd="0" destOrd="0" presId="urn:microsoft.com/office/officeart/2018/2/layout/IconLabelList"/>
    <dgm:cxn modelId="{BB284BA6-9693-44F7-9F14-BF1F85EA455A}" srcId="{F3568A8B-6693-4DE3-B8D8-01DC0A1ACD8C}" destId="{F1A0F20C-64FC-4FDB-B3E5-F35450387590}" srcOrd="3" destOrd="0" parTransId="{4E13A8C4-B56E-4A9B-8525-A52F75CA87F3}" sibTransId="{04509141-DE66-4D2A-AD48-41E15ABF3A40}"/>
    <dgm:cxn modelId="{ACC83BAB-80FD-4BEB-9862-04849FD9E569}" type="presOf" srcId="{B502AD43-FFD0-4A59-84DE-849BDC8CA998}" destId="{E1F1989B-9E53-42C6-B4D3-57E4A291CC71}" srcOrd="0" destOrd="0" presId="urn:microsoft.com/office/officeart/2018/2/layout/IconLabelList"/>
    <dgm:cxn modelId="{3928C2C2-0579-44A4-8A55-E1B622982870}" srcId="{F3568A8B-6693-4DE3-B8D8-01DC0A1ACD8C}" destId="{E185B565-1531-4305-8FC9-28973A978F37}" srcOrd="1" destOrd="0" parTransId="{41BAFE2E-9B6C-4C4A-AAB6-9D1A7145F3F7}" sibTransId="{8C92E324-3BB1-434F-8BBC-DB14FBBB4BC9}"/>
    <dgm:cxn modelId="{325209CC-16CC-404A-871F-714EA43165C2}" type="presOf" srcId="{F3568A8B-6693-4DE3-B8D8-01DC0A1ACD8C}" destId="{C1952680-82F5-41D8-8B88-956CA74B0E30}" srcOrd="0" destOrd="0" presId="urn:microsoft.com/office/officeart/2018/2/layout/IconLabelList"/>
    <dgm:cxn modelId="{914E9AE8-ACF4-4DD8-869F-68F5643073F2}" srcId="{F3568A8B-6693-4DE3-B8D8-01DC0A1ACD8C}" destId="{B502AD43-FFD0-4A59-84DE-849BDC8CA998}" srcOrd="0" destOrd="0" parTransId="{BB2107A3-530B-4E5A-88EC-1588C96542AD}" sibTransId="{13FF6C4E-5E63-44D4-8251-37B6F81A674C}"/>
    <dgm:cxn modelId="{72002089-F464-475D-AE20-D76A726A3B78}" type="presParOf" srcId="{C1952680-82F5-41D8-8B88-956CA74B0E30}" destId="{FC3A78DF-5286-4F60-81E2-1E80768A7EFC}" srcOrd="0" destOrd="0" presId="urn:microsoft.com/office/officeart/2018/2/layout/IconLabelList"/>
    <dgm:cxn modelId="{5B273625-A1BB-480C-8FA7-6451305CD02C}" type="presParOf" srcId="{FC3A78DF-5286-4F60-81E2-1E80768A7EFC}" destId="{6B55774B-33D8-43A1-8196-F09F920C7180}" srcOrd="0" destOrd="0" presId="urn:microsoft.com/office/officeart/2018/2/layout/IconLabelList"/>
    <dgm:cxn modelId="{43527654-876C-4E08-BE01-D50D81A139AE}" type="presParOf" srcId="{FC3A78DF-5286-4F60-81E2-1E80768A7EFC}" destId="{9EA946E7-60A9-407E-9F26-2356F4CF215E}" srcOrd="1" destOrd="0" presId="urn:microsoft.com/office/officeart/2018/2/layout/IconLabelList"/>
    <dgm:cxn modelId="{B81BD48D-FE15-416D-AA1A-18D5D9B4C9CE}" type="presParOf" srcId="{FC3A78DF-5286-4F60-81E2-1E80768A7EFC}" destId="{E1F1989B-9E53-42C6-B4D3-57E4A291CC71}" srcOrd="2" destOrd="0" presId="urn:microsoft.com/office/officeart/2018/2/layout/IconLabelList"/>
    <dgm:cxn modelId="{84CEC9AA-D53F-461E-AE40-FA4D7A3630E5}" type="presParOf" srcId="{C1952680-82F5-41D8-8B88-956CA74B0E30}" destId="{54ED59E2-E5BC-4776-B95A-2A7CD634F927}" srcOrd="1" destOrd="0" presId="urn:microsoft.com/office/officeart/2018/2/layout/IconLabelList"/>
    <dgm:cxn modelId="{5B3F6301-957B-4780-A2DF-3AC1E868536A}" type="presParOf" srcId="{C1952680-82F5-41D8-8B88-956CA74B0E30}" destId="{E53977EA-6D4D-45B7-B375-C9F1C4ACB7EC}" srcOrd="2" destOrd="0" presId="urn:microsoft.com/office/officeart/2018/2/layout/IconLabelList"/>
    <dgm:cxn modelId="{21D3418F-4597-4015-A375-A98DDC202925}" type="presParOf" srcId="{E53977EA-6D4D-45B7-B375-C9F1C4ACB7EC}" destId="{7376ADC4-36B4-4FD6-8497-7CAD826F2A54}" srcOrd="0" destOrd="0" presId="urn:microsoft.com/office/officeart/2018/2/layout/IconLabelList"/>
    <dgm:cxn modelId="{02EF2719-7DF8-4024-BFBD-8A3D7570E901}" type="presParOf" srcId="{E53977EA-6D4D-45B7-B375-C9F1C4ACB7EC}" destId="{0E90F869-CB27-431D-9A7C-EBE33B60FE08}" srcOrd="1" destOrd="0" presId="urn:microsoft.com/office/officeart/2018/2/layout/IconLabelList"/>
    <dgm:cxn modelId="{020D4E1E-BD1A-4437-8196-FEA2EB74D9EF}" type="presParOf" srcId="{E53977EA-6D4D-45B7-B375-C9F1C4ACB7EC}" destId="{A852EFE9-5EAA-4DB5-839C-BE63D8D0B085}" srcOrd="2" destOrd="0" presId="urn:microsoft.com/office/officeart/2018/2/layout/IconLabelList"/>
    <dgm:cxn modelId="{541E95AD-B217-4098-850E-17C8F84A011A}" type="presParOf" srcId="{C1952680-82F5-41D8-8B88-956CA74B0E30}" destId="{FA811E45-9F32-475F-99F5-851D1A16E188}" srcOrd="3" destOrd="0" presId="urn:microsoft.com/office/officeart/2018/2/layout/IconLabelList"/>
    <dgm:cxn modelId="{10DD3A7B-BCB8-4BAD-BF1C-D84E0569617A}" type="presParOf" srcId="{C1952680-82F5-41D8-8B88-956CA74B0E30}" destId="{115C4864-AEBE-454F-9CA9-EB296A4221FB}" srcOrd="4" destOrd="0" presId="urn:microsoft.com/office/officeart/2018/2/layout/IconLabelList"/>
    <dgm:cxn modelId="{EAA78FA2-7934-4012-BA8B-238EBDE5A8F6}" type="presParOf" srcId="{115C4864-AEBE-454F-9CA9-EB296A4221FB}" destId="{B463A033-F5D9-4FD6-9919-B510B7ABD8D1}" srcOrd="0" destOrd="0" presId="urn:microsoft.com/office/officeart/2018/2/layout/IconLabelList"/>
    <dgm:cxn modelId="{11B14135-B150-485C-9570-B31EE7A8E19C}" type="presParOf" srcId="{115C4864-AEBE-454F-9CA9-EB296A4221FB}" destId="{3344D0D0-BF33-41ED-A109-34E4E721AA2A}" srcOrd="1" destOrd="0" presId="urn:microsoft.com/office/officeart/2018/2/layout/IconLabelList"/>
    <dgm:cxn modelId="{4585552D-12BE-4F32-91FD-CA179F552C2A}" type="presParOf" srcId="{115C4864-AEBE-454F-9CA9-EB296A4221FB}" destId="{E50544D3-BA3B-4BBC-B7E5-D75D332D3B45}" srcOrd="2" destOrd="0" presId="urn:microsoft.com/office/officeart/2018/2/layout/IconLabelList"/>
    <dgm:cxn modelId="{1D02145C-B874-4FA6-B0CA-689DF39F7B71}" type="presParOf" srcId="{C1952680-82F5-41D8-8B88-956CA74B0E30}" destId="{A7DBC47E-1A3F-4D26-BB27-EA354CDE99C1}" srcOrd="5" destOrd="0" presId="urn:microsoft.com/office/officeart/2018/2/layout/IconLabelList"/>
    <dgm:cxn modelId="{3BC56DB7-72DF-4BB7-9366-12664BF05B65}" type="presParOf" srcId="{C1952680-82F5-41D8-8B88-956CA74B0E30}" destId="{629EA16B-A118-473D-A5A3-6DF361B11CC0}" srcOrd="6" destOrd="0" presId="urn:microsoft.com/office/officeart/2018/2/layout/IconLabelList"/>
    <dgm:cxn modelId="{0A6DB948-7539-403E-9409-E35BAEBDBE4F}" type="presParOf" srcId="{629EA16B-A118-473D-A5A3-6DF361B11CC0}" destId="{3AC39AE7-DBFB-4780-8EC1-EE622ACC64D6}" srcOrd="0" destOrd="0" presId="urn:microsoft.com/office/officeart/2018/2/layout/IconLabelList"/>
    <dgm:cxn modelId="{E0B6DD75-EBD4-4FFF-8806-0A1CB21D71F8}" type="presParOf" srcId="{629EA16B-A118-473D-A5A3-6DF361B11CC0}" destId="{A2CDF361-721F-4FFC-8179-4DABCFBA4AB5}" srcOrd="1" destOrd="0" presId="urn:microsoft.com/office/officeart/2018/2/layout/IconLabelList"/>
    <dgm:cxn modelId="{3CD3CB90-F57D-4148-86DB-9C31CBFF27E8}" type="presParOf" srcId="{629EA16B-A118-473D-A5A3-6DF361B11CC0}" destId="{A6CAAE3F-0E41-47B8-98F3-95A18D58E30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568A8B-6693-4DE3-B8D8-01DC0A1ACD8C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502AD43-FFD0-4A59-84DE-849BDC8CA998}">
      <dgm:prSet/>
      <dgm:spPr/>
      <dgm:t>
        <a:bodyPr/>
        <a:lstStyle/>
        <a:p>
          <a:r>
            <a:rPr lang="en-US" b="1"/>
            <a:t>History and Clinical Examination</a:t>
          </a:r>
        </a:p>
      </dgm:t>
    </dgm:pt>
    <dgm:pt modelId="{BB2107A3-530B-4E5A-88EC-1588C96542AD}" type="parTrans" cxnId="{914E9AE8-ACF4-4DD8-869F-68F5643073F2}">
      <dgm:prSet/>
      <dgm:spPr/>
      <dgm:t>
        <a:bodyPr/>
        <a:lstStyle/>
        <a:p>
          <a:endParaRPr lang="en-US"/>
        </a:p>
      </dgm:t>
    </dgm:pt>
    <dgm:pt modelId="{13FF6C4E-5E63-44D4-8251-37B6F81A674C}" type="sibTrans" cxnId="{914E9AE8-ACF4-4DD8-869F-68F5643073F2}">
      <dgm:prSet/>
      <dgm:spPr/>
      <dgm:t>
        <a:bodyPr/>
        <a:lstStyle/>
        <a:p>
          <a:endParaRPr lang="en-US"/>
        </a:p>
      </dgm:t>
    </dgm:pt>
    <dgm:pt modelId="{E185B565-1531-4305-8FC9-28973A978F37}">
      <dgm:prSet/>
      <dgm:spPr/>
      <dgm:t>
        <a:bodyPr/>
        <a:lstStyle/>
        <a:p>
          <a:r>
            <a:rPr lang="en-US" b="1"/>
            <a:t>Radiology</a:t>
          </a:r>
        </a:p>
      </dgm:t>
    </dgm:pt>
    <dgm:pt modelId="{41BAFE2E-9B6C-4C4A-AAB6-9D1A7145F3F7}" type="parTrans" cxnId="{3928C2C2-0579-44A4-8A55-E1B622982870}">
      <dgm:prSet/>
      <dgm:spPr/>
      <dgm:t>
        <a:bodyPr/>
        <a:lstStyle/>
        <a:p>
          <a:endParaRPr lang="en-US"/>
        </a:p>
      </dgm:t>
    </dgm:pt>
    <dgm:pt modelId="{8C92E324-3BB1-434F-8BBC-DB14FBBB4BC9}" type="sibTrans" cxnId="{3928C2C2-0579-44A4-8A55-E1B622982870}">
      <dgm:prSet/>
      <dgm:spPr/>
      <dgm:t>
        <a:bodyPr/>
        <a:lstStyle/>
        <a:p>
          <a:endParaRPr lang="en-US"/>
        </a:p>
      </dgm:t>
    </dgm:pt>
    <dgm:pt modelId="{27A6E3CD-6A86-4364-A7DD-6DDC67B38D0F}">
      <dgm:prSet/>
      <dgm:spPr/>
      <dgm:t>
        <a:bodyPr/>
        <a:lstStyle/>
        <a:p>
          <a:r>
            <a:rPr lang="en-US" b="1" dirty="0"/>
            <a:t>Laboratory</a:t>
          </a:r>
        </a:p>
      </dgm:t>
    </dgm:pt>
    <dgm:pt modelId="{0CE4DB17-5C7B-400A-8180-D71E10B4D1B7}" type="parTrans" cxnId="{B7A44162-7487-42C7-AEAB-B4C082DD90F2}">
      <dgm:prSet/>
      <dgm:spPr/>
      <dgm:t>
        <a:bodyPr/>
        <a:lstStyle/>
        <a:p>
          <a:endParaRPr lang="en-US"/>
        </a:p>
      </dgm:t>
    </dgm:pt>
    <dgm:pt modelId="{8BB33E73-5428-4F04-9AAF-0D45DBDEAE07}" type="sibTrans" cxnId="{B7A44162-7487-42C7-AEAB-B4C082DD90F2}">
      <dgm:prSet/>
      <dgm:spPr/>
      <dgm:t>
        <a:bodyPr/>
        <a:lstStyle/>
        <a:p>
          <a:endParaRPr lang="en-US"/>
        </a:p>
      </dgm:t>
    </dgm:pt>
    <dgm:pt modelId="{F1A0F20C-64FC-4FDB-B3E5-F35450387590}">
      <dgm:prSet/>
      <dgm:spPr/>
      <dgm:t>
        <a:bodyPr/>
        <a:lstStyle/>
        <a:p>
          <a:r>
            <a:rPr lang="en-US" b="1"/>
            <a:t>Aspiration</a:t>
          </a:r>
        </a:p>
      </dgm:t>
    </dgm:pt>
    <dgm:pt modelId="{4E13A8C4-B56E-4A9B-8525-A52F75CA87F3}" type="parTrans" cxnId="{BB284BA6-9693-44F7-9F14-BF1F85EA455A}">
      <dgm:prSet/>
      <dgm:spPr/>
      <dgm:t>
        <a:bodyPr/>
        <a:lstStyle/>
        <a:p>
          <a:endParaRPr lang="en-US"/>
        </a:p>
      </dgm:t>
    </dgm:pt>
    <dgm:pt modelId="{04509141-DE66-4D2A-AD48-41E15ABF3A40}" type="sibTrans" cxnId="{BB284BA6-9693-44F7-9F14-BF1F85EA455A}">
      <dgm:prSet/>
      <dgm:spPr/>
      <dgm:t>
        <a:bodyPr/>
        <a:lstStyle/>
        <a:p>
          <a:endParaRPr lang="en-US"/>
        </a:p>
      </dgm:t>
    </dgm:pt>
    <dgm:pt modelId="{C1952680-82F5-41D8-8B88-956CA74B0E30}" type="pres">
      <dgm:prSet presAssocID="{F3568A8B-6693-4DE3-B8D8-01DC0A1ACD8C}" presName="root" presStyleCnt="0">
        <dgm:presLayoutVars>
          <dgm:dir/>
          <dgm:resizeHandles val="exact"/>
        </dgm:presLayoutVars>
      </dgm:prSet>
      <dgm:spPr/>
    </dgm:pt>
    <dgm:pt modelId="{FC3A78DF-5286-4F60-81E2-1E80768A7EFC}" type="pres">
      <dgm:prSet presAssocID="{B502AD43-FFD0-4A59-84DE-849BDC8CA998}" presName="compNode" presStyleCnt="0"/>
      <dgm:spPr/>
    </dgm:pt>
    <dgm:pt modelId="{6B55774B-33D8-43A1-8196-F09F920C7180}" type="pres">
      <dgm:prSet presAssocID="{B502AD43-FFD0-4A59-84DE-849BDC8CA99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9EA946E7-60A9-407E-9F26-2356F4CF215E}" type="pres">
      <dgm:prSet presAssocID="{B502AD43-FFD0-4A59-84DE-849BDC8CA998}" presName="spaceRect" presStyleCnt="0"/>
      <dgm:spPr/>
    </dgm:pt>
    <dgm:pt modelId="{E1F1989B-9E53-42C6-B4D3-57E4A291CC71}" type="pres">
      <dgm:prSet presAssocID="{B502AD43-FFD0-4A59-84DE-849BDC8CA998}" presName="textRect" presStyleLbl="revTx" presStyleIdx="0" presStyleCnt="4">
        <dgm:presLayoutVars>
          <dgm:chMax val="1"/>
          <dgm:chPref val="1"/>
        </dgm:presLayoutVars>
      </dgm:prSet>
      <dgm:spPr/>
    </dgm:pt>
    <dgm:pt modelId="{54ED59E2-E5BC-4776-B95A-2A7CD634F927}" type="pres">
      <dgm:prSet presAssocID="{13FF6C4E-5E63-44D4-8251-37B6F81A674C}" presName="sibTrans" presStyleCnt="0"/>
      <dgm:spPr/>
    </dgm:pt>
    <dgm:pt modelId="{E53977EA-6D4D-45B7-B375-C9F1C4ACB7EC}" type="pres">
      <dgm:prSet presAssocID="{E185B565-1531-4305-8FC9-28973A978F37}" presName="compNode" presStyleCnt="0"/>
      <dgm:spPr/>
    </dgm:pt>
    <dgm:pt modelId="{7376ADC4-36B4-4FD6-8497-7CAD826F2A54}" type="pres">
      <dgm:prSet presAssocID="{E185B565-1531-4305-8FC9-28973A978F3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active with solid fill"/>
        </a:ext>
      </dgm:extLst>
    </dgm:pt>
    <dgm:pt modelId="{0E90F869-CB27-431D-9A7C-EBE33B60FE08}" type="pres">
      <dgm:prSet presAssocID="{E185B565-1531-4305-8FC9-28973A978F37}" presName="spaceRect" presStyleCnt="0"/>
      <dgm:spPr/>
    </dgm:pt>
    <dgm:pt modelId="{A852EFE9-5EAA-4DB5-839C-BE63D8D0B085}" type="pres">
      <dgm:prSet presAssocID="{E185B565-1531-4305-8FC9-28973A978F37}" presName="textRect" presStyleLbl="revTx" presStyleIdx="1" presStyleCnt="4">
        <dgm:presLayoutVars>
          <dgm:chMax val="1"/>
          <dgm:chPref val="1"/>
        </dgm:presLayoutVars>
      </dgm:prSet>
      <dgm:spPr/>
    </dgm:pt>
    <dgm:pt modelId="{FA811E45-9F32-475F-99F5-851D1A16E188}" type="pres">
      <dgm:prSet presAssocID="{8C92E324-3BB1-434F-8BBC-DB14FBBB4BC9}" presName="sibTrans" presStyleCnt="0"/>
      <dgm:spPr/>
    </dgm:pt>
    <dgm:pt modelId="{115C4864-AEBE-454F-9CA9-EB296A4221FB}" type="pres">
      <dgm:prSet presAssocID="{27A6E3CD-6A86-4364-A7DD-6DDC67B38D0F}" presName="compNode" presStyleCnt="0"/>
      <dgm:spPr/>
    </dgm:pt>
    <dgm:pt modelId="{B463A033-F5D9-4FD6-9919-B510B7ABD8D1}" type="pres">
      <dgm:prSet presAssocID="{27A6E3CD-6A86-4364-A7DD-6DDC67B38D0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3344D0D0-BF33-41ED-A109-34E4E721AA2A}" type="pres">
      <dgm:prSet presAssocID="{27A6E3CD-6A86-4364-A7DD-6DDC67B38D0F}" presName="spaceRect" presStyleCnt="0"/>
      <dgm:spPr/>
    </dgm:pt>
    <dgm:pt modelId="{E50544D3-BA3B-4BBC-B7E5-D75D332D3B45}" type="pres">
      <dgm:prSet presAssocID="{27A6E3CD-6A86-4364-A7DD-6DDC67B38D0F}" presName="textRect" presStyleLbl="revTx" presStyleIdx="2" presStyleCnt="4">
        <dgm:presLayoutVars>
          <dgm:chMax val="1"/>
          <dgm:chPref val="1"/>
        </dgm:presLayoutVars>
      </dgm:prSet>
      <dgm:spPr/>
    </dgm:pt>
    <dgm:pt modelId="{A7DBC47E-1A3F-4D26-BB27-EA354CDE99C1}" type="pres">
      <dgm:prSet presAssocID="{8BB33E73-5428-4F04-9AAF-0D45DBDEAE07}" presName="sibTrans" presStyleCnt="0"/>
      <dgm:spPr/>
    </dgm:pt>
    <dgm:pt modelId="{629EA16B-A118-473D-A5A3-6DF361B11CC0}" type="pres">
      <dgm:prSet presAssocID="{F1A0F20C-64FC-4FDB-B3E5-F35450387590}" presName="compNode" presStyleCnt="0"/>
      <dgm:spPr/>
    </dgm:pt>
    <dgm:pt modelId="{3AC39AE7-DBFB-4780-8EC1-EE622ACC64D6}" type="pres">
      <dgm:prSet presAssocID="{F1A0F20C-64FC-4FDB-B3E5-F3545038759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 with solid fill"/>
        </a:ext>
      </dgm:extLst>
    </dgm:pt>
    <dgm:pt modelId="{A2CDF361-721F-4FFC-8179-4DABCFBA4AB5}" type="pres">
      <dgm:prSet presAssocID="{F1A0F20C-64FC-4FDB-B3E5-F35450387590}" presName="spaceRect" presStyleCnt="0"/>
      <dgm:spPr/>
    </dgm:pt>
    <dgm:pt modelId="{A6CAAE3F-0E41-47B8-98F3-95A18D58E301}" type="pres">
      <dgm:prSet presAssocID="{F1A0F20C-64FC-4FDB-B3E5-F3545038759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7A44162-7487-42C7-AEAB-B4C082DD90F2}" srcId="{F3568A8B-6693-4DE3-B8D8-01DC0A1ACD8C}" destId="{27A6E3CD-6A86-4364-A7DD-6DDC67B38D0F}" srcOrd="2" destOrd="0" parTransId="{0CE4DB17-5C7B-400A-8180-D71E10B4D1B7}" sibTransId="{8BB33E73-5428-4F04-9AAF-0D45DBDEAE07}"/>
    <dgm:cxn modelId="{574DF18F-0FB2-47A3-B3C6-633BED5F1906}" type="presOf" srcId="{E185B565-1531-4305-8FC9-28973A978F37}" destId="{A852EFE9-5EAA-4DB5-839C-BE63D8D0B085}" srcOrd="0" destOrd="0" presId="urn:microsoft.com/office/officeart/2018/2/layout/IconLabelList"/>
    <dgm:cxn modelId="{298DBEA1-2984-461C-A12F-94024E71A23F}" type="presOf" srcId="{F1A0F20C-64FC-4FDB-B3E5-F35450387590}" destId="{A6CAAE3F-0E41-47B8-98F3-95A18D58E301}" srcOrd="0" destOrd="0" presId="urn:microsoft.com/office/officeart/2018/2/layout/IconLabelList"/>
    <dgm:cxn modelId="{E3F769A3-32E0-4068-BAA0-017513B96984}" type="presOf" srcId="{27A6E3CD-6A86-4364-A7DD-6DDC67B38D0F}" destId="{E50544D3-BA3B-4BBC-B7E5-D75D332D3B45}" srcOrd="0" destOrd="0" presId="urn:microsoft.com/office/officeart/2018/2/layout/IconLabelList"/>
    <dgm:cxn modelId="{BB284BA6-9693-44F7-9F14-BF1F85EA455A}" srcId="{F3568A8B-6693-4DE3-B8D8-01DC0A1ACD8C}" destId="{F1A0F20C-64FC-4FDB-B3E5-F35450387590}" srcOrd="3" destOrd="0" parTransId="{4E13A8C4-B56E-4A9B-8525-A52F75CA87F3}" sibTransId="{04509141-DE66-4D2A-AD48-41E15ABF3A40}"/>
    <dgm:cxn modelId="{ACC83BAB-80FD-4BEB-9862-04849FD9E569}" type="presOf" srcId="{B502AD43-FFD0-4A59-84DE-849BDC8CA998}" destId="{E1F1989B-9E53-42C6-B4D3-57E4A291CC71}" srcOrd="0" destOrd="0" presId="urn:microsoft.com/office/officeart/2018/2/layout/IconLabelList"/>
    <dgm:cxn modelId="{3928C2C2-0579-44A4-8A55-E1B622982870}" srcId="{F3568A8B-6693-4DE3-B8D8-01DC0A1ACD8C}" destId="{E185B565-1531-4305-8FC9-28973A978F37}" srcOrd="1" destOrd="0" parTransId="{41BAFE2E-9B6C-4C4A-AAB6-9D1A7145F3F7}" sibTransId="{8C92E324-3BB1-434F-8BBC-DB14FBBB4BC9}"/>
    <dgm:cxn modelId="{325209CC-16CC-404A-871F-714EA43165C2}" type="presOf" srcId="{F3568A8B-6693-4DE3-B8D8-01DC0A1ACD8C}" destId="{C1952680-82F5-41D8-8B88-956CA74B0E30}" srcOrd="0" destOrd="0" presId="urn:microsoft.com/office/officeart/2018/2/layout/IconLabelList"/>
    <dgm:cxn modelId="{914E9AE8-ACF4-4DD8-869F-68F5643073F2}" srcId="{F3568A8B-6693-4DE3-B8D8-01DC0A1ACD8C}" destId="{B502AD43-FFD0-4A59-84DE-849BDC8CA998}" srcOrd="0" destOrd="0" parTransId="{BB2107A3-530B-4E5A-88EC-1588C96542AD}" sibTransId="{13FF6C4E-5E63-44D4-8251-37B6F81A674C}"/>
    <dgm:cxn modelId="{72002089-F464-475D-AE20-D76A726A3B78}" type="presParOf" srcId="{C1952680-82F5-41D8-8B88-956CA74B0E30}" destId="{FC3A78DF-5286-4F60-81E2-1E80768A7EFC}" srcOrd="0" destOrd="0" presId="urn:microsoft.com/office/officeart/2018/2/layout/IconLabelList"/>
    <dgm:cxn modelId="{5B273625-A1BB-480C-8FA7-6451305CD02C}" type="presParOf" srcId="{FC3A78DF-5286-4F60-81E2-1E80768A7EFC}" destId="{6B55774B-33D8-43A1-8196-F09F920C7180}" srcOrd="0" destOrd="0" presId="urn:microsoft.com/office/officeart/2018/2/layout/IconLabelList"/>
    <dgm:cxn modelId="{43527654-876C-4E08-BE01-D50D81A139AE}" type="presParOf" srcId="{FC3A78DF-5286-4F60-81E2-1E80768A7EFC}" destId="{9EA946E7-60A9-407E-9F26-2356F4CF215E}" srcOrd="1" destOrd="0" presId="urn:microsoft.com/office/officeart/2018/2/layout/IconLabelList"/>
    <dgm:cxn modelId="{B81BD48D-FE15-416D-AA1A-18D5D9B4C9CE}" type="presParOf" srcId="{FC3A78DF-5286-4F60-81E2-1E80768A7EFC}" destId="{E1F1989B-9E53-42C6-B4D3-57E4A291CC71}" srcOrd="2" destOrd="0" presId="urn:microsoft.com/office/officeart/2018/2/layout/IconLabelList"/>
    <dgm:cxn modelId="{84CEC9AA-D53F-461E-AE40-FA4D7A3630E5}" type="presParOf" srcId="{C1952680-82F5-41D8-8B88-956CA74B0E30}" destId="{54ED59E2-E5BC-4776-B95A-2A7CD634F927}" srcOrd="1" destOrd="0" presId="urn:microsoft.com/office/officeart/2018/2/layout/IconLabelList"/>
    <dgm:cxn modelId="{5B3F6301-957B-4780-A2DF-3AC1E868536A}" type="presParOf" srcId="{C1952680-82F5-41D8-8B88-956CA74B0E30}" destId="{E53977EA-6D4D-45B7-B375-C9F1C4ACB7EC}" srcOrd="2" destOrd="0" presId="urn:microsoft.com/office/officeart/2018/2/layout/IconLabelList"/>
    <dgm:cxn modelId="{21D3418F-4597-4015-A375-A98DDC202925}" type="presParOf" srcId="{E53977EA-6D4D-45B7-B375-C9F1C4ACB7EC}" destId="{7376ADC4-36B4-4FD6-8497-7CAD826F2A54}" srcOrd="0" destOrd="0" presId="urn:microsoft.com/office/officeart/2018/2/layout/IconLabelList"/>
    <dgm:cxn modelId="{02EF2719-7DF8-4024-BFBD-8A3D7570E901}" type="presParOf" srcId="{E53977EA-6D4D-45B7-B375-C9F1C4ACB7EC}" destId="{0E90F869-CB27-431D-9A7C-EBE33B60FE08}" srcOrd="1" destOrd="0" presId="urn:microsoft.com/office/officeart/2018/2/layout/IconLabelList"/>
    <dgm:cxn modelId="{020D4E1E-BD1A-4437-8196-FEA2EB74D9EF}" type="presParOf" srcId="{E53977EA-6D4D-45B7-B375-C9F1C4ACB7EC}" destId="{A852EFE9-5EAA-4DB5-839C-BE63D8D0B085}" srcOrd="2" destOrd="0" presId="urn:microsoft.com/office/officeart/2018/2/layout/IconLabelList"/>
    <dgm:cxn modelId="{541E95AD-B217-4098-850E-17C8F84A011A}" type="presParOf" srcId="{C1952680-82F5-41D8-8B88-956CA74B0E30}" destId="{FA811E45-9F32-475F-99F5-851D1A16E188}" srcOrd="3" destOrd="0" presId="urn:microsoft.com/office/officeart/2018/2/layout/IconLabelList"/>
    <dgm:cxn modelId="{10DD3A7B-BCB8-4BAD-BF1C-D84E0569617A}" type="presParOf" srcId="{C1952680-82F5-41D8-8B88-956CA74B0E30}" destId="{115C4864-AEBE-454F-9CA9-EB296A4221FB}" srcOrd="4" destOrd="0" presId="urn:microsoft.com/office/officeart/2018/2/layout/IconLabelList"/>
    <dgm:cxn modelId="{EAA78FA2-7934-4012-BA8B-238EBDE5A8F6}" type="presParOf" srcId="{115C4864-AEBE-454F-9CA9-EB296A4221FB}" destId="{B463A033-F5D9-4FD6-9919-B510B7ABD8D1}" srcOrd="0" destOrd="0" presId="urn:microsoft.com/office/officeart/2018/2/layout/IconLabelList"/>
    <dgm:cxn modelId="{11B14135-B150-485C-9570-B31EE7A8E19C}" type="presParOf" srcId="{115C4864-AEBE-454F-9CA9-EB296A4221FB}" destId="{3344D0D0-BF33-41ED-A109-34E4E721AA2A}" srcOrd="1" destOrd="0" presId="urn:microsoft.com/office/officeart/2018/2/layout/IconLabelList"/>
    <dgm:cxn modelId="{4585552D-12BE-4F32-91FD-CA179F552C2A}" type="presParOf" srcId="{115C4864-AEBE-454F-9CA9-EB296A4221FB}" destId="{E50544D3-BA3B-4BBC-B7E5-D75D332D3B45}" srcOrd="2" destOrd="0" presId="urn:microsoft.com/office/officeart/2018/2/layout/IconLabelList"/>
    <dgm:cxn modelId="{1D02145C-B874-4FA6-B0CA-689DF39F7B71}" type="presParOf" srcId="{C1952680-82F5-41D8-8B88-956CA74B0E30}" destId="{A7DBC47E-1A3F-4D26-BB27-EA354CDE99C1}" srcOrd="5" destOrd="0" presId="urn:microsoft.com/office/officeart/2018/2/layout/IconLabelList"/>
    <dgm:cxn modelId="{3BC56DB7-72DF-4BB7-9366-12664BF05B65}" type="presParOf" srcId="{C1952680-82F5-41D8-8B88-956CA74B0E30}" destId="{629EA16B-A118-473D-A5A3-6DF361B11CC0}" srcOrd="6" destOrd="0" presId="urn:microsoft.com/office/officeart/2018/2/layout/IconLabelList"/>
    <dgm:cxn modelId="{0A6DB948-7539-403E-9409-E35BAEBDBE4F}" type="presParOf" srcId="{629EA16B-A118-473D-A5A3-6DF361B11CC0}" destId="{3AC39AE7-DBFB-4780-8EC1-EE622ACC64D6}" srcOrd="0" destOrd="0" presId="urn:microsoft.com/office/officeart/2018/2/layout/IconLabelList"/>
    <dgm:cxn modelId="{E0B6DD75-EBD4-4FFF-8806-0A1CB21D71F8}" type="presParOf" srcId="{629EA16B-A118-473D-A5A3-6DF361B11CC0}" destId="{A2CDF361-721F-4FFC-8179-4DABCFBA4AB5}" srcOrd="1" destOrd="0" presId="urn:microsoft.com/office/officeart/2018/2/layout/IconLabelList"/>
    <dgm:cxn modelId="{3CD3CB90-F57D-4148-86DB-9C31CBFF27E8}" type="presParOf" srcId="{629EA16B-A118-473D-A5A3-6DF361B11CC0}" destId="{A6CAAE3F-0E41-47B8-98F3-95A18D58E30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E0A13B-0F7A-4443-82F3-956C6422EEF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00803F5-EF31-4FD6-9C68-9022A5862894}">
      <dgm:prSet/>
      <dgm:spPr/>
      <dgm:t>
        <a:bodyPr/>
        <a:lstStyle/>
        <a:p>
          <a:r>
            <a:rPr lang="en-US"/>
            <a:t>Benign Hip pain due to inflammation of the synovium of the hip</a:t>
          </a:r>
        </a:p>
      </dgm:t>
    </dgm:pt>
    <dgm:pt modelId="{7CE2C9A1-BD1E-47C7-B47B-4D716CE394A2}" type="parTrans" cxnId="{D8DD2A84-AF24-4399-907B-EAC5E0552EA8}">
      <dgm:prSet/>
      <dgm:spPr/>
      <dgm:t>
        <a:bodyPr/>
        <a:lstStyle/>
        <a:p>
          <a:endParaRPr lang="en-US"/>
        </a:p>
      </dgm:t>
    </dgm:pt>
    <dgm:pt modelId="{2D3F1617-6CE5-494F-B878-389798B2207B}" type="sibTrans" cxnId="{D8DD2A84-AF24-4399-907B-EAC5E0552EA8}">
      <dgm:prSet/>
      <dgm:spPr/>
      <dgm:t>
        <a:bodyPr/>
        <a:lstStyle/>
        <a:p>
          <a:endParaRPr lang="en-US"/>
        </a:p>
      </dgm:t>
    </dgm:pt>
    <dgm:pt modelId="{B38FC25C-E324-4E4E-8534-835B125FF8F6}">
      <dgm:prSet/>
      <dgm:spPr/>
      <dgm:t>
        <a:bodyPr/>
        <a:lstStyle/>
        <a:p>
          <a:r>
            <a:rPr lang="en-US"/>
            <a:t>Aged 4-8 years old &amp; male-to-female ratio is 2:1</a:t>
          </a:r>
        </a:p>
      </dgm:t>
    </dgm:pt>
    <dgm:pt modelId="{76791C65-895A-4052-B86F-7D41467CB0C0}" type="parTrans" cxnId="{70491455-6306-4F42-A6C0-DA273DE4CAAF}">
      <dgm:prSet/>
      <dgm:spPr/>
      <dgm:t>
        <a:bodyPr/>
        <a:lstStyle/>
        <a:p>
          <a:endParaRPr lang="en-US"/>
        </a:p>
      </dgm:t>
    </dgm:pt>
    <dgm:pt modelId="{57B705B0-9095-4591-90FD-495BB9C16E4F}" type="sibTrans" cxnId="{70491455-6306-4F42-A6C0-DA273DE4CAAF}">
      <dgm:prSet/>
      <dgm:spPr/>
      <dgm:t>
        <a:bodyPr/>
        <a:lstStyle/>
        <a:p>
          <a:endParaRPr lang="en-US"/>
        </a:p>
      </dgm:t>
    </dgm:pt>
    <dgm:pt modelId="{3ACC4524-7A0F-4A27-BF76-6A02474DA9C6}">
      <dgm:prSet/>
      <dgm:spPr/>
      <dgm:t>
        <a:bodyPr/>
        <a:lstStyle/>
        <a:p>
          <a:r>
            <a:rPr lang="en-US"/>
            <a:t>Risk factors:</a:t>
          </a:r>
        </a:p>
      </dgm:t>
    </dgm:pt>
    <dgm:pt modelId="{FDFE80BF-E9F1-46D8-BD0B-653CDC5C02E6}" type="parTrans" cxnId="{217B8FDD-CD8D-4026-8BFB-2A3DD42F4322}">
      <dgm:prSet/>
      <dgm:spPr/>
      <dgm:t>
        <a:bodyPr/>
        <a:lstStyle/>
        <a:p>
          <a:endParaRPr lang="en-US"/>
        </a:p>
      </dgm:t>
    </dgm:pt>
    <dgm:pt modelId="{D555C516-7F0B-40B6-93E2-4F0A25BA1EDC}" type="sibTrans" cxnId="{217B8FDD-CD8D-4026-8BFB-2A3DD42F4322}">
      <dgm:prSet/>
      <dgm:spPr/>
      <dgm:t>
        <a:bodyPr/>
        <a:lstStyle/>
        <a:p>
          <a:endParaRPr lang="en-US"/>
        </a:p>
      </dgm:t>
    </dgm:pt>
    <dgm:pt modelId="{046EF211-5BE1-482F-B68D-0E226DE24460}">
      <dgm:prSet/>
      <dgm:spPr/>
      <dgm:t>
        <a:bodyPr/>
        <a:lstStyle/>
        <a:p>
          <a:r>
            <a:rPr lang="en-US"/>
            <a:t>Trauma</a:t>
          </a:r>
        </a:p>
      </dgm:t>
    </dgm:pt>
    <dgm:pt modelId="{57F78A9D-884F-4849-AB50-F44A0C194F1E}" type="parTrans" cxnId="{3FC89B1B-9A0E-4B62-8DE1-CB7107D682E7}">
      <dgm:prSet/>
      <dgm:spPr/>
      <dgm:t>
        <a:bodyPr/>
        <a:lstStyle/>
        <a:p>
          <a:endParaRPr lang="en-US"/>
        </a:p>
      </dgm:t>
    </dgm:pt>
    <dgm:pt modelId="{71ABF4DB-9B92-4E58-AB41-67A7B0487C66}" type="sibTrans" cxnId="{3FC89B1B-9A0E-4B62-8DE1-CB7107D682E7}">
      <dgm:prSet/>
      <dgm:spPr/>
      <dgm:t>
        <a:bodyPr/>
        <a:lstStyle/>
        <a:p>
          <a:endParaRPr lang="en-US"/>
        </a:p>
      </dgm:t>
    </dgm:pt>
    <dgm:pt modelId="{982F976E-344F-4C2D-9C1F-ECD6D861E793}">
      <dgm:prSet/>
      <dgm:spPr/>
      <dgm:t>
        <a:bodyPr/>
        <a:lstStyle/>
        <a:p>
          <a:r>
            <a:rPr lang="en-US"/>
            <a:t>Bacterial or viral infection (poststreptococcal toxic synovitis)</a:t>
          </a:r>
        </a:p>
      </dgm:t>
    </dgm:pt>
    <dgm:pt modelId="{0FC7B8A1-5F61-49B2-9DB9-4D5559D4ADBE}" type="parTrans" cxnId="{B8C8C851-6199-455D-97EE-0BDDD275630C}">
      <dgm:prSet/>
      <dgm:spPr/>
      <dgm:t>
        <a:bodyPr/>
        <a:lstStyle/>
        <a:p>
          <a:endParaRPr lang="en-US"/>
        </a:p>
      </dgm:t>
    </dgm:pt>
    <dgm:pt modelId="{B9044880-929D-4F50-9623-C2B0CBCB2301}" type="sibTrans" cxnId="{B8C8C851-6199-455D-97EE-0BDDD275630C}">
      <dgm:prSet/>
      <dgm:spPr/>
      <dgm:t>
        <a:bodyPr/>
        <a:lstStyle/>
        <a:p>
          <a:endParaRPr lang="en-US"/>
        </a:p>
      </dgm:t>
    </dgm:pt>
    <dgm:pt modelId="{319EB0AA-BACD-4B53-AFAE-1EE823BA00CB}">
      <dgm:prSet/>
      <dgm:spPr/>
      <dgm:t>
        <a:bodyPr/>
        <a:lstStyle/>
        <a:p>
          <a:r>
            <a:rPr lang="en-US"/>
            <a:t>Allergic reaction</a:t>
          </a:r>
        </a:p>
      </dgm:t>
    </dgm:pt>
    <dgm:pt modelId="{B3254E73-7AD2-482B-9244-B414162057E8}" type="parTrans" cxnId="{9499497F-87FD-4057-BD3D-87E5E1110509}">
      <dgm:prSet/>
      <dgm:spPr/>
      <dgm:t>
        <a:bodyPr/>
        <a:lstStyle/>
        <a:p>
          <a:endParaRPr lang="en-US"/>
        </a:p>
      </dgm:t>
    </dgm:pt>
    <dgm:pt modelId="{EA1AA74C-867B-4523-A6CE-A19CD87B6F15}" type="sibTrans" cxnId="{9499497F-87FD-4057-BD3D-87E5E1110509}">
      <dgm:prSet/>
      <dgm:spPr/>
      <dgm:t>
        <a:bodyPr/>
        <a:lstStyle/>
        <a:p>
          <a:endParaRPr lang="en-US"/>
        </a:p>
      </dgm:t>
    </dgm:pt>
    <dgm:pt modelId="{E1329064-0504-434E-A414-5D0F20654900}">
      <dgm:prSet/>
      <dgm:spPr/>
      <dgm:t>
        <a:bodyPr/>
        <a:lstStyle/>
        <a:p>
          <a:r>
            <a:rPr lang="en-US"/>
            <a:t>Natural history of disease</a:t>
          </a:r>
        </a:p>
      </dgm:t>
    </dgm:pt>
    <dgm:pt modelId="{2852D736-EB88-413E-BE06-0EBDA905F46E}" type="parTrans" cxnId="{B92DC724-F552-47B4-82CA-9604C06B0CFC}">
      <dgm:prSet/>
      <dgm:spPr/>
      <dgm:t>
        <a:bodyPr/>
        <a:lstStyle/>
        <a:p>
          <a:endParaRPr lang="en-US"/>
        </a:p>
      </dgm:t>
    </dgm:pt>
    <dgm:pt modelId="{2F70AD5B-80A4-4FA2-95EA-02C60E4391CA}" type="sibTrans" cxnId="{B92DC724-F552-47B4-82CA-9604C06B0CFC}">
      <dgm:prSet/>
      <dgm:spPr/>
      <dgm:t>
        <a:bodyPr/>
        <a:lstStyle/>
        <a:p>
          <a:endParaRPr lang="en-US"/>
        </a:p>
      </dgm:t>
    </dgm:pt>
    <dgm:pt modelId="{E88C85CA-731D-40EC-B0F1-D960A2B4522B}">
      <dgm:prSet/>
      <dgm:spPr/>
      <dgm:t>
        <a:bodyPr/>
        <a:lstStyle/>
        <a:p>
          <a:r>
            <a:rPr lang="en-US"/>
            <a:t>Improvements in 24-48 hours</a:t>
          </a:r>
        </a:p>
      </dgm:t>
    </dgm:pt>
    <dgm:pt modelId="{008F0FD8-1838-4CD1-B326-4E09EE47E038}" type="parTrans" cxnId="{085DDF2A-3245-43A6-8CE8-9B7ACD6C0AF2}">
      <dgm:prSet/>
      <dgm:spPr/>
      <dgm:t>
        <a:bodyPr/>
        <a:lstStyle/>
        <a:p>
          <a:endParaRPr lang="en-US"/>
        </a:p>
      </dgm:t>
    </dgm:pt>
    <dgm:pt modelId="{22881023-C8EB-4F9A-9858-C590404D638F}" type="sibTrans" cxnId="{085DDF2A-3245-43A6-8CE8-9B7ACD6C0AF2}">
      <dgm:prSet/>
      <dgm:spPr/>
      <dgm:t>
        <a:bodyPr/>
        <a:lstStyle/>
        <a:p>
          <a:endParaRPr lang="en-US"/>
        </a:p>
      </dgm:t>
    </dgm:pt>
    <dgm:pt modelId="{2AB998FD-A94E-4687-ADA6-A7B90FB64457}">
      <dgm:prSet/>
      <dgm:spPr/>
      <dgm:t>
        <a:bodyPr/>
        <a:lstStyle/>
        <a:p>
          <a:r>
            <a:rPr lang="en-US"/>
            <a:t>Complete resolution of symptoms will usually occur in &lt;1 week</a:t>
          </a:r>
        </a:p>
      </dgm:t>
    </dgm:pt>
    <dgm:pt modelId="{85819F0A-E68E-4176-8E25-0C303CAAA4E4}" type="parTrans" cxnId="{F92C8B7B-04EF-49D6-8CD2-1CFB368BBE96}">
      <dgm:prSet/>
      <dgm:spPr/>
      <dgm:t>
        <a:bodyPr/>
        <a:lstStyle/>
        <a:p>
          <a:endParaRPr lang="en-US"/>
        </a:p>
      </dgm:t>
    </dgm:pt>
    <dgm:pt modelId="{0245FBD0-D1EC-458A-819E-6F2F695E83DE}" type="sibTrans" cxnId="{F92C8B7B-04EF-49D6-8CD2-1CFB368BBE96}">
      <dgm:prSet/>
      <dgm:spPr/>
      <dgm:t>
        <a:bodyPr/>
        <a:lstStyle/>
        <a:p>
          <a:endParaRPr lang="en-US"/>
        </a:p>
      </dgm:t>
    </dgm:pt>
    <dgm:pt modelId="{6D0C162B-2DB9-4056-9AA6-4448CDB892D5}" type="pres">
      <dgm:prSet presAssocID="{2EE0A13B-0F7A-4443-82F3-956C6422EEFA}" presName="root" presStyleCnt="0">
        <dgm:presLayoutVars>
          <dgm:dir/>
          <dgm:resizeHandles val="exact"/>
        </dgm:presLayoutVars>
      </dgm:prSet>
      <dgm:spPr/>
    </dgm:pt>
    <dgm:pt modelId="{299FC830-AB79-46B1-843D-205121AE0A5E}" type="pres">
      <dgm:prSet presAssocID="{D00803F5-EF31-4FD6-9C68-9022A5862894}" presName="compNode" presStyleCnt="0"/>
      <dgm:spPr/>
    </dgm:pt>
    <dgm:pt modelId="{1F182C9A-6B41-4E73-BA4E-000FEDF46983}" type="pres">
      <dgm:prSet presAssocID="{D00803F5-EF31-4FD6-9C68-9022A5862894}" presName="bgRect" presStyleLbl="bgShp" presStyleIdx="0" presStyleCnt="4"/>
      <dgm:spPr/>
    </dgm:pt>
    <dgm:pt modelId="{61C47AB8-0F98-4D94-A794-083A7832E7E4}" type="pres">
      <dgm:prSet presAssocID="{D00803F5-EF31-4FD6-9C68-9022A586289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78C78130-7D25-4DF5-9F00-A6D01440C89D}" type="pres">
      <dgm:prSet presAssocID="{D00803F5-EF31-4FD6-9C68-9022A5862894}" presName="spaceRect" presStyleCnt="0"/>
      <dgm:spPr/>
    </dgm:pt>
    <dgm:pt modelId="{9656B788-02D5-4C79-8A57-A43D5F4949FA}" type="pres">
      <dgm:prSet presAssocID="{D00803F5-EF31-4FD6-9C68-9022A5862894}" presName="parTx" presStyleLbl="revTx" presStyleIdx="0" presStyleCnt="6">
        <dgm:presLayoutVars>
          <dgm:chMax val="0"/>
          <dgm:chPref val="0"/>
        </dgm:presLayoutVars>
      </dgm:prSet>
      <dgm:spPr/>
    </dgm:pt>
    <dgm:pt modelId="{D774EC41-B0B1-4E92-9D6B-6B4682AE3C3A}" type="pres">
      <dgm:prSet presAssocID="{2D3F1617-6CE5-494F-B878-389798B2207B}" presName="sibTrans" presStyleCnt="0"/>
      <dgm:spPr/>
    </dgm:pt>
    <dgm:pt modelId="{65C0163B-3B32-46A3-B46E-6B85E756EBA4}" type="pres">
      <dgm:prSet presAssocID="{B38FC25C-E324-4E4E-8534-835B125FF8F6}" presName="compNode" presStyleCnt="0"/>
      <dgm:spPr/>
    </dgm:pt>
    <dgm:pt modelId="{88229A5C-5713-4876-97C5-6FD04EAB31D3}" type="pres">
      <dgm:prSet presAssocID="{B38FC25C-E324-4E4E-8534-835B125FF8F6}" presName="bgRect" presStyleLbl="bgShp" presStyleIdx="1" presStyleCnt="4"/>
      <dgm:spPr/>
    </dgm:pt>
    <dgm:pt modelId="{4B18128C-FA20-4C88-9F26-589CD82C080A}" type="pres">
      <dgm:prSet presAssocID="{B38FC25C-E324-4E4E-8534-835B125FF8F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mono"/>
        </a:ext>
      </dgm:extLst>
    </dgm:pt>
    <dgm:pt modelId="{41EA724F-0115-4A6F-A239-FAF7A1B35AD1}" type="pres">
      <dgm:prSet presAssocID="{B38FC25C-E324-4E4E-8534-835B125FF8F6}" presName="spaceRect" presStyleCnt="0"/>
      <dgm:spPr/>
    </dgm:pt>
    <dgm:pt modelId="{B8251EC5-73FA-4C73-B3C7-6D1B17E044E1}" type="pres">
      <dgm:prSet presAssocID="{B38FC25C-E324-4E4E-8534-835B125FF8F6}" presName="parTx" presStyleLbl="revTx" presStyleIdx="1" presStyleCnt="6">
        <dgm:presLayoutVars>
          <dgm:chMax val="0"/>
          <dgm:chPref val="0"/>
        </dgm:presLayoutVars>
      </dgm:prSet>
      <dgm:spPr/>
    </dgm:pt>
    <dgm:pt modelId="{BA2EA7DD-EFE5-4500-84FB-F0F068C861D1}" type="pres">
      <dgm:prSet presAssocID="{57B705B0-9095-4591-90FD-495BB9C16E4F}" presName="sibTrans" presStyleCnt="0"/>
      <dgm:spPr/>
    </dgm:pt>
    <dgm:pt modelId="{662F7291-302E-48F7-9C5F-009EA215F6B7}" type="pres">
      <dgm:prSet presAssocID="{3ACC4524-7A0F-4A27-BF76-6A02474DA9C6}" presName="compNode" presStyleCnt="0"/>
      <dgm:spPr/>
    </dgm:pt>
    <dgm:pt modelId="{63F1D477-C6D4-493A-B8EB-E7C2EC34DDCB}" type="pres">
      <dgm:prSet presAssocID="{3ACC4524-7A0F-4A27-BF76-6A02474DA9C6}" presName="bgRect" presStyleLbl="bgShp" presStyleIdx="2" presStyleCnt="4"/>
      <dgm:spPr/>
    </dgm:pt>
    <dgm:pt modelId="{D31E1F1F-9023-482F-905D-C012EFBA35D0}" type="pres">
      <dgm:prSet presAssocID="{3ACC4524-7A0F-4A27-BF76-6A02474DA9C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o-Hazard"/>
        </a:ext>
      </dgm:extLst>
    </dgm:pt>
    <dgm:pt modelId="{153E1954-E9A5-4AA9-855E-24E4D8BB5D8A}" type="pres">
      <dgm:prSet presAssocID="{3ACC4524-7A0F-4A27-BF76-6A02474DA9C6}" presName="spaceRect" presStyleCnt="0"/>
      <dgm:spPr/>
    </dgm:pt>
    <dgm:pt modelId="{1199AF5D-1FB2-454C-AE9F-F9152ADB1DD4}" type="pres">
      <dgm:prSet presAssocID="{3ACC4524-7A0F-4A27-BF76-6A02474DA9C6}" presName="parTx" presStyleLbl="revTx" presStyleIdx="2" presStyleCnt="6">
        <dgm:presLayoutVars>
          <dgm:chMax val="0"/>
          <dgm:chPref val="0"/>
        </dgm:presLayoutVars>
      </dgm:prSet>
      <dgm:spPr/>
    </dgm:pt>
    <dgm:pt modelId="{B77EF2A8-D42B-4183-BA15-01C2FAFC4BF7}" type="pres">
      <dgm:prSet presAssocID="{3ACC4524-7A0F-4A27-BF76-6A02474DA9C6}" presName="desTx" presStyleLbl="revTx" presStyleIdx="3" presStyleCnt="6">
        <dgm:presLayoutVars/>
      </dgm:prSet>
      <dgm:spPr/>
    </dgm:pt>
    <dgm:pt modelId="{673436E9-0954-4567-929D-780717AA4FDB}" type="pres">
      <dgm:prSet presAssocID="{D555C516-7F0B-40B6-93E2-4F0A25BA1EDC}" presName="sibTrans" presStyleCnt="0"/>
      <dgm:spPr/>
    </dgm:pt>
    <dgm:pt modelId="{6AC23A9E-0D3D-4F52-83A7-F54C9417DD0E}" type="pres">
      <dgm:prSet presAssocID="{E1329064-0504-434E-A414-5D0F20654900}" presName="compNode" presStyleCnt="0"/>
      <dgm:spPr/>
    </dgm:pt>
    <dgm:pt modelId="{C2AE0D7F-C8C0-47AB-8043-A3ACA858F5C0}" type="pres">
      <dgm:prSet presAssocID="{E1329064-0504-434E-A414-5D0F20654900}" presName="bgRect" presStyleLbl="bgShp" presStyleIdx="3" presStyleCnt="4"/>
      <dgm:spPr/>
    </dgm:pt>
    <dgm:pt modelId="{80388D34-443B-487C-A9E3-2108D910B82B}" type="pres">
      <dgm:prSet presAssocID="{E1329064-0504-434E-A414-5D0F2065490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FD87A52C-8077-4576-9C8C-7ACD60F40000}" type="pres">
      <dgm:prSet presAssocID="{E1329064-0504-434E-A414-5D0F20654900}" presName="spaceRect" presStyleCnt="0"/>
      <dgm:spPr/>
    </dgm:pt>
    <dgm:pt modelId="{A7B83648-1ECE-4367-8D01-5923AD5ADF0A}" type="pres">
      <dgm:prSet presAssocID="{E1329064-0504-434E-A414-5D0F20654900}" presName="parTx" presStyleLbl="revTx" presStyleIdx="4" presStyleCnt="6">
        <dgm:presLayoutVars>
          <dgm:chMax val="0"/>
          <dgm:chPref val="0"/>
        </dgm:presLayoutVars>
      </dgm:prSet>
      <dgm:spPr/>
    </dgm:pt>
    <dgm:pt modelId="{07CF9E4D-5ABC-439C-958A-ABE7132994C0}" type="pres">
      <dgm:prSet presAssocID="{E1329064-0504-434E-A414-5D0F20654900}" presName="desTx" presStyleLbl="revTx" presStyleIdx="5" presStyleCnt="6">
        <dgm:presLayoutVars/>
      </dgm:prSet>
      <dgm:spPr/>
    </dgm:pt>
  </dgm:ptLst>
  <dgm:cxnLst>
    <dgm:cxn modelId="{485F5D08-EF2F-4895-8083-E5504CD5FD1D}" type="presOf" srcId="{982F976E-344F-4C2D-9C1F-ECD6D861E793}" destId="{B77EF2A8-D42B-4183-BA15-01C2FAFC4BF7}" srcOrd="0" destOrd="1" presId="urn:microsoft.com/office/officeart/2018/2/layout/IconVerticalSolidList"/>
    <dgm:cxn modelId="{3FC89B1B-9A0E-4B62-8DE1-CB7107D682E7}" srcId="{3ACC4524-7A0F-4A27-BF76-6A02474DA9C6}" destId="{046EF211-5BE1-482F-B68D-0E226DE24460}" srcOrd="0" destOrd="0" parTransId="{57F78A9D-884F-4849-AB50-F44A0C194F1E}" sibTransId="{71ABF4DB-9B92-4E58-AB41-67A7B0487C66}"/>
    <dgm:cxn modelId="{B92DC724-F552-47B4-82CA-9604C06B0CFC}" srcId="{2EE0A13B-0F7A-4443-82F3-956C6422EEFA}" destId="{E1329064-0504-434E-A414-5D0F20654900}" srcOrd="3" destOrd="0" parTransId="{2852D736-EB88-413E-BE06-0EBDA905F46E}" sibTransId="{2F70AD5B-80A4-4FA2-95EA-02C60E4391CA}"/>
    <dgm:cxn modelId="{085DDF2A-3245-43A6-8CE8-9B7ACD6C0AF2}" srcId="{E1329064-0504-434E-A414-5D0F20654900}" destId="{E88C85CA-731D-40EC-B0F1-D960A2B4522B}" srcOrd="0" destOrd="0" parTransId="{008F0FD8-1838-4CD1-B326-4E09EE47E038}" sibTransId="{22881023-C8EB-4F9A-9858-C590404D638F}"/>
    <dgm:cxn modelId="{AABCE53A-CB86-4635-876C-EB78CF79BD32}" type="presOf" srcId="{D00803F5-EF31-4FD6-9C68-9022A5862894}" destId="{9656B788-02D5-4C79-8A57-A43D5F4949FA}" srcOrd="0" destOrd="0" presId="urn:microsoft.com/office/officeart/2018/2/layout/IconVerticalSolidList"/>
    <dgm:cxn modelId="{C0B7EC5E-F25B-47FF-9618-1D2A447CC18F}" type="presOf" srcId="{046EF211-5BE1-482F-B68D-0E226DE24460}" destId="{B77EF2A8-D42B-4183-BA15-01C2FAFC4BF7}" srcOrd="0" destOrd="0" presId="urn:microsoft.com/office/officeart/2018/2/layout/IconVerticalSolidList"/>
    <dgm:cxn modelId="{4F323C67-FC8A-43D5-B3A9-68445C8A97C8}" type="presOf" srcId="{E1329064-0504-434E-A414-5D0F20654900}" destId="{A7B83648-1ECE-4367-8D01-5923AD5ADF0A}" srcOrd="0" destOrd="0" presId="urn:microsoft.com/office/officeart/2018/2/layout/IconVerticalSolidList"/>
    <dgm:cxn modelId="{C4174169-3D46-49E9-9418-CA7961DB2553}" type="presOf" srcId="{3ACC4524-7A0F-4A27-BF76-6A02474DA9C6}" destId="{1199AF5D-1FB2-454C-AE9F-F9152ADB1DD4}" srcOrd="0" destOrd="0" presId="urn:microsoft.com/office/officeart/2018/2/layout/IconVerticalSolidList"/>
    <dgm:cxn modelId="{B8C8C851-6199-455D-97EE-0BDDD275630C}" srcId="{3ACC4524-7A0F-4A27-BF76-6A02474DA9C6}" destId="{982F976E-344F-4C2D-9C1F-ECD6D861E793}" srcOrd="1" destOrd="0" parTransId="{0FC7B8A1-5F61-49B2-9DB9-4D5559D4ADBE}" sibTransId="{B9044880-929D-4F50-9623-C2B0CBCB2301}"/>
    <dgm:cxn modelId="{70491455-6306-4F42-A6C0-DA273DE4CAAF}" srcId="{2EE0A13B-0F7A-4443-82F3-956C6422EEFA}" destId="{B38FC25C-E324-4E4E-8534-835B125FF8F6}" srcOrd="1" destOrd="0" parTransId="{76791C65-895A-4052-B86F-7D41467CB0C0}" sibTransId="{57B705B0-9095-4591-90FD-495BB9C16E4F}"/>
    <dgm:cxn modelId="{F92C8B7B-04EF-49D6-8CD2-1CFB368BBE96}" srcId="{E1329064-0504-434E-A414-5D0F20654900}" destId="{2AB998FD-A94E-4687-ADA6-A7B90FB64457}" srcOrd="1" destOrd="0" parTransId="{85819F0A-E68E-4176-8E25-0C303CAAA4E4}" sibTransId="{0245FBD0-D1EC-458A-819E-6F2F695E83DE}"/>
    <dgm:cxn modelId="{9499497F-87FD-4057-BD3D-87E5E1110509}" srcId="{3ACC4524-7A0F-4A27-BF76-6A02474DA9C6}" destId="{319EB0AA-BACD-4B53-AFAE-1EE823BA00CB}" srcOrd="2" destOrd="0" parTransId="{B3254E73-7AD2-482B-9244-B414162057E8}" sibTransId="{EA1AA74C-867B-4523-A6CE-A19CD87B6F15}"/>
    <dgm:cxn modelId="{D8DD2A84-AF24-4399-907B-EAC5E0552EA8}" srcId="{2EE0A13B-0F7A-4443-82F3-956C6422EEFA}" destId="{D00803F5-EF31-4FD6-9C68-9022A5862894}" srcOrd="0" destOrd="0" parTransId="{7CE2C9A1-BD1E-47C7-B47B-4D716CE394A2}" sibTransId="{2D3F1617-6CE5-494F-B878-389798B2207B}"/>
    <dgm:cxn modelId="{968F7987-C483-4043-85F9-37481752F395}" type="presOf" srcId="{B38FC25C-E324-4E4E-8534-835B125FF8F6}" destId="{B8251EC5-73FA-4C73-B3C7-6D1B17E044E1}" srcOrd="0" destOrd="0" presId="urn:microsoft.com/office/officeart/2018/2/layout/IconVerticalSolidList"/>
    <dgm:cxn modelId="{D40E87CD-A8CF-45DE-A97F-D7EF471580C1}" type="presOf" srcId="{2AB998FD-A94E-4687-ADA6-A7B90FB64457}" destId="{07CF9E4D-5ABC-439C-958A-ABE7132994C0}" srcOrd="0" destOrd="1" presId="urn:microsoft.com/office/officeart/2018/2/layout/IconVerticalSolidList"/>
    <dgm:cxn modelId="{217B8FDD-CD8D-4026-8BFB-2A3DD42F4322}" srcId="{2EE0A13B-0F7A-4443-82F3-956C6422EEFA}" destId="{3ACC4524-7A0F-4A27-BF76-6A02474DA9C6}" srcOrd="2" destOrd="0" parTransId="{FDFE80BF-E9F1-46D8-BD0B-653CDC5C02E6}" sibTransId="{D555C516-7F0B-40B6-93E2-4F0A25BA1EDC}"/>
    <dgm:cxn modelId="{D501ECE6-DA6E-4C87-94A0-1834E98557BE}" type="presOf" srcId="{2EE0A13B-0F7A-4443-82F3-956C6422EEFA}" destId="{6D0C162B-2DB9-4056-9AA6-4448CDB892D5}" srcOrd="0" destOrd="0" presId="urn:microsoft.com/office/officeart/2018/2/layout/IconVerticalSolidList"/>
    <dgm:cxn modelId="{1ED299F5-95EB-4591-8846-D2A738E011DB}" type="presOf" srcId="{319EB0AA-BACD-4B53-AFAE-1EE823BA00CB}" destId="{B77EF2A8-D42B-4183-BA15-01C2FAFC4BF7}" srcOrd="0" destOrd="2" presId="urn:microsoft.com/office/officeart/2018/2/layout/IconVerticalSolidList"/>
    <dgm:cxn modelId="{3FADB5F7-7F31-4EF7-9092-F55B6B5B0CA3}" type="presOf" srcId="{E88C85CA-731D-40EC-B0F1-D960A2B4522B}" destId="{07CF9E4D-5ABC-439C-958A-ABE7132994C0}" srcOrd="0" destOrd="0" presId="urn:microsoft.com/office/officeart/2018/2/layout/IconVerticalSolidList"/>
    <dgm:cxn modelId="{BA2DB71B-E12B-4E81-95B1-453160E606DB}" type="presParOf" srcId="{6D0C162B-2DB9-4056-9AA6-4448CDB892D5}" destId="{299FC830-AB79-46B1-843D-205121AE0A5E}" srcOrd="0" destOrd="0" presId="urn:microsoft.com/office/officeart/2018/2/layout/IconVerticalSolidList"/>
    <dgm:cxn modelId="{FBA3F8D7-0649-435D-8084-67012FDCCC37}" type="presParOf" srcId="{299FC830-AB79-46B1-843D-205121AE0A5E}" destId="{1F182C9A-6B41-4E73-BA4E-000FEDF46983}" srcOrd="0" destOrd="0" presId="urn:microsoft.com/office/officeart/2018/2/layout/IconVerticalSolidList"/>
    <dgm:cxn modelId="{40654068-EAEA-47F1-83C6-B210131A3D87}" type="presParOf" srcId="{299FC830-AB79-46B1-843D-205121AE0A5E}" destId="{61C47AB8-0F98-4D94-A794-083A7832E7E4}" srcOrd="1" destOrd="0" presId="urn:microsoft.com/office/officeart/2018/2/layout/IconVerticalSolidList"/>
    <dgm:cxn modelId="{09F18721-C70B-4579-87FC-CE5981308242}" type="presParOf" srcId="{299FC830-AB79-46B1-843D-205121AE0A5E}" destId="{78C78130-7D25-4DF5-9F00-A6D01440C89D}" srcOrd="2" destOrd="0" presId="urn:microsoft.com/office/officeart/2018/2/layout/IconVerticalSolidList"/>
    <dgm:cxn modelId="{209D025A-5970-4290-9289-529958685822}" type="presParOf" srcId="{299FC830-AB79-46B1-843D-205121AE0A5E}" destId="{9656B788-02D5-4C79-8A57-A43D5F4949FA}" srcOrd="3" destOrd="0" presId="urn:microsoft.com/office/officeart/2018/2/layout/IconVerticalSolidList"/>
    <dgm:cxn modelId="{B4EAD273-F5AB-40CF-BA63-F498FF2C8B0B}" type="presParOf" srcId="{6D0C162B-2DB9-4056-9AA6-4448CDB892D5}" destId="{D774EC41-B0B1-4E92-9D6B-6B4682AE3C3A}" srcOrd="1" destOrd="0" presId="urn:microsoft.com/office/officeart/2018/2/layout/IconVerticalSolidList"/>
    <dgm:cxn modelId="{1E583F1A-81D4-4074-BBF9-122355744C48}" type="presParOf" srcId="{6D0C162B-2DB9-4056-9AA6-4448CDB892D5}" destId="{65C0163B-3B32-46A3-B46E-6B85E756EBA4}" srcOrd="2" destOrd="0" presId="urn:microsoft.com/office/officeart/2018/2/layout/IconVerticalSolidList"/>
    <dgm:cxn modelId="{23D49293-90F4-45E7-B6C2-BD5D28603845}" type="presParOf" srcId="{65C0163B-3B32-46A3-B46E-6B85E756EBA4}" destId="{88229A5C-5713-4876-97C5-6FD04EAB31D3}" srcOrd="0" destOrd="0" presId="urn:microsoft.com/office/officeart/2018/2/layout/IconVerticalSolidList"/>
    <dgm:cxn modelId="{52D7AD30-F069-4435-9D3B-0E89D8096B72}" type="presParOf" srcId="{65C0163B-3B32-46A3-B46E-6B85E756EBA4}" destId="{4B18128C-FA20-4C88-9F26-589CD82C080A}" srcOrd="1" destOrd="0" presId="urn:microsoft.com/office/officeart/2018/2/layout/IconVerticalSolidList"/>
    <dgm:cxn modelId="{3AFE9412-99F1-48CE-B3E5-3CFCE50EE765}" type="presParOf" srcId="{65C0163B-3B32-46A3-B46E-6B85E756EBA4}" destId="{41EA724F-0115-4A6F-A239-FAF7A1B35AD1}" srcOrd="2" destOrd="0" presId="urn:microsoft.com/office/officeart/2018/2/layout/IconVerticalSolidList"/>
    <dgm:cxn modelId="{34619F0A-6A44-45B4-8DE0-45A3CF755091}" type="presParOf" srcId="{65C0163B-3B32-46A3-B46E-6B85E756EBA4}" destId="{B8251EC5-73FA-4C73-B3C7-6D1B17E044E1}" srcOrd="3" destOrd="0" presId="urn:microsoft.com/office/officeart/2018/2/layout/IconVerticalSolidList"/>
    <dgm:cxn modelId="{26DECD87-6C38-48B6-A12A-CD9373172039}" type="presParOf" srcId="{6D0C162B-2DB9-4056-9AA6-4448CDB892D5}" destId="{BA2EA7DD-EFE5-4500-84FB-F0F068C861D1}" srcOrd="3" destOrd="0" presId="urn:microsoft.com/office/officeart/2018/2/layout/IconVerticalSolidList"/>
    <dgm:cxn modelId="{E3FAA5EC-59BF-45E5-8DF1-B8C7ABE9FA05}" type="presParOf" srcId="{6D0C162B-2DB9-4056-9AA6-4448CDB892D5}" destId="{662F7291-302E-48F7-9C5F-009EA215F6B7}" srcOrd="4" destOrd="0" presId="urn:microsoft.com/office/officeart/2018/2/layout/IconVerticalSolidList"/>
    <dgm:cxn modelId="{B738414E-542B-481D-9AB4-E30A904F99B7}" type="presParOf" srcId="{662F7291-302E-48F7-9C5F-009EA215F6B7}" destId="{63F1D477-C6D4-493A-B8EB-E7C2EC34DDCB}" srcOrd="0" destOrd="0" presId="urn:microsoft.com/office/officeart/2018/2/layout/IconVerticalSolidList"/>
    <dgm:cxn modelId="{13B55424-55C9-4F13-94BF-2782D022AD53}" type="presParOf" srcId="{662F7291-302E-48F7-9C5F-009EA215F6B7}" destId="{D31E1F1F-9023-482F-905D-C012EFBA35D0}" srcOrd="1" destOrd="0" presId="urn:microsoft.com/office/officeart/2018/2/layout/IconVerticalSolidList"/>
    <dgm:cxn modelId="{93E4D216-2BC7-4357-87EC-DFC673A88A74}" type="presParOf" srcId="{662F7291-302E-48F7-9C5F-009EA215F6B7}" destId="{153E1954-E9A5-4AA9-855E-24E4D8BB5D8A}" srcOrd="2" destOrd="0" presId="urn:microsoft.com/office/officeart/2018/2/layout/IconVerticalSolidList"/>
    <dgm:cxn modelId="{57001C94-809E-4C96-9230-BA9C7C233499}" type="presParOf" srcId="{662F7291-302E-48F7-9C5F-009EA215F6B7}" destId="{1199AF5D-1FB2-454C-AE9F-F9152ADB1DD4}" srcOrd="3" destOrd="0" presId="urn:microsoft.com/office/officeart/2018/2/layout/IconVerticalSolidList"/>
    <dgm:cxn modelId="{0CC71FE8-EB18-4E33-AE32-9604D1C6A89C}" type="presParOf" srcId="{662F7291-302E-48F7-9C5F-009EA215F6B7}" destId="{B77EF2A8-D42B-4183-BA15-01C2FAFC4BF7}" srcOrd="4" destOrd="0" presId="urn:microsoft.com/office/officeart/2018/2/layout/IconVerticalSolidList"/>
    <dgm:cxn modelId="{F7D6A512-2DD1-450A-9BEE-A5ADF8BDC60E}" type="presParOf" srcId="{6D0C162B-2DB9-4056-9AA6-4448CDB892D5}" destId="{673436E9-0954-4567-929D-780717AA4FDB}" srcOrd="5" destOrd="0" presId="urn:microsoft.com/office/officeart/2018/2/layout/IconVerticalSolidList"/>
    <dgm:cxn modelId="{E451AEB6-1FC5-4618-A547-56CFF9393F5A}" type="presParOf" srcId="{6D0C162B-2DB9-4056-9AA6-4448CDB892D5}" destId="{6AC23A9E-0D3D-4F52-83A7-F54C9417DD0E}" srcOrd="6" destOrd="0" presId="urn:microsoft.com/office/officeart/2018/2/layout/IconVerticalSolidList"/>
    <dgm:cxn modelId="{5858E40A-12D3-4ED5-9724-D3A7497BDE3E}" type="presParOf" srcId="{6AC23A9E-0D3D-4F52-83A7-F54C9417DD0E}" destId="{C2AE0D7F-C8C0-47AB-8043-A3ACA858F5C0}" srcOrd="0" destOrd="0" presId="urn:microsoft.com/office/officeart/2018/2/layout/IconVerticalSolidList"/>
    <dgm:cxn modelId="{CD6BB2C9-4B11-4DD4-BEC0-67774949746C}" type="presParOf" srcId="{6AC23A9E-0D3D-4F52-83A7-F54C9417DD0E}" destId="{80388D34-443B-487C-A9E3-2108D910B82B}" srcOrd="1" destOrd="0" presId="urn:microsoft.com/office/officeart/2018/2/layout/IconVerticalSolidList"/>
    <dgm:cxn modelId="{00CF11BE-9589-4FB0-A346-168FE47B47B9}" type="presParOf" srcId="{6AC23A9E-0D3D-4F52-83A7-F54C9417DD0E}" destId="{FD87A52C-8077-4576-9C8C-7ACD60F40000}" srcOrd="2" destOrd="0" presId="urn:microsoft.com/office/officeart/2018/2/layout/IconVerticalSolidList"/>
    <dgm:cxn modelId="{313BC412-788B-470C-8306-70D59DD4C14F}" type="presParOf" srcId="{6AC23A9E-0D3D-4F52-83A7-F54C9417DD0E}" destId="{A7B83648-1ECE-4367-8D01-5923AD5ADF0A}" srcOrd="3" destOrd="0" presId="urn:microsoft.com/office/officeart/2018/2/layout/IconVerticalSolidList"/>
    <dgm:cxn modelId="{CB3176A3-C3A7-4725-8501-4B4758B0DE45}" type="presParOf" srcId="{6AC23A9E-0D3D-4F52-83A7-F54C9417DD0E}" destId="{07CF9E4D-5ABC-439C-958A-ABE7132994C0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A7FD43-8588-4D2A-849E-B4211E7D0E87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6012021-3B7D-4020-BDDC-8A9E7E135460}">
      <dgm:prSet custT="1"/>
      <dgm:spPr/>
      <dgm:t>
        <a:bodyPr/>
        <a:lstStyle/>
        <a:p>
          <a:pPr algn="ctr">
            <a:defRPr b="1"/>
          </a:pPr>
          <a:r>
            <a:rPr lang="en-US" sz="2000" dirty="0"/>
            <a:t>Infection in bones and joints is a disastrous</a:t>
          </a:r>
        </a:p>
      </dgm:t>
    </dgm:pt>
    <dgm:pt modelId="{8ECC11AD-3DA4-4C74-BFD7-77DAF01CE395}" type="parTrans" cxnId="{A3601904-3A82-434B-AABD-4D3AFE0A3556}">
      <dgm:prSet/>
      <dgm:spPr/>
      <dgm:t>
        <a:bodyPr/>
        <a:lstStyle/>
        <a:p>
          <a:endParaRPr lang="en-US"/>
        </a:p>
      </dgm:t>
    </dgm:pt>
    <dgm:pt modelId="{50AA7101-71B9-4244-8C7E-5EA5FE079755}" type="sibTrans" cxnId="{A3601904-3A82-434B-AABD-4D3AFE0A3556}">
      <dgm:prSet/>
      <dgm:spPr/>
      <dgm:t>
        <a:bodyPr/>
        <a:lstStyle/>
        <a:p>
          <a:endParaRPr lang="en-US"/>
        </a:p>
      </dgm:t>
    </dgm:pt>
    <dgm:pt modelId="{7024F8A9-C5DA-4581-9145-6B2C7381AAC2}">
      <dgm:prSet/>
      <dgm:spPr/>
      <dgm:t>
        <a:bodyPr/>
        <a:lstStyle/>
        <a:p>
          <a:pPr algn="ctr"/>
          <a:r>
            <a:rPr lang="en-US" dirty="0"/>
            <a:t>Destroys bones and joints</a:t>
          </a:r>
        </a:p>
      </dgm:t>
    </dgm:pt>
    <dgm:pt modelId="{597DB740-CE00-43AC-995B-8E2F7188ACF1}" type="parTrans" cxnId="{2574C82C-2588-457A-B94F-8DCF885FA886}">
      <dgm:prSet/>
      <dgm:spPr/>
      <dgm:t>
        <a:bodyPr/>
        <a:lstStyle/>
        <a:p>
          <a:endParaRPr lang="en-US"/>
        </a:p>
      </dgm:t>
    </dgm:pt>
    <dgm:pt modelId="{5DC1939B-53C3-4592-9498-5C59ABC8D03D}" type="sibTrans" cxnId="{2574C82C-2588-457A-B94F-8DCF885FA886}">
      <dgm:prSet/>
      <dgm:spPr/>
      <dgm:t>
        <a:bodyPr/>
        <a:lstStyle/>
        <a:p>
          <a:endParaRPr lang="en-US"/>
        </a:p>
      </dgm:t>
    </dgm:pt>
    <dgm:pt modelId="{7110D8C7-0679-49B3-ABCA-E6F81CD9CBDD}">
      <dgm:prSet/>
      <dgm:spPr/>
      <dgm:t>
        <a:bodyPr/>
        <a:lstStyle/>
        <a:p>
          <a:pPr algn="ctr"/>
          <a:r>
            <a:rPr lang="en-US" dirty="0"/>
            <a:t>Drainage of joints in septic arthritis</a:t>
          </a:r>
        </a:p>
      </dgm:t>
    </dgm:pt>
    <dgm:pt modelId="{8D082AAA-C26B-4512-A4A7-1B3C8C7A474E}" type="parTrans" cxnId="{1435D7E6-495B-4818-A31F-188ABDF55D96}">
      <dgm:prSet/>
      <dgm:spPr/>
      <dgm:t>
        <a:bodyPr/>
        <a:lstStyle/>
        <a:p>
          <a:endParaRPr lang="en-US"/>
        </a:p>
      </dgm:t>
    </dgm:pt>
    <dgm:pt modelId="{EEEECA05-C1B5-45AD-8A4D-0D6373CA4F9A}" type="sibTrans" cxnId="{1435D7E6-495B-4818-A31F-188ABDF55D96}">
      <dgm:prSet/>
      <dgm:spPr/>
      <dgm:t>
        <a:bodyPr/>
        <a:lstStyle/>
        <a:p>
          <a:endParaRPr lang="en-US"/>
        </a:p>
      </dgm:t>
    </dgm:pt>
    <dgm:pt modelId="{07503E5C-E45A-4284-91D8-2246185C7A85}">
      <dgm:prSet/>
      <dgm:spPr/>
      <dgm:t>
        <a:bodyPr/>
        <a:lstStyle/>
        <a:p>
          <a:pPr algn="ctr"/>
          <a:r>
            <a:rPr lang="en-US" dirty="0"/>
            <a:t>Release pressure and removal of debris in OM</a:t>
          </a:r>
        </a:p>
      </dgm:t>
    </dgm:pt>
    <dgm:pt modelId="{9936E175-DE65-4296-90A1-1DA4B7D49147}" type="parTrans" cxnId="{E74AB430-5FDC-41BD-8278-5D06FEA23528}">
      <dgm:prSet/>
      <dgm:spPr/>
      <dgm:t>
        <a:bodyPr/>
        <a:lstStyle/>
        <a:p>
          <a:endParaRPr lang="en-US"/>
        </a:p>
      </dgm:t>
    </dgm:pt>
    <dgm:pt modelId="{B94A489C-AD7E-4286-B158-B59F59C7ED98}" type="sibTrans" cxnId="{E74AB430-5FDC-41BD-8278-5D06FEA23528}">
      <dgm:prSet/>
      <dgm:spPr/>
      <dgm:t>
        <a:bodyPr/>
        <a:lstStyle/>
        <a:p>
          <a:endParaRPr lang="en-US"/>
        </a:p>
      </dgm:t>
    </dgm:pt>
    <dgm:pt modelId="{362B11D8-7CB3-42B0-9D92-276FDE316ED8}">
      <dgm:prSet/>
      <dgm:spPr/>
      <dgm:t>
        <a:bodyPr/>
        <a:lstStyle/>
        <a:p>
          <a:pPr algn="ctr"/>
          <a:r>
            <a:rPr lang="en-US"/>
            <a:t>Antibiotics</a:t>
          </a:r>
        </a:p>
      </dgm:t>
    </dgm:pt>
    <dgm:pt modelId="{151FE92C-41C9-4DFF-960C-6164E702B994}" type="parTrans" cxnId="{A09FC162-310D-4FC5-8724-91CD398EC0F7}">
      <dgm:prSet/>
      <dgm:spPr/>
      <dgm:t>
        <a:bodyPr/>
        <a:lstStyle/>
        <a:p>
          <a:endParaRPr lang="en-US"/>
        </a:p>
      </dgm:t>
    </dgm:pt>
    <dgm:pt modelId="{9388BF3F-0276-44AF-835E-C26B41E68158}" type="sibTrans" cxnId="{A09FC162-310D-4FC5-8724-91CD398EC0F7}">
      <dgm:prSet/>
      <dgm:spPr/>
      <dgm:t>
        <a:bodyPr/>
        <a:lstStyle/>
        <a:p>
          <a:endParaRPr lang="en-US"/>
        </a:p>
      </dgm:t>
    </dgm:pt>
    <dgm:pt modelId="{7B2DF1AD-E014-42DC-9265-01B4DCEEBC11}">
      <dgm:prSet custT="1"/>
      <dgm:spPr/>
      <dgm:t>
        <a:bodyPr/>
        <a:lstStyle/>
        <a:p>
          <a:pPr algn="ctr">
            <a:defRPr b="1"/>
          </a:pPr>
          <a:r>
            <a:rPr lang="en-US" sz="2000" dirty="0"/>
            <a:t>Must diagnose early and treat promptly</a:t>
          </a:r>
        </a:p>
      </dgm:t>
    </dgm:pt>
    <dgm:pt modelId="{D4D4D570-925E-4B1E-A08A-482BF72484E6}" type="sibTrans" cxnId="{7C2DA8ED-746F-48CD-98A4-554112FF6433}">
      <dgm:prSet/>
      <dgm:spPr/>
      <dgm:t>
        <a:bodyPr/>
        <a:lstStyle/>
        <a:p>
          <a:endParaRPr lang="en-US"/>
        </a:p>
      </dgm:t>
    </dgm:pt>
    <dgm:pt modelId="{D70141C0-5DB0-4BA5-B18B-4B020A39D20A}" type="parTrans" cxnId="{7C2DA8ED-746F-48CD-98A4-554112FF6433}">
      <dgm:prSet/>
      <dgm:spPr/>
      <dgm:t>
        <a:bodyPr/>
        <a:lstStyle/>
        <a:p>
          <a:endParaRPr lang="en-US"/>
        </a:p>
      </dgm:t>
    </dgm:pt>
    <dgm:pt modelId="{4D498EBE-B6C7-4231-96BE-66EF155015C2}" type="pres">
      <dgm:prSet presAssocID="{15A7FD43-8588-4D2A-849E-B4211E7D0E87}" presName="root" presStyleCnt="0">
        <dgm:presLayoutVars>
          <dgm:dir/>
          <dgm:resizeHandles val="exact"/>
        </dgm:presLayoutVars>
      </dgm:prSet>
      <dgm:spPr/>
    </dgm:pt>
    <dgm:pt modelId="{A3C02367-10CE-465E-85CB-E3D493C46716}" type="pres">
      <dgm:prSet presAssocID="{F6012021-3B7D-4020-BDDC-8A9E7E135460}" presName="compNode" presStyleCnt="0"/>
      <dgm:spPr/>
    </dgm:pt>
    <dgm:pt modelId="{15B622B2-2A35-4C29-BD58-19A4D6BFE376}" type="pres">
      <dgm:prSet presAssocID="{F6012021-3B7D-4020-BDDC-8A9E7E13546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ull"/>
        </a:ext>
      </dgm:extLst>
    </dgm:pt>
    <dgm:pt modelId="{E7DCB871-4DBC-4267-99F2-77A5FDAC3D99}" type="pres">
      <dgm:prSet presAssocID="{F6012021-3B7D-4020-BDDC-8A9E7E135460}" presName="iconSpace" presStyleCnt="0"/>
      <dgm:spPr/>
    </dgm:pt>
    <dgm:pt modelId="{588538F6-9A1F-402F-8138-8651FA5C6007}" type="pres">
      <dgm:prSet presAssocID="{F6012021-3B7D-4020-BDDC-8A9E7E135460}" presName="parTx" presStyleLbl="revTx" presStyleIdx="0" presStyleCnt="4" custScaleX="117666" custScaleY="52616">
        <dgm:presLayoutVars>
          <dgm:chMax val="0"/>
          <dgm:chPref val="0"/>
        </dgm:presLayoutVars>
      </dgm:prSet>
      <dgm:spPr/>
    </dgm:pt>
    <dgm:pt modelId="{0A7F5625-9224-4B1F-9FB9-406B34198B57}" type="pres">
      <dgm:prSet presAssocID="{F6012021-3B7D-4020-BDDC-8A9E7E135460}" presName="txSpace" presStyleCnt="0"/>
      <dgm:spPr/>
    </dgm:pt>
    <dgm:pt modelId="{FAE07557-6BCA-4ABA-8E18-B8FAF6DE872B}" type="pres">
      <dgm:prSet presAssocID="{F6012021-3B7D-4020-BDDC-8A9E7E135460}" presName="desTx" presStyleLbl="revTx" presStyleIdx="1" presStyleCnt="4">
        <dgm:presLayoutVars/>
      </dgm:prSet>
      <dgm:spPr/>
    </dgm:pt>
    <dgm:pt modelId="{1ABABFE1-874F-450F-B6CE-5DA5D3589CB7}" type="pres">
      <dgm:prSet presAssocID="{50AA7101-71B9-4244-8C7E-5EA5FE079755}" presName="sibTrans" presStyleCnt="0"/>
      <dgm:spPr/>
    </dgm:pt>
    <dgm:pt modelId="{837FAE22-73F6-47A7-A538-CE466140FDF1}" type="pres">
      <dgm:prSet presAssocID="{7B2DF1AD-E014-42DC-9265-01B4DCEEBC11}" presName="compNode" presStyleCnt="0"/>
      <dgm:spPr/>
    </dgm:pt>
    <dgm:pt modelId="{9280A8D4-26E3-43FC-8E5D-726698E2BDC6}" type="pres">
      <dgm:prSet presAssocID="{7B2DF1AD-E014-42DC-9265-01B4DCEEBC11}" presName="iconRect" presStyleLbl="node1" presStyleIdx="1" presStyleCnt="2" custAng="108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F5A08B01-9C14-4B26-8C9B-BFC67CAA3021}" type="pres">
      <dgm:prSet presAssocID="{7B2DF1AD-E014-42DC-9265-01B4DCEEBC11}" presName="iconSpace" presStyleCnt="0"/>
      <dgm:spPr/>
    </dgm:pt>
    <dgm:pt modelId="{2BA40834-D13B-4AEF-9A7C-1737204EB38C}" type="pres">
      <dgm:prSet presAssocID="{7B2DF1AD-E014-42DC-9265-01B4DCEEBC11}" presName="parTx" presStyleLbl="revTx" presStyleIdx="2" presStyleCnt="4" custScaleX="115559" custScaleY="65711">
        <dgm:presLayoutVars>
          <dgm:chMax val="0"/>
          <dgm:chPref val="0"/>
        </dgm:presLayoutVars>
      </dgm:prSet>
      <dgm:spPr/>
    </dgm:pt>
    <dgm:pt modelId="{03FD328D-C581-43DE-AEFA-4F1786EEBD17}" type="pres">
      <dgm:prSet presAssocID="{7B2DF1AD-E014-42DC-9265-01B4DCEEBC11}" presName="txSpace" presStyleCnt="0"/>
      <dgm:spPr/>
    </dgm:pt>
    <dgm:pt modelId="{BE799D3B-2A7D-4112-9F1E-9B5F536F6DF9}" type="pres">
      <dgm:prSet presAssocID="{7B2DF1AD-E014-42DC-9265-01B4DCEEBC11}" presName="desTx" presStyleLbl="revTx" presStyleIdx="3" presStyleCnt="4" custScaleX="107805" custLinFactNeighborY="42235">
        <dgm:presLayoutVars/>
      </dgm:prSet>
      <dgm:spPr/>
    </dgm:pt>
  </dgm:ptLst>
  <dgm:cxnLst>
    <dgm:cxn modelId="{A3601904-3A82-434B-AABD-4D3AFE0A3556}" srcId="{15A7FD43-8588-4D2A-849E-B4211E7D0E87}" destId="{F6012021-3B7D-4020-BDDC-8A9E7E135460}" srcOrd="0" destOrd="0" parTransId="{8ECC11AD-3DA4-4C74-BFD7-77DAF01CE395}" sibTransId="{50AA7101-71B9-4244-8C7E-5EA5FE079755}"/>
    <dgm:cxn modelId="{2574C82C-2588-457A-B94F-8DCF885FA886}" srcId="{F6012021-3B7D-4020-BDDC-8A9E7E135460}" destId="{7024F8A9-C5DA-4581-9145-6B2C7381AAC2}" srcOrd="0" destOrd="0" parTransId="{597DB740-CE00-43AC-995B-8E2F7188ACF1}" sibTransId="{5DC1939B-53C3-4592-9498-5C59ABC8D03D}"/>
    <dgm:cxn modelId="{E74AB430-5FDC-41BD-8278-5D06FEA23528}" srcId="{7B2DF1AD-E014-42DC-9265-01B4DCEEBC11}" destId="{07503E5C-E45A-4284-91D8-2246185C7A85}" srcOrd="1" destOrd="0" parTransId="{9936E175-DE65-4296-90A1-1DA4B7D49147}" sibTransId="{B94A489C-AD7E-4286-B158-B59F59C7ED98}"/>
    <dgm:cxn modelId="{E7042738-8370-4B86-AF51-169841A19930}" type="presOf" srcId="{15A7FD43-8588-4D2A-849E-B4211E7D0E87}" destId="{4D498EBE-B6C7-4231-96BE-66EF155015C2}" srcOrd="0" destOrd="0" presId="urn:microsoft.com/office/officeart/2018/5/layout/CenteredIconLabelDescriptionList"/>
    <dgm:cxn modelId="{A09FC162-310D-4FC5-8724-91CD398EC0F7}" srcId="{7B2DF1AD-E014-42DC-9265-01B4DCEEBC11}" destId="{362B11D8-7CB3-42B0-9D92-276FDE316ED8}" srcOrd="2" destOrd="0" parTransId="{151FE92C-41C9-4DFF-960C-6164E702B994}" sibTransId="{9388BF3F-0276-44AF-835E-C26B41E68158}"/>
    <dgm:cxn modelId="{5895664E-7E4D-41CE-AF58-02DA87273AE6}" type="presOf" srcId="{07503E5C-E45A-4284-91D8-2246185C7A85}" destId="{BE799D3B-2A7D-4112-9F1E-9B5F536F6DF9}" srcOrd="0" destOrd="1" presId="urn:microsoft.com/office/officeart/2018/5/layout/CenteredIconLabelDescriptionList"/>
    <dgm:cxn modelId="{9483FAAC-54C3-4C8D-82CE-1FBF08641124}" type="presOf" srcId="{7024F8A9-C5DA-4581-9145-6B2C7381AAC2}" destId="{FAE07557-6BCA-4ABA-8E18-B8FAF6DE872B}" srcOrd="0" destOrd="0" presId="urn:microsoft.com/office/officeart/2018/5/layout/CenteredIconLabelDescriptionList"/>
    <dgm:cxn modelId="{445313B0-D731-4AF4-9349-85708971EC6E}" type="presOf" srcId="{7110D8C7-0679-49B3-ABCA-E6F81CD9CBDD}" destId="{BE799D3B-2A7D-4112-9F1E-9B5F536F6DF9}" srcOrd="0" destOrd="0" presId="urn:microsoft.com/office/officeart/2018/5/layout/CenteredIconLabelDescriptionList"/>
    <dgm:cxn modelId="{CB2648CC-A940-4BF3-A685-BC6B02D880CF}" type="presOf" srcId="{7B2DF1AD-E014-42DC-9265-01B4DCEEBC11}" destId="{2BA40834-D13B-4AEF-9A7C-1737204EB38C}" srcOrd="0" destOrd="0" presId="urn:microsoft.com/office/officeart/2018/5/layout/CenteredIconLabelDescriptionList"/>
    <dgm:cxn modelId="{1435D7E6-495B-4818-A31F-188ABDF55D96}" srcId="{7B2DF1AD-E014-42DC-9265-01B4DCEEBC11}" destId="{7110D8C7-0679-49B3-ABCA-E6F81CD9CBDD}" srcOrd="0" destOrd="0" parTransId="{8D082AAA-C26B-4512-A4A7-1B3C8C7A474E}" sibTransId="{EEEECA05-C1B5-45AD-8A4D-0D6373CA4F9A}"/>
    <dgm:cxn modelId="{F0F991EA-E7E4-4C65-9CE8-055B9D9BC748}" type="presOf" srcId="{362B11D8-7CB3-42B0-9D92-276FDE316ED8}" destId="{BE799D3B-2A7D-4112-9F1E-9B5F536F6DF9}" srcOrd="0" destOrd="2" presId="urn:microsoft.com/office/officeart/2018/5/layout/CenteredIconLabelDescriptionList"/>
    <dgm:cxn modelId="{7C2DA8ED-746F-48CD-98A4-554112FF6433}" srcId="{15A7FD43-8588-4D2A-849E-B4211E7D0E87}" destId="{7B2DF1AD-E014-42DC-9265-01B4DCEEBC11}" srcOrd="1" destOrd="0" parTransId="{D70141C0-5DB0-4BA5-B18B-4B020A39D20A}" sibTransId="{D4D4D570-925E-4B1E-A08A-482BF72484E6}"/>
    <dgm:cxn modelId="{185E09FB-98CC-4117-ACCF-8C52DCE10855}" type="presOf" srcId="{F6012021-3B7D-4020-BDDC-8A9E7E135460}" destId="{588538F6-9A1F-402F-8138-8651FA5C6007}" srcOrd="0" destOrd="0" presId="urn:microsoft.com/office/officeart/2018/5/layout/CenteredIconLabelDescriptionList"/>
    <dgm:cxn modelId="{7401EE87-A2D6-4CAF-99F3-8A49FB631555}" type="presParOf" srcId="{4D498EBE-B6C7-4231-96BE-66EF155015C2}" destId="{A3C02367-10CE-465E-85CB-E3D493C46716}" srcOrd="0" destOrd="0" presId="urn:microsoft.com/office/officeart/2018/5/layout/CenteredIconLabelDescriptionList"/>
    <dgm:cxn modelId="{754B4B5D-DF53-4D6B-BA57-8584805A1011}" type="presParOf" srcId="{A3C02367-10CE-465E-85CB-E3D493C46716}" destId="{15B622B2-2A35-4C29-BD58-19A4D6BFE376}" srcOrd="0" destOrd="0" presId="urn:microsoft.com/office/officeart/2018/5/layout/CenteredIconLabelDescriptionList"/>
    <dgm:cxn modelId="{2203DE93-24D4-474E-A991-A918BC9EC762}" type="presParOf" srcId="{A3C02367-10CE-465E-85CB-E3D493C46716}" destId="{E7DCB871-4DBC-4267-99F2-77A5FDAC3D99}" srcOrd="1" destOrd="0" presId="urn:microsoft.com/office/officeart/2018/5/layout/CenteredIconLabelDescriptionList"/>
    <dgm:cxn modelId="{7DD2E70E-B428-4930-BC8C-4C069FC6A12C}" type="presParOf" srcId="{A3C02367-10CE-465E-85CB-E3D493C46716}" destId="{588538F6-9A1F-402F-8138-8651FA5C6007}" srcOrd="2" destOrd="0" presId="urn:microsoft.com/office/officeart/2018/5/layout/CenteredIconLabelDescriptionList"/>
    <dgm:cxn modelId="{EDD4907B-7E84-4635-B3D5-EF522626834F}" type="presParOf" srcId="{A3C02367-10CE-465E-85CB-E3D493C46716}" destId="{0A7F5625-9224-4B1F-9FB9-406B34198B57}" srcOrd="3" destOrd="0" presId="urn:microsoft.com/office/officeart/2018/5/layout/CenteredIconLabelDescriptionList"/>
    <dgm:cxn modelId="{5D4F69C2-20D4-41AE-A53C-6F28763ED6BD}" type="presParOf" srcId="{A3C02367-10CE-465E-85CB-E3D493C46716}" destId="{FAE07557-6BCA-4ABA-8E18-B8FAF6DE872B}" srcOrd="4" destOrd="0" presId="urn:microsoft.com/office/officeart/2018/5/layout/CenteredIconLabelDescriptionList"/>
    <dgm:cxn modelId="{D17881C8-494C-4DAE-B1AF-BAC1B43199CC}" type="presParOf" srcId="{4D498EBE-B6C7-4231-96BE-66EF155015C2}" destId="{1ABABFE1-874F-450F-B6CE-5DA5D3589CB7}" srcOrd="1" destOrd="0" presId="urn:microsoft.com/office/officeart/2018/5/layout/CenteredIconLabelDescriptionList"/>
    <dgm:cxn modelId="{BA9EC891-1A02-4B8E-B3D3-D16C299DEA3A}" type="presParOf" srcId="{4D498EBE-B6C7-4231-96BE-66EF155015C2}" destId="{837FAE22-73F6-47A7-A538-CE466140FDF1}" srcOrd="2" destOrd="0" presId="urn:microsoft.com/office/officeart/2018/5/layout/CenteredIconLabelDescriptionList"/>
    <dgm:cxn modelId="{50CF6EB3-9F93-4FFB-BD61-A7C45F6433E9}" type="presParOf" srcId="{837FAE22-73F6-47A7-A538-CE466140FDF1}" destId="{9280A8D4-26E3-43FC-8E5D-726698E2BDC6}" srcOrd="0" destOrd="0" presId="urn:microsoft.com/office/officeart/2018/5/layout/CenteredIconLabelDescriptionList"/>
    <dgm:cxn modelId="{42BB2D62-1DF1-48F0-B0D2-11B82E46D96F}" type="presParOf" srcId="{837FAE22-73F6-47A7-A538-CE466140FDF1}" destId="{F5A08B01-9C14-4B26-8C9B-BFC67CAA3021}" srcOrd="1" destOrd="0" presId="urn:microsoft.com/office/officeart/2018/5/layout/CenteredIconLabelDescriptionList"/>
    <dgm:cxn modelId="{D7E89B4C-66D1-4FC5-BFAA-DF3F62AA038A}" type="presParOf" srcId="{837FAE22-73F6-47A7-A538-CE466140FDF1}" destId="{2BA40834-D13B-4AEF-9A7C-1737204EB38C}" srcOrd="2" destOrd="0" presId="urn:microsoft.com/office/officeart/2018/5/layout/CenteredIconLabelDescriptionList"/>
    <dgm:cxn modelId="{97DC6372-D65E-487C-AB44-CC04B21C8364}" type="presParOf" srcId="{837FAE22-73F6-47A7-A538-CE466140FDF1}" destId="{03FD328D-C581-43DE-AEFA-4F1786EEBD17}" srcOrd="3" destOrd="0" presId="urn:microsoft.com/office/officeart/2018/5/layout/CenteredIconLabelDescriptionList"/>
    <dgm:cxn modelId="{495CFF0D-28F7-42EF-BAED-A91CF8308EA2}" type="presParOf" srcId="{837FAE22-73F6-47A7-A538-CE466140FDF1}" destId="{BE799D3B-2A7D-4112-9F1E-9B5F536F6DF9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5774B-33D8-43A1-8196-F09F920C7180}">
      <dsp:nvSpPr>
        <dsp:cNvPr id="0" name=""/>
        <dsp:cNvSpPr/>
      </dsp:nvSpPr>
      <dsp:spPr>
        <a:xfrm>
          <a:off x="938775" y="912000"/>
          <a:ext cx="926133" cy="9261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F1989B-9E53-42C6-B4D3-57E4A291CC71}">
      <dsp:nvSpPr>
        <dsp:cNvPr id="0" name=""/>
        <dsp:cNvSpPr/>
      </dsp:nvSpPr>
      <dsp:spPr>
        <a:xfrm>
          <a:off x="372805" y="2128787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History and Clinical Examination</a:t>
          </a:r>
        </a:p>
      </dsp:txBody>
      <dsp:txXfrm>
        <a:off x="372805" y="2128787"/>
        <a:ext cx="2058075" cy="720000"/>
      </dsp:txXfrm>
    </dsp:sp>
    <dsp:sp modelId="{7376ADC4-36B4-4FD6-8497-7CAD826F2A54}">
      <dsp:nvSpPr>
        <dsp:cNvPr id="0" name=""/>
        <dsp:cNvSpPr/>
      </dsp:nvSpPr>
      <dsp:spPr>
        <a:xfrm>
          <a:off x="3357014" y="912000"/>
          <a:ext cx="926133" cy="9261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2EFE9-5EAA-4DB5-839C-BE63D8D0B085}">
      <dsp:nvSpPr>
        <dsp:cNvPr id="0" name=""/>
        <dsp:cNvSpPr/>
      </dsp:nvSpPr>
      <dsp:spPr>
        <a:xfrm>
          <a:off x="2791043" y="2128787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Radiology</a:t>
          </a:r>
        </a:p>
      </dsp:txBody>
      <dsp:txXfrm>
        <a:off x="2791043" y="2128787"/>
        <a:ext cx="2058075" cy="720000"/>
      </dsp:txXfrm>
    </dsp:sp>
    <dsp:sp modelId="{B463A033-F5D9-4FD6-9919-B510B7ABD8D1}">
      <dsp:nvSpPr>
        <dsp:cNvPr id="0" name=""/>
        <dsp:cNvSpPr/>
      </dsp:nvSpPr>
      <dsp:spPr>
        <a:xfrm>
          <a:off x="5775252" y="912000"/>
          <a:ext cx="926133" cy="9261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544D3-BA3B-4BBC-B7E5-D75D332D3B45}">
      <dsp:nvSpPr>
        <dsp:cNvPr id="0" name=""/>
        <dsp:cNvSpPr/>
      </dsp:nvSpPr>
      <dsp:spPr>
        <a:xfrm>
          <a:off x="5209281" y="2128787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Laboratory</a:t>
          </a:r>
        </a:p>
      </dsp:txBody>
      <dsp:txXfrm>
        <a:off x="5209281" y="2128787"/>
        <a:ext cx="2058075" cy="720000"/>
      </dsp:txXfrm>
    </dsp:sp>
    <dsp:sp modelId="{3AC39AE7-DBFB-4780-8EC1-EE622ACC64D6}">
      <dsp:nvSpPr>
        <dsp:cNvPr id="0" name=""/>
        <dsp:cNvSpPr/>
      </dsp:nvSpPr>
      <dsp:spPr>
        <a:xfrm>
          <a:off x="8193490" y="912000"/>
          <a:ext cx="926133" cy="9261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CAAE3F-0E41-47B8-98F3-95A18D58E301}">
      <dsp:nvSpPr>
        <dsp:cNvPr id="0" name=""/>
        <dsp:cNvSpPr/>
      </dsp:nvSpPr>
      <dsp:spPr>
        <a:xfrm>
          <a:off x="7627519" y="2128787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Aspiration</a:t>
          </a:r>
        </a:p>
      </dsp:txBody>
      <dsp:txXfrm>
        <a:off x="7627519" y="2128787"/>
        <a:ext cx="2058075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5774B-33D8-43A1-8196-F09F920C7180}">
      <dsp:nvSpPr>
        <dsp:cNvPr id="0" name=""/>
        <dsp:cNvSpPr/>
      </dsp:nvSpPr>
      <dsp:spPr>
        <a:xfrm>
          <a:off x="938775" y="912000"/>
          <a:ext cx="926133" cy="9261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F1989B-9E53-42C6-B4D3-57E4A291CC71}">
      <dsp:nvSpPr>
        <dsp:cNvPr id="0" name=""/>
        <dsp:cNvSpPr/>
      </dsp:nvSpPr>
      <dsp:spPr>
        <a:xfrm>
          <a:off x="372805" y="2128787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History and Clinical Examination</a:t>
          </a:r>
        </a:p>
      </dsp:txBody>
      <dsp:txXfrm>
        <a:off x="372805" y="2128787"/>
        <a:ext cx="2058075" cy="720000"/>
      </dsp:txXfrm>
    </dsp:sp>
    <dsp:sp modelId="{7376ADC4-36B4-4FD6-8497-7CAD826F2A54}">
      <dsp:nvSpPr>
        <dsp:cNvPr id="0" name=""/>
        <dsp:cNvSpPr/>
      </dsp:nvSpPr>
      <dsp:spPr>
        <a:xfrm>
          <a:off x="3357014" y="912000"/>
          <a:ext cx="926133" cy="9261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2EFE9-5EAA-4DB5-839C-BE63D8D0B085}">
      <dsp:nvSpPr>
        <dsp:cNvPr id="0" name=""/>
        <dsp:cNvSpPr/>
      </dsp:nvSpPr>
      <dsp:spPr>
        <a:xfrm>
          <a:off x="2791043" y="2128787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Radiology</a:t>
          </a:r>
        </a:p>
      </dsp:txBody>
      <dsp:txXfrm>
        <a:off x="2791043" y="2128787"/>
        <a:ext cx="2058075" cy="720000"/>
      </dsp:txXfrm>
    </dsp:sp>
    <dsp:sp modelId="{B463A033-F5D9-4FD6-9919-B510B7ABD8D1}">
      <dsp:nvSpPr>
        <dsp:cNvPr id="0" name=""/>
        <dsp:cNvSpPr/>
      </dsp:nvSpPr>
      <dsp:spPr>
        <a:xfrm>
          <a:off x="5775252" y="912000"/>
          <a:ext cx="926133" cy="9261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544D3-BA3B-4BBC-B7E5-D75D332D3B45}">
      <dsp:nvSpPr>
        <dsp:cNvPr id="0" name=""/>
        <dsp:cNvSpPr/>
      </dsp:nvSpPr>
      <dsp:spPr>
        <a:xfrm>
          <a:off x="5209281" y="2128787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Laboratory</a:t>
          </a:r>
        </a:p>
      </dsp:txBody>
      <dsp:txXfrm>
        <a:off x="5209281" y="2128787"/>
        <a:ext cx="2058075" cy="720000"/>
      </dsp:txXfrm>
    </dsp:sp>
    <dsp:sp modelId="{3AC39AE7-DBFB-4780-8EC1-EE622ACC64D6}">
      <dsp:nvSpPr>
        <dsp:cNvPr id="0" name=""/>
        <dsp:cNvSpPr/>
      </dsp:nvSpPr>
      <dsp:spPr>
        <a:xfrm>
          <a:off x="8193490" y="912000"/>
          <a:ext cx="926133" cy="9261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CAAE3F-0E41-47B8-98F3-95A18D58E301}">
      <dsp:nvSpPr>
        <dsp:cNvPr id="0" name=""/>
        <dsp:cNvSpPr/>
      </dsp:nvSpPr>
      <dsp:spPr>
        <a:xfrm>
          <a:off x="7627519" y="2128787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Aspiration</a:t>
          </a:r>
        </a:p>
      </dsp:txBody>
      <dsp:txXfrm>
        <a:off x="7627519" y="2128787"/>
        <a:ext cx="2058075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5774B-33D8-43A1-8196-F09F920C7180}">
      <dsp:nvSpPr>
        <dsp:cNvPr id="0" name=""/>
        <dsp:cNvSpPr/>
      </dsp:nvSpPr>
      <dsp:spPr>
        <a:xfrm>
          <a:off x="938775" y="912000"/>
          <a:ext cx="926133" cy="9261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F1989B-9E53-42C6-B4D3-57E4A291CC71}">
      <dsp:nvSpPr>
        <dsp:cNvPr id="0" name=""/>
        <dsp:cNvSpPr/>
      </dsp:nvSpPr>
      <dsp:spPr>
        <a:xfrm>
          <a:off x="372805" y="2128787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History and Clinical Examination</a:t>
          </a:r>
        </a:p>
      </dsp:txBody>
      <dsp:txXfrm>
        <a:off x="372805" y="2128787"/>
        <a:ext cx="2058075" cy="720000"/>
      </dsp:txXfrm>
    </dsp:sp>
    <dsp:sp modelId="{7376ADC4-36B4-4FD6-8497-7CAD826F2A54}">
      <dsp:nvSpPr>
        <dsp:cNvPr id="0" name=""/>
        <dsp:cNvSpPr/>
      </dsp:nvSpPr>
      <dsp:spPr>
        <a:xfrm>
          <a:off x="3357014" y="912000"/>
          <a:ext cx="926133" cy="9261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2EFE9-5EAA-4DB5-839C-BE63D8D0B085}">
      <dsp:nvSpPr>
        <dsp:cNvPr id="0" name=""/>
        <dsp:cNvSpPr/>
      </dsp:nvSpPr>
      <dsp:spPr>
        <a:xfrm>
          <a:off x="2791043" y="2128787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Radiology</a:t>
          </a:r>
        </a:p>
      </dsp:txBody>
      <dsp:txXfrm>
        <a:off x="2791043" y="2128787"/>
        <a:ext cx="2058075" cy="720000"/>
      </dsp:txXfrm>
    </dsp:sp>
    <dsp:sp modelId="{B463A033-F5D9-4FD6-9919-B510B7ABD8D1}">
      <dsp:nvSpPr>
        <dsp:cNvPr id="0" name=""/>
        <dsp:cNvSpPr/>
      </dsp:nvSpPr>
      <dsp:spPr>
        <a:xfrm>
          <a:off x="5775252" y="912000"/>
          <a:ext cx="926133" cy="9261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544D3-BA3B-4BBC-B7E5-D75D332D3B45}">
      <dsp:nvSpPr>
        <dsp:cNvPr id="0" name=""/>
        <dsp:cNvSpPr/>
      </dsp:nvSpPr>
      <dsp:spPr>
        <a:xfrm>
          <a:off x="5209281" y="2128787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Laboratory</a:t>
          </a:r>
        </a:p>
      </dsp:txBody>
      <dsp:txXfrm>
        <a:off x="5209281" y="2128787"/>
        <a:ext cx="2058075" cy="720000"/>
      </dsp:txXfrm>
    </dsp:sp>
    <dsp:sp modelId="{3AC39AE7-DBFB-4780-8EC1-EE622ACC64D6}">
      <dsp:nvSpPr>
        <dsp:cNvPr id="0" name=""/>
        <dsp:cNvSpPr/>
      </dsp:nvSpPr>
      <dsp:spPr>
        <a:xfrm>
          <a:off x="8193490" y="912000"/>
          <a:ext cx="926133" cy="9261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CAAE3F-0E41-47B8-98F3-95A18D58E301}">
      <dsp:nvSpPr>
        <dsp:cNvPr id="0" name=""/>
        <dsp:cNvSpPr/>
      </dsp:nvSpPr>
      <dsp:spPr>
        <a:xfrm>
          <a:off x="7627519" y="2128787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Aspiration</a:t>
          </a:r>
        </a:p>
      </dsp:txBody>
      <dsp:txXfrm>
        <a:off x="7627519" y="2128787"/>
        <a:ext cx="2058075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82C9A-6B41-4E73-BA4E-000FEDF46983}">
      <dsp:nvSpPr>
        <dsp:cNvPr id="0" name=""/>
        <dsp:cNvSpPr/>
      </dsp:nvSpPr>
      <dsp:spPr>
        <a:xfrm>
          <a:off x="0" y="1560"/>
          <a:ext cx="10058399" cy="79108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C47AB8-0F98-4D94-A794-083A7832E7E4}">
      <dsp:nvSpPr>
        <dsp:cNvPr id="0" name=""/>
        <dsp:cNvSpPr/>
      </dsp:nvSpPr>
      <dsp:spPr>
        <a:xfrm>
          <a:off x="239304" y="179555"/>
          <a:ext cx="435098" cy="4350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56B788-02D5-4C79-8A57-A43D5F4949FA}">
      <dsp:nvSpPr>
        <dsp:cNvPr id="0" name=""/>
        <dsp:cNvSpPr/>
      </dsp:nvSpPr>
      <dsp:spPr>
        <a:xfrm>
          <a:off x="913706" y="1560"/>
          <a:ext cx="9144693" cy="791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723" tIns="83723" rIns="83723" bIns="837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Benign Hip pain due to inflammation of the synovium of the hip</a:t>
          </a:r>
        </a:p>
      </dsp:txBody>
      <dsp:txXfrm>
        <a:off x="913706" y="1560"/>
        <a:ext cx="9144693" cy="791087"/>
      </dsp:txXfrm>
    </dsp:sp>
    <dsp:sp modelId="{88229A5C-5713-4876-97C5-6FD04EAB31D3}">
      <dsp:nvSpPr>
        <dsp:cNvPr id="0" name=""/>
        <dsp:cNvSpPr/>
      </dsp:nvSpPr>
      <dsp:spPr>
        <a:xfrm>
          <a:off x="0" y="990420"/>
          <a:ext cx="10058399" cy="79108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18128C-FA20-4C88-9F26-589CD82C080A}">
      <dsp:nvSpPr>
        <dsp:cNvPr id="0" name=""/>
        <dsp:cNvSpPr/>
      </dsp:nvSpPr>
      <dsp:spPr>
        <a:xfrm>
          <a:off x="239304" y="1168415"/>
          <a:ext cx="435098" cy="4350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251EC5-73FA-4C73-B3C7-6D1B17E044E1}">
      <dsp:nvSpPr>
        <dsp:cNvPr id="0" name=""/>
        <dsp:cNvSpPr/>
      </dsp:nvSpPr>
      <dsp:spPr>
        <a:xfrm>
          <a:off x="913706" y="990420"/>
          <a:ext cx="9144693" cy="791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723" tIns="83723" rIns="83723" bIns="837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Aged 4-8 years old &amp; male-to-female ratio is 2:1</a:t>
          </a:r>
        </a:p>
      </dsp:txBody>
      <dsp:txXfrm>
        <a:off x="913706" y="990420"/>
        <a:ext cx="9144693" cy="791087"/>
      </dsp:txXfrm>
    </dsp:sp>
    <dsp:sp modelId="{63F1D477-C6D4-493A-B8EB-E7C2EC34DDCB}">
      <dsp:nvSpPr>
        <dsp:cNvPr id="0" name=""/>
        <dsp:cNvSpPr/>
      </dsp:nvSpPr>
      <dsp:spPr>
        <a:xfrm>
          <a:off x="0" y="1979279"/>
          <a:ext cx="10058399" cy="79108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1E1F1F-9023-482F-905D-C012EFBA35D0}">
      <dsp:nvSpPr>
        <dsp:cNvPr id="0" name=""/>
        <dsp:cNvSpPr/>
      </dsp:nvSpPr>
      <dsp:spPr>
        <a:xfrm>
          <a:off x="239304" y="2157274"/>
          <a:ext cx="435098" cy="43509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99AF5D-1FB2-454C-AE9F-F9152ADB1DD4}">
      <dsp:nvSpPr>
        <dsp:cNvPr id="0" name=""/>
        <dsp:cNvSpPr/>
      </dsp:nvSpPr>
      <dsp:spPr>
        <a:xfrm>
          <a:off x="913706" y="1979279"/>
          <a:ext cx="4526280" cy="791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723" tIns="83723" rIns="83723" bIns="837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Risk factors:</a:t>
          </a:r>
        </a:p>
      </dsp:txBody>
      <dsp:txXfrm>
        <a:off x="913706" y="1979279"/>
        <a:ext cx="4526280" cy="791087"/>
      </dsp:txXfrm>
    </dsp:sp>
    <dsp:sp modelId="{B77EF2A8-D42B-4183-BA15-01C2FAFC4BF7}">
      <dsp:nvSpPr>
        <dsp:cNvPr id="0" name=""/>
        <dsp:cNvSpPr/>
      </dsp:nvSpPr>
      <dsp:spPr>
        <a:xfrm>
          <a:off x="5439986" y="1979279"/>
          <a:ext cx="4618413" cy="791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723" tIns="83723" rIns="83723" bIns="83723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Trauma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Bacterial or viral infection (poststreptococcal toxic synovitis)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Allergic reaction</a:t>
          </a:r>
        </a:p>
      </dsp:txBody>
      <dsp:txXfrm>
        <a:off x="5439986" y="1979279"/>
        <a:ext cx="4618413" cy="791087"/>
      </dsp:txXfrm>
    </dsp:sp>
    <dsp:sp modelId="{C2AE0D7F-C8C0-47AB-8043-A3ACA858F5C0}">
      <dsp:nvSpPr>
        <dsp:cNvPr id="0" name=""/>
        <dsp:cNvSpPr/>
      </dsp:nvSpPr>
      <dsp:spPr>
        <a:xfrm>
          <a:off x="0" y="2968139"/>
          <a:ext cx="10058399" cy="79108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388D34-443B-487C-A9E3-2108D910B82B}">
      <dsp:nvSpPr>
        <dsp:cNvPr id="0" name=""/>
        <dsp:cNvSpPr/>
      </dsp:nvSpPr>
      <dsp:spPr>
        <a:xfrm>
          <a:off x="239304" y="3146134"/>
          <a:ext cx="435098" cy="43509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B83648-1ECE-4367-8D01-5923AD5ADF0A}">
      <dsp:nvSpPr>
        <dsp:cNvPr id="0" name=""/>
        <dsp:cNvSpPr/>
      </dsp:nvSpPr>
      <dsp:spPr>
        <a:xfrm>
          <a:off x="913706" y="2968139"/>
          <a:ext cx="4526280" cy="791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723" tIns="83723" rIns="83723" bIns="837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Natural history of disease</a:t>
          </a:r>
        </a:p>
      </dsp:txBody>
      <dsp:txXfrm>
        <a:off x="913706" y="2968139"/>
        <a:ext cx="4526280" cy="791087"/>
      </dsp:txXfrm>
    </dsp:sp>
    <dsp:sp modelId="{07CF9E4D-5ABC-439C-958A-ABE7132994C0}">
      <dsp:nvSpPr>
        <dsp:cNvPr id="0" name=""/>
        <dsp:cNvSpPr/>
      </dsp:nvSpPr>
      <dsp:spPr>
        <a:xfrm>
          <a:off x="5439986" y="2968139"/>
          <a:ext cx="4618413" cy="791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723" tIns="83723" rIns="83723" bIns="83723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Improvements in 24-48 hours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Complete resolution of symptoms will usually occur in &lt;1 week</a:t>
          </a:r>
        </a:p>
      </dsp:txBody>
      <dsp:txXfrm>
        <a:off x="5439986" y="2968139"/>
        <a:ext cx="4618413" cy="7910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B622B2-2A35-4C29-BD58-19A4D6BFE376}">
      <dsp:nvSpPr>
        <dsp:cNvPr id="0" name=""/>
        <dsp:cNvSpPr/>
      </dsp:nvSpPr>
      <dsp:spPr>
        <a:xfrm>
          <a:off x="1664744" y="885542"/>
          <a:ext cx="1401364" cy="14013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8538F6-9A1F-402F-8138-8651FA5C6007}">
      <dsp:nvSpPr>
        <dsp:cNvPr id="0" name=""/>
        <dsp:cNvSpPr/>
      </dsp:nvSpPr>
      <dsp:spPr>
        <a:xfrm>
          <a:off x="9812" y="2440801"/>
          <a:ext cx="4711227" cy="166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Infection in bones and joints is a disastrous</a:t>
          </a:r>
        </a:p>
      </dsp:txBody>
      <dsp:txXfrm>
        <a:off x="9812" y="2440801"/>
        <a:ext cx="4711227" cy="166431"/>
      </dsp:txXfrm>
    </dsp:sp>
    <dsp:sp modelId="{FAE07557-6BCA-4ABA-8E18-B8FAF6DE872B}">
      <dsp:nvSpPr>
        <dsp:cNvPr id="0" name=""/>
        <dsp:cNvSpPr/>
      </dsp:nvSpPr>
      <dsp:spPr>
        <a:xfrm>
          <a:off x="363476" y="2718896"/>
          <a:ext cx="4003898" cy="156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Destroys bones and joints</a:t>
          </a:r>
        </a:p>
      </dsp:txBody>
      <dsp:txXfrm>
        <a:off x="363476" y="2718896"/>
        <a:ext cx="4003898" cy="156349"/>
      </dsp:txXfrm>
    </dsp:sp>
    <dsp:sp modelId="{9280A8D4-26E3-43FC-8E5D-726698E2BDC6}">
      <dsp:nvSpPr>
        <dsp:cNvPr id="0" name=""/>
        <dsp:cNvSpPr/>
      </dsp:nvSpPr>
      <dsp:spPr>
        <a:xfrm rot="10800000">
          <a:off x="7034472" y="923933"/>
          <a:ext cx="1401364" cy="14013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A40834-D13B-4AEF-9A7C-1737204EB38C}">
      <dsp:nvSpPr>
        <dsp:cNvPr id="0" name=""/>
        <dsp:cNvSpPr/>
      </dsp:nvSpPr>
      <dsp:spPr>
        <a:xfrm>
          <a:off x="5421722" y="2458482"/>
          <a:ext cx="4626865" cy="207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Must diagnose early and treat promptly</a:t>
          </a:r>
        </a:p>
      </dsp:txBody>
      <dsp:txXfrm>
        <a:off x="5421722" y="2458482"/>
        <a:ext cx="4626865" cy="207852"/>
      </dsp:txXfrm>
    </dsp:sp>
    <dsp:sp modelId="{BE799D3B-2A7D-4112-9F1E-9B5F536F6DF9}">
      <dsp:nvSpPr>
        <dsp:cNvPr id="0" name=""/>
        <dsp:cNvSpPr/>
      </dsp:nvSpPr>
      <dsp:spPr>
        <a:xfrm>
          <a:off x="5576953" y="2746539"/>
          <a:ext cx="4316402" cy="156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Drainage of joints in septic arthritis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Release pressure and removal of debris in OM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Antibiotics</a:t>
          </a:r>
        </a:p>
      </dsp:txBody>
      <dsp:txXfrm>
        <a:off x="5576953" y="2746539"/>
        <a:ext cx="4316402" cy="1563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8DCA26-F927-4EEC-A9A3-14DCDEE28C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B5081F-AE85-4F64-B955-83E3E43806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C6984-97F2-453F-859F-DC29A070C1B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03DAF-2B7E-4D2C-A66D-D12C762041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C3222F-7638-4E2A-A72B-76BDBF1FE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35340-9B08-4E25-B356-0E24A29F3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74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3596A-7D27-4319-B34C-A2B922A72DA4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2893F-0C86-4BD6-9D90-C3CA3F06E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91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EG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رسالة الكلية</a:t>
            </a: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EG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توفير بيئة عالية الجودة للتعليم الطبي مما يساهم في تخريج أطباء مختصين </a:t>
            </a: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EG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بتقديم</a:t>
            </a: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EG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التعليم الطبي الحديث المتطور القائم على الطب المبني على الأدلة والبراهين من أجل توفير رعاية طبية متميزة لخدمة المجتمع السعودي وإثراء البحث العلمي بكافة مجالاته.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EG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incidenceup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to16% infection rate following traumatic fracture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650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incidenceup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to16% infection rate following traumatic fracture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05DB2-FD3E-441D-8B7E-7AE83ECE27B3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909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2482431" y="1367899"/>
            <a:ext cx="7227140" cy="36154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490471" y="4222315"/>
            <a:ext cx="9211059" cy="59973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90471" y="4799271"/>
            <a:ext cx="9211059" cy="47447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866578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1237420" y="1379286"/>
            <a:ext cx="9717162" cy="48611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228637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49889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7B1E2F9-B1D6-47E0-B6C2-FFB6A9D6698F}"/>
              </a:ext>
            </a:extLst>
          </p:cNvPr>
          <p:cNvSpPr/>
          <p:nvPr userDrawn="1"/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10/18/2021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2" descr="Home Page : الصفحة الرئيسية">
            <a:extLst>
              <a:ext uri="{FF2B5EF4-FFF2-40B4-BE49-F238E27FC236}">
                <a16:creationId xmlns:a16="http://schemas.microsoft.com/office/drawing/2014/main" id="{C8379596-B805-4B98-A88A-2AC137D1B3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83" y="146304"/>
            <a:ext cx="306663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76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10/18/2021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703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513BA2A-5C33-4FD8-9FF6-A8261E43E537}"/>
              </a:ext>
            </a:extLst>
          </p:cNvPr>
          <p:cNvSpPr/>
          <p:nvPr userDrawn="1"/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 algn="ctr"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10/18/2021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2" descr="Home Page : الصفحة الرئيسية">
            <a:extLst>
              <a:ext uri="{FF2B5EF4-FFF2-40B4-BE49-F238E27FC236}">
                <a16:creationId xmlns:a16="http://schemas.microsoft.com/office/drawing/2014/main" id="{90CA80F9-B6F2-45F1-A1BE-F1CDA77888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83" y="146304"/>
            <a:ext cx="306663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89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10/18/2021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185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10/18/2021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36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10/18/2021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940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8DBBC7F-A7AE-4036-9FDA-6C72D9F0E497}"/>
              </a:ext>
            </a:extLst>
          </p:cNvPr>
          <p:cNvSpPr/>
          <p:nvPr userDrawn="1"/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10/18/2021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2" descr="Home Page : الصفحة الرئيسية">
            <a:extLst>
              <a:ext uri="{FF2B5EF4-FFF2-40B4-BE49-F238E27FC236}">
                <a16:creationId xmlns:a16="http://schemas.microsoft.com/office/drawing/2014/main" id="{476169F7-FEA5-4469-B173-650750BF97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634" y="549655"/>
            <a:ext cx="1964171" cy="87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076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2" descr="Home Page : الصفحة الرئيسية">
            <a:extLst>
              <a:ext uri="{FF2B5EF4-FFF2-40B4-BE49-F238E27FC236}">
                <a16:creationId xmlns:a16="http://schemas.microsoft.com/office/drawing/2014/main" id="{CE266183-B00D-47A4-AE2C-7DA17D9B9A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78" y="8165"/>
            <a:ext cx="1964171" cy="87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786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945962" y="2734375"/>
            <a:ext cx="8300076" cy="138925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624744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2" descr="Home Page : الصفحة الرئيسية">
            <a:extLst>
              <a:ext uri="{FF2B5EF4-FFF2-40B4-BE49-F238E27FC236}">
                <a16:creationId xmlns:a16="http://schemas.microsoft.com/office/drawing/2014/main" id="{1CBC91C5-4E8E-457F-B4D7-7189043481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634" y="549655"/>
            <a:ext cx="1964171" cy="87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920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10/18/2021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18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6BC9B23-AAA1-4E8C-8FF8-7ACBE1868168}"/>
              </a:ext>
            </a:extLst>
          </p:cNvPr>
          <p:cNvSpPr/>
          <p:nvPr userDrawn="1"/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10/18/2021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2" descr="Home Page : الصفحة الرئيسية">
            <a:extLst>
              <a:ext uri="{FF2B5EF4-FFF2-40B4-BE49-F238E27FC236}">
                <a16:creationId xmlns:a16="http://schemas.microsoft.com/office/drawing/2014/main" id="{E80391F4-D791-48CA-B3F6-1F5709A797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634" y="549655"/>
            <a:ext cx="1964171" cy="87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72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405618" y="1709518"/>
            <a:ext cx="6877929" cy="343896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895353" y="1663968"/>
            <a:ext cx="4074123" cy="1658751"/>
          </a:xfrm>
          <a:prstGeom prst="rect">
            <a:avLst/>
          </a:prstGeom>
        </p:spPr>
        <p:txBody>
          <a:bodyPr/>
          <a:lstStyle>
            <a:lvl1pPr>
              <a:defRPr sz="4078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95353" y="3330310"/>
            <a:ext cx="4074123" cy="171189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960834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1910535" y="1485568"/>
            <a:ext cx="8370930" cy="683239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538436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1910535" y="1485568"/>
            <a:ext cx="8370930" cy="683239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10535" y="2320636"/>
            <a:ext cx="8370930" cy="2778502"/>
          </a:xfrm>
          <a:prstGeom prst="rect">
            <a:avLst/>
          </a:prstGeom>
        </p:spPr>
        <p:txBody>
          <a:bodyPr anchor="ctr"/>
          <a:lstStyle>
            <a:lvl1pPr marL="316248" indent="-316248" algn="l">
              <a:spcBef>
                <a:spcPts val="2883"/>
              </a:spcBef>
              <a:buSzPct val="125000"/>
              <a:buChar char="•"/>
              <a:defRPr sz="2391"/>
            </a:lvl1pPr>
            <a:lvl2pPr marL="762717" indent="-316248" algn="l">
              <a:spcBef>
                <a:spcPts val="2883"/>
              </a:spcBef>
              <a:buSzPct val="125000"/>
              <a:buChar char="•"/>
              <a:defRPr sz="2391"/>
            </a:lvl2pPr>
            <a:lvl3pPr marL="1209185" indent="-316248" algn="l">
              <a:spcBef>
                <a:spcPts val="2883"/>
              </a:spcBef>
              <a:buSzPct val="125000"/>
              <a:buChar char="•"/>
              <a:defRPr sz="2391"/>
            </a:lvl3pPr>
            <a:lvl4pPr marL="1655654" indent="-316248" algn="l">
              <a:spcBef>
                <a:spcPts val="2883"/>
              </a:spcBef>
              <a:buSzPct val="125000"/>
              <a:buChar char="•"/>
              <a:defRPr sz="2391"/>
            </a:lvl4pPr>
            <a:lvl5pPr marL="2102122" indent="-316248" algn="l">
              <a:spcBef>
                <a:spcPts val="2883"/>
              </a:spcBef>
              <a:buSzPct val="125000"/>
              <a:buChar char="•"/>
              <a:defRPr sz="239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29555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quarter" idx="13"/>
          </p:nvPr>
        </p:nvSpPr>
        <p:spPr>
          <a:xfrm>
            <a:off x="5605081" y="2320636"/>
            <a:ext cx="5557002" cy="27785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1910535" y="1485568"/>
            <a:ext cx="8370930" cy="683239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10535" y="2320636"/>
            <a:ext cx="4074123" cy="2778502"/>
          </a:xfrm>
          <a:prstGeom prst="rect">
            <a:avLst/>
          </a:prstGeom>
        </p:spPr>
        <p:txBody>
          <a:bodyPr anchor="ctr"/>
          <a:lstStyle>
            <a:lvl1pPr marL="268820" indent="-268820" algn="l">
              <a:spcBef>
                <a:spcPts val="2250"/>
              </a:spcBef>
              <a:buSzPct val="125000"/>
              <a:buChar char="•"/>
              <a:defRPr sz="1828"/>
            </a:lvl1pPr>
            <a:lvl2pPr marL="661713" indent="-268820" algn="l">
              <a:spcBef>
                <a:spcPts val="2250"/>
              </a:spcBef>
              <a:buSzPct val="125000"/>
              <a:buChar char="•"/>
              <a:defRPr sz="1828"/>
            </a:lvl2pPr>
            <a:lvl3pPr marL="1054605" indent="-268820" algn="l">
              <a:spcBef>
                <a:spcPts val="2250"/>
              </a:spcBef>
              <a:buSzPct val="125000"/>
              <a:buChar char="•"/>
              <a:defRPr sz="1828"/>
            </a:lvl3pPr>
            <a:lvl4pPr marL="1447497" indent="-268820" algn="l">
              <a:spcBef>
                <a:spcPts val="2250"/>
              </a:spcBef>
              <a:buSzPct val="125000"/>
              <a:buChar char="•"/>
              <a:defRPr sz="1828"/>
            </a:lvl4pPr>
            <a:lvl5pPr marL="1840390" indent="-268820" algn="l">
              <a:spcBef>
                <a:spcPts val="2250"/>
              </a:spcBef>
              <a:buSzPct val="125000"/>
              <a:buChar char="•"/>
              <a:defRPr sz="182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10816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10535" y="1910693"/>
            <a:ext cx="8370930" cy="3036614"/>
          </a:xfrm>
          <a:prstGeom prst="rect">
            <a:avLst/>
          </a:prstGeom>
        </p:spPr>
        <p:txBody>
          <a:bodyPr anchor="ctr"/>
          <a:lstStyle>
            <a:lvl1pPr marL="316248" indent="-316248" algn="l">
              <a:spcBef>
                <a:spcPts val="2883"/>
              </a:spcBef>
              <a:buSzPct val="125000"/>
              <a:buChar char="•"/>
              <a:defRPr sz="2391"/>
            </a:lvl1pPr>
            <a:lvl2pPr marL="762717" indent="-316248" algn="l">
              <a:spcBef>
                <a:spcPts val="2883"/>
              </a:spcBef>
              <a:buSzPct val="125000"/>
              <a:buChar char="•"/>
              <a:defRPr sz="2391"/>
            </a:lvl2pPr>
            <a:lvl3pPr marL="1209185" indent="-316248" algn="l">
              <a:spcBef>
                <a:spcPts val="2883"/>
              </a:spcBef>
              <a:buSzPct val="125000"/>
              <a:buChar char="•"/>
              <a:defRPr sz="2391"/>
            </a:lvl3pPr>
            <a:lvl4pPr marL="1655654" indent="-316248" algn="l">
              <a:spcBef>
                <a:spcPts val="2883"/>
              </a:spcBef>
              <a:buSzPct val="125000"/>
              <a:buChar char="•"/>
              <a:defRPr sz="2391"/>
            </a:lvl4pPr>
            <a:lvl5pPr marL="2102122" indent="-316248" algn="l">
              <a:spcBef>
                <a:spcPts val="2883"/>
              </a:spcBef>
              <a:buSzPct val="125000"/>
              <a:buChar char="•"/>
              <a:defRPr sz="239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074802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7486522" y="3482140"/>
            <a:ext cx="3346124" cy="1673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7330888" y="1717109"/>
            <a:ext cx="3320032" cy="16600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1115954" y="1717109"/>
            <a:ext cx="6855155" cy="34275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708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188891" y="4055301"/>
            <a:ext cx="7819279" cy="28168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547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188891" y="3113158"/>
            <a:ext cx="7819279" cy="411529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742417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945962" y="2066320"/>
            <a:ext cx="8300076" cy="13892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593" tIns="21593" rIns="21593" bIns="21593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945962" y="3493528"/>
            <a:ext cx="8300076" cy="4744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593" tIns="21593" rIns="21593" bIns="21593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1354" y="5288925"/>
            <a:ext cx="223144" cy="216732"/>
          </a:xfrm>
          <a:prstGeom prst="rect">
            <a:avLst/>
          </a:prstGeom>
          <a:ln w="3175">
            <a:miter lim="400000"/>
          </a:ln>
        </p:spPr>
        <p:txBody>
          <a:bodyPr wrap="none" lIns="21593" tIns="21593" rIns="21593" bIns="21593">
            <a:spAutoFit/>
          </a:bodyPr>
          <a:lstStyle>
            <a:lvl1pPr>
              <a:defRPr sz="1125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1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 spd="med"/>
  <p:txStyles>
    <p:titleStyle>
      <a:lvl1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84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84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84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84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84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84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84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84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84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72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72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72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72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72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250022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72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500045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72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750067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72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000089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72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3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60729" algn="ctr" defTabSz="41273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21457" algn="ctr" defTabSz="41273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82186" algn="ctr" defTabSz="41273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42915" algn="ctr" defTabSz="41273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03643" algn="ctr" defTabSz="41273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64372" algn="ctr" defTabSz="41273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125101" algn="ctr" defTabSz="41273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85829" algn="ctr" defTabSz="41273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6B0528-2694-4E50-AB2A-0A9A25806D28}"/>
              </a:ext>
            </a:extLst>
          </p:cNvPr>
          <p:cNvSpPr/>
          <p:nvPr userDrawn="1"/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2D6E202-B606-4609-B914-27C9371A1F6D}" type="datetime1">
              <a:rPr lang="en-US" smtClean="0"/>
              <a:pPr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ome Page : الصفحة الرئيسية">
            <a:extLst>
              <a:ext uri="{FF2B5EF4-FFF2-40B4-BE49-F238E27FC236}">
                <a16:creationId xmlns:a16="http://schemas.microsoft.com/office/drawing/2014/main" id="{A96F2D0E-4F7B-4931-8BE4-A264DC1DF4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634" y="549655"/>
            <a:ext cx="1964171" cy="87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81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tx1"/>
        </a:buClr>
        <a:buSzPct val="10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86918" indent="-28575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69798" indent="-28575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2678" indent="-28575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35558" indent="-28575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f"/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microsoft.com/office/2007/relationships/hdphoto" Target="../media/hdphoto5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8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7974" y="639097"/>
            <a:ext cx="7209855" cy="3686015"/>
          </a:xfrm>
        </p:spPr>
        <p:txBody>
          <a:bodyPr>
            <a:noAutofit/>
          </a:bodyPr>
          <a:lstStyle/>
          <a:p>
            <a:br>
              <a:rPr lang="en-US" sz="5400" i="1" spc="600" dirty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erlin Sans FB Demi" panose="020E0802020502020306" pitchFamily="34" charset="0"/>
              </a:rPr>
            </a:br>
            <a:r>
              <a:rPr lang="en-US" sz="5400" i="1" spc="600" dirty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erlin Sans FB Demi" panose="020E0802020502020306" pitchFamily="34" charset="0"/>
              </a:rPr>
              <a:t>ORTHOPEDIC</a:t>
            </a:r>
            <a:br>
              <a:rPr lang="en-US" sz="5400" i="1" spc="600" dirty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erlin Sans FB Demi" panose="020E0802020502020306" pitchFamily="34" charset="0"/>
              </a:rPr>
            </a:br>
            <a:r>
              <a:rPr lang="en-US" sz="5400" i="1" spc="600" dirty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erlin Sans FB Demi"/>
                <a:cs typeface="Arial"/>
              </a:rPr>
              <a:t>INFECTIONS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8"/>
            <a:ext cx="6269347" cy="1653413"/>
          </a:xfrm>
        </p:spPr>
        <p:txBody>
          <a:bodyPr>
            <a:normAutofit fontScale="62500" lnSpcReduction="20000"/>
          </a:bodyPr>
          <a:lstStyle/>
          <a:p>
            <a:r>
              <a:rPr lang="en-US" sz="4000" cap="none" dirty="0">
                <a:latin typeface="Arial" panose="020B0604020202020204" pitchFamily="34" charset="0"/>
              </a:rPr>
              <a:t>Yousef T. Khoja, </a:t>
            </a:r>
            <a:r>
              <a:rPr lang="en-US" cap="none" dirty="0">
                <a:latin typeface="Arial" panose="020B0604020202020204" pitchFamily="34" charset="0"/>
              </a:rPr>
              <a:t>MBBS, SB-Orth, JBOrth</a:t>
            </a:r>
          </a:p>
          <a:p>
            <a:r>
              <a:rPr lang="en-US" cap="none" dirty="0">
                <a:latin typeface="Arial" panose="020B0604020202020204" pitchFamily="34" charset="0"/>
              </a:rPr>
              <a:t>Assistant Professor and Consultant Orthopedic Surgeon</a:t>
            </a:r>
          </a:p>
          <a:p>
            <a:r>
              <a:rPr lang="en-US" cap="none" dirty="0">
                <a:latin typeface="Arial" panose="020B0604020202020204" pitchFamily="34" charset="0"/>
              </a:rPr>
              <a:t>Arthroplasty, Sports Medicine and Arthroscopy</a:t>
            </a:r>
          </a:p>
          <a:p>
            <a:r>
              <a:rPr lang="en-US" cap="none" dirty="0">
                <a:latin typeface="Arial" panose="020B0604020202020204" pitchFamily="34" charset="0"/>
              </a:rPr>
              <a:t>ytkhoja@imamu.edu.sa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B632AB91-8252-4C5A-80D3-B46010652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98" r="536"/>
          <a:stretch/>
        </p:blipFill>
        <p:spPr>
          <a:xfrm>
            <a:off x="-249940" y="-304802"/>
            <a:ext cx="5057914" cy="7498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Image result for الجمعية السعودية لجراحة العظام&quot;">
            <a:extLst>
              <a:ext uri="{FF2B5EF4-FFF2-40B4-BE49-F238E27FC236}">
                <a16:creationId xmlns:a16="http://schemas.microsoft.com/office/drawing/2014/main" id="{2FD250CF-BBA7-40E4-B077-564DE81F9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1" r="26997" b="28015"/>
          <a:stretch/>
        </p:blipFill>
        <p:spPr bwMode="auto">
          <a:xfrm>
            <a:off x="9988925" y="0"/>
            <a:ext cx="1957015" cy="208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orthopedic فقثث logo&quot;">
            <a:extLst>
              <a:ext uri="{FF2B5EF4-FFF2-40B4-BE49-F238E27FC236}">
                <a16:creationId xmlns:a16="http://schemas.microsoft.com/office/drawing/2014/main" id="{63545F76-00D1-4EAF-8690-31965D8FB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753" y="0"/>
            <a:ext cx="1054431" cy="208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ome Page : الصفحة الرئيسية">
            <a:extLst>
              <a:ext uri="{FF2B5EF4-FFF2-40B4-BE49-F238E27FC236}">
                <a16:creationId xmlns:a16="http://schemas.microsoft.com/office/drawing/2014/main" id="{FDD6E7F7-3F3F-4E5C-99F4-7BEB73171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09" y="354756"/>
            <a:ext cx="306663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Mechanism of spread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Hematogenous</a:t>
            </a:r>
          </a:p>
          <a:p>
            <a:pPr lvl="2"/>
            <a:r>
              <a:rPr lang="en-US" dirty="0"/>
              <a:t>originated or transported by blood due to skin lesion, infection, or even trauma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Contiguous-focus</a:t>
            </a:r>
          </a:p>
          <a:p>
            <a:pPr lvl="2"/>
            <a:r>
              <a:rPr lang="en-US" dirty="0"/>
              <a:t>associated with trauma, cellulitis, or poor vascularity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Direct-inoculation</a:t>
            </a:r>
          </a:p>
          <a:p>
            <a:pPr lvl="2"/>
            <a:r>
              <a:rPr lang="en-US" dirty="0"/>
              <a:t>penetrating injuries or surgical contamination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145C67-E0E4-4AE0-9699-19EFAB3656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3"/>
          <p:cNvSpPr/>
          <p:nvPr/>
        </p:nvSpPr>
        <p:spPr>
          <a:xfrm>
            <a:off x="6235203" y="1988956"/>
            <a:ext cx="5256212" cy="39210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val 4"/>
          <p:cNvSpPr/>
          <p:nvPr/>
        </p:nvSpPr>
        <p:spPr>
          <a:xfrm>
            <a:off x="9375670" y="3063255"/>
            <a:ext cx="2361362" cy="102669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717734">
            <a:off x="6037889" y="3434686"/>
            <a:ext cx="2060988" cy="135068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21278117">
            <a:off x="9316998" y="4638109"/>
            <a:ext cx="2401813" cy="1052279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71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49157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Antibiotics</a:t>
            </a:r>
          </a:p>
          <a:p>
            <a:pPr lvl="1"/>
            <a:r>
              <a:rPr lang="en-US" dirty="0"/>
              <a:t>Be sure antibiotic treatment will not delay the surgery </a:t>
            </a:r>
          </a:p>
          <a:p>
            <a:pPr lvl="1"/>
            <a:r>
              <a:rPr lang="en-US" dirty="0"/>
              <a:t>I.V. for 3 weeks, followed by oral for 2-3 weeks</a:t>
            </a:r>
          </a:p>
          <a:p>
            <a:pPr lvl="2"/>
            <a:r>
              <a:rPr lang="en-US" dirty="0"/>
              <a:t>Flucloxacillin for Gram positive</a:t>
            </a:r>
          </a:p>
          <a:p>
            <a:pPr lvl="2"/>
            <a:r>
              <a:rPr lang="en-US" dirty="0"/>
              <a:t>If in doubt: third generation cephalosporin (neonates)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255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</a:t>
            </a:r>
          </a:p>
        </p:txBody>
      </p:sp>
      <p:sp>
        <p:nvSpPr>
          <p:cNvPr id="49157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Dislocation:</a:t>
            </a:r>
          </a:p>
          <a:p>
            <a:pPr lvl="1"/>
            <a:r>
              <a:rPr lang="en-US" dirty="0"/>
              <a:t>by tense effusion and over-stretching of capsule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7.tif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53"/>
          <a:stretch/>
        </p:blipFill>
        <p:spPr>
          <a:xfrm>
            <a:off x="1892859" y="3224849"/>
            <a:ext cx="4218822" cy="2557712"/>
          </a:xfrm>
          <a:prstGeom prst="rect">
            <a:avLst/>
          </a:prstGeom>
        </p:spPr>
      </p:pic>
      <p:pic>
        <p:nvPicPr>
          <p:cNvPr id="7" name="Picture 6" descr="a7.tif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6"/>
          <a:stretch/>
        </p:blipFill>
        <p:spPr>
          <a:xfrm>
            <a:off x="6240798" y="3224851"/>
            <a:ext cx="4047066" cy="26476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64869" y="6050706"/>
            <a:ext cx="23274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397B8C"/>
                </a:solidFill>
                <a:latin typeface="Arial"/>
                <a:cs typeface="Arial"/>
              </a:rPr>
              <a:t>Apley,s</a:t>
            </a:r>
            <a:r>
              <a:rPr lang="en-US" sz="1000" dirty="0">
                <a:solidFill>
                  <a:srgbClr val="397B8C"/>
                </a:solidFill>
                <a:latin typeface="Arial"/>
                <a:cs typeface="Arial"/>
              </a:rPr>
              <a:t> System of </a:t>
            </a:r>
            <a:r>
              <a:rPr lang="en-US" sz="1000" dirty="0" err="1">
                <a:solidFill>
                  <a:srgbClr val="397B8C"/>
                </a:solidFill>
                <a:latin typeface="Arial"/>
                <a:cs typeface="Arial"/>
              </a:rPr>
              <a:t>Orthop</a:t>
            </a:r>
            <a:r>
              <a:rPr lang="en-US" sz="1000" dirty="0">
                <a:solidFill>
                  <a:srgbClr val="397B8C"/>
                </a:solidFill>
                <a:latin typeface="Arial"/>
                <a:cs typeface="Arial"/>
              </a:rPr>
              <a:t> &amp; Fractures</a:t>
            </a:r>
          </a:p>
        </p:txBody>
      </p:sp>
    </p:spTree>
    <p:extLst>
      <p:ext uri="{BB962C8B-B14F-4D97-AF65-F5344CB8AC3E}">
        <p14:creationId xmlns:p14="http://schemas.microsoft.com/office/powerpoint/2010/main" val="1243475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</a:t>
            </a:r>
          </a:p>
        </p:txBody>
      </p:sp>
      <p:sp>
        <p:nvSpPr>
          <p:cNvPr id="49157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Dislocation:</a:t>
            </a:r>
          </a:p>
          <a:p>
            <a:pPr lvl="1"/>
            <a:r>
              <a:rPr lang="en-US" dirty="0"/>
              <a:t>by tense effusion and over-stretching of capsule</a:t>
            </a:r>
          </a:p>
          <a:p>
            <a:r>
              <a:rPr lang="en-US" dirty="0"/>
              <a:t>Epiphyseal destruction: In neonates</a:t>
            </a:r>
          </a:p>
          <a:p>
            <a:pPr lvl="1"/>
            <a:r>
              <a:rPr lang="en-US" dirty="0"/>
              <a:t>Unstable </a:t>
            </a:r>
            <a:r>
              <a:rPr lang="en-US" dirty="0" err="1"/>
              <a:t>pseudoarthrosis</a:t>
            </a:r>
            <a:endParaRPr lang="en-US" dirty="0"/>
          </a:p>
          <a:p>
            <a:r>
              <a:rPr lang="en-US" dirty="0" err="1"/>
              <a:t>Osteoarthrosis</a:t>
            </a:r>
            <a:endParaRPr lang="en-US" dirty="0"/>
          </a:p>
          <a:p>
            <a:pPr lvl="1"/>
            <a:r>
              <a:rPr lang="en-US" dirty="0"/>
              <a:t>In partial cartilage destruction</a:t>
            </a:r>
          </a:p>
          <a:p>
            <a:r>
              <a:rPr lang="en-US" dirty="0"/>
              <a:t>Ankylosis</a:t>
            </a:r>
          </a:p>
          <a:p>
            <a:pPr lvl="1"/>
            <a:r>
              <a:rPr lang="en-US" dirty="0"/>
              <a:t>In massive cartilage destruction</a:t>
            </a:r>
          </a:p>
          <a:p>
            <a:endParaRPr lang="en-US" dirty="0"/>
          </a:p>
        </p:txBody>
      </p:sp>
      <p:sp>
        <p:nvSpPr>
          <p:cNvPr id="6" name="object 6"/>
          <p:cNvSpPr>
            <a:spLocks noChangeAspect="1"/>
          </p:cNvSpPr>
          <p:nvPr/>
        </p:nvSpPr>
        <p:spPr>
          <a:xfrm>
            <a:off x="8357232" y="3237517"/>
            <a:ext cx="3386838" cy="2926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>
            <a:spLocks noChangeAspect="1"/>
          </p:cNvSpPr>
          <p:nvPr/>
        </p:nvSpPr>
        <p:spPr>
          <a:xfrm>
            <a:off x="8679051" y="464747"/>
            <a:ext cx="2743200" cy="274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0576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Case: septic arthritis, hip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14y old boy</a:t>
            </a:r>
          </a:p>
          <a:p>
            <a:r>
              <a:rPr lang="en-US" dirty="0"/>
              <a:t>Presented with pain in R hip after history of a fall with abrasions few days before</a:t>
            </a:r>
          </a:p>
          <a:p>
            <a:r>
              <a:rPr lang="en-US" dirty="0"/>
              <a:t>Had fever, limitation of R hip motion</a:t>
            </a:r>
          </a:p>
          <a:p>
            <a:r>
              <a:rPr lang="en-US" dirty="0"/>
              <a:t>WBC: 13,000, ESR 23mm/1 hour</a:t>
            </a:r>
          </a:p>
          <a:p>
            <a:r>
              <a:rPr lang="en-US" dirty="0"/>
              <a:t>Initial x-ray: not significant</a:t>
            </a:r>
          </a:p>
        </p:txBody>
      </p:sp>
    </p:spTree>
    <p:extLst>
      <p:ext uri="{BB962C8B-B14F-4D97-AF65-F5344CB8AC3E}">
        <p14:creationId xmlns:p14="http://schemas.microsoft.com/office/powerpoint/2010/main" val="996836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Case: septic arthritis, hip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 x-ray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rcRect l="1365" r="1365"/>
          <a:stretch>
            <a:fillRect/>
          </a:stretch>
        </p:blipFill>
        <p:spPr>
          <a:xfrm>
            <a:off x="3124201" y="2456328"/>
            <a:ext cx="5925800" cy="36104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5927" y="6019801"/>
            <a:ext cx="7062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Essentials of </a:t>
            </a:r>
            <a:r>
              <a:rPr lang="en-US" sz="1000" dirty="0" err="1">
                <a:solidFill>
                  <a:srgbClr val="397B8C"/>
                </a:solidFill>
              </a:rPr>
              <a:t>Orthop</a:t>
            </a:r>
            <a:r>
              <a:rPr lang="en-US" sz="1000" dirty="0">
                <a:solidFill>
                  <a:srgbClr val="397B8C"/>
                </a:solidFill>
              </a:rPr>
              <a:t> Surgery, S </a:t>
            </a:r>
            <a:r>
              <a:rPr lang="en-US" sz="1000" dirty="0" err="1">
                <a:solidFill>
                  <a:srgbClr val="397B8C"/>
                </a:solidFill>
              </a:rPr>
              <a:t>Weisel</a:t>
            </a:r>
            <a:r>
              <a:rPr lang="en-US" sz="1000" dirty="0">
                <a:solidFill>
                  <a:srgbClr val="397B8C"/>
                </a:solidFill>
              </a:rPr>
              <a:t>, J </a:t>
            </a:r>
            <a:r>
              <a:rPr lang="en-US" sz="1000" dirty="0" err="1">
                <a:solidFill>
                  <a:srgbClr val="397B8C"/>
                </a:solidFill>
              </a:rPr>
              <a:t>Delahay</a:t>
            </a:r>
            <a:r>
              <a:rPr lang="en-US" sz="1000" dirty="0">
                <a:solidFill>
                  <a:srgbClr val="397B8C"/>
                </a:solidFill>
              </a:rPr>
              <a:t>. Saunders</a:t>
            </a:r>
          </a:p>
        </p:txBody>
      </p:sp>
    </p:spTree>
    <p:extLst>
      <p:ext uri="{BB962C8B-B14F-4D97-AF65-F5344CB8AC3E}">
        <p14:creationId xmlns:p14="http://schemas.microsoft.com/office/powerpoint/2010/main" val="2920699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Case: septic arthritis, hip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X-ray 8 days later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5799" y="6096322"/>
            <a:ext cx="7062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Essentials of </a:t>
            </a:r>
            <a:r>
              <a:rPr lang="en-US" sz="1000" dirty="0" err="1">
                <a:solidFill>
                  <a:srgbClr val="397B8C"/>
                </a:solidFill>
              </a:rPr>
              <a:t>Orthop</a:t>
            </a:r>
            <a:r>
              <a:rPr lang="en-US" sz="1000" dirty="0">
                <a:solidFill>
                  <a:srgbClr val="397B8C"/>
                </a:solidFill>
              </a:rPr>
              <a:t> Surgery, S </a:t>
            </a:r>
            <a:r>
              <a:rPr lang="en-US" sz="1000" dirty="0" err="1">
                <a:solidFill>
                  <a:srgbClr val="397B8C"/>
                </a:solidFill>
              </a:rPr>
              <a:t>Weisel</a:t>
            </a:r>
            <a:r>
              <a:rPr lang="en-US" sz="1000" dirty="0">
                <a:solidFill>
                  <a:srgbClr val="397B8C"/>
                </a:solidFill>
              </a:rPr>
              <a:t>, J </a:t>
            </a:r>
            <a:r>
              <a:rPr lang="en-US" sz="1000" dirty="0" err="1">
                <a:solidFill>
                  <a:srgbClr val="397B8C"/>
                </a:solidFill>
              </a:rPr>
              <a:t>Delahay</a:t>
            </a:r>
            <a:r>
              <a:rPr lang="en-US" sz="1000" dirty="0">
                <a:solidFill>
                  <a:srgbClr val="397B8C"/>
                </a:solidFill>
              </a:rPr>
              <a:t>. Saunders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572" y="2670554"/>
            <a:ext cx="5486802" cy="342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96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Case: septic arthritis, hip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MRI: extensive OM of metaphysis, with fluid collection in the joint, and damage to articular cartilage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5305" y="6038237"/>
            <a:ext cx="7062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Essentials of </a:t>
            </a:r>
            <a:r>
              <a:rPr lang="en-US" sz="1000" dirty="0" err="1">
                <a:solidFill>
                  <a:srgbClr val="397B8C"/>
                </a:solidFill>
              </a:rPr>
              <a:t>Orthop</a:t>
            </a:r>
            <a:r>
              <a:rPr lang="en-US" sz="1000" dirty="0">
                <a:solidFill>
                  <a:srgbClr val="397B8C"/>
                </a:solidFill>
              </a:rPr>
              <a:t> Surgery, S </a:t>
            </a:r>
            <a:r>
              <a:rPr lang="en-US" sz="1000" dirty="0" err="1">
                <a:solidFill>
                  <a:srgbClr val="397B8C"/>
                </a:solidFill>
              </a:rPr>
              <a:t>Weisel</a:t>
            </a:r>
            <a:r>
              <a:rPr lang="en-US" sz="1000" dirty="0">
                <a:solidFill>
                  <a:srgbClr val="397B8C"/>
                </a:solidFill>
              </a:rPr>
              <a:t>, J </a:t>
            </a:r>
            <a:r>
              <a:rPr lang="en-US" sz="1000" dirty="0" err="1">
                <a:solidFill>
                  <a:srgbClr val="397B8C"/>
                </a:solidFill>
              </a:rPr>
              <a:t>Delahay</a:t>
            </a:r>
            <a:r>
              <a:rPr lang="en-US" sz="1000" dirty="0">
                <a:solidFill>
                  <a:srgbClr val="397B8C"/>
                </a:solidFill>
              </a:rPr>
              <a:t>. Saunders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418" y="3091816"/>
            <a:ext cx="3584580" cy="2916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9151" r="55613"/>
          <a:stretch/>
        </p:blipFill>
        <p:spPr>
          <a:xfrm>
            <a:off x="2999558" y="3091417"/>
            <a:ext cx="2242454" cy="291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9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Case: septic arthritis, hip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X-ray taken on follow-up after surgical irrigation and debridement – too late!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31140" y="6415305"/>
            <a:ext cx="7062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Essentials of </a:t>
            </a:r>
            <a:r>
              <a:rPr lang="en-US" sz="1000" dirty="0" err="1">
                <a:solidFill>
                  <a:srgbClr val="397B8C"/>
                </a:solidFill>
              </a:rPr>
              <a:t>Orthop</a:t>
            </a:r>
            <a:r>
              <a:rPr lang="en-US" sz="1000" dirty="0">
                <a:solidFill>
                  <a:srgbClr val="397B8C"/>
                </a:solidFill>
              </a:rPr>
              <a:t> Surgery, S </a:t>
            </a:r>
            <a:r>
              <a:rPr lang="en-US" sz="1000" dirty="0" err="1">
                <a:solidFill>
                  <a:srgbClr val="397B8C"/>
                </a:solidFill>
              </a:rPr>
              <a:t>Weisel</a:t>
            </a:r>
            <a:r>
              <a:rPr lang="en-US" sz="1000" dirty="0">
                <a:solidFill>
                  <a:srgbClr val="397B8C"/>
                </a:solidFill>
              </a:rPr>
              <a:t>, J </a:t>
            </a:r>
            <a:r>
              <a:rPr lang="en-US" sz="1000" dirty="0" err="1">
                <a:solidFill>
                  <a:srgbClr val="397B8C"/>
                </a:solidFill>
              </a:rPr>
              <a:t>Delahay</a:t>
            </a:r>
            <a:r>
              <a:rPr lang="en-US" sz="1000" dirty="0">
                <a:solidFill>
                  <a:srgbClr val="397B8C"/>
                </a:solidFill>
              </a:rPr>
              <a:t>. Saunders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906"/>
          <a:stretch/>
        </p:blipFill>
        <p:spPr>
          <a:xfrm>
            <a:off x="6353105" y="2812074"/>
            <a:ext cx="3600293" cy="3553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9269" r="13782" b="36635"/>
          <a:stretch/>
        </p:blipFill>
        <p:spPr>
          <a:xfrm>
            <a:off x="2075863" y="2819400"/>
            <a:ext cx="4243573" cy="354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70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 algn="ctr"/>
            <a:r>
              <a:rPr lang="en-US" i="1" dirty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erlin Sans FB Demi" panose="020E0802020502020306" pitchFamily="34" charset="0"/>
              </a:rPr>
              <a:t>Chronic </a:t>
            </a:r>
            <a:br>
              <a:rPr lang="en-US" i="1" dirty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erlin Sans FB Demi" panose="020E0802020502020306" pitchFamily="34" charset="0"/>
              </a:rPr>
            </a:br>
            <a:r>
              <a:rPr lang="en-US" i="1" dirty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erlin Sans FB Demi" panose="020E0802020502020306" pitchFamily="34" charset="0"/>
              </a:rPr>
              <a:t>Specific Infection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4C91ED-FF03-45FF-8152-D47D6767A5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63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SPECIFIC INFECTION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Chronic from the start</a:t>
            </a:r>
          </a:p>
          <a:p>
            <a:r>
              <a:rPr lang="en-US" dirty="0"/>
              <a:t>Caused by specific bacteria i.e. TB or Brucella.</a:t>
            </a:r>
          </a:p>
          <a:p>
            <a:pPr>
              <a:lnSpc>
                <a:spcPct val="100000"/>
              </a:lnSpc>
              <a:tabLst>
                <a:tab pos="469900" algn="l"/>
              </a:tabLst>
            </a:pPr>
            <a:r>
              <a:rPr lang="en-US" dirty="0"/>
              <a:t>Affects any age</a:t>
            </a:r>
          </a:p>
          <a:p>
            <a:pPr>
              <a:lnSpc>
                <a:spcPct val="100000"/>
              </a:lnSpc>
              <a:tabLst>
                <a:tab pos="469900" algn="l"/>
              </a:tabLst>
            </a:pPr>
            <a:r>
              <a:rPr lang="en-US" dirty="0"/>
              <a:t>More common in the immunocompromised (AIDS, chronic renal failure, substance abuser)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009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Factors affecting type and severity:</a:t>
            </a:r>
          </a:p>
          <a:p>
            <a:pPr lvl="1"/>
            <a:r>
              <a:rPr lang="en-US" dirty="0"/>
              <a:t>Type of invader (virulence)</a:t>
            </a:r>
          </a:p>
          <a:p>
            <a:pPr lvl="1"/>
            <a:r>
              <a:rPr lang="en-US" dirty="0"/>
              <a:t>Site of infection</a:t>
            </a:r>
          </a:p>
          <a:p>
            <a:pPr lvl="1"/>
            <a:r>
              <a:rPr lang="en-US" dirty="0"/>
              <a:t>Host response</a:t>
            </a:r>
          </a:p>
        </p:txBody>
      </p:sp>
    </p:spTree>
    <p:extLst>
      <p:ext uri="{BB962C8B-B14F-4D97-AF65-F5344CB8AC3E}">
        <p14:creationId xmlns:p14="http://schemas.microsoft.com/office/powerpoint/2010/main" val="1450320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MSK TUBERCULOSIS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Caused by </a:t>
            </a:r>
            <a:r>
              <a:rPr lang="en-US" i="1" dirty="0"/>
              <a:t>Mycobacterium tuberculosis</a:t>
            </a:r>
          </a:p>
          <a:p>
            <a:r>
              <a:rPr lang="en-US" dirty="0"/>
              <a:t>Vertebral body</a:t>
            </a:r>
          </a:p>
          <a:p>
            <a:r>
              <a:rPr lang="en-US" dirty="0"/>
              <a:t>Large joints</a:t>
            </a:r>
          </a:p>
          <a:p>
            <a:r>
              <a:rPr lang="en-US" dirty="0"/>
              <a:t>Multiple lesions in 1/3 of patient</a:t>
            </a:r>
          </a:p>
        </p:txBody>
      </p:sp>
    </p:spTree>
    <p:extLst>
      <p:ext uri="{BB962C8B-B14F-4D97-AF65-F5344CB8AC3E}">
        <p14:creationId xmlns:p14="http://schemas.microsoft.com/office/powerpoint/2010/main" val="3390905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EPIDEMIOLOGY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tabLst>
                <a:tab pos="469900" algn="l"/>
              </a:tabLst>
            </a:pPr>
            <a:r>
              <a:rPr lang="en-US" dirty="0"/>
              <a:t>Targets:</a:t>
            </a:r>
          </a:p>
          <a:p>
            <a:pPr lvl="1">
              <a:tabLst>
                <a:tab pos="469900" algn="l"/>
              </a:tabLst>
            </a:pPr>
            <a:r>
              <a:rPr lang="en-US" dirty="0"/>
              <a:t>Spine (50%)</a:t>
            </a:r>
          </a:p>
          <a:p>
            <a:pPr lvl="2">
              <a:tabLst>
                <a:tab pos="469900" algn="l"/>
              </a:tabLst>
            </a:pPr>
            <a:r>
              <a:rPr lang="en-US" dirty="0"/>
              <a:t>Thoracic (50%)</a:t>
            </a:r>
          </a:p>
          <a:p>
            <a:pPr lvl="2">
              <a:tabLst>
                <a:tab pos="469900" algn="l"/>
              </a:tabLst>
            </a:pPr>
            <a:r>
              <a:rPr lang="en-US" dirty="0"/>
              <a:t>Lumbar (25%)</a:t>
            </a:r>
          </a:p>
          <a:p>
            <a:pPr lvl="2">
              <a:tabLst>
                <a:tab pos="469900" algn="l"/>
              </a:tabLst>
            </a:pPr>
            <a:r>
              <a:rPr lang="en-US" dirty="0"/>
              <a:t>Cervical (25%)</a:t>
            </a:r>
          </a:p>
          <a:p>
            <a:pPr lvl="1">
              <a:tabLst>
                <a:tab pos="469900" algn="l"/>
              </a:tabLst>
            </a:pPr>
            <a:r>
              <a:rPr lang="en-US" dirty="0"/>
              <a:t>Pelvis</a:t>
            </a:r>
          </a:p>
          <a:p>
            <a:pPr lvl="1">
              <a:tabLst>
                <a:tab pos="469900" algn="l"/>
              </a:tabLst>
            </a:pPr>
            <a:r>
              <a:rPr lang="en-US" dirty="0"/>
              <a:t>Hip</a:t>
            </a:r>
          </a:p>
          <a:p>
            <a:pPr lvl="1">
              <a:tabLst>
                <a:tab pos="469900" algn="l"/>
              </a:tabLst>
            </a:pPr>
            <a:r>
              <a:rPr lang="en-US" dirty="0"/>
              <a:t>Knee</a:t>
            </a:r>
          </a:p>
          <a:p>
            <a:pPr lvl="1">
              <a:tabLst>
                <a:tab pos="469900" algn="l"/>
              </a:tabLst>
            </a:pPr>
            <a:r>
              <a:rPr lang="en-US" dirty="0"/>
              <a:t>Ankle and shoulder</a:t>
            </a:r>
          </a:p>
        </p:txBody>
      </p:sp>
    </p:spTree>
    <p:extLst>
      <p:ext uri="{BB962C8B-B14F-4D97-AF65-F5344CB8AC3E}">
        <p14:creationId xmlns:p14="http://schemas.microsoft.com/office/powerpoint/2010/main" val="1639212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History</a:t>
            </a:r>
          </a:p>
          <a:p>
            <a:pPr lvl="1"/>
            <a:r>
              <a:rPr lang="en-US" dirty="0"/>
              <a:t>Constitutional symptoms</a:t>
            </a:r>
          </a:p>
          <a:p>
            <a:pPr lvl="2"/>
            <a:r>
              <a:rPr lang="en-US" dirty="0"/>
              <a:t>Fever</a:t>
            </a:r>
          </a:p>
          <a:p>
            <a:pPr lvl="2"/>
            <a:r>
              <a:rPr lang="en-US" dirty="0" err="1"/>
              <a:t>Wt</a:t>
            </a:r>
            <a:r>
              <a:rPr lang="en-US" dirty="0"/>
              <a:t> loss</a:t>
            </a:r>
          </a:p>
          <a:p>
            <a:pPr lvl="2"/>
            <a:r>
              <a:rPr lang="en-US" dirty="0"/>
              <a:t>Night sweats</a:t>
            </a:r>
          </a:p>
          <a:p>
            <a:pPr lvl="2"/>
            <a:r>
              <a:rPr lang="en-US" dirty="0"/>
              <a:t>Anorexia</a:t>
            </a:r>
          </a:p>
          <a:p>
            <a:pPr lvl="1"/>
            <a:r>
              <a:rPr lang="en-US" dirty="0"/>
              <a:t>Pain</a:t>
            </a:r>
          </a:p>
          <a:p>
            <a:pPr lvl="1"/>
            <a:r>
              <a:rPr lang="en-US" dirty="0"/>
              <a:t>Stiffness</a:t>
            </a:r>
          </a:p>
          <a:p>
            <a:pPr lvl="1"/>
            <a:r>
              <a:rPr lang="en-US" dirty="0"/>
              <a:t>deformity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355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Physical Examination:</a:t>
            </a:r>
          </a:p>
          <a:p>
            <a:pPr lvl="1"/>
            <a:r>
              <a:rPr lang="en-US" dirty="0"/>
              <a:t>Spine:</a:t>
            </a:r>
          </a:p>
          <a:p>
            <a:pPr lvl="2"/>
            <a:r>
              <a:rPr lang="en-US" dirty="0"/>
              <a:t>Deformity (</a:t>
            </a:r>
            <a:r>
              <a:rPr lang="en-US" dirty="0" err="1"/>
              <a:t>gibbus</a:t>
            </a:r>
            <a:r>
              <a:rPr lang="en-US" dirty="0"/>
              <a:t>, kyphosis)</a:t>
            </a:r>
          </a:p>
          <a:p>
            <a:pPr lvl="2"/>
            <a:r>
              <a:rPr lang="en-US" dirty="0"/>
              <a:t>Muscle spasm</a:t>
            </a:r>
          </a:p>
          <a:p>
            <a:pPr lvl="2"/>
            <a:r>
              <a:rPr lang="en-US" dirty="0"/>
              <a:t>Neurological compromise (motor &gt; sensory)</a:t>
            </a:r>
          </a:p>
          <a:p>
            <a:pPr lvl="2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lvl="1">
              <a:tabLst>
                <a:tab pos="545465" algn="l"/>
              </a:tabLst>
            </a:pPr>
            <a:r>
              <a:rPr lang="en-US" dirty="0"/>
              <a:t>Joints:</a:t>
            </a:r>
          </a:p>
          <a:p>
            <a:pPr lvl="2">
              <a:tabLst>
                <a:tab pos="1002665" algn="l"/>
              </a:tabLst>
            </a:pPr>
            <a:r>
              <a:rPr lang="en-US" dirty="0"/>
              <a:t>Swelling</a:t>
            </a:r>
          </a:p>
          <a:p>
            <a:pPr lvl="2">
              <a:tabLst>
                <a:tab pos="1002665" algn="l"/>
              </a:tabLst>
            </a:pPr>
            <a:r>
              <a:rPr lang="en-US" dirty="0"/>
              <a:t>Stiffness</a:t>
            </a:r>
          </a:p>
          <a:p>
            <a:pPr lvl="2">
              <a:tabLst>
                <a:tab pos="1002665" algn="l"/>
              </a:tabLst>
            </a:pPr>
            <a:r>
              <a:rPr lang="en-US" dirty="0"/>
              <a:t>Loss of function</a:t>
            </a:r>
          </a:p>
          <a:p>
            <a:pPr marL="320040" lvl="1" indent="0">
              <a:buNone/>
              <a:tabLst>
                <a:tab pos="545465" algn="l"/>
              </a:tabLst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0000" r="27500" b="10000"/>
          <a:stretch/>
        </p:blipFill>
        <p:spPr>
          <a:xfrm>
            <a:off x="4354466" y="4142792"/>
            <a:ext cx="2765100" cy="261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80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20" dirty="0"/>
              <a:t>DIA</a:t>
            </a:r>
            <a:r>
              <a:rPr lang="en-US" spc="25" dirty="0"/>
              <a:t>G</a:t>
            </a:r>
            <a:r>
              <a:rPr lang="en-US" spc="-114" dirty="0"/>
              <a:t>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Blood work:</a:t>
            </a:r>
          </a:p>
          <a:p>
            <a:pPr lvl="1"/>
            <a:r>
              <a:rPr lang="en-US" dirty="0"/>
              <a:t>Lymphocytosis</a:t>
            </a:r>
          </a:p>
          <a:p>
            <a:pPr lvl="1"/>
            <a:r>
              <a:rPr lang="en-US" dirty="0"/>
              <a:t>Anemia</a:t>
            </a:r>
          </a:p>
          <a:p>
            <a:pPr lvl="1"/>
            <a:r>
              <a:rPr lang="en-US" dirty="0"/>
              <a:t>Elevated ESR</a:t>
            </a:r>
          </a:p>
          <a:p>
            <a:pPr lvl="1"/>
            <a:r>
              <a:rPr lang="en-US" dirty="0"/>
              <a:t>PCR</a:t>
            </a:r>
          </a:p>
          <a:p>
            <a:pPr lvl="1"/>
            <a:r>
              <a:rPr lang="en-US" dirty="0"/>
              <a:t>Brucella titer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object 3"/>
          <p:cNvSpPr>
            <a:spLocks noChangeAspect="1"/>
          </p:cNvSpPr>
          <p:nvPr/>
        </p:nvSpPr>
        <p:spPr>
          <a:xfrm>
            <a:off x="7223931" y="2009192"/>
            <a:ext cx="3223761" cy="4297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9676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Plain x-rays:</a:t>
            </a:r>
          </a:p>
          <a:p>
            <a:pPr lvl="1"/>
            <a:r>
              <a:rPr lang="en-US" dirty="0"/>
              <a:t>Joints: usually monoarticular</a:t>
            </a:r>
          </a:p>
          <a:p>
            <a:pPr lvl="1"/>
            <a:r>
              <a:rPr lang="en-US" dirty="0"/>
              <a:t>Peri-articular osteopenia</a:t>
            </a:r>
          </a:p>
          <a:p>
            <a:pPr lvl="1"/>
            <a:r>
              <a:rPr lang="en-US" dirty="0"/>
              <a:t>Subchondral and peripheral erosions affecting both sides of the joint</a:t>
            </a:r>
          </a:p>
          <a:p>
            <a:pPr lvl="1"/>
            <a:r>
              <a:rPr lang="en-US" dirty="0"/>
              <a:t>Loss of joint space</a:t>
            </a:r>
          </a:p>
          <a:p>
            <a:pPr lvl="1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3EE91-442A-4DAC-BBAF-E6D96A3107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object 3"/>
          <p:cNvSpPr/>
          <p:nvPr/>
        </p:nvSpPr>
        <p:spPr>
          <a:xfrm>
            <a:off x="6447926" y="2120900"/>
            <a:ext cx="4775771" cy="4215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4700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Spinal T.B (Pott’s Disease):</a:t>
            </a:r>
          </a:p>
          <a:p>
            <a:pPr lvl="1"/>
            <a:r>
              <a:rPr lang="en-US" dirty="0"/>
              <a:t>Secondary to hematogenous spread</a:t>
            </a:r>
          </a:p>
          <a:p>
            <a:pPr lvl="1"/>
            <a:r>
              <a:rPr lang="en-US" dirty="0"/>
              <a:t>Affect two or more adjacent vertebrae</a:t>
            </a:r>
          </a:p>
          <a:p>
            <a:pPr lvl="1"/>
            <a:r>
              <a:rPr lang="en-US" dirty="0"/>
              <a:t>Skip levels</a:t>
            </a:r>
          </a:p>
          <a:p>
            <a:pPr lvl="1"/>
            <a:r>
              <a:rPr lang="en-US" dirty="0"/>
              <a:t>Primarily does not affect the disc but eventually the disc is affected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413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2108201"/>
            <a:ext cx="7741920" cy="3760891"/>
          </a:xfrm>
        </p:spPr>
        <p:txBody>
          <a:bodyPr>
            <a:normAutofit/>
          </a:bodyPr>
          <a:lstStyle/>
          <a:p>
            <a:r>
              <a:rPr lang="en-US" dirty="0"/>
              <a:t>Spinal T.B (Pott’s Disease):</a:t>
            </a:r>
          </a:p>
          <a:p>
            <a:pPr lvl="1"/>
            <a:r>
              <a:rPr lang="en-US" dirty="0"/>
              <a:t>Affects most commonly the anterior part of the vertebral endplates</a:t>
            </a:r>
          </a:p>
          <a:p>
            <a:pPr lvl="1"/>
            <a:r>
              <a:rPr lang="en-US" dirty="0"/>
              <a:t>Causing erosion and destruction and finally anterior wedging of the vertebrae</a:t>
            </a:r>
          </a:p>
          <a:p>
            <a:pPr lvl="1"/>
            <a:r>
              <a:rPr lang="en-US" dirty="0"/>
              <a:t>Infection spreads to adjacent level under the longitudinal ligaments and </a:t>
            </a:r>
            <a:r>
              <a:rPr lang="en-US" dirty="0" err="1"/>
              <a:t>hematologically</a:t>
            </a:r>
            <a:endParaRPr lang="en-US" dirty="0"/>
          </a:p>
          <a:p>
            <a:pPr lvl="1"/>
            <a:r>
              <a:rPr lang="en-US" dirty="0"/>
              <a:t>The disc herniates into the weakened and destructed body and narrowing of the disc height follows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MRI Spine TB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624" y="2120900"/>
            <a:ext cx="2694868" cy="36303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21506" y="5751293"/>
            <a:ext cx="1788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397B8C"/>
                </a:solidFill>
                <a:latin typeface="Arial"/>
                <a:cs typeface="Arial"/>
              </a:rPr>
              <a:t>High Yield </a:t>
            </a:r>
            <a:r>
              <a:rPr lang="en-US" sz="1000" dirty="0" err="1">
                <a:solidFill>
                  <a:srgbClr val="397B8C"/>
                </a:solidFill>
                <a:latin typeface="Arial"/>
                <a:cs typeface="Arial"/>
              </a:rPr>
              <a:t>Orthop</a:t>
            </a:r>
            <a:r>
              <a:rPr lang="en-US" sz="1000" dirty="0">
                <a:solidFill>
                  <a:srgbClr val="397B8C"/>
                </a:solidFill>
                <a:latin typeface="Arial"/>
                <a:cs typeface="Arial"/>
              </a:rPr>
              <a:t>. J </a:t>
            </a:r>
            <a:r>
              <a:rPr lang="en-US" sz="1000" dirty="0" err="1">
                <a:solidFill>
                  <a:srgbClr val="397B8C"/>
                </a:solidFill>
                <a:latin typeface="Arial"/>
                <a:cs typeface="Arial"/>
              </a:rPr>
              <a:t>Parvezi</a:t>
            </a:r>
            <a:endParaRPr lang="en-US" sz="1000" dirty="0">
              <a:solidFill>
                <a:srgbClr val="397B8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9344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2108201"/>
            <a:ext cx="6286746" cy="3760891"/>
          </a:xfrm>
        </p:spPr>
        <p:txBody>
          <a:bodyPr>
            <a:normAutofit/>
          </a:bodyPr>
          <a:lstStyle/>
          <a:p>
            <a:r>
              <a:rPr lang="en-US" dirty="0"/>
              <a:t>Spinal T.B (Pott’s Disease):</a:t>
            </a:r>
          </a:p>
          <a:p>
            <a:pPr lvl="1"/>
            <a:r>
              <a:rPr lang="en-US" dirty="0"/>
              <a:t>Eventually a kyphotic deformity occurs</a:t>
            </a:r>
          </a:p>
          <a:p>
            <a:pPr lvl="1"/>
            <a:r>
              <a:rPr lang="en-US" dirty="0"/>
              <a:t>Para vertebral abscess is common and may be distant as well</a:t>
            </a:r>
          </a:p>
          <a:p>
            <a:pPr lvl="2"/>
            <a:r>
              <a:rPr lang="en-US" dirty="0"/>
              <a:t>Cervical &gt; retropharyngeal abscess</a:t>
            </a:r>
          </a:p>
          <a:p>
            <a:pPr lvl="2"/>
            <a:r>
              <a:rPr lang="en-US" dirty="0"/>
              <a:t>Lumbar &gt; psoas abscess</a:t>
            </a:r>
          </a:p>
          <a:p>
            <a:pPr lvl="1"/>
            <a:r>
              <a:rPr lang="en-US" dirty="0"/>
              <a:t>Compression of the spinal cord is more likely to occur at the thoracic level</a:t>
            </a:r>
          </a:p>
          <a:p>
            <a:pPr marL="32004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295" y="286603"/>
            <a:ext cx="4801320" cy="57307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86439" y="6019801"/>
            <a:ext cx="35830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Slide Atlas of </a:t>
            </a:r>
            <a:r>
              <a:rPr lang="en-US" sz="1000" dirty="0" err="1">
                <a:solidFill>
                  <a:srgbClr val="397B8C"/>
                </a:solidFill>
              </a:rPr>
              <a:t>Orthop</a:t>
            </a:r>
            <a:r>
              <a:rPr lang="en-US" sz="1000" dirty="0">
                <a:solidFill>
                  <a:srgbClr val="397B8C"/>
                </a:solidFill>
              </a:rPr>
              <a:t> Radiology, A Greenspan. Gower Med Publ.</a:t>
            </a:r>
          </a:p>
        </p:txBody>
      </p:sp>
    </p:spTree>
    <p:extLst>
      <p:ext uri="{BB962C8B-B14F-4D97-AF65-F5344CB8AC3E}">
        <p14:creationId xmlns:p14="http://schemas.microsoft.com/office/powerpoint/2010/main" val="2055954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Psoas abscess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273" y="1254543"/>
            <a:ext cx="4267192" cy="4840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2353" y="6095234"/>
            <a:ext cx="35830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397B8C"/>
                </a:solidFill>
              </a:rPr>
              <a:t>Slide Atlas of </a:t>
            </a:r>
            <a:r>
              <a:rPr lang="en-US" sz="1000" dirty="0" err="1">
                <a:solidFill>
                  <a:srgbClr val="397B8C"/>
                </a:solidFill>
              </a:rPr>
              <a:t>Orthop</a:t>
            </a:r>
            <a:r>
              <a:rPr lang="en-US" sz="1000" dirty="0">
                <a:solidFill>
                  <a:srgbClr val="397B8C"/>
                </a:solidFill>
              </a:rPr>
              <a:t> Radiology, A Greenspan. Gower Med Publ.</a:t>
            </a:r>
          </a:p>
        </p:txBody>
      </p:sp>
    </p:spTree>
    <p:extLst>
      <p:ext uri="{BB962C8B-B14F-4D97-AF65-F5344CB8AC3E}">
        <p14:creationId xmlns:p14="http://schemas.microsoft.com/office/powerpoint/2010/main" val="2311432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r>
              <a:rPr lang="en-US" dirty="0"/>
              <a:t>Host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>
            <a:normAutofit/>
          </a:bodyPr>
          <a:lstStyle/>
          <a:p>
            <a:r>
              <a:rPr lang="en-US" dirty="0"/>
              <a:t>Host immunocompetency</a:t>
            </a:r>
          </a:p>
          <a:p>
            <a:r>
              <a:rPr lang="en-US" dirty="0"/>
              <a:t>Extremes of age</a:t>
            </a:r>
          </a:p>
          <a:p>
            <a:r>
              <a:rPr lang="en-US" dirty="0"/>
              <a:t>Diabetes</a:t>
            </a:r>
          </a:p>
          <a:p>
            <a:r>
              <a:rPr lang="en-US" dirty="0"/>
              <a:t>Obesity</a:t>
            </a:r>
          </a:p>
          <a:p>
            <a:r>
              <a:rPr lang="en-US" dirty="0"/>
              <a:t>Alcohol or Tobacco abuse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>
            <a:normAutofit/>
          </a:bodyPr>
          <a:lstStyle/>
          <a:p>
            <a:r>
              <a:rPr lang="en-US" dirty="0"/>
              <a:t>Steroid use</a:t>
            </a:r>
          </a:p>
          <a:p>
            <a:r>
              <a:rPr lang="en-US" dirty="0"/>
              <a:t>Malnutrition</a:t>
            </a:r>
          </a:p>
          <a:p>
            <a:r>
              <a:rPr lang="en-US" dirty="0"/>
              <a:t>Medications</a:t>
            </a:r>
          </a:p>
          <a:p>
            <a:r>
              <a:rPr lang="en-US" dirty="0"/>
              <a:t>Previous radiation</a:t>
            </a:r>
          </a:p>
          <a:p>
            <a:r>
              <a:rPr lang="en-US" dirty="0"/>
              <a:t>Vascular insufficiency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317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Spinal T.B (Pott’s Disease):</a:t>
            </a:r>
          </a:p>
          <a:p>
            <a:pPr lvl="1"/>
            <a:r>
              <a:rPr lang="en-US" dirty="0"/>
              <a:t>Neurological deficits occur due to the compression secondary to the deformity or compression from the abscess</a:t>
            </a:r>
          </a:p>
          <a:p>
            <a:pPr lvl="1"/>
            <a:r>
              <a:rPr lang="en-US" dirty="0"/>
              <a:t>Paraplegia may occur</a:t>
            </a:r>
          </a:p>
          <a:p>
            <a:pPr lvl="2"/>
            <a:r>
              <a:rPr lang="en-US" dirty="0"/>
              <a:t>Reversible if treated early</a:t>
            </a:r>
          </a:p>
          <a:p>
            <a:pPr lvl="2"/>
            <a:r>
              <a:rPr lang="en-US" dirty="0"/>
              <a:t>Mostly treated non-surgically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571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B7B79-D12F-40EB-96AE-39FEE1693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11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59"/>
          <a:stretch/>
        </p:blipFill>
        <p:spPr>
          <a:xfrm>
            <a:off x="188423" y="2057401"/>
            <a:ext cx="11815154" cy="34077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5538" y="5686813"/>
            <a:ext cx="23274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397B8C"/>
                </a:solidFill>
                <a:latin typeface="Arial"/>
                <a:cs typeface="Arial"/>
              </a:rPr>
              <a:t>Apley,s</a:t>
            </a:r>
            <a:r>
              <a:rPr lang="en-US" sz="1000" dirty="0">
                <a:solidFill>
                  <a:srgbClr val="397B8C"/>
                </a:solidFill>
                <a:latin typeface="Arial"/>
                <a:cs typeface="Arial"/>
              </a:rPr>
              <a:t> System of </a:t>
            </a:r>
            <a:r>
              <a:rPr lang="en-US" sz="1000" dirty="0" err="1">
                <a:solidFill>
                  <a:srgbClr val="397B8C"/>
                </a:solidFill>
                <a:latin typeface="Arial"/>
                <a:cs typeface="Arial"/>
              </a:rPr>
              <a:t>Orthop</a:t>
            </a:r>
            <a:r>
              <a:rPr lang="en-US" sz="1000" dirty="0">
                <a:solidFill>
                  <a:srgbClr val="397B8C"/>
                </a:solidFill>
                <a:latin typeface="Arial"/>
                <a:cs typeface="Arial"/>
              </a:rPr>
              <a:t> &amp; Fractures</a:t>
            </a:r>
          </a:p>
        </p:txBody>
      </p:sp>
    </p:spTree>
    <p:extLst>
      <p:ext uri="{BB962C8B-B14F-4D97-AF65-F5344CB8AC3E}">
        <p14:creationId xmlns:p14="http://schemas.microsoft.com/office/powerpoint/2010/main" val="1067438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A2852-6BFD-414F-B63E-B676FBC55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bject 3"/>
          <p:cNvSpPr>
            <a:spLocks noChangeAspect="1"/>
          </p:cNvSpPr>
          <p:nvPr/>
        </p:nvSpPr>
        <p:spPr>
          <a:xfrm>
            <a:off x="2828572" y="1993641"/>
            <a:ext cx="6595816" cy="4297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664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076" y="1265903"/>
            <a:ext cx="4026313" cy="47766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6871" y="6166189"/>
            <a:ext cx="35830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397B8C"/>
                </a:solidFill>
              </a:rPr>
              <a:t>Slide Atlas of </a:t>
            </a:r>
            <a:r>
              <a:rPr lang="en-US" sz="1000" dirty="0" err="1">
                <a:solidFill>
                  <a:srgbClr val="397B8C"/>
                </a:solidFill>
              </a:rPr>
              <a:t>Orthop</a:t>
            </a:r>
            <a:r>
              <a:rPr lang="en-US" sz="1000" dirty="0">
                <a:solidFill>
                  <a:srgbClr val="397B8C"/>
                </a:solidFill>
              </a:rPr>
              <a:t> Radiology, A Greenspan. Gower Med Publ.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B5F50D-C4AC-4F7D-AA52-9B38BA47B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7271FD-44B1-40A1-AD7F-49E4CBE78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187" y="2383504"/>
            <a:ext cx="10058400" cy="3760891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7182"/>
          <a:stretch/>
        </p:blipFill>
        <p:spPr>
          <a:xfrm>
            <a:off x="521107" y="1264211"/>
            <a:ext cx="2991830" cy="49019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572" y="2332704"/>
            <a:ext cx="2886360" cy="297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Computerized Tomography:</a:t>
            </a:r>
          </a:p>
          <a:p>
            <a:pPr lvl="1"/>
            <a:r>
              <a:rPr lang="en-US" dirty="0"/>
              <a:t>Further delineate bony destruction and sequestrum</a:t>
            </a:r>
          </a:p>
          <a:p>
            <a:r>
              <a:rPr lang="en-US" dirty="0">
                <a:solidFill>
                  <a:srgbClr val="0070C0"/>
                </a:solidFill>
              </a:rPr>
              <a:t>Magnetic Resonance Imaging with Contrast:</a:t>
            </a:r>
          </a:p>
          <a:p>
            <a:pPr lvl="1"/>
            <a:r>
              <a:rPr lang="en-US" dirty="0"/>
              <a:t>Soft tissue mass, abscess</a:t>
            </a:r>
          </a:p>
          <a:p>
            <a:pPr lvl="1"/>
            <a:r>
              <a:rPr lang="en-US" dirty="0"/>
              <a:t>Nerve root, cord status</a:t>
            </a:r>
          </a:p>
          <a:p>
            <a:pPr lvl="1"/>
            <a:r>
              <a:rPr lang="en-US" dirty="0"/>
              <a:t>Distant abscess</a:t>
            </a:r>
          </a:p>
          <a:p>
            <a:pPr lvl="1"/>
            <a:r>
              <a:rPr lang="en-US" dirty="0"/>
              <a:t>Non-enhanced cold abscess with enhanced peripheral ring</a:t>
            </a:r>
          </a:p>
          <a:p>
            <a:pPr marL="32004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2821" b="36543"/>
          <a:stretch/>
        </p:blipFill>
        <p:spPr>
          <a:xfrm>
            <a:off x="9778313" y="500949"/>
            <a:ext cx="1646768" cy="3312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67161" r="51714"/>
          <a:stretch/>
        </p:blipFill>
        <p:spPr>
          <a:xfrm>
            <a:off x="9494681" y="3810408"/>
            <a:ext cx="2214033" cy="225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04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>
            <a:spLocks noChangeAspect="1"/>
          </p:cNvSpPr>
          <p:nvPr/>
        </p:nvSpPr>
        <p:spPr>
          <a:xfrm>
            <a:off x="7318653" y="601579"/>
            <a:ext cx="4096599" cy="548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6777F6-FBA3-4A35-B75F-2A7C8DF81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bject 3"/>
          <p:cNvSpPr>
            <a:spLocks noChangeAspect="1"/>
          </p:cNvSpPr>
          <p:nvPr/>
        </p:nvSpPr>
        <p:spPr>
          <a:xfrm>
            <a:off x="762001" y="2338939"/>
            <a:ext cx="5606409" cy="3749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0549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20" dirty="0"/>
              <a:t>DIA</a:t>
            </a:r>
            <a:r>
              <a:rPr lang="en-US" spc="25" dirty="0"/>
              <a:t>G</a:t>
            </a:r>
            <a:r>
              <a:rPr lang="en-US" spc="-114" dirty="0"/>
              <a:t>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Special tests:</a:t>
            </a:r>
          </a:p>
          <a:p>
            <a:pPr lvl="1"/>
            <a:r>
              <a:rPr lang="en-US" dirty="0" err="1"/>
              <a:t>Mantoux</a:t>
            </a:r>
            <a:r>
              <a:rPr lang="en-US" dirty="0"/>
              <a:t> skin test</a:t>
            </a:r>
          </a:p>
          <a:p>
            <a:r>
              <a:rPr lang="en-US" dirty="0"/>
              <a:t>Spine:</a:t>
            </a:r>
          </a:p>
          <a:p>
            <a:pPr lvl="1"/>
            <a:r>
              <a:rPr lang="en-US" dirty="0"/>
              <a:t>CT guided needle biopsy</a:t>
            </a:r>
          </a:p>
          <a:p>
            <a:r>
              <a:rPr lang="en-US" dirty="0"/>
              <a:t>Joints:</a:t>
            </a:r>
          </a:p>
          <a:p>
            <a:pPr lvl="1"/>
            <a:r>
              <a:rPr lang="en-US" dirty="0"/>
              <a:t>Synovial aspiration</a:t>
            </a:r>
          </a:p>
          <a:p>
            <a:pPr lvl="1"/>
            <a:r>
              <a:rPr lang="en-US" dirty="0"/>
              <a:t>Should get bone/soft tissue</a:t>
            </a:r>
          </a:p>
          <a:p>
            <a:pPr lvl="1"/>
            <a:r>
              <a:rPr lang="en-US" dirty="0"/>
              <a:t>Send for aerobic/non-aerobic bacteria, fungal, AFB, enriched culture media</a:t>
            </a:r>
          </a:p>
          <a:p>
            <a:pPr lvl="1"/>
            <a:r>
              <a:rPr lang="en-US" dirty="0"/>
              <a:t>Takes up to 4-6 weeks</a:t>
            </a:r>
          </a:p>
        </p:txBody>
      </p:sp>
    </p:spTree>
    <p:extLst>
      <p:ext uri="{BB962C8B-B14F-4D97-AF65-F5344CB8AC3E}">
        <p14:creationId xmlns:p14="http://schemas.microsoft.com/office/powerpoint/2010/main" val="1480488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Mainstay of treatment is combination anti-microbial agents.</a:t>
            </a:r>
          </a:p>
          <a:p>
            <a:r>
              <a:rPr lang="en-US" dirty="0"/>
              <a:t>Usually 3-4 medications needed</a:t>
            </a:r>
          </a:p>
          <a:p>
            <a:pPr lvl="1"/>
            <a:r>
              <a:rPr lang="en-US" dirty="0" err="1"/>
              <a:t>Isniazide</a:t>
            </a:r>
            <a:r>
              <a:rPr lang="en-US" dirty="0"/>
              <a:t>, Rifampin, Ethambutol, Pyrazinamide are commonly chosen</a:t>
            </a:r>
          </a:p>
          <a:p>
            <a:r>
              <a:rPr lang="en-US" dirty="0"/>
              <a:t>Modify according to culture results</a:t>
            </a:r>
          </a:p>
          <a:p>
            <a:r>
              <a:rPr lang="en-US" dirty="0"/>
              <a:t>Given for prolonged period of time (6 months up-to 18 months)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893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Indications of surgery:</a:t>
            </a:r>
          </a:p>
          <a:p>
            <a:pPr lvl="1"/>
            <a:r>
              <a:rPr lang="en-US" dirty="0"/>
              <a:t>Tissue biopsy to confirm diagnosis</a:t>
            </a:r>
          </a:p>
          <a:p>
            <a:pPr lvl="1"/>
            <a:r>
              <a:rPr lang="en-US" dirty="0"/>
              <a:t>Abscess drainage if resistant to conservative treatment</a:t>
            </a:r>
          </a:p>
          <a:p>
            <a:pPr lvl="1"/>
            <a:r>
              <a:rPr lang="en-US" dirty="0"/>
              <a:t>Joint lavage and removal of foreign bodies</a:t>
            </a:r>
          </a:p>
          <a:p>
            <a:pPr lvl="1"/>
            <a:r>
              <a:rPr lang="en-US" dirty="0"/>
              <a:t>Marked and progressive neurological deficit not responding to medical treatment requiring decompression</a:t>
            </a:r>
          </a:p>
          <a:p>
            <a:pPr lvl="1"/>
            <a:r>
              <a:rPr lang="en-US" dirty="0"/>
              <a:t>Spinal instability requiring stabilization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141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dirty="0"/>
              <a:t>Summary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CCCBBCD-4751-4612-BB80-054BC989B9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7301253"/>
              </p:ext>
            </p:extLst>
          </p:nvPr>
        </p:nvGraphicFramePr>
        <p:xfrm>
          <a:off x="1096963" y="2108200"/>
          <a:ext cx="10058400" cy="3760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6123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B622B2-2A35-4C29-BD58-19A4D6BFE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B622B2-2A35-4C29-BD58-19A4D6BFE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B622B2-2A35-4C29-BD58-19A4D6BFE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B622B2-2A35-4C29-BD58-19A4D6BFE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B622B2-2A35-4C29-BD58-19A4D6BFE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B622B2-2A35-4C29-BD58-19A4D6BFE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B622B2-2A35-4C29-BD58-19A4D6BFE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B622B2-2A35-4C29-BD58-19A4D6BFE376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B622B2-2A35-4C29-BD58-19A4D6BFE37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B622B2-2A35-4C29-BD58-19A4D6BFE376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B622B2-2A35-4C29-BD58-19A4D6BFE37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B622B2-2A35-4C29-BD58-19A4D6BFE376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B622B2-2A35-4C29-BD58-19A4D6BFE37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B622B2-2A35-4C29-BD58-19A4D6BFE376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B622B2-2A35-4C29-BD58-19A4D6BFE37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8538F6-9A1F-402F-8138-8651FA5C6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8538F6-9A1F-402F-8138-8651FA5C6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8538F6-9A1F-402F-8138-8651FA5C6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8538F6-9A1F-402F-8138-8651FA5C6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8538F6-9A1F-402F-8138-8651FA5C6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8538F6-9A1F-402F-8138-8651FA5C6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8538F6-9A1F-402F-8138-8651FA5C6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8538F6-9A1F-402F-8138-8651FA5C6007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8538F6-9A1F-402F-8138-8651FA5C600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8538F6-9A1F-402F-8138-8651FA5C6007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8538F6-9A1F-402F-8138-8651FA5C600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8538F6-9A1F-402F-8138-8651FA5C6007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8538F6-9A1F-402F-8138-8651FA5C600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8538F6-9A1F-402F-8138-8651FA5C6007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8538F6-9A1F-402F-8138-8651FA5C600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E07557-6BCA-4ABA-8E18-B8FAF6DE8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E07557-6BCA-4ABA-8E18-B8FAF6DE87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E07557-6BCA-4ABA-8E18-B8FAF6DE8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E07557-6BCA-4ABA-8E18-B8FAF6DE8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E07557-6BCA-4ABA-8E18-B8FAF6DE8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E07557-6BCA-4ABA-8E18-B8FAF6DE8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E07557-6BCA-4ABA-8E18-B8FAF6DE8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E07557-6BCA-4ABA-8E18-B8FAF6DE872B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E07557-6BCA-4ABA-8E18-B8FAF6DE872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E07557-6BCA-4ABA-8E18-B8FAF6DE872B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E07557-6BCA-4ABA-8E18-B8FAF6DE872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E07557-6BCA-4ABA-8E18-B8FAF6DE872B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E07557-6BCA-4ABA-8E18-B8FAF6DE872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E07557-6BCA-4ABA-8E18-B8FAF6DE872B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E07557-6BCA-4ABA-8E18-B8FAF6DE872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80A8D4-26E3-43FC-8E5D-726698E2BD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80A8D4-26E3-43FC-8E5D-726698E2BD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80A8D4-26E3-43FC-8E5D-726698E2BD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80A8D4-26E3-43FC-8E5D-726698E2BD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80A8D4-26E3-43FC-8E5D-726698E2BD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80A8D4-26E3-43FC-8E5D-726698E2BD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80A8D4-26E3-43FC-8E5D-726698E2BD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80A8D4-26E3-43FC-8E5D-726698E2BDC6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80A8D4-26E3-43FC-8E5D-726698E2BDC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80A8D4-26E3-43FC-8E5D-726698E2BDC6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80A8D4-26E3-43FC-8E5D-726698E2BDC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80A8D4-26E3-43FC-8E5D-726698E2BDC6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80A8D4-26E3-43FC-8E5D-726698E2BDC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80A8D4-26E3-43FC-8E5D-726698E2BDC6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80A8D4-26E3-43FC-8E5D-726698E2BDC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A40834-D13B-4AEF-9A7C-1737204EB3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A40834-D13B-4AEF-9A7C-1737204EB3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A40834-D13B-4AEF-9A7C-1737204EB3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A40834-D13B-4AEF-9A7C-1737204EB3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A40834-D13B-4AEF-9A7C-1737204EB3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A40834-D13B-4AEF-9A7C-1737204EB3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A40834-D13B-4AEF-9A7C-1737204EB3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A40834-D13B-4AEF-9A7C-1737204EB38C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A40834-D13B-4AEF-9A7C-1737204EB38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A40834-D13B-4AEF-9A7C-1737204EB38C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A40834-D13B-4AEF-9A7C-1737204EB38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A40834-D13B-4AEF-9A7C-1737204EB38C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A40834-D13B-4AEF-9A7C-1737204EB38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A40834-D13B-4AEF-9A7C-1737204EB38C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A40834-D13B-4AEF-9A7C-1737204EB38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799D3B-2A7D-4112-9F1E-9B5F536F6D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799D3B-2A7D-4112-9F1E-9B5F536F6D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799D3B-2A7D-4112-9F1E-9B5F536F6D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799D3B-2A7D-4112-9F1E-9B5F536F6D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799D3B-2A7D-4112-9F1E-9B5F536F6D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799D3B-2A7D-4112-9F1E-9B5F536F6D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799D3B-2A7D-4112-9F1E-9B5F536F6D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799D3B-2A7D-4112-9F1E-9B5F536F6DF9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799D3B-2A7D-4112-9F1E-9B5F536F6DF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799D3B-2A7D-4112-9F1E-9B5F536F6DF9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799D3B-2A7D-4112-9F1E-9B5F536F6DF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799D3B-2A7D-4112-9F1E-9B5F536F6DF9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799D3B-2A7D-4112-9F1E-9B5F536F6DF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799D3B-2A7D-4112-9F1E-9B5F536F6DF9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799D3B-2A7D-4112-9F1E-9B5F536F6DF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OSTEOMYELITIS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Mostly children</a:t>
            </a:r>
          </a:p>
          <a:p>
            <a:r>
              <a:rPr lang="en-US" dirty="0"/>
              <a:t>Boys &gt; girls</a:t>
            </a:r>
          </a:p>
          <a:p>
            <a:r>
              <a:rPr lang="en-US" dirty="0"/>
              <a:t>History of trauma often present</a:t>
            </a:r>
          </a:p>
          <a:p>
            <a:pPr lvl="1"/>
            <a:r>
              <a:rPr lang="en-US" dirty="0"/>
              <a:t>? Micro-hematoma</a:t>
            </a:r>
          </a:p>
          <a:p>
            <a:pPr lvl="1"/>
            <a:r>
              <a:rPr lang="en-US" dirty="0"/>
              <a:t>? insignificant</a:t>
            </a:r>
          </a:p>
        </p:txBody>
      </p:sp>
    </p:spTree>
    <p:extLst>
      <p:ext uri="{BB962C8B-B14F-4D97-AF65-F5344CB8AC3E}">
        <p14:creationId xmlns:p14="http://schemas.microsoft.com/office/powerpoint/2010/main" val="774450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Apley's</a:t>
            </a:r>
            <a:r>
              <a:rPr lang="en-US" dirty="0"/>
              <a:t> System of </a:t>
            </a:r>
            <a:r>
              <a:rPr lang="en-US" dirty="0" err="1"/>
              <a:t>Orthopaedics</a:t>
            </a:r>
            <a:r>
              <a:rPr lang="en-US" dirty="0"/>
              <a:t> and Fractures, 9th ed.</a:t>
            </a:r>
          </a:p>
          <a:p>
            <a:r>
              <a:rPr lang="en-US" dirty="0"/>
              <a:t>Miller's Review of </a:t>
            </a:r>
            <a:r>
              <a:rPr lang="en-US" dirty="0" err="1"/>
              <a:t>Orthopaedics</a:t>
            </a:r>
            <a:r>
              <a:rPr lang="en-US" dirty="0"/>
              <a:t> 7th Ed.</a:t>
            </a:r>
          </a:p>
          <a:p>
            <a:r>
              <a:rPr lang="en-US" dirty="0"/>
              <a:t>AAOS Comprehensive Orthopaedic Review, 1st ed.</a:t>
            </a:r>
          </a:p>
          <a:p>
            <a:r>
              <a:rPr lang="en-US" dirty="0"/>
              <a:t>AAOS guideline.</a:t>
            </a:r>
          </a:p>
          <a:p>
            <a:r>
              <a:rPr lang="en-US" dirty="0"/>
              <a:t>Orthobullets.com</a:t>
            </a:r>
          </a:p>
          <a:p>
            <a:r>
              <a:rPr lang="en-US" dirty="0"/>
              <a:t>emedicine.com</a:t>
            </a:r>
          </a:p>
          <a:p>
            <a:r>
              <a:rPr lang="en-US" dirty="0"/>
              <a:t>Prof. </a:t>
            </a:r>
            <a:r>
              <a:rPr lang="en-US" dirty="0" err="1"/>
              <a:t>Kremli’s</a:t>
            </a:r>
            <a:r>
              <a:rPr lang="en-US" dirty="0"/>
              <a:t> Slides.</a:t>
            </a:r>
          </a:p>
        </p:txBody>
      </p:sp>
    </p:spTree>
    <p:extLst>
      <p:ext uri="{BB962C8B-B14F-4D97-AF65-F5344CB8AC3E}">
        <p14:creationId xmlns:p14="http://schemas.microsoft.com/office/powerpoint/2010/main" val="3055159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3" y="0"/>
            <a:ext cx="6313714" cy="6313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C5C16B-2AAF-47C7-9080-6712686E6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54271-B894-4F23-AB28-69D2E9D92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68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OSTEOMYELITIS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Pathology:</a:t>
            </a:r>
          </a:p>
          <a:p>
            <a:pPr lvl="1"/>
            <a:r>
              <a:rPr lang="en-US" dirty="0"/>
              <a:t>Formation of pus</a:t>
            </a:r>
          </a:p>
          <a:p>
            <a:pPr lvl="2"/>
            <a:r>
              <a:rPr lang="en-US" dirty="0"/>
              <a:t>a concentrate of</a:t>
            </a:r>
          </a:p>
          <a:p>
            <a:pPr lvl="3"/>
            <a:r>
              <a:rPr lang="en-US" dirty="0"/>
              <a:t>defunct leucocytes,</a:t>
            </a:r>
          </a:p>
          <a:p>
            <a:pPr lvl="3"/>
            <a:r>
              <a:rPr lang="en-US" dirty="0"/>
              <a:t>dead and dying bacteria and</a:t>
            </a:r>
          </a:p>
          <a:p>
            <a:pPr lvl="3"/>
            <a:r>
              <a:rPr lang="en-US" dirty="0"/>
              <a:t>tissue debris</a:t>
            </a:r>
          </a:p>
          <a:p>
            <a:pPr lvl="1"/>
            <a:r>
              <a:rPr lang="en-US" dirty="0"/>
              <a:t>Localized in an abscess.</a:t>
            </a:r>
          </a:p>
          <a:p>
            <a:pPr lvl="1"/>
            <a:r>
              <a:rPr lang="en-US" dirty="0"/>
              <a:t>Pressure builds up (tight space)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27135E-52B2-4F10-BD3D-256EC1943B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080490" y="2120900"/>
            <a:ext cx="3510643" cy="4167827"/>
            <a:chOff x="5501389" y="1605521"/>
            <a:chExt cx="3510643" cy="4167827"/>
          </a:xfrm>
        </p:grpSpPr>
        <p:pic>
          <p:nvPicPr>
            <p:cNvPr id="10" name="Picture 9" descr="a2.tiff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5" t="2922" r="3194" b="60852"/>
            <a:stretch/>
          </p:blipFill>
          <p:spPr>
            <a:xfrm>
              <a:off x="5501389" y="1605521"/>
              <a:ext cx="3510643" cy="194714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206805" y="5527127"/>
              <a:ext cx="23274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srgbClr val="397B8C"/>
                  </a:solidFill>
                  <a:latin typeface="Arial"/>
                  <a:cs typeface="Arial"/>
                </a:rPr>
                <a:t>Apley,s</a:t>
              </a:r>
              <a:r>
                <a:rPr lang="en-US" sz="1000" dirty="0">
                  <a:solidFill>
                    <a:srgbClr val="397B8C"/>
                  </a:solidFill>
                  <a:latin typeface="Arial"/>
                  <a:cs typeface="Arial"/>
                </a:rPr>
                <a:t> System of </a:t>
              </a:r>
              <a:r>
                <a:rPr lang="en-US" sz="1000" dirty="0" err="1">
                  <a:solidFill>
                    <a:srgbClr val="397B8C"/>
                  </a:solidFill>
                  <a:latin typeface="Arial"/>
                  <a:cs typeface="Arial"/>
                </a:rPr>
                <a:t>Orthop</a:t>
              </a:r>
              <a:r>
                <a:rPr lang="en-US" sz="1000" dirty="0">
                  <a:solidFill>
                    <a:srgbClr val="397B8C"/>
                  </a:solidFill>
                  <a:latin typeface="Arial"/>
                  <a:cs typeface="Arial"/>
                </a:rPr>
                <a:t> &amp; Fractures</a:t>
              </a:r>
            </a:p>
          </p:txBody>
        </p:sp>
        <p:pic>
          <p:nvPicPr>
            <p:cNvPr id="12" name="Picture 11" descr="a2.tiff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96" t="42910" r="15900" b="21488"/>
            <a:stretch/>
          </p:blipFill>
          <p:spPr>
            <a:xfrm>
              <a:off x="6011054" y="3567659"/>
              <a:ext cx="2623280" cy="19625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5093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080490" y="2120900"/>
            <a:ext cx="3510643" cy="4167827"/>
            <a:chOff x="5501389" y="1605521"/>
            <a:chExt cx="3510643" cy="4167827"/>
          </a:xfrm>
        </p:grpSpPr>
        <p:pic>
          <p:nvPicPr>
            <p:cNvPr id="7" name="Picture 6" descr="a2.tiff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5" t="2922" r="3194" b="60852"/>
            <a:stretch/>
          </p:blipFill>
          <p:spPr>
            <a:xfrm>
              <a:off x="5501389" y="1605521"/>
              <a:ext cx="3510643" cy="194714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206805" y="5527127"/>
              <a:ext cx="23274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srgbClr val="397B8C"/>
                  </a:solidFill>
                  <a:latin typeface="Arial"/>
                  <a:cs typeface="Arial"/>
                </a:rPr>
                <a:t>Apley,s</a:t>
              </a:r>
              <a:r>
                <a:rPr lang="en-US" sz="1000" dirty="0">
                  <a:solidFill>
                    <a:srgbClr val="397B8C"/>
                  </a:solidFill>
                  <a:latin typeface="Arial"/>
                  <a:cs typeface="Arial"/>
                </a:rPr>
                <a:t> System of </a:t>
              </a:r>
              <a:r>
                <a:rPr lang="en-US" sz="1000" dirty="0" err="1">
                  <a:solidFill>
                    <a:srgbClr val="397B8C"/>
                  </a:solidFill>
                  <a:latin typeface="Arial"/>
                  <a:cs typeface="Arial"/>
                </a:rPr>
                <a:t>Orthop</a:t>
              </a:r>
              <a:r>
                <a:rPr lang="en-US" sz="1000" dirty="0">
                  <a:solidFill>
                    <a:srgbClr val="397B8C"/>
                  </a:solidFill>
                  <a:latin typeface="Arial"/>
                  <a:cs typeface="Arial"/>
                </a:rPr>
                <a:t> &amp; Fractures</a:t>
              </a:r>
            </a:p>
          </p:txBody>
        </p:sp>
        <p:pic>
          <p:nvPicPr>
            <p:cNvPr id="9" name="Picture 8" descr="a2.tiff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96" t="42910" r="15900" b="21488"/>
            <a:stretch/>
          </p:blipFill>
          <p:spPr>
            <a:xfrm>
              <a:off x="6011054" y="3567659"/>
              <a:ext cx="2623280" cy="196258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OSTEOMYELITIS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Pathology:</a:t>
            </a:r>
          </a:p>
          <a:p>
            <a:pPr lvl="1"/>
            <a:r>
              <a:rPr lang="en-US" dirty="0"/>
              <a:t>Local spread</a:t>
            </a:r>
          </a:p>
          <a:p>
            <a:pPr lvl="2"/>
            <a:r>
              <a:rPr lang="en-US" dirty="0"/>
              <a:t>Through the cortex</a:t>
            </a:r>
          </a:p>
          <a:p>
            <a:pPr lvl="2"/>
            <a:r>
              <a:rPr lang="en-US" dirty="0"/>
              <a:t>Along adjacent tissue planes</a:t>
            </a:r>
          </a:p>
          <a:p>
            <a:pPr lvl="2"/>
            <a:r>
              <a:rPr lang="en-US" dirty="0"/>
              <a:t>Nearby joint</a:t>
            </a:r>
          </a:p>
          <a:p>
            <a:pPr lvl="1"/>
            <a:r>
              <a:rPr lang="en-US" dirty="0"/>
              <a:t>Distant spread</a:t>
            </a:r>
          </a:p>
          <a:p>
            <a:pPr lvl="2"/>
            <a:r>
              <a:rPr lang="en-US" dirty="0"/>
              <a:t>via lymphatics, causing</a:t>
            </a:r>
          </a:p>
          <a:p>
            <a:pPr lvl="3"/>
            <a:r>
              <a:rPr lang="en-US" dirty="0"/>
              <a:t>lymphangitis &amp;</a:t>
            </a:r>
          </a:p>
          <a:p>
            <a:pPr lvl="3"/>
            <a:r>
              <a:rPr lang="en-US" dirty="0"/>
              <a:t>lymphadenopathy</a:t>
            </a:r>
          </a:p>
          <a:p>
            <a:pPr lvl="2"/>
            <a:r>
              <a:rPr lang="en-US" dirty="0"/>
              <a:t>via the blood stream</a:t>
            </a:r>
          </a:p>
          <a:p>
            <a:pPr lvl="3"/>
            <a:r>
              <a:rPr lang="en-US" dirty="0"/>
              <a:t>(bacteremia &amp; septicemia)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7E0862-A383-45A9-86C1-074688C404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28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493" y="345233"/>
            <a:ext cx="4799013" cy="574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83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PATHOPHYSIOLOGY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2E501-5917-41DE-98C8-CE0DDDB76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129005"/>
              </p:ext>
            </p:extLst>
          </p:nvPr>
        </p:nvGraphicFramePr>
        <p:xfrm>
          <a:off x="1097280" y="2155730"/>
          <a:ext cx="10058401" cy="3665839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661959">
                  <a:extLst>
                    <a:ext uri="{9D8B030D-6E8A-4147-A177-3AD203B41FA5}">
                      <a16:colId xmlns:a16="http://schemas.microsoft.com/office/drawing/2014/main" val="2456220142"/>
                    </a:ext>
                  </a:extLst>
                </a:gridCol>
                <a:gridCol w="7396442">
                  <a:extLst>
                    <a:ext uri="{9D8B030D-6E8A-4147-A177-3AD203B41FA5}">
                      <a16:colId xmlns:a16="http://schemas.microsoft.com/office/drawing/2014/main" val="1428855223"/>
                    </a:ext>
                  </a:extLst>
                </a:gridCol>
              </a:tblGrid>
              <a:tr h="36519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</a:rPr>
                        <a:t>Age group</a:t>
                      </a:r>
                      <a:endParaRPr lang="en-US" sz="1600" b="1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087" marR="82087" marT="41044" marB="410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</a:rPr>
                        <a:t>Most common organisms</a:t>
                      </a:r>
                      <a:endParaRPr lang="en-US" sz="1600" b="1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087" marR="82087" marT="41044" marB="41044" anchor="ctr"/>
                </a:tc>
                <a:extLst>
                  <a:ext uri="{0D108BD9-81ED-4DB2-BD59-A6C34878D82A}">
                    <a16:rowId xmlns:a16="http://schemas.microsoft.com/office/drawing/2014/main" val="515219407"/>
                  </a:ext>
                </a:extLst>
              </a:tr>
              <a:tr h="613283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Newborns </a:t>
                      </a:r>
                      <a:br>
                        <a:rPr lang="en-US" sz="1600">
                          <a:effectLst/>
                        </a:rPr>
                      </a:br>
                      <a:r>
                        <a:rPr lang="en-US" sz="1600">
                          <a:effectLst/>
                        </a:rPr>
                        <a:t>(younger than 4 </a:t>
                      </a:r>
                      <a:r>
                        <a:rPr lang="en-US" sz="1600" err="1">
                          <a:effectLst/>
                        </a:rPr>
                        <a:t>mo</a:t>
                      </a:r>
                      <a:r>
                        <a:rPr lang="en-US" sz="1600">
                          <a:effectLst/>
                        </a:rPr>
                        <a:t>)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087" marR="82087" marT="41044" marB="410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S. aureus</a:t>
                      </a:r>
                      <a:r>
                        <a:rPr lang="en-US" sz="1600" dirty="0">
                          <a:effectLst/>
                        </a:rPr>
                        <a:t>, Enterobacter species, and group A and B Streptococcus species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087" marR="82087" marT="41044" marB="41044" anchor="ctr"/>
                </a:tc>
                <a:extLst>
                  <a:ext uri="{0D108BD9-81ED-4DB2-BD59-A6C34878D82A}">
                    <a16:rowId xmlns:a16="http://schemas.microsoft.com/office/drawing/2014/main" val="2817971060"/>
                  </a:ext>
                </a:extLst>
              </a:tr>
              <a:tr h="613283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Children </a:t>
                      </a:r>
                      <a:br>
                        <a:rPr lang="en-US" sz="1600">
                          <a:effectLst/>
                        </a:rPr>
                      </a:br>
                      <a:r>
                        <a:rPr lang="en-US" sz="1600">
                          <a:effectLst/>
                        </a:rPr>
                        <a:t>(aged 4 </a:t>
                      </a:r>
                      <a:r>
                        <a:rPr lang="en-US" sz="1600" err="1">
                          <a:effectLst/>
                        </a:rPr>
                        <a:t>mo</a:t>
                      </a:r>
                      <a:r>
                        <a:rPr lang="en-US" sz="1600">
                          <a:effectLst/>
                        </a:rPr>
                        <a:t> to 4 y)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087" marR="82087" marT="41044" marB="410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</a:rPr>
                        <a:t>S. aureus</a:t>
                      </a:r>
                      <a:r>
                        <a:rPr lang="en-US" sz="1600">
                          <a:effectLst/>
                        </a:rPr>
                        <a:t>, group</a:t>
                      </a:r>
                      <a:r>
                        <a:rPr lang="en-US" sz="1600" baseline="0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A Streptococcus species, </a:t>
                      </a:r>
                      <a:r>
                        <a:rPr lang="en-US" sz="1600" err="1">
                          <a:effectLst/>
                        </a:rPr>
                        <a:t>Kingella</a:t>
                      </a:r>
                      <a:r>
                        <a:rPr lang="en-US" sz="1600">
                          <a:effectLst/>
                        </a:rPr>
                        <a:t> </a:t>
                      </a:r>
                      <a:r>
                        <a:rPr lang="en-US" sz="1600" err="1">
                          <a:effectLst/>
                        </a:rPr>
                        <a:t>kingae</a:t>
                      </a:r>
                      <a:r>
                        <a:rPr lang="en-US" sz="1600">
                          <a:effectLst/>
                        </a:rPr>
                        <a:t>, and </a:t>
                      </a:r>
                      <a:r>
                        <a:rPr lang="en-US" sz="1600" err="1">
                          <a:effectLst/>
                        </a:rPr>
                        <a:t>Enterobacterspecies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087" marR="82087" marT="41044" marB="41044" anchor="ctr"/>
                </a:tc>
                <a:extLst>
                  <a:ext uri="{0D108BD9-81ED-4DB2-BD59-A6C34878D82A}">
                    <a16:rowId xmlns:a16="http://schemas.microsoft.com/office/drawing/2014/main" val="2182055500"/>
                  </a:ext>
                </a:extLst>
              </a:tr>
              <a:tr h="613283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Children, adolescents </a:t>
                      </a:r>
                      <a:br>
                        <a:rPr lang="en-US" sz="1600">
                          <a:effectLst/>
                        </a:rPr>
                      </a:br>
                      <a:r>
                        <a:rPr lang="en-US" sz="1600">
                          <a:effectLst/>
                        </a:rPr>
                        <a:t>(aged 4 y to adult)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087" marR="82087" marT="41044" marB="410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</a:rPr>
                        <a:t>S. aureus </a:t>
                      </a:r>
                      <a:r>
                        <a:rPr lang="en-US" sz="1600">
                          <a:effectLst/>
                        </a:rPr>
                        <a:t>(80%), group A Streptococcus species, H. </a:t>
                      </a:r>
                      <a:r>
                        <a:rPr lang="en-US" sz="1600" err="1">
                          <a:effectLst/>
                        </a:rPr>
                        <a:t>influenzae</a:t>
                      </a:r>
                      <a:r>
                        <a:rPr lang="en-US" sz="1600">
                          <a:effectLst/>
                        </a:rPr>
                        <a:t>, and </a:t>
                      </a:r>
                      <a:r>
                        <a:rPr lang="en-US" sz="1600" err="1">
                          <a:effectLst/>
                        </a:rPr>
                        <a:t>Enterobacterspecies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087" marR="82087" marT="41044" marB="41044" anchor="ctr"/>
                </a:tc>
                <a:extLst>
                  <a:ext uri="{0D108BD9-81ED-4DB2-BD59-A6C34878D82A}">
                    <a16:rowId xmlns:a16="http://schemas.microsoft.com/office/drawing/2014/main" val="855854700"/>
                  </a:ext>
                </a:extLst>
              </a:tr>
              <a:tr h="36519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Adult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087" marR="82087" marT="41044" marB="410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</a:rPr>
                        <a:t>S. aureus </a:t>
                      </a:r>
                      <a:r>
                        <a:rPr lang="en-US" sz="1600">
                          <a:effectLst/>
                        </a:rPr>
                        <a:t>and occasionally Enterobacter or Streptococcus species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087" marR="82087" marT="41044" marB="41044" anchor="ctr"/>
                </a:tc>
                <a:extLst>
                  <a:ext uri="{0D108BD9-81ED-4DB2-BD59-A6C34878D82A}">
                    <a16:rowId xmlns:a16="http://schemas.microsoft.com/office/drawing/2014/main" val="376687057"/>
                  </a:ext>
                </a:extLst>
              </a:tr>
              <a:tr h="36519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Sickle Cell Anemia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087" marR="82087" marT="41044" marB="410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</a:rPr>
                        <a:t>S. aureus </a:t>
                      </a:r>
                      <a:r>
                        <a:rPr lang="en-US" sz="1600">
                          <a:effectLst/>
                        </a:rPr>
                        <a:t>is most common, </a:t>
                      </a:r>
                      <a:r>
                        <a:rPr lang="en-US" sz="1600" b="1">
                          <a:effectLst/>
                        </a:rPr>
                        <a:t>Salmonella</a:t>
                      </a:r>
                      <a:r>
                        <a:rPr lang="en-US" sz="1600">
                          <a:effectLst/>
                        </a:rPr>
                        <a:t> is pathognomonic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087" marR="82087" marT="41044" marB="41044" anchor="ctr"/>
                </a:tc>
                <a:extLst>
                  <a:ext uri="{0D108BD9-81ED-4DB2-BD59-A6C34878D82A}">
                    <a16:rowId xmlns:a16="http://schemas.microsoft.com/office/drawing/2014/main" val="3188874858"/>
                  </a:ext>
                </a:extLst>
              </a:tr>
              <a:tr h="36519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Drug addicts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087" marR="82087" marT="41044" marB="410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</a:rPr>
                        <a:t>Staph</a:t>
                      </a:r>
                      <a:r>
                        <a:rPr lang="en-US" sz="1600">
                          <a:effectLst/>
                        </a:rPr>
                        <a:t> aureus is most common, </a:t>
                      </a:r>
                      <a:r>
                        <a:rPr lang="en-US" sz="1600" b="1">
                          <a:effectLst/>
                        </a:rPr>
                        <a:t>Pseudomonas</a:t>
                      </a:r>
                      <a:r>
                        <a:rPr lang="en-US" sz="1600" baseline="0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is pathognomonic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087" marR="82087" marT="41044" marB="41044" anchor="ctr"/>
                </a:tc>
                <a:extLst>
                  <a:ext uri="{0D108BD9-81ED-4DB2-BD59-A6C34878D82A}">
                    <a16:rowId xmlns:a16="http://schemas.microsoft.com/office/drawing/2014/main" val="2578431175"/>
                  </a:ext>
                </a:extLst>
              </a:tr>
              <a:tr h="36519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Implant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087" marR="82087" marT="41044" marB="410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S. Epidermidis </a:t>
                      </a:r>
                      <a:r>
                        <a:rPr lang="en-US" sz="1600" dirty="0">
                          <a:effectLst/>
                        </a:rPr>
                        <a:t>is most common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087" marR="82087" marT="41044" marB="41044" anchor="ctr"/>
                </a:tc>
                <a:extLst>
                  <a:ext uri="{0D108BD9-81ED-4DB2-BD59-A6C34878D82A}">
                    <a16:rowId xmlns:a16="http://schemas.microsoft.com/office/drawing/2014/main" val="42478414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7224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idx="1"/>
          </p:nvPr>
        </p:nvSpPr>
        <p:spPr>
          <a:xfrm>
            <a:off x="1097280" y="2108201"/>
            <a:ext cx="7171944" cy="37608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u="sng" dirty="0"/>
              <a:t>Source of infection:</a:t>
            </a:r>
          </a:p>
          <a:p>
            <a:pPr marL="0" indent="0">
              <a:buNone/>
            </a:pPr>
            <a:r>
              <a:rPr lang="en-US" b="1" dirty="0"/>
              <a:t>Hematological (the commonest</a:t>
            </a:r>
            <a:r>
              <a:rPr lang="en-US" dirty="0"/>
              <a:t>)</a:t>
            </a:r>
          </a:p>
          <a:p>
            <a:r>
              <a:rPr lang="en-US" dirty="0"/>
              <a:t>Infants:</a:t>
            </a:r>
          </a:p>
          <a:p>
            <a:pPr lvl="1"/>
            <a:r>
              <a:rPr lang="en-US" dirty="0"/>
              <a:t>Infected umbilical cord</a:t>
            </a:r>
          </a:p>
          <a:p>
            <a:r>
              <a:rPr lang="en-US" dirty="0"/>
              <a:t>Children:</a:t>
            </a:r>
          </a:p>
          <a:p>
            <a:pPr lvl="1"/>
            <a:r>
              <a:rPr lang="en-US" dirty="0"/>
              <a:t>Boils, tonsillitis, skin abrasions, pricks, otitis media, gastroenteritis, teeth, …</a:t>
            </a:r>
          </a:p>
          <a:p>
            <a:r>
              <a:rPr lang="en-US" dirty="0"/>
              <a:t>Adults:</a:t>
            </a:r>
          </a:p>
          <a:p>
            <a:pPr lvl="1"/>
            <a:r>
              <a:rPr lang="en-US" dirty="0"/>
              <a:t>UTI, urinary catheter, indwelling arterial line, septic tooth, dirty needle…</a:t>
            </a:r>
          </a:p>
          <a:p>
            <a:endParaRPr lang="en-US" dirty="0"/>
          </a:p>
        </p:txBody>
      </p:sp>
      <p:pic>
        <p:nvPicPr>
          <p:cNvPr id="2" name="Picture 1" descr="Neonatal_osteomyelitis_2_06091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51" y="2108201"/>
            <a:ext cx="2695443" cy="215635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224" y="4319216"/>
            <a:ext cx="3198899" cy="192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01865" y="6079158"/>
            <a:ext cx="176683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489CB0"/>
                </a:solidFill>
              </a:rPr>
              <a:t>Fundamentals of Pediatric Orthopedics, L </a:t>
            </a:r>
            <a:r>
              <a:rPr lang="en-US" sz="600" dirty="0" err="1">
                <a:solidFill>
                  <a:srgbClr val="489CB0"/>
                </a:solidFill>
              </a:rPr>
              <a:t>Staheli</a:t>
            </a:r>
            <a:endParaRPr lang="x-none" sz="600" dirty="0">
              <a:solidFill>
                <a:srgbClr val="489C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954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Metaphysis of long bones</a:t>
            </a:r>
          </a:p>
          <a:p>
            <a:pPr lvl="1"/>
            <a:r>
              <a:rPr lang="en-US" dirty="0"/>
              <a:t>Upper tibia, proximal or distal femur</a:t>
            </a:r>
          </a:p>
          <a:p>
            <a:pPr lvl="1"/>
            <a:r>
              <a:rPr lang="en-US" dirty="0"/>
              <a:t>?Trauma</a:t>
            </a:r>
          </a:p>
          <a:p>
            <a:pPr lvl="1"/>
            <a:r>
              <a:rPr lang="en-US" dirty="0"/>
              <a:t>Peculiar arrangement of blood vessels</a:t>
            </a:r>
          </a:p>
          <a:p>
            <a:pPr lvl="2"/>
            <a:r>
              <a:rPr lang="en-US" dirty="0"/>
              <a:t>Terminal arteries twist back in hairpin loops</a:t>
            </a:r>
          </a:p>
          <a:p>
            <a:pPr lvl="3"/>
            <a:r>
              <a:rPr lang="en-US" dirty="0"/>
              <a:t>Vascular stasis</a:t>
            </a:r>
          </a:p>
          <a:p>
            <a:pPr lvl="3"/>
            <a:r>
              <a:rPr lang="en-US" dirty="0"/>
              <a:t>Lowered oxygen tension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/>
          <a:srcRect l="27811" t="4823" r="33981" b="11894"/>
          <a:stretch/>
        </p:blipFill>
        <p:spPr>
          <a:xfrm>
            <a:off x="8537703" y="602202"/>
            <a:ext cx="2164899" cy="30289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091712" y="3647534"/>
            <a:ext cx="16108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>
                <a:solidFill>
                  <a:srgbClr val="397B8C"/>
                </a:solidFill>
              </a:rPr>
              <a:t>www.heightquest.com</a:t>
            </a:r>
            <a:endParaRPr lang="en-US" sz="1200" dirty="0">
              <a:solidFill>
                <a:srgbClr val="397B8C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8640126" y="1889745"/>
            <a:ext cx="1321732" cy="76826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urved Right Arrow 2"/>
          <p:cNvSpPr/>
          <p:nvPr/>
        </p:nvSpPr>
        <p:spPr>
          <a:xfrm rot="260571">
            <a:off x="7233171" y="1905120"/>
            <a:ext cx="1400299" cy="3981246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0" t="3119" r="50056" b="24661"/>
          <a:stretch/>
        </p:blipFill>
        <p:spPr bwMode="auto">
          <a:xfrm>
            <a:off x="8480719" y="4004083"/>
            <a:ext cx="1927122" cy="216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898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/>
          <p:nvPr/>
        </p:nvSpPr>
        <p:spPr>
          <a:xfrm>
            <a:off x="242043" y="52295"/>
            <a:ext cx="11709515" cy="1079376"/>
          </a:xfrm>
          <a:prstGeom prst="rect">
            <a:avLst/>
          </a:prstGeom>
          <a:solidFill>
            <a:srgbClr val="F15A2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9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0372" y="1018346"/>
            <a:ext cx="5251773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544" y="1023398"/>
            <a:ext cx="6006331" cy="2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/>
          <p:nvPr/>
        </p:nvSpPr>
        <p:spPr>
          <a:xfrm>
            <a:off x="2338166" y="185121"/>
            <a:ext cx="7696275" cy="64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5" tIns="16325" rIns="16325" bIns="16325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EG" sz="443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كلية الطب</a:t>
            </a:r>
            <a:endParaRPr kumimoji="0" sz="443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" name="Google Shape;94;p13"/>
          <p:cNvGrpSpPr/>
          <p:nvPr/>
        </p:nvGrpSpPr>
        <p:grpSpPr>
          <a:xfrm>
            <a:off x="170613" y="1025691"/>
            <a:ext cx="12760319" cy="32717009"/>
            <a:chOff x="0" y="-115538"/>
            <a:chExt cx="18149893" cy="46530842"/>
          </a:xfrm>
        </p:grpSpPr>
        <p:sp>
          <p:nvSpPr>
            <p:cNvPr id="95" name="Google Shape;95;p13"/>
            <p:cNvSpPr/>
            <p:nvPr/>
          </p:nvSpPr>
          <p:spPr>
            <a:xfrm>
              <a:off x="13301590" y="2392271"/>
              <a:ext cx="2774785" cy="61652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0795" y="10938"/>
                  </a:lnTo>
                  <a:lnTo>
                    <a:pt x="21600" y="54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AAAD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54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6" name="Google Shape;96;p13"/>
            <p:cNvSpPr txBox="1"/>
            <p:nvPr/>
          </p:nvSpPr>
          <p:spPr>
            <a:xfrm>
              <a:off x="2554975" y="2514288"/>
              <a:ext cx="463146" cy="3822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175" tIns="15175" rIns="15175" bIns="1517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EG" sz="154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تقديم</a:t>
              </a:r>
              <a:endParaRPr kumimoji="0" sz="154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3"/>
            <p:cNvSpPr txBox="1"/>
            <p:nvPr/>
          </p:nvSpPr>
          <p:spPr>
            <a:xfrm>
              <a:off x="13448298" y="2316101"/>
              <a:ext cx="878119" cy="7439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175" tIns="15175" rIns="15175" bIns="1517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EG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تقديم</a:t>
              </a:r>
              <a:endParaRPr kumimoji="0" sz="154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8" name="Google Shape;98;p13"/>
            <p:cNvGrpSpPr/>
            <p:nvPr/>
          </p:nvGrpSpPr>
          <p:grpSpPr>
            <a:xfrm>
              <a:off x="0" y="-115538"/>
              <a:ext cx="18149893" cy="46530842"/>
              <a:chOff x="0" y="-115537"/>
              <a:chExt cx="18149893" cy="46530842"/>
            </a:xfrm>
          </p:grpSpPr>
          <p:sp>
            <p:nvSpPr>
              <p:cNvPr id="99" name="Google Shape;99;p13"/>
              <p:cNvSpPr txBox="1"/>
              <p:nvPr/>
            </p:nvSpPr>
            <p:spPr>
              <a:xfrm>
                <a:off x="7672090" y="2425390"/>
                <a:ext cx="854695" cy="7954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8200" tIns="48200" rIns="48200" bIns="48200" anchor="ctr" anchorCtr="0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ar-EG" sz="2812" b="1" i="0" u="none" strike="noStrike" kern="0" cap="none" spc="0" normalizeH="0" baseline="0" noProof="0">
                    <a:ln>
                      <a:noFill/>
                    </a:ln>
                    <a:solidFill>
                      <a:srgbClr val="F15A22"/>
                    </a:solidFill>
                    <a:effectLst/>
                    <a:uLnTx/>
                    <a:uFillTx/>
                    <a:latin typeface="Short Stack"/>
                    <a:ea typeface="Short Stack"/>
                    <a:cs typeface="Short Stack"/>
                    <a:sym typeface="Short Stack"/>
                  </a:rPr>
                  <a:t>1</a:t>
                </a:r>
                <a:endParaRPr kumimoji="0" sz="2812" b="1" i="0" u="none" strike="noStrike" kern="0" cap="none" spc="0" normalizeH="0" baseline="0" noProof="0">
                  <a:ln>
                    <a:noFill/>
                  </a:ln>
                  <a:solidFill>
                    <a:srgbClr val="F15A22"/>
                  </a:solidFill>
                  <a:effectLst/>
                  <a:uLnTx/>
                  <a:uFillTx/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00" name="Google Shape;100;p13"/>
              <p:cNvSpPr/>
              <p:nvPr/>
            </p:nvSpPr>
            <p:spPr>
              <a:xfrm flipH="1">
                <a:off x="11344847" y="-4105"/>
                <a:ext cx="5412017" cy="66385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795" y="10938"/>
                    </a:lnTo>
                    <a:lnTo>
                      <a:pt x="21600" y="54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2AAA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547" b="0" i="0" u="none" strike="noStrike" kern="0" cap="none" spc="0" normalizeH="0" baseline="0" noProof="0">
                  <a:ln>
                    <a:noFill/>
                  </a:ln>
                  <a:solidFill>
                    <a:srgbClr val="02AAAD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101" name="Google Shape;101;p13"/>
              <p:cNvSpPr txBox="1"/>
              <p:nvPr/>
            </p:nvSpPr>
            <p:spPr>
              <a:xfrm>
                <a:off x="1442529" y="2612478"/>
                <a:ext cx="887987" cy="7899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8200" tIns="48200" rIns="48200" bIns="48200" anchor="ctr" anchorCtr="0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ar-EG" sz="2812" b="1" i="0" u="none" strike="noStrike" kern="0" cap="none" spc="0" normalizeH="0" baseline="0" noProof="0">
                    <a:ln>
                      <a:noFill/>
                    </a:ln>
                    <a:solidFill>
                      <a:srgbClr val="F15A22"/>
                    </a:solidFill>
                    <a:effectLst/>
                    <a:uLnTx/>
                    <a:uFillTx/>
                    <a:latin typeface="Short Stack"/>
                    <a:ea typeface="Short Stack"/>
                    <a:cs typeface="Short Stack"/>
                    <a:sym typeface="Short Stack"/>
                  </a:rPr>
                  <a:t>2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13"/>
              <p:cNvSpPr txBox="1"/>
              <p:nvPr/>
            </p:nvSpPr>
            <p:spPr>
              <a:xfrm>
                <a:off x="101600" y="584287"/>
                <a:ext cx="16655261" cy="15358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325" tIns="16325" rIns="16325" bIns="16325" anchor="ctr" anchorCtr="0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ar-EG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65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التميز في التعليم الطبي الذي يتوافق مع التقاليد والحداثة</a:t>
                </a:r>
                <a:endParaRPr kumimoji="0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33336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13"/>
              <p:cNvSpPr txBox="1"/>
              <p:nvPr/>
            </p:nvSpPr>
            <p:spPr>
              <a:xfrm>
                <a:off x="13966642" y="-115537"/>
                <a:ext cx="4183251" cy="9220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325" tIns="16325" rIns="16325" bIns="16325" anchor="ctr" anchorCtr="0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ar-EG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الرؤية</a:t>
                </a:r>
                <a:endPara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4" name="Google Shape;104;p13"/>
              <p:cNvGrpSpPr/>
              <p:nvPr/>
            </p:nvGrpSpPr>
            <p:grpSpPr>
              <a:xfrm>
                <a:off x="0" y="44004250"/>
                <a:ext cx="16025892" cy="2411055"/>
                <a:chOff x="0" y="0"/>
                <a:chExt cx="16025892" cy="2411054"/>
              </a:xfrm>
            </p:grpSpPr>
            <p:sp>
              <p:nvSpPr>
                <p:cNvPr id="105" name="Google Shape;105;p13"/>
                <p:cNvSpPr txBox="1"/>
                <p:nvPr/>
              </p:nvSpPr>
              <p:spPr>
                <a:xfrm>
                  <a:off x="101600" y="0"/>
                  <a:ext cx="15924292" cy="24110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6325" tIns="16325" rIns="16325" bIns="16325" anchor="ctr" anchorCtr="0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ar-EG" sz="13148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VALUES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13"/>
                <p:cNvSpPr txBox="1"/>
                <p:nvPr/>
              </p:nvSpPr>
              <p:spPr>
                <a:xfrm>
                  <a:off x="0" y="0"/>
                  <a:ext cx="15924292" cy="24110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6325" tIns="16325" rIns="16325" bIns="16325" anchor="ctr" anchorCtr="0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ar-EG" sz="13148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CBCA0B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 VALUES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7" name="Google Shape;107;p13"/>
              <p:cNvGrpSpPr/>
              <p:nvPr/>
            </p:nvGrpSpPr>
            <p:grpSpPr>
              <a:xfrm>
                <a:off x="3400760" y="5234435"/>
                <a:ext cx="13215615" cy="2319647"/>
                <a:chOff x="2005622" y="-47643"/>
                <a:chExt cx="13215614" cy="2319647"/>
              </a:xfrm>
            </p:grpSpPr>
            <p:grpSp>
              <p:nvGrpSpPr>
                <p:cNvPr id="108" name="Google Shape;108;p13"/>
                <p:cNvGrpSpPr/>
                <p:nvPr/>
              </p:nvGrpSpPr>
              <p:grpSpPr>
                <a:xfrm>
                  <a:off x="9312448" y="977648"/>
                  <a:ext cx="960452" cy="1020632"/>
                  <a:chOff x="0" y="0"/>
                  <a:chExt cx="960452" cy="1020631"/>
                </a:xfrm>
              </p:grpSpPr>
              <p:sp>
                <p:nvSpPr>
                  <p:cNvPr id="109" name="Google Shape;109;p13"/>
                  <p:cNvSpPr/>
                  <p:nvPr/>
                </p:nvSpPr>
                <p:spPr>
                  <a:xfrm>
                    <a:off x="179967" y="517742"/>
                    <a:ext cx="713763" cy="502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21600" y="20686"/>
                        </a:moveTo>
                        <a:lnTo>
                          <a:pt x="21600" y="0"/>
                        </a:lnTo>
                        <a:lnTo>
                          <a:pt x="15657" y="0"/>
                        </a:lnTo>
                        <a:lnTo>
                          <a:pt x="15657" y="8662"/>
                        </a:lnTo>
                        <a:lnTo>
                          <a:pt x="9196" y="8662"/>
                        </a:lnTo>
                        <a:lnTo>
                          <a:pt x="9196" y="13857"/>
                        </a:lnTo>
                        <a:lnTo>
                          <a:pt x="0" y="13857"/>
                        </a:lnTo>
                        <a:lnTo>
                          <a:pt x="0" y="21600"/>
                        </a:lnTo>
                        <a:lnTo>
                          <a:pt x="21600" y="20686"/>
                        </a:lnTo>
                        <a:close/>
                      </a:path>
                    </a:pathLst>
                  </a:custGeom>
                  <a:solidFill>
                    <a:srgbClr val="CBCA0B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54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pic>
                <p:nvPicPr>
                  <p:cNvPr id="110" name="Google Shape;110;p13" descr="goal.png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/>
                  <a:stretch/>
                </p:blipFill>
                <p:spPr>
                  <a:xfrm>
                    <a:off x="0" y="0"/>
                    <a:ext cx="960452" cy="9604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11" name="Google Shape;111;p13"/>
                <p:cNvGrpSpPr/>
                <p:nvPr/>
              </p:nvGrpSpPr>
              <p:grpSpPr>
                <a:xfrm>
                  <a:off x="7863056" y="1037828"/>
                  <a:ext cx="960452" cy="960452"/>
                  <a:chOff x="0" y="0"/>
                  <a:chExt cx="960452" cy="960452"/>
                </a:xfrm>
              </p:grpSpPr>
              <p:sp>
                <p:nvSpPr>
                  <p:cNvPr id="112" name="Google Shape;112;p13"/>
                  <p:cNvSpPr/>
                  <p:nvPr/>
                </p:nvSpPr>
                <p:spPr>
                  <a:xfrm>
                    <a:off x="190242" y="19049"/>
                    <a:ext cx="489895" cy="8425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17" h="21001" extrusionOk="0">
                        <a:moveTo>
                          <a:pt x="14319" y="21001"/>
                        </a:moveTo>
                        <a:lnTo>
                          <a:pt x="6310" y="21001"/>
                        </a:lnTo>
                        <a:lnTo>
                          <a:pt x="6310" y="13820"/>
                        </a:lnTo>
                        <a:cubicBezTo>
                          <a:pt x="1634" y="12238"/>
                          <a:pt x="-843" y="8811"/>
                          <a:pt x="261" y="5450"/>
                        </a:cubicBezTo>
                        <a:cubicBezTo>
                          <a:pt x="943" y="3371"/>
                          <a:pt x="2989" y="1579"/>
                          <a:pt x="5921" y="657"/>
                        </a:cubicBezTo>
                        <a:cubicBezTo>
                          <a:pt x="9914" y="-599"/>
                          <a:pt x="14710" y="-28"/>
                          <a:pt x="17623" y="2139"/>
                        </a:cubicBezTo>
                        <a:cubicBezTo>
                          <a:pt x="20521" y="4295"/>
                          <a:pt x="20757" y="7401"/>
                          <a:pt x="19036" y="10072"/>
                        </a:cubicBezTo>
                        <a:cubicBezTo>
                          <a:pt x="17996" y="11688"/>
                          <a:pt x="16294" y="13086"/>
                          <a:pt x="14118" y="14114"/>
                        </a:cubicBezTo>
                        <a:lnTo>
                          <a:pt x="14319" y="21001"/>
                        </a:lnTo>
                        <a:close/>
                      </a:path>
                    </a:pathLst>
                  </a:custGeom>
                  <a:solidFill>
                    <a:srgbClr val="F90D6C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54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pic>
                <p:nvPicPr>
                  <p:cNvPr id="113" name="Google Shape;113;p13" descr="innovation.png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/>
                  <a:stretch/>
                </p:blipFill>
                <p:spPr>
                  <a:xfrm>
                    <a:off x="0" y="0"/>
                    <a:ext cx="960452" cy="9604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14" name="Google Shape;114;p13"/>
                <p:cNvGrpSpPr/>
                <p:nvPr/>
              </p:nvGrpSpPr>
              <p:grpSpPr>
                <a:xfrm>
                  <a:off x="6373364" y="982681"/>
                  <a:ext cx="960452" cy="960453"/>
                  <a:chOff x="0" y="0"/>
                  <a:chExt cx="960452" cy="960452"/>
                </a:xfrm>
              </p:grpSpPr>
              <p:sp>
                <p:nvSpPr>
                  <p:cNvPr id="115" name="Google Shape;115;p13"/>
                  <p:cNvSpPr/>
                  <p:nvPr/>
                </p:nvSpPr>
                <p:spPr>
                  <a:xfrm>
                    <a:off x="390322" y="140645"/>
                    <a:ext cx="553021" cy="819807"/>
                  </a:xfrm>
                  <a:prstGeom prst="roundRect">
                    <a:avLst>
                      <a:gd name="adj" fmla="val 22236"/>
                    </a:avLst>
                  </a:prstGeom>
                  <a:solidFill>
                    <a:srgbClr val="F15A22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54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pic>
                <p:nvPicPr>
                  <p:cNvPr id="116" name="Google Shape;116;p13" descr="professional-profile-with-image.png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0" y="0"/>
                    <a:ext cx="960452" cy="9604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17" name="Google Shape;117;p13"/>
                <p:cNvGrpSpPr/>
                <p:nvPr/>
              </p:nvGrpSpPr>
              <p:grpSpPr>
                <a:xfrm>
                  <a:off x="4696882" y="936634"/>
                  <a:ext cx="1132626" cy="1132625"/>
                  <a:chOff x="0" y="0"/>
                  <a:chExt cx="1132625" cy="1132625"/>
                </a:xfrm>
              </p:grpSpPr>
              <p:sp>
                <p:nvSpPr>
                  <p:cNvPr id="118" name="Google Shape;118;p13"/>
                  <p:cNvSpPr/>
                  <p:nvPr/>
                </p:nvSpPr>
                <p:spPr>
                  <a:xfrm>
                    <a:off x="135906" y="186594"/>
                    <a:ext cx="975778" cy="7513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21600" y="8270"/>
                        </a:moveTo>
                        <a:lnTo>
                          <a:pt x="19510" y="10985"/>
                        </a:lnTo>
                        <a:lnTo>
                          <a:pt x="18409" y="10237"/>
                        </a:lnTo>
                        <a:lnTo>
                          <a:pt x="17186" y="11846"/>
                        </a:lnTo>
                        <a:lnTo>
                          <a:pt x="17762" y="13616"/>
                        </a:lnTo>
                        <a:lnTo>
                          <a:pt x="16310" y="15016"/>
                        </a:lnTo>
                        <a:lnTo>
                          <a:pt x="17475" y="17055"/>
                        </a:lnTo>
                        <a:cubicBezTo>
                          <a:pt x="17913" y="17618"/>
                          <a:pt x="17842" y="18560"/>
                          <a:pt x="17329" y="19002"/>
                        </a:cubicBezTo>
                        <a:cubicBezTo>
                          <a:pt x="16956" y="19324"/>
                          <a:pt x="16458" y="19250"/>
                          <a:pt x="16150" y="18827"/>
                        </a:cubicBezTo>
                        <a:cubicBezTo>
                          <a:pt x="16288" y="19292"/>
                          <a:pt x="16170" y="19820"/>
                          <a:pt x="15862" y="20116"/>
                        </a:cubicBezTo>
                        <a:cubicBezTo>
                          <a:pt x="15555" y="20412"/>
                          <a:pt x="15135" y="20406"/>
                          <a:pt x="14833" y="20102"/>
                        </a:cubicBezTo>
                        <a:cubicBezTo>
                          <a:pt x="14775" y="20552"/>
                          <a:pt x="14575" y="20950"/>
                          <a:pt x="14281" y="21200"/>
                        </a:cubicBezTo>
                        <a:cubicBezTo>
                          <a:pt x="13905" y="21519"/>
                          <a:pt x="13428" y="21558"/>
                          <a:pt x="13024" y="21303"/>
                        </a:cubicBezTo>
                        <a:lnTo>
                          <a:pt x="11603" y="20145"/>
                        </a:lnTo>
                        <a:cubicBezTo>
                          <a:pt x="11603" y="20528"/>
                          <a:pt x="11486" y="20896"/>
                          <a:pt x="11279" y="21168"/>
                        </a:cubicBezTo>
                        <a:cubicBezTo>
                          <a:pt x="11081" y="21429"/>
                          <a:pt x="10815" y="21583"/>
                          <a:pt x="10534" y="21600"/>
                        </a:cubicBezTo>
                        <a:lnTo>
                          <a:pt x="4318" y="13452"/>
                        </a:lnTo>
                        <a:lnTo>
                          <a:pt x="4317" y="11557"/>
                        </a:lnTo>
                        <a:lnTo>
                          <a:pt x="3088" y="10446"/>
                        </a:lnTo>
                        <a:lnTo>
                          <a:pt x="1951" y="11067"/>
                        </a:lnTo>
                        <a:lnTo>
                          <a:pt x="0" y="8383"/>
                        </a:lnTo>
                        <a:lnTo>
                          <a:pt x="6149" y="0"/>
                        </a:lnTo>
                        <a:lnTo>
                          <a:pt x="8114" y="2329"/>
                        </a:lnTo>
                        <a:lnTo>
                          <a:pt x="7969" y="4399"/>
                        </a:lnTo>
                        <a:lnTo>
                          <a:pt x="13820" y="4610"/>
                        </a:lnTo>
                        <a:lnTo>
                          <a:pt x="13435" y="2849"/>
                        </a:lnTo>
                        <a:lnTo>
                          <a:pt x="15505" y="97"/>
                        </a:lnTo>
                        <a:lnTo>
                          <a:pt x="21600" y="8270"/>
                        </a:lnTo>
                        <a:close/>
                      </a:path>
                    </a:pathLst>
                  </a:custGeom>
                  <a:solidFill>
                    <a:srgbClr val="AA4A9D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54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pic>
                <p:nvPicPr>
                  <p:cNvPr id="119" name="Google Shape;119;p13" descr="1492231-200.png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/>
                  <a:stretch/>
                </p:blipFill>
                <p:spPr>
                  <a:xfrm>
                    <a:off x="0" y="0"/>
                    <a:ext cx="1132625" cy="11326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20" name="Google Shape;120;p13"/>
                <p:cNvGrpSpPr/>
                <p:nvPr/>
              </p:nvGrpSpPr>
              <p:grpSpPr>
                <a:xfrm>
                  <a:off x="3344244" y="911590"/>
                  <a:ext cx="960452" cy="980576"/>
                  <a:chOff x="0" y="0"/>
                  <a:chExt cx="960452" cy="980575"/>
                </a:xfrm>
              </p:grpSpPr>
              <p:sp>
                <p:nvSpPr>
                  <p:cNvPr id="121" name="Google Shape;121;p13"/>
                  <p:cNvSpPr/>
                  <p:nvPr/>
                </p:nvSpPr>
                <p:spPr>
                  <a:xfrm>
                    <a:off x="295528" y="418340"/>
                    <a:ext cx="459244" cy="562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16" h="21288" extrusionOk="0">
                        <a:moveTo>
                          <a:pt x="20" y="21123"/>
                        </a:moveTo>
                        <a:cubicBezTo>
                          <a:pt x="-84" y="20222"/>
                          <a:pt x="224" y="19323"/>
                          <a:pt x="886" y="18594"/>
                        </a:cubicBezTo>
                        <a:cubicBezTo>
                          <a:pt x="2134" y="17219"/>
                          <a:pt x="4349" y="16666"/>
                          <a:pt x="6340" y="17232"/>
                        </a:cubicBezTo>
                        <a:lnTo>
                          <a:pt x="5452" y="15081"/>
                        </a:lnTo>
                        <a:cubicBezTo>
                          <a:pt x="3934" y="13174"/>
                          <a:pt x="3014" y="10987"/>
                          <a:pt x="2788" y="8712"/>
                        </a:cubicBezTo>
                        <a:cubicBezTo>
                          <a:pt x="2425" y="5067"/>
                          <a:pt x="4152" y="1322"/>
                          <a:pt x="8275" y="249"/>
                        </a:cubicBezTo>
                        <a:cubicBezTo>
                          <a:pt x="10430" y="-312"/>
                          <a:pt x="12764" y="108"/>
                          <a:pt x="14600" y="1186"/>
                        </a:cubicBezTo>
                        <a:cubicBezTo>
                          <a:pt x="17470" y="2872"/>
                          <a:pt x="18713" y="5762"/>
                          <a:pt x="18510" y="8643"/>
                        </a:cubicBezTo>
                        <a:cubicBezTo>
                          <a:pt x="18314" y="11430"/>
                          <a:pt x="16825" y="14055"/>
                          <a:pt x="14341" y="15994"/>
                        </a:cubicBezTo>
                        <a:lnTo>
                          <a:pt x="14290" y="17437"/>
                        </a:lnTo>
                        <a:cubicBezTo>
                          <a:pt x="16015" y="16993"/>
                          <a:pt x="17900" y="17253"/>
                          <a:pt x="19345" y="18135"/>
                        </a:cubicBezTo>
                        <a:cubicBezTo>
                          <a:pt x="20585" y="18892"/>
                          <a:pt x="21373" y="20037"/>
                          <a:pt x="21516" y="21288"/>
                        </a:cubicBezTo>
                        <a:lnTo>
                          <a:pt x="20" y="21123"/>
                        </a:lnTo>
                        <a:close/>
                      </a:path>
                    </a:pathLst>
                  </a:custGeom>
                  <a:solidFill>
                    <a:srgbClr val="FCC102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54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pic>
                <p:nvPicPr>
                  <p:cNvPr id="122" name="Google Shape;122;p13" descr="skills.png"/>
                  <p:cNvPicPr preferRelativeResize="0"/>
                  <p:nvPr/>
                </p:nvPicPr>
                <p:blipFill rotWithShape="1">
                  <a:blip r:embed="rId9">
                    <a:alphaModFix/>
                  </a:blip>
                  <a:srcRect/>
                  <a:stretch/>
                </p:blipFill>
                <p:spPr>
                  <a:xfrm>
                    <a:off x="0" y="0"/>
                    <a:ext cx="960452" cy="9604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23" name="Google Shape;123;p13"/>
                <p:cNvGrpSpPr/>
                <p:nvPr/>
              </p:nvGrpSpPr>
              <p:grpSpPr>
                <a:xfrm>
                  <a:off x="2160998" y="971763"/>
                  <a:ext cx="753691" cy="890192"/>
                  <a:chOff x="49050" y="28971"/>
                  <a:chExt cx="753691" cy="890192"/>
                </a:xfrm>
              </p:grpSpPr>
              <p:sp>
                <p:nvSpPr>
                  <p:cNvPr id="124" name="Google Shape;124;p13"/>
                  <p:cNvSpPr/>
                  <p:nvPr/>
                </p:nvSpPr>
                <p:spPr>
                  <a:xfrm>
                    <a:off x="49050" y="46962"/>
                    <a:ext cx="644819" cy="82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40" h="21366" extrusionOk="0">
                        <a:moveTo>
                          <a:pt x="6606" y="21366"/>
                        </a:moveTo>
                        <a:lnTo>
                          <a:pt x="6501" y="17756"/>
                        </a:lnTo>
                        <a:cubicBezTo>
                          <a:pt x="6417" y="16892"/>
                          <a:pt x="5979" y="16080"/>
                          <a:pt x="5261" y="15459"/>
                        </a:cubicBezTo>
                        <a:cubicBezTo>
                          <a:pt x="4668" y="14944"/>
                          <a:pt x="3910" y="14586"/>
                          <a:pt x="3079" y="14427"/>
                        </a:cubicBezTo>
                        <a:cubicBezTo>
                          <a:pt x="505" y="12348"/>
                          <a:pt x="-560" y="9272"/>
                          <a:pt x="286" y="6353"/>
                        </a:cubicBezTo>
                        <a:cubicBezTo>
                          <a:pt x="1185" y="3251"/>
                          <a:pt x="4081" y="839"/>
                          <a:pt x="7775" y="116"/>
                        </a:cubicBezTo>
                        <a:cubicBezTo>
                          <a:pt x="10250" y="-234"/>
                          <a:pt x="12791" y="216"/>
                          <a:pt x="14890" y="1375"/>
                        </a:cubicBezTo>
                        <a:cubicBezTo>
                          <a:pt x="16951" y="2514"/>
                          <a:pt x="18437" y="4257"/>
                          <a:pt x="19060" y="6266"/>
                        </a:cubicBezTo>
                        <a:lnTo>
                          <a:pt x="19200" y="9362"/>
                        </a:lnTo>
                        <a:lnTo>
                          <a:pt x="21040" y="12636"/>
                        </a:lnTo>
                        <a:lnTo>
                          <a:pt x="19055" y="12739"/>
                        </a:lnTo>
                        <a:lnTo>
                          <a:pt x="19520" y="15846"/>
                        </a:lnTo>
                        <a:cubicBezTo>
                          <a:pt x="19484" y="16305"/>
                          <a:pt x="19236" y="16734"/>
                          <a:pt x="18829" y="17041"/>
                        </a:cubicBezTo>
                        <a:cubicBezTo>
                          <a:pt x="18468" y="17313"/>
                          <a:pt x="18005" y="17471"/>
                          <a:pt x="17521" y="17487"/>
                        </a:cubicBezTo>
                        <a:lnTo>
                          <a:pt x="14440" y="17479"/>
                        </a:lnTo>
                        <a:lnTo>
                          <a:pt x="14440" y="21208"/>
                        </a:lnTo>
                        <a:lnTo>
                          <a:pt x="6606" y="21366"/>
                        </a:lnTo>
                        <a:close/>
                      </a:path>
                    </a:pathLst>
                  </a:custGeom>
                  <a:solidFill>
                    <a:srgbClr val="DD0D64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54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pic>
                <p:nvPicPr>
                  <p:cNvPr id="125" name="Google Shape;125;p13" descr="sincerity-concept-line-icon-simple-element-vector-27180690-filtered.jpeg"/>
                  <p:cNvPicPr preferRelativeResize="0"/>
                  <p:nvPr/>
                </p:nvPicPr>
                <p:blipFill rotWithShape="1">
                  <a:blip r:embed="rId10">
                    <a:alphaModFix/>
                  </a:blip>
                  <a:srcRect/>
                  <a:stretch/>
                </p:blipFill>
                <p:spPr>
                  <a:xfrm>
                    <a:off x="49092" y="28971"/>
                    <a:ext cx="753649" cy="89019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126" name="Google Shape;126;p13"/>
                <p:cNvSpPr txBox="1"/>
                <p:nvPr/>
              </p:nvSpPr>
              <p:spPr>
                <a:xfrm>
                  <a:off x="2005622" y="1943132"/>
                  <a:ext cx="1064690" cy="2888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5175" tIns="15175" rIns="15175" bIns="15175" anchor="ctr" anchorCtr="0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ar-EG" sz="119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DC0D64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الاخلاص</a:t>
                  </a:r>
                  <a:endParaRPr kumimoji="0" sz="1195" b="0" i="0" u="none" strike="noStrike" kern="0" cap="none" spc="0" normalizeH="0" baseline="0" noProof="0">
                    <a:ln>
                      <a:noFill/>
                    </a:ln>
                    <a:solidFill>
                      <a:srgbClr val="DC0D64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13"/>
                <p:cNvSpPr txBox="1"/>
                <p:nvPr/>
              </p:nvSpPr>
              <p:spPr>
                <a:xfrm>
                  <a:off x="3176734" y="1972754"/>
                  <a:ext cx="1394219" cy="2888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5175" tIns="15175" rIns="15175" bIns="15175" anchor="ctr" anchorCtr="0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ar-EG" sz="119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8B103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الجدارة</a:t>
                  </a:r>
                  <a:endParaRPr kumimoji="0" sz="1195" b="0" i="0" u="none" strike="noStrike" kern="0" cap="none" spc="0" normalizeH="0" baseline="0" noProof="0">
                    <a:ln>
                      <a:noFill/>
                    </a:ln>
                    <a:solidFill>
                      <a:srgbClr val="E8B103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13"/>
                <p:cNvSpPr txBox="1"/>
                <p:nvPr/>
              </p:nvSpPr>
              <p:spPr>
                <a:xfrm>
                  <a:off x="4607982" y="1972754"/>
                  <a:ext cx="1394219" cy="2888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5175" tIns="15175" rIns="15175" bIns="15175" anchor="ctr" anchorCtr="0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ar-EG" sz="119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AA4A9D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الالتزام</a:t>
                  </a:r>
                  <a:endParaRPr kumimoji="0" sz="1195" b="0" i="0" u="none" strike="noStrike" kern="0" cap="none" spc="0" normalizeH="0" baseline="0" noProof="0">
                    <a:ln>
                      <a:noFill/>
                    </a:ln>
                    <a:solidFill>
                      <a:srgbClr val="AA4A9D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13"/>
                <p:cNvSpPr txBox="1"/>
                <p:nvPr/>
              </p:nvSpPr>
              <p:spPr>
                <a:xfrm>
                  <a:off x="6125933" y="1972754"/>
                  <a:ext cx="1724781" cy="2888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5175" tIns="15175" rIns="15175" bIns="15175" anchor="ctr" anchorCtr="0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ar-EG" sz="119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15A22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الاحترافية</a:t>
                  </a:r>
                  <a:endParaRPr kumimoji="0" sz="1195" b="0" i="0" u="none" strike="noStrike" kern="0" cap="none" spc="0" normalizeH="0" baseline="0" noProof="0">
                    <a:ln>
                      <a:noFill/>
                    </a:ln>
                    <a:solidFill>
                      <a:srgbClr val="F15A22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13"/>
                <p:cNvSpPr txBox="1"/>
                <p:nvPr/>
              </p:nvSpPr>
              <p:spPr>
                <a:xfrm>
                  <a:off x="7589988" y="1972842"/>
                  <a:ext cx="1724781" cy="2888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5175" tIns="15175" rIns="15175" bIns="15175" anchor="ctr" anchorCtr="0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ar-EG" sz="119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90D6C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التعاون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cxnSp>
              <p:nvCxnSpPr>
                <p:cNvPr id="131" name="Google Shape;131;p13"/>
                <p:cNvCxnSpPr/>
                <p:nvPr/>
              </p:nvCxnSpPr>
              <p:spPr>
                <a:xfrm>
                  <a:off x="2005622" y="2260052"/>
                  <a:ext cx="830692" cy="1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DC0D6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2" name="Google Shape;132;p13"/>
                <p:cNvCxnSpPr/>
                <p:nvPr/>
              </p:nvCxnSpPr>
              <p:spPr>
                <a:xfrm>
                  <a:off x="3236260" y="2260052"/>
                  <a:ext cx="1068436" cy="1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FCC10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3" name="Google Shape;133;p13"/>
                <p:cNvCxnSpPr/>
                <p:nvPr/>
              </p:nvCxnSpPr>
              <p:spPr>
                <a:xfrm>
                  <a:off x="4678414" y="2263138"/>
                  <a:ext cx="1262070" cy="1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AA4A9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4" name="Google Shape;134;p13"/>
                <p:cNvCxnSpPr/>
                <p:nvPr/>
              </p:nvCxnSpPr>
              <p:spPr>
                <a:xfrm>
                  <a:off x="6175306" y="2263138"/>
                  <a:ext cx="1455314" cy="1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F15A2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5" name="Google Shape;135;p13"/>
                <p:cNvCxnSpPr/>
                <p:nvPr/>
              </p:nvCxnSpPr>
              <p:spPr>
                <a:xfrm>
                  <a:off x="7898416" y="2256966"/>
                  <a:ext cx="1013167" cy="1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F90D6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6" name="Google Shape;136;p13"/>
                <p:cNvCxnSpPr/>
                <p:nvPr/>
              </p:nvCxnSpPr>
              <p:spPr>
                <a:xfrm>
                  <a:off x="9166451" y="2256966"/>
                  <a:ext cx="1301821" cy="1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CBCA0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37" name="Google Shape;137;p13"/>
                <p:cNvSpPr/>
                <p:nvPr/>
              </p:nvSpPr>
              <p:spPr>
                <a:xfrm>
                  <a:off x="10914600" y="1443106"/>
                  <a:ext cx="725506" cy="555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5" h="20588" extrusionOk="0">
                      <a:moveTo>
                        <a:pt x="17636" y="20588"/>
                      </a:moveTo>
                      <a:lnTo>
                        <a:pt x="689" y="20588"/>
                      </a:lnTo>
                      <a:cubicBezTo>
                        <a:pt x="-1614" y="11347"/>
                        <a:pt x="2115" y="1039"/>
                        <a:pt x="8109" y="75"/>
                      </a:cubicBezTo>
                      <a:cubicBezTo>
                        <a:pt x="14868" y="-1012"/>
                        <a:pt x="19986" y="10008"/>
                        <a:pt x="17636" y="20588"/>
                      </a:cubicBezTo>
                      <a:close/>
                    </a:path>
                  </a:pathLst>
                </a:custGeom>
                <a:solidFill>
                  <a:srgbClr val="02AAAD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54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pic>
              <p:nvPicPr>
                <p:cNvPr id="138" name="Google Shape;138;p13" descr="loyalty.pn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>
                  <a:off x="10724769" y="997938"/>
                  <a:ext cx="960452" cy="96045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39" name="Google Shape;139;p13"/>
                <p:cNvSpPr txBox="1"/>
                <p:nvPr/>
              </p:nvSpPr>
              <p:spPr>
                <a:xfrm>
                  <a:off x="9141764" y="1972754"/>
                  <a:ext cx="1724781" cy="2888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5175" tIns="15175" rIns="15175" bIns="15175" anchor="ctr" anchorCtr="0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ar-EG" sz="119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CBCA0B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التطوير</a:t>
                  </a:r>
                  <a:endParaRPr kumimoji="0" sz="1195" b="0" i="0" u="none" strike="noStrike" kern="0" cap="none" spc="0" normalizeH="0" baseline="0" noProof="0">
                    <a:ln>
                      <a:noFill/>
                    </a:ln>
                    <a:solidFill>
                      <a:srgbClr val="CBCA0B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13"/>
                <p:cNvSpPr txBox="1"/>
                <p:nvPr/>
              </p:nvSpPr>
              <p:spPr>
                <a:xfrm>
                  <a:off x="10375371" y="1983162"/>
                  <a:ext cx="1724781" cy="2888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5175" tIns="15175" rIns="15175" bIns="15175" anchor="ctr" anchorCtr="0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ar-EG" sz="119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2AAAD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المصداقية</a:t>
                  </a:r>
                  <a:endParaRPr kumimoji="0" sz="1195" b="0" i="0" u="none" strike="noStrike" kern="0" cap="none" spc="0" normalizeH="0" baseline="0" noProof="0">
                    <a:ln>
                      <a:noFill/>
                    </a:ln>
                    <a:solidFill>
                      <a:srgbClr val="02AAAD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141" name="Google Shape;141;p13"/>
                <p:cNvCxnSpPr/>
                <p:nvPr/>
              </p:nvCxnSpPr>
              <p:spPr>
                <a:xfrm>
                  <a:off x="10866545" y="2258509"/>
                  <a:ext cx="676900" cy="1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2AAA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42" name="Google Shape;142;p13"/>
                <p:cNvSpPr txBox="1"/>
                <p:nvPr/>
              </p:nvSpPr>
              <p:spPr>
                <a:xfrm>
                  <a:off x="11155465" y="-47643"/>
                  <a:ext cx="4065771" cy="89616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6325" tIns="16325" rIns="16325" bIns="16325" anchor="ctr" anchorCtr="0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ar-EG" sz="2883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القيم</a:t>
                  </a:r>
                  <a:endParaRPr kumimoji="0" sz="2883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" name="Google Shape;143;p13"/>
              <p:cNvGrpSpPr/>
              <p:nvPr/>
            </p:nvGrpSpPr>
            <p:grpSpPr>
              <a:xfrm>
                <a:off x="1999873" y="2739268"/>
                <a:ext cx="5615907" cy="2560981"/>
                <a:chOff x="-1898146" y="-140602"/>
                <a:chExt cx="5615907" cy="2560981"/>
              </a:xfrm>
            </p:grpSpPr>
            <p:sp>
              <p:nvSpPr>
                <p:cNvPr id="144" name="Google Shape;144;p13"/>
                <p:cNvSpPr/>
                <p:nvPr/>
              </p:nvSpPr>
              <p:spPr>
                <a:xfrm>
                  <a:off x="1096414" y="1000922"/>
                  <a:ext cx="240992" cy="240993"/>
                </a:xfrm>
                <a:prstGeom prst="ellipse">
                  <a:avLst/>
                </a:prstGeom>
                <a:noFill/>
                <a:ln w="25400" cap="flat" cmpd="sng">
                  <a:solidFill>
                    <a:srgbClr val="D3CDB9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391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45" name="Google Shape;145;p13"/>
                <p:cNvSpPr/>
                <p:nvPr/>
              </p:nvSpPr>
              <p:spPr>
                <a:xfrm flipH="1">
                  <a:off x="1131935" y="1037287"/>
                  <a:ext cx="159827" cy="159828"/>
                </a:xfrm>
                <a:prstGeom prst="ellipse">
                  <a:avLst/>
                </a:prstGeom>
                <a:solidFill>
                  <a:srgbClr val="9D1D59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391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cxnSp>
              <p:nvCxnSpPr>
                <p:cNvPr id="146" name="Google Shape;146;p13"/>
                <p:cNvCxnSpPr/>
                <p:nvPr/>
              </p:nvCxnSpPr>
              <p:spPr>
                <a:xfrm flipH="1">
                  <a:off x="800777" y="1134397"/>
                  <a:ext cx="309535" cy="1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D3CE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47" name="Google Shape;147;p13"/>
                <p:cNvSpPr/>
                <p:nvPr/>
              </p:nvSpPr>
              <p:spPr>
                <a:xfrm flipH="1">
                  <a:off x="-1898146" y="-140602"/>
                  <a:ext cx="1281592" cy="2560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3" h="21548" extrusionOk="0">
                      <a:moveTo>
                        <a:pt x="0" y="0"/>
                      </a:moveTo>
                      <a:cubicBezTo>
                        <a:pt x="12087" y="43"/>
                        <a:pt x="21600" y="5355"/>
                        <a:pt x="20773" y="11599"/>
                      </a:cubicBezTo>
                      <a:cubicBezTo>
                        <a:pt x="20027" y="17239"/>
                        <a:pt x="10924" y="21600"/>
                        <a:pt x="9" y="21548"/>
                      </a:cubicBezTo>
                    </a:path>
                  </a:pathLst>
                </a:custGeom>
                <a:noFill/>
                <a:ln w="114300" cap="flat" cmpd="sng">
                  <a:solidFill>
                    <a:srgbClr val="F90D6C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391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48" name="Google Shape;148;p13"/>
                <p:cNvSpPr/>
                <p:nvPr/>
              </p:nvSpPr>
              <p:spPr>
                <a:xfrm flipH="1">
                  <a:off x="-1646478" y="71840"/>
                  <a:ext cx="1021740" cy="2099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36" h="21600" extrusionOk="0">
                      <a:moveTo>
                        <a:pt x="0" y="0"/>
                      </a:moveTo>
                      <a:cubicBezTo>
                        <a:pt x="11809" y="152"/>
                        <a:pt x="21269" y="4848"/>
                        <a:pt x="21433" y="10642"/>
                      </a:cubicBezTo>
                      <a:cubicBezTo>
                        <a:pt x="21600" y="16504"/>
                        <a:pt x="12214" y="21364"/>
                        <a:pt x="271" y="21600"/>
                      </a:cubicBezTo>
                    </a:path>
                  </a:pathLst>
                </a:custGeom>
                <a:noFill/>
                <a:ln w="114300" cap="flat" cmpd="sng">
                  <a:solidFill>
                    <a:srgbClr val="BF3A6D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391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49" name="Google Shape;149;p13"/>
                <p:cNvSpPr txBox="1"/>
                <p:nvPr/>
              </p:nvSpPr>
              <p:spPr>
                <a:xfrm>
                  <a:off x="-1196519" y="490805"/>
                  <a:ext cx="2010821" cy="134101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5175" tIns="15175" rIns="15175" bIns="15175" anchor="ctr" anchorCtr="0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ar-EG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3367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بيئة تعليمية طبية عالية الجودة</a:t>
                  </a: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13"/>
                <p:cNvSpPr/>
                <p:nvPr/>
              </p:nvSpPr>
              <p:spPr>
                <a:xfrm>
                  <a:off x="-1304672" y="176552"/>
                  <a:ext cx="2003912" cy="1817061"/>
                </a:xfrm>
                <a:prstGeom prst="ellipse">
                  <a:avLst/>
                </a:prstGeom>
                <a:noFill/>
                <a:ln w="25400" cap="flat" cmpd="sng">
                  <a:solidFill>
                    <a:srgbClr val="D3CDB9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54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51" name="Google Shape;151;p13"/>
                <p:cNvSpPr txBox="1"/>
                <p:nvPr/>
              </p:nvSpPr>
              <p:spPr>
                <a:xfrm>
                  <a:off x="1551631" y="427953"/>
                  <a:ext cx="2166130" cy="11933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5175" tIns="15175" rIns="15175" bIns="15175" anchor="ctr" anchorCtr="0">
                  <a:no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ar-EG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67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أطباء منافسين بمهينة عالية</a:t>
                  </a: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333367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" name="Google Shape;152;p13"/>
              <p:cNvGrpSpPr/>
              <p:nvPr/>
            </p:nvGrpSpPr>
            <p:grpSpPr>
              <a:xfrm>
                <a:off x="7943756" y="2739268"/>
                <a:ext cx="6818391" cy="2702551"/>
                <a:chOff x="-1484846" y="-140602"/>
                <a:chExt cx="6818392" cy="2702551"/>
              </a:xfrm>
            </p:grpSpPr>
            <p:grpSp>
              <p:nvGrpSpPr>
                <p:cNvPr id="153" name="Google Shape;153;p13"/>
                <p:cNvGrpSpPr/>
                <p:nvPr/>
              </p:nvGrpSpPr>
              <p:grpSpPr>
                <a:xfrm>
                  <a:off x="-1484846" y="-140602"/>
                  <a:ext cx="2995060" cy="2560981"/>
                  <a:chOff x="-1484846" y="-140602"/>
                  <a:chExt cx="2995060" cy="2560981"/>
                </a:xfrm>
              </p:grpSpPr>
              <p:sp>
                <p:nvSpPr>
                  <p:cNvPr id="154" name="Google Shape;154;p13"/>
                  <p:cNvSpPr/>
                  <p:nvPr/>
                </p:nvSpPr>
                <p:spPr>
                  <a:xfrm>
                    <a:off x="1269220" y="436558"/>
                    <a:ext cx="240994" cy="240993"/>
                  </a:xfrm>
                  <a:prstGeom prst="ellipse">
                    <a:avLst/>
                  </a:prstGeom>
                  <a:noFill/>
                  <a:ln w="25400" cap="flat" cmpd="sng">
                    <a:solidFill>
                      <a:srgbClr val="D3CDB9"/>
                    </a:solidFill>
                    <a:prstDash val="solid"/>
                    <a:miter lim="400000"/>
                    <a:headEnd type="none" w="sm" len="sm"/>
                    <a:tailEnd type="none" w="sm" len="sm"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39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sp>
                <p:nvSpPr>
                  <p:cNvPr id="155" name="Google Shape;155;p13"/>
                  <p:cNvSpPr/>
                  <p:nvPr/>
                </p:nvSpPr>
                <p:spPr>
                  <a:xfrm>
                    <a:off x="1176046" y="1575668"/>
                    <a:ext cx="240994" cy="240993"/>
                  </a:xfrm>
                  <a:prstGeom prst="ellipse">
                    <a:avLst/>
                  </a:prstGeom>
                  <a:noFill/>
                  <a:ln w="25400" cap="flat" cmpd="sng">
                    <a:solidFill>
                      <a:srgbClr val="D3CDB9"/>
                    </a:solidFill>
                    <a:prstDash val="solid"/>
                    <a:miter lim="400000"/>
                    <a:headEnd type="none" w="sm" len="sm"/>
                    <a:tailEnd type="none" w="sm" len="sm"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39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sp>
                <p:nvSpPr>
                  <p:cNvPr id="156" name="Google Shape;156;p13"/>
                  <p:cNvSpPr/>
                  <p:nvPr/>
                </p:nvSpPr>
                <p:spPr>
                  <a:xfrm flipH="1">
                    <a:off x="1344703" y="501835"/>
                    <a:ext cx="137852" cy="112587"/>
                  </a:xfrm>
                  <a:prstGeom prst="ellipse">
                    <a:avLst/>
                  </a:prstGeom>
                  <a:solidFill>
                    <a:srgbClr val="B51600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39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sp>
                <p:nvSpPr>
                  <p:cNvPr id="157" name="Google Shape;157;p13"/>
                  <p:cNvSpPr/>
                  <p:nvPr/>
                </p:nvSpPr>
                <p:spPr>
                  <a:xfrm flipH="1">
                    <a:off x="1254248" y="1558125"/>
                    <a:ext cx="159827" cy="159828"/>
                  </a:xfrm>
                  <a:prstGeom prst="ellipse">
                    <a:avLst/>
                  </a:prstGeom>
                  <a:solidFill>
                    <a:srgbClr val="B51600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39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cxnSp>
                <p:nvCxnSpPr>
                  <p:cNvPr id="158" name="Google Shape;158;p13"/>
                  <p:cNvCxnSpPr/>
                  <p:nvPr/>
                </p:nvCxnSpPr>
                <p:spPr>
                  <a:xfrm flipH="1">
                    <a:off x="774882" y="557054"/>
                    <a:ext cx="372853" cy="165950"/>
                  </a:xfrm>
                  <a:prstGeom prst="straightConnector1">
                    <a:avLst/>
                  </a:prstGeom>
                  <a:noFill/>
                  <a:ln w="25400" cap="flat" cmpd="sng">
                    <a:solidFill>
                      <a:srgbClr val="D3CEBA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59" name="Google Shape;159;p13"/>
                  <p:cNvCxnSpPr/>
                  <p:nvPr/>
                </p:nvCxnSpPr>
                <p:spPr>
                  <a:xfrm rot="10800000">
                    <a:off x="757342" y="1471420"/>
                    <a:ext cx="411125" cy="143029"/>
                  </a:xfrm>
                  <a:prstGeom prst="straightConnector1">
                    <a:avLst/>
                  </a:prstGeom>
                  <a:noFill/>
                  <a:ln w="25400" cap="flat" cmpd="sng">
                    <a:solidFill>
                      <a:srgbClr val="D3CEBA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60" name="Google Shape;160;p13"/>
                  <p:cNvSpPr/>
                  <p:nvPr/>
                </p:nvSpPr>
                <p:spPr>
                  <a:xfrm flipH="1">
                    <a:off x="-1484846" y="-140602"/>
                    <a:ext cx="1281593" cy="25609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23" h="21548" extrusionOk="0">
                        <a:moveTo>
                          <a:pt x="0" y="0"/>
                        </a:moveTo>
                        <a:cubicBezTo>
                          <a:pt x="12087" y="43"/>
                          <a:pt x="21600" y="5355"/>
                          <a:pt x="20773" y="11599"/>
                        </a:cubicBezTo>
                        <a:cubicBezTo>
                          <a:pt x="20027" y="17239"/>
                          <a:pt x="10924" y="21600"/>
                          <a:pt x="9" y="21548"/>
                        </a:cubicBezTo>
                      </a:path>
                    </a:pathLst>
                  </a:custGeom>
                  <a:noFill/>
                  <a:ln w="114300" cap="flat" cmpd="sng">
                    <a:solidFill>
                      <a:srgbClr val="F90D6C"/>
                    </a:solidFill>
                    <a:prstDash val="solid"/>
                    <a:miter lim="400000"/>
                    <a:headEnd type="none" w="sm" len="sm"/>
                    <a:tailEnd type="none" w="sm" len="sm"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39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sp>
                <p:nvSpPr>
                  <p:cNvPr id="161" name="Google Shape;161;p13"/>
                  <p:cNvSpPr/>
                  <p:nvPr/>
                </p:nvSpPr>
                <p:spPr>
                  <a:xfrm flipH="1">
                    <a:off x="-1248376" y="57095"/>
                    <a:ext cx="1035487" cy="2128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3" h="21600" extrusionOk="0">
                        <a:moveTo>
                          <a:pt x="0" y="0"/>
                        </a:moveTo>
                        <a:cubicBezTo>
                          <a:pt x="11996" y="170"/>
                          <a:pt x="21546" y="4949"/>
                          <a:pt x="21573" y="10794"/>
                        </a:cubicBezTo>
                        <a:cubicBezTo>
                          <a:pt x="21600" y="16548"/>
                          <a:pt x="12356" y="21301"/>
                          <a:pt x="558" y="21600"/>
                        </a:cubicBezTo>
                      </a:path>
                    </a:pathLst>
                  </a:custGeom>
                  <a:noFill/>
                  <a:ln w="114300" cap="flat" cmpd="sng">
                    <a:solidFill>
                      <a:srgbClr val="BF3A6D"/>
                    </a:solidFill>
                    <a:prstDash val="solid"/>
                    <a:miter lim="400000"/>
                    <a:headEnd type="none" w="sm" len="sm"/>
                    <a:tailEnd type="none" w="sm" len="sm"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39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sp>
                <p:nvSpPr>
                  <p:cNvPr id="162" name="Google Shape;162;p13"/>
                  <p:cNvSpPr/>
                  <p:nvPr/>
                </p:nvSpPr>
                <p:spPr>
                  <a:xfrm flipH="1">
                    <a:off x="-993266" y="198754"/>
                    <a:ext cx="1798195" cy="1798195"/>
                  </a:xfrm>
                  <a:prstGeom prst="ellipse">
                    <a:avLst/>
                  </a:prstGeom>
                  <a:noFill/>
                  <a:ln w="25400" cap="flat" cmpd="sng">
                    <a:solidFill>
                      <a:srgbClr val="D3CDB9"/>
                    </a:solidFill>
                    <a:prstDash val="solid"/>
                    <a:miter lim="400000"/>
                    <a:headEnd type="none" w="sm" len="sm"/>
                    <a:tailEnd type="none" w="sm" len="sm"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54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  <p:sp>
                <p:nvSpPr>
                  <p:cNvPr id="163" name="Google Shape;163;p13"/>
                  <p:cNvSpPr txBox="1"/>
                  <p:nvPr/>
                </p:nvSpPr>
                <p:spPr>
                  <a:xfrm>
                    <a:off x="-943665" y="520244"/>
                    <a:ext cx="1824078" cy="10798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5175" tIns="15175" rIns="15175" bIns="15175" anchor="ctr" anchorCtr="0">
                    <a:noAutofit/>
                  </a:bodyPr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ar-EG" sz="18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33367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rPr>
                      <a:t>الطب المبني على الأدلة والبراهين</a:t>
                    </a:r>
                    <a:endParaRPr kumimoji="0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333367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64" name="Google Shape;164;p13"/>
                <p:cNvSpPr txBox="1"/>
                <p:nvPr/>
              </p:nvSpPr>
              <p:spPr>
                <a:xfrm>
                  <a:off x="722818" y="522596"/>
                  <a:ext cx="4610728" cy="8894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5175" tIns="15175" rIns="15175" bIns="15175" anchor="ctr" anchorCtr="0">
                  <a:no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ar-EG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67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رعاية طبية متميزة للمجتمع السعودي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13"/>
                <p:cNvSpPr txBox="1"/>
                <p:nvPr/>
              </p:nvSpPr>
              <p:spPr>
                <a:xfrm>
                  <a:off x="1597259" y="1775234"/>
                  <a:ext cx="3091971" cy="7867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5175" tIns="15175" rIns="15175" bIns="15175" anchor="ctr" anchorCtr="0">
                  <a:no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ar-EG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67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إثراء البحوث العلمية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66" name="Google Shape;166;p13"/>
          <p:cNvSpPr/>
          <p:nvPr/>
        </p:nvSpPr>
        <p:spPr>
          <a:xfrm rot="2400000">
            <a:off x="9273274" y="608168"/>
            <a:ext cx="416346" cy="424160"/>
          </a:xfrm>
          <a:custGeom>
            <a:avLst/>
            <a:gdLst/>
            <a:ahLst/>
            <a:cxnLst/>
            <a:rect l="l" t="t" r="r" b="b"/>
            <a:pathLst>
              <a:path w="21468" h="21600" extrusionOk="0">
                <a:moveTo>
                  <a:pt x="4660" y="0"/>
                </a:moveTo>
                <a:cubicBezTo>
                  <a:pt x="4486" y="0"/>
                  <a:pt x="4333" y="77"/>
                  <a:pt x="4229" y="199"/>
                </a:cubicBezTo>
                <a:lnTo>
                  <a:pt x="3737" y="123"/>
                </a:lnTo>
                <a:cubicBezTo>
                  <a:pt x="3611" y="103"/>
                  <a:pt x="3497" y="199"/>
                  <a:pt x="3497" y="325"/>
                </a:cubicBezTo>
                <a:lnTo>
                  <a:pt x="3497" y="356"/>
                </a:lnTo>
                <a:lnTo>
                  <a:pt x="3192" y="356"/>
                </a:lnTo>
                <a:cubicBezTo>
                  <a:pt x="2222" y="356"/>
                  <a:pt x="1316" y="783"/>
                  <a:pt x="707" y="1529"/>
                </a:cubicBezTo>
                <a:cubicBezTo>
                  <a:pt x="99" y="2274"/>
                  <a:pt x="-132" y="3240"/>
                  <a:pt x="73" y="4176"/>
                </a:cubicBezTo>
                <a:lnTo>
                  <a:pt x="1323" y="9889"/>
                </a:lnTo>
                <a:cubicBezTo>
                  <a:pt x="1244" y="9911"/>
                  <a:pt x="1177" y="9959"/>
                  <a:pt x="1132" y="10027"/>
                </a:cubicBezTo>
                <a:cubicBezTo>
                  <a:pt x="1084" y="10102"/>
                  <a:pt x="1067" y="10189"/>
                  <a:pt x="1086" y="10275"/>
                </a:cubicBezTo>
                <a:lnTo>
                  <a:pt x="1696" y="13068"/>
                </a:lnTo>
                <a:cubicBezTo>
                  <a:pt x="2020" y="14547"/>
                  <a:pt x="3366" y="15619"/>
                  <a:pt x="4897" y="15619"/>
                </a:cubicBezTo>
                <a:lnTo>
                  <a:pt x="5236" y="15619"/>
                </a:lnTo>
                <a:lnTo>
                  <a:pt x="5236" y="18509"/>
                </a:lnTo>
                <a:cubicBezTo>
                  <a:pt x="5236" y="20214"/>
                  <a:pt x="6701" y="21600"/>
                  <a:pt x="8502" y="21600"/>
                </a:cubicBezTo>
                <a:cubicBezTo>
                  <a:pt x="9813" y="21600"/>
                  <a:pt x="10992" y="20863"/>
                  <a:pt x="11506" y="19721"/>
                </a:cubicBezTo>
                <a:lnTo>
                  <a:pt x="11522" y="19689"/>
                </a:lnTo>
                <a:lnTo>
                  <a:pt x="14654" y="8875"/>
                </a:lnTo>
                <a:cubicBezTo>
                  <a:pt x="14936" y="8011"/>
                  <a:pt x="15813" y="7407"/>
                  <a:pt x="16787" y="7407"/>
                </a:cubicBezTo>
                <a:cubicBezTo>
                  <a:pt x="18016" y="7407"/>
                  <a:pt x="19016" y="8335"/>
                  <a:pt x="19016" y="9475"/>
                </a:cubicBezTo>
                <a:lnTo>
                  <a:pt x="19016" y="12151"/>
                </a:lnTo>
                <a:cubicBezTo>
                  <a:pt x="18200" y="12375"/>
                  <a:pt x="17601" y="13113"/>
                  <a:pt x="17601" y="13991"/>
                </a:cubicBezTo>
                <a:cubicBezTo>
                  <a:pt x="17601" y="15047"/>
                  <a:pt x="18466" y="15902"/>
                  <a:pt x="19534" y="15902"/>
                </a:cubicBezTo>
                <a:cubicBezTo>
                  <a:pt x="20602" y="15902"/>
                  <a:pt x="21468" y="15047"/>
                  <a:pt x="21468" y="13991"/>
                </a:cubicBezTo>
                <a:cubicBezTo>
                  <a:pt x="21468" y="13113"/>
                  <a:pt x="20869" y="12375"/>
                  <a:pt x="20053" y="12151"/>
                </a:cubicBezTo>
                <a:lnTo>
                  <a:pt x="20053" y="9475"/>
                </a:lnTo>
                <a:cubicBezTo>
                  <a:pt x="20053" y="7770"/>
                  <a:pt x="18588" y="6382"/>
                  <a:pt x="16787" y="6382"/>
                </a:cubicBezTo>
                <a:cubicBezTo>
                  <a:pt x="15341" y="6382"/>
                  <a:pt x="14085" y="7261"/>
                  <a:pt x="13663" y="8570"/>
                </a:cubicBezTo>
                <a:lnTo>
                  <a:pt x="10545" y="19335"/>
                </a:lnTo>
                <a:cubicBezTo>
                  <a:pt x="10189" y="20090"/>
                  <a:pt x="9392" y="20575"/>
                  <a:pt x="8502" y="20575"/>
                </a:cubicBezTo>
                <a:cubicBezTo>
                  <a:pt x="7273" y="20575"/>
                  <a:pt x="6273" y="19649"/>
                  <a:pt x="6273" y="18509"/>
                </a:cubicBezTo>
                <a:lnTo>
                  <a:pt x="6273" y="15619"/>
                </a:lnTo>
                <a:lnTo>
                  <a:pt x="6612" y="15619"/>
                </a:lnTo>
                <a:cubicBezTo>
                  <a:pt x="8143" y="15619"/>
                  <a:pt x="9489" y="14547"/>
                  <a:pt x="9813" y="13068"/>
                </a:cubicBezTo>
                <a:lnTo>
                  <a:pt x="10423" y="10275"/>
                </a:lnTo>
                <a:cubicBezTo>
                  <a:pt x="10442" y="10189"/>
                  <a:pt x="10426" y="10102"/>
                  <a:pt x="10377" y="10027"/>
                </a:cubicBezTo>
                <a:cubicBezTo>
                  <a:pt x="10333" y="9959"/>
                  <a:pt x="10265" y="9911"/>
                  <a:pt x="10186" y="9889"/>
                </a:cubicBezTo>
                <a:lnTo>
                  <a:pt x="11438" y="4176"/>
                </a:lnTo>
                <a:cubicBezTo>
                  <a:pt x="11643" y="3240"/>
                  <a:pt x="11411" y="2274"/>
                  <a:pt x="10802" y="1529"/>
                </a:cubicBezTo>
                <a:cubicBezTo>
                  <a:pt x="10193" y="783"/>
                  <a:pt x="9287" y="356"/>
                  <a:pt x="8318" y="356"/>
                </a:cubicBezTo>
                <a:lnTo>
                  <a:pt x="8014" y="356"/>
                </a:lnTo>
                <a:lnTo>
                  <a:pt x="8014" y="325"/>
                </a:lnTo>
                <a:cubicBezTo>
                  <a:pt x="8014" y="199"/>
                  <a:pt x="7898" y="103"/>
                  <a:pt x="7772" y="123"/>
                </a:cubicBezTo>
                <a:lnTo>
                  <a:pt x="7281" y="199"/>
                </a:lnTo>
                <a:cubicBezTo>
                  <a:pt x="7177" y="77"/>
                  <a:pt x="7025" y="0"/>
                  <a:pt x="6851" y="0"/>
                </a:cubicBezTo>
                <a:cubicBezTo>
                  <a:pt x="6382" y="0"/>
                  <a:pt x="6382" y="1121"/>
                  <a:pt x="6851" y="1121"/>
                </a:cubicBezTo>
                <a:cubicBezTo>
                  <a:pt x="7025" y="1121"/>
                  <a:pt x="7177" y="1042"/>
                  <a:pt x="7281" y="920"/>
                </a:cubicBezTo>
                <a:lnTo>
                  <a:pt x="7772" y="998"/>
                </a:lnTo>
                <a:cubicBezTo>
                  <a:pt x="7898" y="1018"/>
                  <a:pt x="8014" y="920"/>
                  <a:pt x="8014" y="794"/>
                </a:cubicBezTo>
                <a:lnTo>
                  <a:pt x="8014" y="765"/>
                </a:lnTo>
                <a:lnTo>
                  <a:pt x="8318" y="765"/>
                </a:lnTo>
                <a:cubicBezTo>
                  <a:pt x="9161" y="765"/>
                  <a:pt x="9950" y="1137"/>
                  <a:pt x="10480" y="1786"/>
                </a:cubicBezTo>
                <a:cubicBezTo>
                  <a:pt x="11009" y="2435"/>
                  <a:pt x="11211" y="3274"/>
                  <a:pt x="11032" y="4088"/>
                </a:cubicBezTo>
                <a:lnTo>
                  <a:pt x="9782" y="9801"/>
                </a:lnTo>
                <a:cubicBezTo>
                  <a:pt x="9609" y="9775"/>
                  <a:pt x="9441" y="9886"/>
                  <a:pt x="9404" y="10058"/>
                </a:cubicBezTo>
                <a:lnTo>
                  <a:pt x="8793" y="12848"/>
                </a:lnTo>
                <a:cubicBezTo>
                  <a:pt x="8573" y="13856"/>
                  <a:pt x="7656" y="14588"/>
                  <a:pt x="6612" y="14588"/>
                </a:cubicBezTo>
                <a:lnTo>
                  <a:pt x="4899" y="14588"/>
                </a:lnTo>
                <a:cubicBezTo>
                  <a:pt x="3855" y="14588"/>
                  <a:pt x="2937" y="13856"/>
                  <a:pt x="2716" y="12848"/>
                </a:cubicBezTo>
                <a:lnTo>
                  <a:pt x="2106" y="10058"/>
                </a:lnTo>
                <a:cubicBezTo>
                  <a:pt x="2087" y="9971"/>
                  <a:pt x="2036" y="9897"/>
                  <a:pt x="1961" y="9849"/>
                </a:cubicBezTo>
                <a:cubicBezTo>
                  <a:pt x="1891" y="9805"/>
                  <a:pt x="1808" y="9789"/>
                  <a:pt x="1727" y="9801"/>
                </a:cubicBezTo>
                <a:lnTo>
                  <a:pt x="477" y="4088"/>
                </a:lnTo>
                <a:cubicBezTo>
                  <a:pt x="299" y="3274"/>
                  <a:pt x="502" y="2435"/>
                  <a:pt x="1031" y="1786"/>
                </a:cubicBezTo>
                <a:cubicBezTo>
                  <a:pt x="1561" y="1137"/>
                  <a:pt x="2348" y="765"/>
                  <a:pt x="3192" y="765"/>
                </a:cubicBezTo>
                <a:lnTo>
                  <a:pt x="3497" y="765"/>
                </a:lnTo>
                <a:lnTo>
                  <a:pt x="3497" y="794"/>
                </a:lnTo>
                <a:cubicBezTo>
                  <a:pt x="3497" y="920"/>
                  <a:pt x="3611" y="1018"/>
                  <a:pt x="3737" y="998"/>
                </a:cubicBezTo>
                <a:lnTo>
                  <a:pt x="4229" y="920"/>
                </a:lnTo>
                <a:cubicBezTo>
                  <a:pt x="4333" y="1042"/>
                  <a:pt x="4486" y="1121"/>
                  <a:pt x="4660" y="1121"/>
                </a:cubicBezTo>
                <a:cubicBezTo>
                  <a:pt x="5129" y="1121"/>
                  <a:pt x="5129" y="0"/>
                  <a:pt x="4660" y="0"/>
                </a:cubicBezTo>
                <a:close/>
                <a:moveTo>
                  <a:pt x="19016" y="12768"/>
                </a:moveTo>
                <a:lnTo>
                  <a:pt x="19016" y="13314"/>
                </a:lnTo>
                <a:cubicBezTo>
                  <a:pt x="18817" y="13467"/>
                  <a:pt x="18688" y="13705"/>
                  <a:pt x="18688" y="13973"/>
                </a:cubicBezTo>
                <a:cubicBezTo>
                  <a:pt x="18688" y="14433"/>
                  <a:pt x="19068" y="14808"/>
                  <a:pt x="19534" y="14808"/>
                </a:cubicBezTo>
                <a:cubicBezTo>
                  <a:pt x="20001" y="14808"/>
                  <a:pt x="20380" y="14433"/>
                  <a:pt x="20380" y="13973"/>
                </a:cubicBezTo>
                <a:cubicBezTo>
                  <a:pt x="20380" y="13705"/>
                  <a:pt x="20251" y="13467"/>
                  <a:pt x="20053" y="13314"/>
                </a:cubicBezTo>
                <a:lnTo>
                  <a:pt x="20053" y="12768"/>
                </a:lnTo>
                <a:cubicBezTo>
                  <a:pt x="20526" y="12967"/>
                  <a:pt x="20857" y="13432"/>
                  <a:pt x="20857" y="13973"/>
                </a:cubicBezTo>
                <a:cubicBezTo>
                  <a:pt x="20857" y="14694"/>
                  <a:pt x="20265" y="15282"/>
                  <a:pt x="19534" y="15282"/>
                </a:cubicBezTo>
                <a:cubicBezTo>
                  <a:pt x="18804" y="15282"/>
                  <a:pt x="18209" y="14694"/>
                  <a:pt x="18209" y="13973"/>
                </a:cubicBezTo>
                <a:cubicBezTo>
                  <a:pt x="18209" y="13432"/>
                  <a:pt x="18542" y="12967"/>
                  <a:pt x="19016" y="1276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p13"/>
          <p:cNvSpPr/>
          <p:nvPr/>
        </p:nvSpPr>
        <p:spPr>
          <a:xfrm>
            <a:off x="299427" y="6494117"/>
            <a:ext cx="11652131" cy="315004"/>
          </a:xfrm>
          <a:prstGeom prst="rect">
            <a:avLst/>
          </a:prstGeom>
          <a:solidFill>
            <a:srgbClr val="F15A2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4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8" name="Google Shape;168;p13"/>
          <p:cNvSpPr txBox="1"/>
          <p:nvPr/>
        </p:nvSpPr>
        <p:spPr>
          <a:xfrm>
            <a:off x="3323224" y="6554346"/>
            <a:ext cx="5641330" cy="279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175" tIns="15175" rIns="15175" bIns="15175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EG" sz="161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utive"/>
                <a:ea typeface="Cutive"/>
                <a:cs typeface="Cutive"/>
                <a:sym typeface="Cutive"/>
              </a:rPr>
              <a:t>Central Quality And Accreditation Unit</a:t>
            </a:r>
            <a:endParaRPr kumimoji="0" sz="1617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169" name="Google Shape;169;p13"/>
          <p:cNvSpPr/>
          <p:nvPr/>
        </p:nvSpPr>
        <p:spPr>
          <a:xfrm flipH="1">
            <a:off x="8146631" y="2449523"/>
            <a:ext cx="3804929" cy="4667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795" y="10938"/>
                </a:lnTo>
                <a:lnTo>
                  <a:pt x="21600" y="5462"/>
                </a:lnTo>
                <a:lnTo>
                  <a:pt x="0" y="0"/>
                </a:lnTo>
                <a:close/>
              </a:path>
            </a:pathLst>
          </a:custGeom>
          <a:solidFill>
            <a:srgbClr val="02AAA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547" b="0" i="0" u="none" strike="noStrike" kern="0" cap="none" spc="0" normalizeH="0" baseline="0" noProof="0" dirty="0">
              <a:ln>
                <a:noFill/>
              </a:ln>
              <a:solidFill>
                <a:srgbClr val="02AAAD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13"/>
          <p:cNvSpPr/>
          <p:nvPr/>
        </p:nvSpPr>
        <p:spPr>
          <a:xfrm flipH="1">
            <a:off x="8146629" y="5116248"/>
            <a:ext cx="3804929" cy="4667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795" y="10938"/>
                </a:lnTo>
                <a:lnTo>
                  <a:pt x="21600" y="5462"/>
                </a:lnTo>
                <a:lnTo>
                  <a:pt x="0" y="0"/>
                </a:lnTo>
                <a:close/>
              </a:path>
            </a:pathLst>
          </a:custGeom>
          <a:solidFill>
            <a:srgbClr val="02AAA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ar-EG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القيم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1" name="Google Shape;171;p13"/>
          <p:cNvSpPr txBox="1"/>
          <p:nvPr/>
        </p:nvSpPr>
        <p:spPr>
          <a:xfrm>
            <a:off x="9961895" y="2329888"/>
            <a:ext cx="2941043" cy="648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25" tIns="16325" rIns="16325" bIns="16325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EG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الرسالة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209800" y="5791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648200" y="57912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infants, infection may reach Epiphysis</a:t>
            </a:r>
          </a:p>
          <a:p>
            <a:pPr lvl="1"/>
            <a:r>
              <a:rPr lang="en-US" dirty="0"/>
              <a:t>Anastomoses between metaphyseal and epiphyseal blood vessels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/>
          <a:srcRect t="1" b="-80"/>
          <a:stretch/>
        </p:blipFill>
        <p:spPr>
          <a:xfrm>
            <a:off x="4648200" y="2930825"/>
            <a:ext cx="4766284" cy="30617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77689" y="5873511"/>
            <a:ext cx="16108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>
                <a:solidFill>
                  <a:srgbClr val="397B8C"/>
                </a:solidFill>
              </a:rPr>
              <a:t>www.heightquest.com</a:t>
            </a:r>
            <a:endParaRPr lang="en-US" sz="1200" dirty="0">
              <a:solidFill>
                <a:srgbClr val="397B8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95615" y="3821120"/>
            <a:ext cx="1321732" cy="109605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605834" y="3472844"/>
            <a:ext cx="2136225" cy="2190777"/>
            <a:chOff x="549275" y="-29260"/>
            <a:chExt cx="5186530" cy="6442161"/>
          </a:xfrm>
        </p:grpSpPr>
        <p:pic>
          <p:nvPicPr>
            <p:cNvPr id="13" name="Content Placeholder 3"/>
            <p:cNvPicPr>
              <a:picLocks noChangeAspect="1"/>
            </p:cNvPicPr>
            <p:nvPr/>
          </p:nvPicPr>
          <p:blipFill rotWithShape="1">
            <a:blip r:embed="rId2"/>
            <a:srcRect t="26422" r="77507" b="30051"/>
            <a:stretch/>
          </p:blipFill>
          <p:spPr>
            <a:xfrm>
              <a:off x="549275" y="-29260"/>
              <a:ext cx="5186530" cy="6442161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2724507" y="2007719"/>
              <a:ext cx="409701" cy="3236935"/>
            </a:xfrm>
            <a:custGeom>
              <a:avLst/>
              <a:gdLst>
                <a:gd name="connsiteX0" fmla="*/ 0 w 409701"/>
                <a:gd name="connsiteY0" fmla="*/ 0 h 3236935"/>
                <a:gd name="connsiteX1" fmla="*/ 102426 w 409701"/>
                <a:gd name="connsiteY1" fmla="*/ 40974 h 3236935"/>
                <a:gd name="connsiteX2" fmla="*/ 163881 w 409701"/>
                <a:gd name="connsiteY2" fmla="*/ 245843 h 3236935"/>
                <a:gd name="connsiteX3" fmla="*/ 143396 w 409701"/>
                <a:gd name="connsiteY3" fmla="*/ 655582 h 3236935"/>
                <a:gd name="connsiteX4" fmla="*/ 122911 w 409701"/>
                <a:gd name="connsiteY4" fmla="*/ 717043 h 3236935"/>
                <a:gd name="connsiteX5" fmla="*/ 81940 w 409701"/>
                <a:gd name="connsiteY5" fmla="*/ 962886 h 3236935"/>
                <a:gd name="connsiteX6" fmla="*/ 102426 w 409701"/>
                <a:gd name="connsiteY6" fmla="*/ 1659442 h 3236935"/>
                <a:gd name="connsiteX7" fmla="*/ 143396 w 409701"/>
                <a:gd name="connsiteY7" fmla="*/ 1782363 h 3236935"/>
                <a:gd name="connsiteX8" fmla="*/ 184366 w 409701"/>
                <a:gd name="connsiteY8" fmla="*/ 2069180 h 3236935"/>
                <a:gd name="connsiteX9" fmla="*/ 225336 w 409701"/>
                <a:gd name="connsiteY9" fmla="*/ 2192102 h 3236935"/>
                <a:gd name="connsiteX10" fmla="*/ 245821 w 409701"/>
                <a:gd name="connsiteY10" fmla="*/ 2294536 h 3236935"/>
                <a:gd name="connsiteX11" fmla="*/ 307276 w 409701"/>
                <a:gd name="connsiteY11" fmla="*/ 2478919 h 3236935"/>
                <a:gd name="connsiteX12" fmla="*/ 327761 w 409701"/>
                <a:gd name="connsiteY12" fmla="*/ 2540380 h 3236935"/>
                <a:gd name="connsiteX13" fmla="*/ 348246 w 409701"/>
                <a:gd name="connsiteY13" fmla="*/ 2601840 h 3236935"/>
                <a:gd name="connsiteX14" fmla="*/ 368731 w 409701"/>
                <a:gd name="connsiteY14" fmla="*/ 2765736 h 3236935"/>
                <a:gd name="connsiteX15" fmla="*/ 409701 w 409701"/>
                <a:gd name="connsiteY15" fmla="*/ 2888657 h 3236935"/>
                <a:gd name="connsiteX16" fmla="*/ 409701 w 409701"/>
                <a:gd name="connsiteY16" fmla="*/ 3236935 h 323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9701" h="3236935">
                  <a:moveTo>
                    <a:pt x="0" y="0"/>
                  </a:moveTo>
                  <a:cubicBezTo>
                    <a:pt x="34142" y="13658"/>
                    <a:pt x="78212" y="13299"/>
                    <a:pt x="102426" y="40974"/>
                  </a:cubicBezTo>
                  <a:cubicBezTo>
                    <a:pt x="119881" y="60924"/>
                    <a:pt x="154056" y="206538"/>
                    <a:pt x="163881" y="245843"/>
                  </a:cubicBezTo>
                  <a:cubicBezTo>
                    <a:pt x="157053" y="382423"/>
                    <a:pt x="155241" y="519346"/>
                    <a:pt x="143396" y="655582"/>
                  </a:cubicBezTo>
                  <a:cubicBezTo>
                    <a:pt x="141525" y="677096"/>
                    <a:pt x="126461" y="695742"/>
                    <a:pt x="122911" y="717043"/>
                  </a:cubicBezTo>
                  <a:cubicBezTo>
                    <a:pt x="77173" y="991497"/>
                    <a:pt x="129966" y="818800"/>
                    <a:pt x="81940" y="962886"/>
                  </a:cubicBezTo>
                  <a:cubicBezTo>
                    <a:pt x="88769" y="1195071"/>
                    <a:pt x="85055" y="1427807"/>
                    <a:pt x="102426" y="1659442"/>
                  </a:cubicBezTo>
                  <a:cubicBezTo>
                    <a:pt x="105656" y="1702511"/>
                    <a:pt x="143396" y="1782363"/>
                    <a:pt x="143396" y="1782363"/>
                  </a:cubicBezTo>
                  <a:cubicBezTo>
                    <a:pt x="149459" y="1830875"/>
                    <a:pt x="169598" y="2010102"/>
                    <a:pt x="184366" y="2069180"/>
                  </a:cubicBezTo>
                  <a:cubicBezTo>
                    <a:pt x="194840" y="2111081"/>
                    <a:pt x="216866" y="2149751"/>
                    <a:pt x="225336" y="2192102"/>
                  </a:cubicBezTo>
                  <a:cubicBezTo>
                    <a:pt x="232164" y="2226247"/>
                    <a:pt x="236660" y="2260942"/>
                    <a:pt x="245821" y="2294536"/>
                  </a:cubicBezTo>
                  <a:lnTo>
                    <a:pt x="307276" y="2478919"/>
                  </a:lnTo>
                  <a:lnTo>
                    <a:pt x="327761" y="2540380"/>
                  </a:lnTo>
                  <a:lnTo>
                    <a:pt x="348246" y="2601840"/>
                  </a:lnTo>
                  <a:cubicBezTo>
                    <a:pt x="355074" y="2656472"/>
                    <a:pt x="357196" y="2711901"/>
                    <a:pt x="368731" y="2765736"/>
                  </a:cubicBezTo>
                  <a:cubicBezTo>
                    <a:pt x="377780" y="2807967"/>
                    <a:pt x="409701" y="2845467"/>
                    <a:pt x="409701" y="2888657"/>
                  </a:cubicBezTo>
                  <a:lnTo>
                    <a:pt x="409701" y="3236935"/>
                  </a:lnTo>
                </a:path>
              </a:pathLst>
            </a:cu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887233" y="2130641"/>
              <a:ext cx="287945" cy="207095"/>
            </a:xfrm>
            <a:custGeom>
              <a:avLst/>
              <a:gdLst>
                <a:gd name="connsiteX0" fmla="*/ 287945 w 287945"/>
                <a:gd name="connsiteY0" fmla="*/ 0 h 207095"/>
                <a:gd name="connsiteX1" fmla="*/ 206005 w 287945"/>
                <a:gd name="connsiteY1" fmla="*/ 102434 h 207095"/>
                <a:gd name="connsiteX2" fmla="*/ 83095 w 287945"/>
                <a:gd name="connsiteY2" fmla="*/ 143408 h 207095"/>
                <a:gd name="connsiteX3" fmla="*/ 1155 w 287945"/>
                <a:gd name="connsiteY3" fmla="*/ 184382 h 207095"/>
                <a:gd name="connsiteX4" fmla="*/ 21640 w 287945"/>
                <a:gd name="connsiteY4" fmla="*/ 184382 h 20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945" h="207095">
                  <a:moveTo>
                    <a:pt x="287945" y="0"/>
                  </a:moveTo>
                  <a:cubicBezTo>
                    <a:pt x="260632" y="34145"/>
                    <a:pt x="241825" y="77358"/>
                    <a:pt x="206005" y="102434"/>
                  </a:cubicBezTo>
                  <a:cubicBezTo>
                    <a:pt x="170626" y="127201"/>
                    <a:pt x="83095" y="143408"/>
                    <a:pt x="83095" y="143408"/>
                  </a:cubicBezTo>
                  <a:cubicBezTo>
                    <a:pt x="59684" y="213646"/>
                    <a:pt x="79195" y="223406"/>
                    <a:pt x="1155" y="184382"/>
                  </a:cubicBezTo>
                  <a:cubicBezTo>
                    <a:pt x="-4952" y="181328"/>
                    <a:pt x="14812" y="184382"/>
                    <a:pt x="21640" y="184382"/>
                  </a:cubicBezTo>
                </a:path>
              </a:pathLst>
            </a:cu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802682" y="2130641"/>
              <a:ext cx="614550" cy="2970605"/>
            </a:xfrm>
            <a:custGeom>
              <a:avLst/>
              <a:gdLst>
                <a:gd name="connsiteX0" fmla="*/ 286790 w 614550"/>
                <a:gd name="connsiteY0" fmla="*/ 0 h 2970605"/>
                <a:gd name="connsiteX1" fmla="*/ 409700 w 614550"/>
                <a:gd name="connsiteY1" fmla="*/ 20487 h 2970605"/>
                <a:gd name="connsiteX2" fmla="*/ 491640 w 614550"/>
                <a:gd name="connsiteY2" fmla="*/ 122921 h 2970605"/>
                <a:gd name="connsiteX3" fmla="*/ 553095 w 614550"/>
                <a:gd name="connsiteY3" fmla="*/ 163895 h 2970605"/>
                <a:gd name="connsiteX4" fmla="*/ 614550 w 614550"/>
                <a:gd name="connsiteY4" fmla="*/ 286817 h 2970605"/>
                <a:gd name="connsiteX5" fmla="*/ 594065 w 614550"/>
                <a:gd name="connsiteY5" fmla="*/ 389251 h 2970605"/>
                <a:gd name="connsiteX6" fmla="*/ 471155 w 614550"/>
                <a:gd name="connsiteY6" fmla="*/ 635095 h 2970605"/>
                <a:gd name="connsiteX7" fmla="*/ 389215 w 614550"/>
                <a:gd name="connsiteY7" fmla="*/ 758016 h 2970605"/>
                <a:gd name="connsiteX8" fmla="*/ 368730 w 614550"/>
                <a:gd name="connsiteY8" fmla="*/ 819477 h 2970605"/>
                <a:gd name="connsiteX9" fmla="*/ 286790 w 614550"/>
                <a:gd name="connsiteY9" fmla="*/ 962886 h 2970605"/>
                <a:gd name="connsiteX10" fmla="*/ 266305 w 614550"/>
                <a:gd name="connsiteY10" fmla="*/ 1044833 h 2970605"/>
                <a:gd name="connsiteX11" fmla="*/ 225335 w 614550"/>
                <a:gd name="connsiteY11" fmla="*/ 1167755 h 2970605"/>
                <a:gd name="connsiteX12" fmla="*/ 204850 w 614550"/>
                <a:gd name="connsiteY12" fmla="*/ 1311163 h 2970605"/>
                <a:gd name="connsiteX13" fmla="*/ 122910 w 614550"/>
                <a:gd name="connsiteY13" fmla="*/ 1454572 h 2970605"/>
                <a:gd name="connsiteX14" fmla="*/ 61455 w 614550"/>
                <a:gd name="connsiteY14" fmla="*/ 1720902 h 2970605"/>
                <a:gd name="connsiteX15" fmla="*/ 40970 w 614550"/>
                <a:gd name="connsiteY15" fmla="*/ 2028206 h 2970605"/>
                <a:gd name="connsiteX16" fmla="*/ 0 w 614550"/>
                <a:gd name="connsiteY16" fmla="*/ 2294536 h 2970605"/>
                <a:gd name="connsiteX17" fmla="*/ 20485 w 614550"/>
                <a:gd name="connsiteY17" fmla="*/ 2765735 h 2970605"/>
                <a:gd name="connsiteX18" fmla="*/ 40970 w 614550"/>
                <a:gd name="connsiteY18" fmla="*/ 2827196 h 2970605"/>
                <a:gd name="connsiteX19" fmla="*/ 102425 w 614550"/>
                <a:gd name="connsiteY19" fmla="*/ 2868170 h 2970605"/>
                <a:gd name="connsiteX20" fmla="*/ 163880 w 614550"/>
                <a:gd name="connsiteY20" fmla="*/ 2970605 h 2970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4550" h="2970605">
                  <a:moveTo>
                    <a:pt x="286790" y="0"/>
                  </a:moveTo>
                  <a:cubicBezTo>
                    <a:pt x="327760" y="6829"/>
                    <a:pt x="370297" y="7351"/>
                    <a:pt x="409700" y="20487"/>
                  </a:cubicBezTo>
                  <a:cubicBezTo>
                    <a:pt x="521774" y="57849"/>
                    <a:pt x="434732" y="51779"/>
                    <a:pt x="491640" y="122921"/>
                  </a:cubicBezTo>
                  <a:cubicBezTo>
                    <a:pt x="507020" y="142147"/>
                    <a:pt x="532610" y="150237"/>
                    <a:pt x="553095" y="163895"/>
                  </a:cubicBezTo>
                  <a:cubicBezTo>
                    <a:pt x="573810" y="194971"/>
                    <a:pt x="614550" y="244407"/>
                    <a:pt x="614550" y="286817"/>
                  </a:cubicBezTo>
                  <a:cubicBezTo>
                    <a:pt x="614550" y="321638"/>
                    <a:pt x="603226" y="355657"/>
                    <a:pt x="594065" y="389251"/>
                  </a:cubicBezTo>
                  <a:cubicBezTo>
                    <a:pt x="554921" y="532791"/>
                    <a:pt x="557215" y="505992"/>
                    <a:pt x="471155" y="635095"/>
                  </a:cubicBezTo>
                  <a:lnTo>
                    <a:pt x="389215" y="758016"/>
                  </a:lnTo>
                  <a:cubicBezTo>
                    <a:pt x="382387" y="778503"/>
                    <a:pt x="377236" y="799628"/>
                    <a:pt x="368730" y="819477"/>
                  </a:cubicBezTo>
                  <a:cubicBezTo>
                    <a:pt x="337542" y="892256"/>
                    <a:pt x="327936" y="901161"/>
                    <a:pt x="286790" y="962886"/>
                  </a:cubicBezTo>
                  <a:cubicBezTo>
                    <a:pt x="279962" y="990202"/>
                    <a:pt x="274395" y="1017864"/>
                    <a:pt x="266305" y="1044833"/>
                  </a:cubicBezTo>
                  <a:cubicBezTo>
                    <a:pt x="253896" y="1086202"/>
                    <a:pt x="225335" y="1167755"/>
                    <a:pt x="225335" y="1167755"/>
                  </a:cubicBezTo>
                  <a:cubicBezTo>
                    <a:pt x="218507" y="1215558"/>
                    <a:pt x="217554" y="1264576"/>
                    <a:pt x="204850" y="1311163"/>
                  </a:cubicBezTo>
                  <a:cubicBezTo>
                    <a:pt x="192854" y="1355151"/>
                    <a:pt x="148583" y="1416059"/>
                    <a:pt x="122910" y="1454572"/>
                  </a:cubicBezTo>
                  <a:cubicBezTo>
                    <a:pt x="73495" y="1652249"/>
                    <a:pt x="92983" y="1563248"/>
                    <a:pt x="61455" y="1720902"/>
                  </a:cubicBezTo>
                  <a:cubicBezTo>
                    <a:pt x="54627" y="1823337"/>
                    <a:pt x="49156" y="1925871"/>
                    <a:pt x="40970" y="2028206"/>
                  </a:cubicBezTo>
                  <a:cubicBezTo>
                    <a:pt x="24293" y="2236692"/>
                    <a:pt x="40312" y="2173589"/>
                    <a:pt x="0" y="2294536"/>
                  </a:cubicBezTo>
                  <a:cubicBezTo>
                    <a:pt x="6828" y="2451602"/>
                    <a:pt x="8428" y="2608983"/>
                    <a:pt x="20485" y="2765735"/>
                  </a:cubicBezTo>
                  <a:cubicBezTo>
                    <a:pt x="22141" y="2787266"/>
                    <a:pt x="27481" y="2810333"/>
                    <a:pt x="40970" y="2827196"/>
                  </a:cubicBezTo>
                  <a:cubicBezTo>
                    <a:pt x="56349" y="2846422"/>
                    <a:pt x="81940" y="2854512"/>
                    <a:pt x="102425" y="2868170"/>
                  </a:cubicBezTo>
                  <a:cubicBezTo>
                    <a:pt x="147713" y="2958756"/>
                    <a:pt x="121801" y="2928522"/>
                    <a:pt x="163880" y="2970605"/>
                  </a:cubicBezTo>
                </a:path>
              </a:pathLst>
            </a:cu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396747" y="1963789"/>
              <a:ext cx="122910" cy="392208"/>
            </a:xfrm>
            <a:custGeom>
              <a:avLst/>
              <a:gdLst>
                <a:gd name="connsiteX0" fmla="*/ 0 w 122910"/>
                <a:gd name="connsiteY0" fmla="*/ 392208 h 392208"/>
                <a:gd name="connsiteX1" fmla="*/ 40970 w 122910"/>
                <a:gd name="connsiteY1" fmla="*/ 289773 h 392208"/>
                <a:gd name="connsiteX2" fmla="*/ 81940 w 122910"/>
                <a:gd name="connsiteY2" fmla="*/ 228313 h 392208"/>
                <a:gd name="connsiteX3" fmla="*/ 102425 w 122910"/>
                <a:gd name="connsiteY3" fmla="*/ 125878 h 392208"/>
                <a:gd name="connsiteX4" fmla="*/ 122910 w 122910"/>
                <a:gd name="connsiteY4" fmla="*/ 64417 h 392208"/>
                <a:gd name="connsiteX5" fmla="*/ 102425 w 122910"/>
                <a:gd name="connsiteY5" fmla="*/ 23443 h 39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910" h="392208">
                  <a:moveTo>
                    <a:pt x="0" y="392208"/>
                  </a:moveTo>
                  <a:cubicBezTo>
                    <a:pt x="13657" y="358063"/>
                    <a:pt x="24525" y="322666"/>
                    <a:pt x="40970" y="289773"/>
                  </a:cubicBezTo>
                  <a:cubicBezTo>
                    <a:pt x="51980" y="267751"/>
                    <a:pt x="73296" y="251367"/>
                    <a:pt x="81940" y="228313"/>
                  </a:cubicBezTo>
                  <a:cubicBezTo>
                    <a:pt x="94166" y="195709"/>
                    <a:pt x="93980" y="159660"/>
                    <a:pt x="102425" y="125878"/>
                  </a:cubicBezTo>
                  <a:cubicBezTo>
                    <a:pt x="107662" y="104928"/>
                    <a:pt x="116082" y="84904"/>
                    <a:pt x="122910" y="64417"/>
                  </a:cubicBezTo>
                  <a:cubicBezTo>
                    <a:pt x="100266" y="-3523"/>
                    <a:pt x="102425" y="-18639"/>
                    <a:pt x="102425" y="23443"/>
                  </a:cubicBezTo>
                </a:path>
              </a:pathLst>
            </a:cu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Curved Right Arrow 18"/>
          <p:cNvSpPr/>
          <p:nvPr/>
        </p:nvSpPr>
        <p:spPr>
          <a:xfrm rot="5739553">
            <a:off x="3570536" y="2860491"/>
            <a:ext cx="540129" cy="157298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293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Inflammation:</a:t>
            </a:r>
          </a:p>
          <a:p>
            <a:pPr lvl="1"/>
            <a:r>
              <a:rPr lang="en-US" dirty="0"/>
              <a:t>Intra-osseous pressure rises</a:t>
            </a:r>
          </a:p>
          <a:p>
            <a:pPr lvl="2"/>
            <a:r>
              <a:rPr lang="en-US" dirty="0"/>
              <a:t>Sever pain &amp; obstruction of blood flow</a:t>
            </a:r>
          </a:p>
          <a:p>
            <a:r>
              <a:rPr lang="en-US" dirty="0"/>
              <a:t>Suppuration</a:t>
            </a:r>
          </a:p>
          <a:p>
            <a:pPr lvl="1"/>
            <a:r>
              <a:rPr lang="en-US" dirty="0"/>
              <a:t>Pus from day 2</a:t>
            </a:r>
          </a:p>
          <a:p>
            <a:pPr lvl="1"/>
            <a:r>
              <a:rPr lang="en-US" dirty="0"/>
              <a:t>Sub-periosteal pus collection</a:t>
            </a:r>
          </a:p>
          <a:p>
            <a:pPr lvl="2"/>
            <a:r>
              <a:rPr lang="en-US" dirty="0"/>
              <a:t>Re-enters bone</a:t>
            </a:r>
          </a:p>
          <a:p>
            <a:pPr lvl="2"/>
            <a:r>
              <a:rPr lang="en-US" dirty="0"/>
              <a:t>To soft tissue</a:t>
            </a:r>
          </a:p>
          <a:p>
            <a:pPr lvl="2"/>
            <a:r>
              <a:rPr lang="en-US" dirty="0"/>
              <a:t>To joint</a:t>
            </a:r>
          </a:p>
          <a:p>
            <a:pPr lvl="2"/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F4F05C-8274-4ACF-9878-692D76BE02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845139" y="5144210"/>
            <a:ext cx="10567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000" dirty="0">
                <a:solidFill>
                  <a:srgbClr val="397B8C"/>
                </a:solidFill>
              </a:rPr>
              <a:t>www0.sun.ac.za</a:t>
            </a:r>
            <a:endParaRPr lang="en-US" sz="1000" dirty="0">
              <a:solidFill>
                <a:srgbClr val="397B8C"/>
              </a:solidFill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7" b="19450"/>
          <a:stretch/>
        </p:blipFill>
        <p:spPr>
          <a:xfrm>
            <a:off x="6502714" y="1960984"/>
            <a:ext cx="5437585" cy="435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70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4278" b="63001"/>
          <a:stretch/>
        </p:blipFill>
        <p:spPr>
          <a:xfrm>
            <a:off x="7239000" y="3124201"/>
            <a:ext cx="4491286" cy="2013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May spread to the joint causing Septic Arthritis</a:t>
            </a:r>
          </a:p>
          <a:p>
            <a:pPr lvl="1"/>
            <a:r>
              <a:rPr lang="en-US" dirty="0"/>
              <a:t>In infants</a:t>
            </a:r>
          </a:p>
          <a:p>
            <a:pPr lvl="1"/>
            <a:r>
              <a:rPr lang="en-US" dirty="0"/>
              <a:t>In joints where metaphysis is partly intra-capsular</a:t>
            </a:r>
          </a:p>
          <a:p>
            <a:pPr lvl="2"/>
            <a:r>
              <a:rPr lang="en-US" dirty="0"/>
              <a:t>Hip, shoulder, elbow</a:t>
            </a:r>
          </a:p>
          <a:p>
            <a:pPr lvl="1"/>
            <a:endParaRPr lang="en-US" dirty="0"/>
          </a:p>
          <a:p>
            <a:pPr lvl="2"/>
            <a:endParaRPr lang="x-none" dirty="0"/>
          </a:p>
        </p:txBody>
      </p:sp>
      <p:sp>
        <p:nvSpPr>
          <p:cNvPr id="7" name="TextBox 6"/>
          <p:cNvSpPr txBox="1"/>
          <p:nvPr/>
        </p:nvSpPr>
        <p:spPr>
          <a:xfrm>
            <a:off x="8427621" y="5462338"/>
            <a:ext cx="2044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397B8C"/>
                </a:solidFill>
              </a:rPr>
              <a:t>Essentials of </a:t>
            </a:r>
            <a:r>
              <a:rPr lang="en-US" sz="1000" dirty="0" err="1">
                <a:solidFill>
                  <a:srgbClr val="397B8C"/>
                </a:solidFill>
              </a:rPr>
              <a:t>Orthop</a:t>
            </a:r>
            <a:r>
              <a:rPr lang="en-US" sz="1000" dirty="0">
                <a:solidFill>
                  <a:srgbClr val="397B8C"/>
                </a:solidFill>
              </a:rPr>
              <a:t> Surgery,</a:t>
            </a:r>
          </a:p>
          <a:p>
            <a:r>
              <a:rPr lang="en-US" sz="1000" dirty="0">
                <a:solidFill>
                  <a:srgbClr val="397B8C"/>
                </a:solidFill>
              </a:rPr>
              <a:t>S </a:t>
            </a:r>
            <a:r>
              <a:rPr lang="en-US" sz="1000" dirty="0" err="1">
                <a:solidFill>
                  <a:srgbClr val="397B8C"/>
                </a:solidFill>
              </a:rPr>
              <a:t>Weisel</a:t>
            </a:r>
            <a:r>
              <a:rPr lang="en-US" sz="1000" dirty="0">
                <a:solidFill>
                  <a:srgbClr val="397B8C"/>
                </a:solidFill>
              </a:rPr>
              <a:t>, J </a:t>
            </a:r>
            <a:r>
              <a:rPr lang="en-US" sz="1000" dirty="0" err="1">
                <a:solidFill>
                  <a:srgbClr val="397B8C"/>
                </a:solidFill>
              </a:rPr>
              <a:t>Delahay</a:t>
            </a:r>
            <a:r>
              <a:rPr lang="en-US" sz="1000" dirty="0">
                <a:solidFill>
                  <a:srgbClr val="397B8C"/>
                </a:solidFill>
              </a:rPr>
              <a:t>. Saunders</a:t>
            </a:r>
          </a:p>
        </p:txBody>
      </p:sp>
      <p:sp>
        <p:nvSpPr>
          <p:cNvPr id="4" name="Freeform 3"/>
          <p:cNvSpPr/>
          <p:nvPr/>
        </p:nvSpPr>
        <p:spPr>
          <a:xfrm>
            <a:off x="8503697" y="4666179"/>
            <a:ext cx="946160" cy="146050"/>
          </a:xfrm>
          <a:custGeom>
            <a:avLst/>
            <a:gdLst>
              <a:gd name="connsiteX0" fmla="*/ 0 w 622300"/>
              <a:gd name="connsiteY0" fmla="*/ 0 h 146050"/>
              <a:gd name="connsiteX1" fmla="*/ 50800 w 622300"/>
              <a:gd name="connsiteY1" fmla="*/ 12700 h 146050"/>
              <a:gd name="connsiteX2" fmla="*/ 69850 w 622300"/>
              <a:gd name="connsiteY2" fmla="*/ 25400 h 146050"/>
              <a:gd name="connsiteX3" fmla="*/ 88900 w 622300"/>
              <a:gd name="connsiteY3" fmla="*/ 31750 h 146050"/>
              <a:gd name="connsiteX4" fmla="*/ 107950 w 622300"/>
              <a:gd name="connsiteY4" fmla="*/ 44450 h 146050"/>
              <a:gd name="connsiteX5" fmla="*/ 196850 w 622300"/>
              <a:gd name="connsiteY5" fmla="*/ 57150 h 146050"/>
              <a:gd name="connsiteX6" fmla="*/ 260350 w 622300"/>
              <a:gd name="connsiteY6" fmla="*/ 76200 h 146050"/>
              <a:gd name="connsiteX7" fmla="*/ 298450 w 622300"/>
              <a:gd name="connsiteY7" fmla="*/ 88900 h 146050"/>
              <a:gd name="connsiteX8" fmla="*/ 476250 w 622300"/>
              <a:gd name="connsiteY8" fmla="*/ 95250 h 146050"/>
              <a:gd name="connsiteX9" fmla="*/ 520700 w 622300"/>
              <a:gd name="connsiteY9" fmla="*/ 101600 h 146050"/>
              <a:gd name="connsiteX10" fmla="*/ 558800 w 622300"/>
              <a:gd name="connsiteY10" fmla="*/ 114300 h 146050"/>
              <a:gd name="connsiteX11" fmla="*/ 577850 w 622300"/>
              <a:gd name="connsiteY11" fmla="*/ 120650 h 146050"/>
              <a:gd name="connsiteX12" fmla="*/ 596900 w 622300"/>
              <a:gd name="connsiteY12" fmla="*/ 127000 h 146050"/>
              <a:gd name="connsiteX13" fmla="*/ 615950 w 622300"/>
              <a:gd name="connsiteY13" fmla="*/ 133350 h 146050"/>
              <a:gd name="connsiteX14" fmla="*/ 622300 w 622300"/>
              <a:gd name="connsiteY14" fmla="*/ 146050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2300" h="146050">
                <a:moveTo>
                  <a:pt x="0" y="0"/>
                </a:moveTo>
                <a:cubicBezTo>
                  <a:pt x="12076" y="2415"/>
                  <a:pt x="37783" y="6191"/>
                  <a:pt x="50800" y="12700"/>
                </a:cubicBezTo>
                <a:cubicBezTo>
                  <a:pt x="57626" y="16113"/>
                  <a:pt x="63024" y="21987"/>
                  <a:pt x="69850" y="25400"/>
                </a:cubicBezTo>
                <a:cubicBezTo>
                  <a:pt x="75837" y="28393"/>
                  <a:pt x="82913" y="28757"/>
                  <a:pt x="88900" y="31750"/>
                </a:cubicBezTo>
                <a:cubicBezTo>
                  <a:pt x="95726" y="35163"/>
                  <a:pt x="100804" y="41770"/>
                  <a:pt x="107950" y="44450"/>
                </a:cubicBezTo>
                <a:cubicBezTo>
                  <a:pt x="124976" y="50835"/>
                  <a:pt x="188500" y="56222"/>
                  <a:pt x="196850" y="57150"/>
                </a:cubicBezTo>
                <a:cubicBezTo>
                  <a:pt x="331554" y="102051"/>
                  <a:pt x="164382" y="47410"/>
                  <a:pt x="260350" y="76200"/>
                </a:cubicBezTo>
                <a:cubicBezTo>
                  <a:pt x="273172" y="80047"/>
                  <a:pt x="285072" y="88422"/>
                  <a:pt x="298450" y="88900"/>
                </a:cubicBezTo>
                <a:lnTo>
                  <a:pt x="476250" y="95250"/>
                </a:lnTo>
                <a:cubicBezTo>
                  <a:pt x="491067" y="97367"/>
                  <a:pt x="506116" y="98235"/>
                  <a:pt x="520700" y="101600"/>
                </a:cubicBezTo>
                <a:cubicBezTo>
                  <a:pt x="533744" y="104610"/>
                  <a:pt x="546100" y="110067"/>
                  <a:pt x="558800" y="114300"/>
                </a:cubicBezTo>
                <a:lnTo>
                  <a:pt x="577850" y="120650"/>
                </a:lnTo>
                <a:lnTo>
                  <a:pt x="596900" y="127000"/>
                </a:lnTo>
                <a:cubicBezTo>
                  <a:pt x="603250" y="129117"/>
                  <a:pt x="612957" y="127363"/>
                  <a:pt x="615950" y="133350"/>
                </a:cubicBezTo>
                <a:lnTo>
                  <a:pt x="622300" y="146050"/>
                </a:lnTo>
              </a:path>
            </a:pathLst>
          </a:custGeom>
          <a:ln w="1047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 rot="21021185" flipV="1">
            <a:off x="8816976" y="3337982"/>
            <a:ext cx="836073" cy="45719"/>
          </a:xfrm>
          <a:custGeom>
            <a:avLst/>
            <a:gdLst>
              <a:gd name="connsiteX0" fmla="*/ 0 w 622300"/>
              <a:gd name="connsiteY0" fmla="*/ 0 h 146050"/>
              <a:gd name="connsiteX1" fmla="*/ 50800 w 622300"/>
              <a:gd name="connsiteY1" fmla="*/ 12700 h 146050"/>
              <a:gd name="connsiteX2" fmla="*/ 69850 w 622300"/>
              <a:gd name="connsiteY2" fmla="*/ 25400 h 146050"/>
              <a:gd name="connsiteX3" fmla="*/ 88900 w 622300"/>
              <a:gd name="connsiteY3" fmla="*/ 31750 h 146050"/>
              <a:gd name="connsiteX4" fmla="*/ 107950 w 622300"/>
              <a:gd name="connsiteY4" fmla="*/ 44450 h 146050"/>
              <a:gd name="connsiteX5" fmla="*/ 196850 w 622300"/>
              <a:gd name="connsiteY5" fmla="*/ 57150 h 146050"/>
              <a:gd name="connsiteX6" fmla="*/ 260350 w 622300"/>
              <a:gd name="connsiteY6" fmla="*/ 76200 h 146050"/>
              <a:gd name="connsiteX7" fmla="*/ 298450 w 622300"/>
              <a:gd name="connsiteY7" fmla="*/ 88900 h 146050"/>
              <a:gd name="connsiteX8" fmla="*/ 476250 w 622300"/>
              <a:gd name="connsiteY8" fmla="*/ 95250 h 146050"/>
              <a:gd name="connsiteX9" fmla="*/ 520700 w 622300"/>
              <a:gd name="connsiteY9" fmla="*/ 101600 h 146050"/>
              <a:gd name="connsiteX10" fmla="*/ 558800 w 622300"/>
              <a:gd name="connsiteY10" fmla="*/ 114300 h 146050"/>
              <a:gd name="connsiteX11" fmla="*/ 577850 w 622300"/>
              <a:gd name="connsiteY11" fmla="*/ 120650 h 146050"/>
              <a:gd name="connsiteX12" fmla="*/ 596900 w 622300"/>
              <a:gd name="connsiteY12" fmla="*/ 127000 h 146050"/>
              <a:gd name="connsiteX13" fmla="*/ 615950 w 622300"/>
              <a:gd name="connsiteY13" fmla="*/ 133350 h 146050"/>
              <a:gd name="connsiteX14" fmla="*/ 622300 w 622300"/>
              <a:gd name="connsiteY14" fmla="*/ 146050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2300" h="146050">
                <a:moveTo>
                  <a:pt x="0" y="0"/>
                </a:moveTo>
                <a:cubicBezTo>
                  <a:pt x="12076" y="2415"/>
                  <a:pt x="37783" y="6191"/>
                  <a:pt x="50800" y="12700"/>
                </a:cubicBezTo>
                <a:cubicBezTo>
                  <a:pt x="57626" y="16113"/>
                  <a:pt x="63024" y="21987"/>
                  <a:pt x="69850" y="25400"/>
                </a:cubicBezTo>
                <a:cubicBezTo>
                  <a:pt x="75837" y="28393"/>
                  <a:pt x="82913" y="28757"/>
                  <a:pt x="88900" y="31750"/>
                </a:cubicBezTo>
                <a:cubicBezTo>
                  <a:pt x="95726" y="35163"/>
                  <a:pt x="100804" y="41770"/>
                  <a:pt x="107950" y="44450"/>
                </a:cubicBezTo>
                <a:cubicBezTo>
                  <a:pt x="124976" y="50835"/>
                  <a:pt x="188500" y="56222"/>
                  <a:pt x="196850" y="57150"/>
                </a:cubicBezTo>
                <a:cubicBezTo>
                  <a:pt x="331554" y="102051"/>
                  <a:pt x="164382" y="47410"/>
                  <a:pt x="260350" y="76200"/>
                </a:cubicBezTo>
                <a:cubicBezTo>
                  <a:pt x="273172" y="80047"/>
                  <a:pt x="285072" y="88422"/>
                  <a:pt x="298450" y="88900"/>
                </a:cubicBezTo>
                <a:lnTo>
                  <a:pt x="476250" y="95250"/>
                </a:lnTo>
                <a:cubicBezTo>
                  <a:pt x="491067" y="97367"/>
                  <a:pt x="506116" y="98235"/>
                  <a:pt x="520700" y="101600"/>
                </a:cubicBezTo>
                <a:cubicBezTo>
                  <a:pt x="533744" y="104610"/>
                  <a:pt x="546100" y="110067"/>
                  <a:pt x="558800" y="114300"/>
                </a:cubicBezTo>
                <a:lnTo>
                  <a:pt x="577850" y="120650"/>
                </a:lnTo>
                <a:lnTo>
                  <a:pt x="596900" y="127000"/>
                </a:lnTo>
                <a:cubicBezTo>
                  <a:pt x="603250" y="129117"/>
                  <a:pt x="612957" y="127363"/>
                  <a:pt x="615950" y="133350"/>
                </a:cubicBezTo>
                <a:lnTo>
                  <a:pt x="622300" y="146050"/>
                </a:lnTo>
              </a:path>
            </a:pathLst>
          </a:custGeom>
          <a:ln w="1079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8588227" y="3745489"/>
            <a:ext cx="553266" cy="760876"/>
          </a:xfrm>
          <a:custGeom>
            <a:avLst/>
            <a:gdLst>
              <a:gd name="connsiteX0" fmla="*/ 326065 w 616689"/>
              <a:gd name="connsiteY0" fmla="*/ 7327 h 914639"/>
              <a:gd name="connsiteX1" fmla="*/ 326065 w 616689"/>
              <a:gd name="connsiteY1" fmla="*/ 7327 h 914639"/>
              <a:gd name="connsiteX2" fmla="*/ 460745 w 616689"/>
              <a:gd name="connsiteY2" fmla="*/ 14415 h 914639"/>
              <a:gd name="connsiteX3" fmla="*/ 489098 w 616689"/>
              <a:gd name="connsiteY3" fmla="*/ 49857 h 914639"/>
              <a:gd name="connsiteX4" fmla="*/ 574158 w 616689"/>
              <a:gd name="connsiteY4" fmla="*/ 56946 h 914639"/>
              <a:gd name="connsiteX5" fmla="*/ 581247 w 616689"/>
              <a:gd name="connsiteY5" fmla="*/ 92387 h 914639"/>
              <a:gd name="connsiteX6" fmla="*/ 588335 w 616689"/>
              <a:gd name="connsiteY6" fmla="*/ 269597 h 914639"/>
              <a:gd name="connsiteX7" fmla="*/ 602512 w 616689"/>
              <a:gd name="connsiteY7" fmla="*/ 312127 h 914639"/>
              <a:gd name="connsiteX8" fmla="*/ 616689 w 616689"/>
              <a:gd name="connsiteY8" fmla="*/ 333392 h 914639"/>
              <a:gd name="connsiteX9" fmla="*/ 609600 w 616689"/>
              <a:gd name="connsiteY9" fmla="*/ 375922 h 914639"/>
              <a:gd name="connsiteX10" fmla="*/ 595424 w 616689"/>
              <a:gd name="connsiteY10" fmla="*/ 468071 h 914639"/>
              <a:gd name="connsiteX11" fmla="*/ 602512 w 616689"/>
              <a:gd name="connsiteY11" fmla="*/ 517690 h 914639"/>
              <a:gd name="connsiteX12" fmla="*/ 616689 w 616689"/>
              <a:gd name="connsiteY12" fmla="*/ 574397 h 914639"/>
              <a:gd name="connsiteX13" fmla="*/ 602512 w 616689"/>
              <a:gd name="connsiteY13" fmla="*/ 638192 h 914639"/>
              <a:gd name="connsiteX14" fmla="*/ 595424 w 616689"/>
              <a:gd name="connsiteY14" fmla="*/ 673634 h 914639"/>
              <a:gd name="connsiteX15" fmla="*/ 581247 w 616689"/>
              <a:gd name="connsiteY15" fmla="*/ 701987 h 914639"/>
              <a:gd name="connsiteX16" fmla="*/ 559982 w 616689"/>
              <a:gd name="connsiteY16" fmla="*/ 751606 h 914639"/>
              <a:gd name="connsiteX17" fmla="*/ 531628 w 616689"/>
              <a:gd name="connsiteY17" fmla="*/ 758694 h 914639"/>
              <a:gd name="connsiteX18" fmla="*/ 503275 w 616689"/>
              <a:gd name="connsiteY18" fmla="*/ 815401 h 914639"/>
              <a:gd name="connsiteX19" fmla="*/ 460745 w 616689"/>
              <a:gd name="connsiteY19" fmla="*/ 843755 h 914639"/>
              <a:gd name="connsiteX20" fmla="*/ 396949 w 616689"/>
              <a:gd name="connsiteY20" fmla="*/ 865020 h 914639"/>
              <a:gd name="connsiteX21" fmla="*/ 375684 w 616689"/>
              <a:gd name="connsiteY21" fmla="*/ 872108 h 914639"/>
              <a:gd name="connsiteX22" fmla="*/ 290624 w 616689"/>
              <a:gd name="connsiteY22" fmla="*/ 879197 h 914639"/>
              <a:gd name="connsiteX23" fmla="*/ 226828 w 616689"/>
              <a:gd name="connsiteY23" fmla="*/ 900462 h 914639"/>
              <a:gd name="connsiteX24" fmla="*/ 205563 w 616689"/>
              <a:gd name="connsiteY24" fmla="*/ 907550 h 914639"/>
              <a:gd name="connsiteX25" fmla="*/ 184298 w 616689"/>
              <a:gd name="connsiteY25" fmla="*/ 914639 h 914639"/>
              <a:gd name="connsiteX26" fmla="*/ 155945 w 616689"/>
              <a:gd name="connsiteY26" fmla="*/ 907550 h 914639"/>
              <a:gd name="connsiteX27" fmla="*/ 134679 w 616689"/>
              <a:gd name="connsiteY27" fmla="*/ 893374 h 914639"/>
              <a:gd name="connsiteX28" fmla="*/ 113414 w 616689"/>
              <a:gd name="connsiteY28" fmla="*/ 886285 h 914639"/>
              <a:gd name="connsiteX29" fmla="*/ 70884 w 616689"/>
              <a:gd name="connsiteY29" fmla="*/ 893374 h 914639"/>
              <a:gd name="connsiteX30" fmla="*/ 49619 w 616689"/>
              <a:gd name="connsiteY30" fmla="*/ 900462 h 914639"/>
              <a:gd name="connsiteX31" fmla="*/ 28354 w 616689"/>
              <a:gd name="connsiteY31" fmla="*/ 893374 h 914639"/>
              <a:gd name="connsiteX32" fmla="*/ 0 w 616689"/>
              <a:gd name="connsiteY32" fmla="*/ 829578 h 914639"/>
              <a:gd name="connsiteX33" fmla="*/ 7089 w 616689"/>
              <a:gd name="connsiteY33" fmla="*/ 666546 h 914639"/>
              <a:gd name="connsiteX34" fmla="*/ 14177 w 616689"/>
              <a:gd name="connsiteY34" fmla="*/ 581485 h 914639"/>
              <a:gd name="connsiteX35" fmla="*/ 28354 w 616689"/>
              <a:gd name="connsiteY35" fmla="*/ 560220 h 914639"/>
              <a:gd name="connsiteX36" fmla="*/ 35442 w 616689"/>
              <a:gd name="connsiteY36" fmla="*/ 531867 h 914639"/>
              <a:gd name="connsiteX37" fmla="*/ 63796 w 616689"/>
              <a:gd name="connsiteY37" fmla="*/ 489336 h 914639"/>
              <a:gd name="connsiteX38" fmla="*/ 77972 w 616689"/>
              <a:gd name="connsiteY38" fmla="*/ 368834 h 914639"/>
              <a:gd name="connsiteX39" fmla="*/ 106326 w 616689"/>
              <a:gd name="connsiteY39" fmla="*/ 305039 h 914639"/>
              <a:gd name="connsiteX40" fmla="*/ 113414 w 616689"/>
              <a:gd name="connsiteY40" fmla="*/ 276685 h 914639"/>
              <a:gd name="connsiteX41" fmla="*/ 120503 w 616689"/>
              <a:gd name="connsiteY41" fmla="*/ 255420 h 914639"/>
              <a:gd name="connsiteX42" fmla="*/ 163033 w 616689"/>
              <a:gd name="connsiteY42" fmla="*/ 241243 h 914639"/>
              <a:gd name="connsiteX43" fmla="*/ 177210 w 616689"/>
              <a:gd name="connsiteY43" fmla="*/ 219978 h 914639"/>
              <a:gd name="connsiteX44" fmla="*/ 191386 w 616689"/>
              <a:gd name="connsiteY44" fmla="*/ 156183 h 914639"/>
              <a:gd name="connsiteX45" fmla="*/ 205563 w 616689"/>
              <a:gd name="connsiteY45" fmla="*/ 134918 h 914639"/>
              <a:gd name="connsiteX46" fmla="*/ 226828 w 616689"/>
              <a:gd name="connsiteY46" fmla="*/ 92387 h 914639"/>
              <a:gd name="connsiteX47" fmla="*/ 248093 w 616689"/>
              <a:gd name="connsiteY47" fmla="*/ 78211 h 914639"/>
              <a:gd name="connsiteX48" fmla="*/ 276447 w 616689"/>
              <a:gd name="connsiteY48" fmla="*/ 42769 h 914639"/>
              <a:gd name="connsiteX49" fmla="*/ 283535 w 616689"/>
              <a:gd name="connsiteY49" fmla="*/ 21504 h 914639"/>
              <a:gd name="connsiteX50" fmla="*/ 297712 w 616689"/>
              <a:gd name="connsiteY50" fmla="*/ 239 h 914639"/>
              <a:gd name="connsiteX51" fmla="*/ 326065 w 616689"/>
              <a:gd name="connsiteY51" fmla="*/ 7327 h 914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16689" h="914639">
                <a:moveTo>
                  <a:pt x="326065" y="7327"/>
                </a:moveTo>
                <a:lnTo>
                  <a:pt x="326065" y="7327"/>
                </a:lnTo>
                <a:cubicBezTo>
                  <a:pt x="370958" y="9690"/>
                  <a:pt x="416202" y="8341"/>
                  <a:pt x="460745" y="14415"/>
                </a:cubicBezTo>
                <a:cubicBezTo>
                  <a:pt x="578429" y="30463"/>
                  <a:pt x="400204" y="22504"/>
                  <a:pt x="489098" y="49857"/>
                </a:cubicBezTo>
                <a:cubicBezTo>
                  <a:pt x="516291" y="58224"/>
                  <a:pt x="545805" y="54583"/>
                  <a:pt x="574158" y="56946"/>
                </a:cubicBezTo>
                <a:cubicBezTo>
                  <a:pt x="576521" y="68760"/>
                  <a:pt x="580446" y="80366"/>
                  <a:pt x="581247" y="92387"/>
                </a:cubicBezTo>
                <a:cubicBezTo>
                  <a:pt x="585179" y="151373"/>
                  <a:pt x="582641" y="210755"/>
                  <a:pt x="588335" y="269597"/>
                </a:cubicBezTo>
                <a:cubicBezTo>
                  <a:pt x="589774" y="284471"/>
                  <a:pt x="594223" y="299693"/>
                  <a:pt x="602512" y="312127"/>
                </a:cubicBezTo>
                <a:lnTo>
                  <a:pt x="616689" y="333392"/>
                </a:lnTo>
                <a:cubicBezTo>
                  <a:pt x="614326" y="347569"/>
                  <a:pt x="611383" y="361661"/>
                  <a:pt x="609600" y="375922"/>
                </a:cubicBezTo>
                <a:cubicBezTo>
                  <a:pt x="598635" y="463643"/>
                  <a:pt x="611007" y="421320"/>
                  <a:pt x="595424" y="468071"/>
                </a:cubicBezTo>
                <a:cubicBezTo>
                  <a:pt x="597787" y="484611"/>
                  <a:pt x="599235" y="501307"/>
                  <a:pt x="602512" y="517690"/>
                </a:cubicBezTo>
                <a:cubicBezTo>
                  <a:pt x="606333" y="536796"/>
                  <a:pt x="616689" y="574397"/>
                  <a:pt x="616689" y="574397"/>
                </a:cubicBezTo>
                <a:cubicBezTo>
                  <a:pt x="597178" y="691450"/>
                  <a:pt x="619964" y="568381"/>
                  <a:pt x="602512" y="638192"/>
                </a:cubicBezTo>
                <a:cubicBezTo>
                  <a:pt x="599590" y="649880"/>
                  <a:pt x="599234" y="662204"/>
                  <a:pt x="595424" y="673634"/>
                </a:cubicBezTo>
                <a:cubicBezTo>
                  <a:pt x="592083" y="683658"/>
                  <a:pt x="584957" y="692093"/>
                  <a:pt x="581247" y="701987"/>
                </a:cubicBezTo>
                <a:cubicBezTo>
                  <a:pt x="575320" y="717792"/>
                  <a:pt x="576739" y="740435"/>
                  <a:pt x="559982" y="751606"/>
                </a:cubicBezTo>
                <a:cubicBezTo>
                  <a:pt x="551876" y="757010"/>
                  <a:pt x="541079" y="756331"/>
                  <a:pt x="531628" y="758694"/>
                </a:cubicBezTo>
                <a:cubicBezTo>
                  <a:pt x="468214" y="800971"/>
                  <a:pt x="562697" y="730511"/>
                  <a:pt x="503275" y="815401"/>
                </a:cubicBezTo>
                <a:cubicBezTo>
                  <a:pt x="493504" y="829359"/>
                  <a:pt x="474922" y="834304"/>
                  <a:pt x="460745" y="843755"/>
                </a:cubicBezTo>
                <a:cubicBezTo>
                  <a:pt x="423748" y="868420"/>
                  <a:pt x="454246" y="852288"/>
                  <a:pt x="396949" y="865020"/>
                </a:cubicBezTo>
                <a:cubicBezTo>
                  <a:pt x="389655" y="866641"/>
                  <a:pt x="383090" y="871120"/>
                  <a:pt x="375684" y="872108"/>
                </a:cubicBezTo>
                <a:cubicBezTo>
                  <a:pt x="347482" y="875868"/>
                  <a:pt x="318977" y="876834"/>
                  <a:pt x="290624" y="879197"/>
                </a:cubicBezTo>
                <a:lnTo>
                  <a:pt x="226828" y="900462"/>
                </a:lnTo>
                <a:lnTo>
                  <a:pt x="205563" y="907550"/>
                </a:lnTo>
                <a:lnTo>
                  <a:pt x="184298" y="914639"/>
                </a:lnTo>
                <a:cubicBezTo>
                  <a:pt x="174847" y="912276"/>
                  <a:pt x="164899" y="911387"/>
                  <a:pt x="155945" y="907550"/>
                </a:cubicBezTo>
                <a:cubicBezTo>
                  <a:pt x="148115" y="904194"/>
                  <a:pt x="142299" y="897184"/>
                  <a:pt x="134679" y="893374"/>
                </a:cubicBezTo>
                <a:cubicBezTo>
                  <a:pt x="127996" y="890033"/>
                  <a:pt x="120502" y="888648"/>
                  <a:pt x="113414" y="886285"/>
                </a:cubicBezTo>
                <a:cubicBezTo>
                  <a:pt x="99237" y="888648"/>
                  <a:pt x="84914" y="890256"/>
                  <a:pt x="70884" y="893374"/>
                </a:cubicBezTo>
                <a:cubicBezTo>
                  <a:pt x="63590" y="894995"/>
                  <a:pt x="57091" y="900462"/>
                  <a:pt x="49619" y="900462"/>
                </a:cubicBezTo>
                <a:cubicBezTo>
                  <a:pt x="42147" y="900462"/>
                  <a:pt x="35442" y="895737"/>
                  <a:pt x="28354" y="893374"/>
                </a:cubicBezTo>
                <a:cubicBezTo>
                  <a:pt x="11483" y="842761"/>
                  <a:pt x="22467" y="863277"/>
                  <a:pt x="0" y="829578"/>
                </a:cubicBezTo>
                <a:cubicBezTo>
                  <a:pt x="2363" y="775234"/>
                  <a:pt x="3986" y="720853"/>
                  <a:pt x="7089" y="666546"/>
                </a:cubicBezTo>
                <a:cubicBezTo>
                  <a:pt x="8712" y="638140"/>
                  <a:pt x="8597" y="609384"/>
                  <a:pt x="14177" y="581485"/>
                </a:cubicBezTo>
                <a:cubicBezTo>
                  <a:pt x="15848" y="573131"/>
                  <a:pt x="23628" y="567308"/>
                  <a:pt x="28354" y="560220"/>
                </a:cubicBezTo>
                <a:cubicBezTo>
                  <a:pt x="30717" y="550769"/>
                  <a:pt x="31085" y="540580"/>
                  <a:pt x="35442" y="531867"/>
                </a:cubicBezTo>
                <a:cubicBezTo>
                  <a:pt x="43062" y="516627"/>
                  <a:pt x="63796" y="489336"/>
                  <a:pt x="63796" y="489336"/>
                </a:cubicBezTo>
                <a:cubicBezTo>
                  <a:pt x="84805" y="426306"/>
                  <a:pt x="55109" y="521254"/>
                  <a:pt x="77972" y="368834"/>
                </a:cubicBezTo>
                <a:cubicBezTo>
                  <a:pt x="82870" y="336181"/>
                  <a:pt x="90685" y="328499"/>
                  <a:pt x="106326" y="305039"/>
                </a:cubicBezTo>
                <a:cubicBezTo>
                  <a:pt x="108689" y="295588"/>
                  <a:pt x="110738" y="286052"/>
                  <a:pt x="113414" y="276685"/>
                </a:cubicBezTo>
                <a:cubicBezTo>
                  <a:pt x="115467" y="269501"/>
                  <a:pt x="114423" y="259763"/>
                  <a:pt x="120503" y="255420"/>
                </a:cubicBezTo>
                <a:cubicBezTo>
                  <a:pt x="132663" y="246734"/>
                  <a:pt x="163033" y="241243"/>
                  <a:pt x="163033" y="241243"/>
                </a:cubicBezTo>
                <a:cubicBezTo>
                  <a:pt x="167759" y="234155"/>
                  <a:pt x="174516" y="228060"/>
                  <a:pt x="177210" y="219978"/>
                </a:cubicBezTo>
                <a:cubicBezTo>
                  <a:pt x="188098" y="187313"/>
                  <a:pt x="178416" y="182123"/>
                  <a:pt x="191386" y="156183"/>
                </a:cubicBezTo>
                <a:cubicBezTo>
                  <a:pt x="195196" y="148563"/>
                  <a:pt x="200837" y="142006"/>
                  <a:pt x="205563" y="134918"/>
                </a:cubicBezTo>
                <a:cubicBezTo>
                  <a:pt x="211328" y="117622"/>
                  <a:pt x="213087" y="106128"/>
                  <a:pt x="226828" y="92387"/>
                </a:cubicBezTo>
                <a:cubicBezTo>
                  <a:pt x="232852" y="86363"/>
                  <a:pt x="241005" y="82936"/>
                  <a:pt x="248093" y="78211"/>
                </a:cubicBezTo>
                <a:cubicBezTo>
                  <a:pt x="265912" y="24758"/>
                  <a:pt x="239803" y="88575"/>
                  <a:pt x="276447" y="42769"/>
                </a:cubicBezTo>
                <a:cubicBezTo>
                  <a:pt x="281114" y="36935"/>
                  <a:pt x="280194" y="28187"/>
                  <a:pt x="283535" y="21504"/>
                </a:cubicBezTo>
                <a:cubicBezTo>
                  <a:pt x="287345" y="13884"/>
                  <a:pt x="291688" y="6263"/>
                  <a:pt x="297712" y="239"/>
                </a:cubicBezTo>
                <a:cubicBezTo>
                  <a:pt x="299383" y="-1432"/>
                  <a:pt x="321340" y="6146"/>
                  <a:pt x="326065" y="7327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02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549" t="13005" b="10468"/>
          <a:stretch/>
        </p:blipFill>
        <p:spPr>
          <a:xfrm>
            <a:off x="7391401" y="1588827"/>
            <a:ext cx="4208361" cy="42277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108201"/>
            <a:ext cx="6544491" cy="376089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Necrosis ( &gt; 7  days)</a:t>
            </a:r>
          </a:p>
          <a:p>
            <a:pPr lvl="1"/>
            <a:r>
              <a:rPr lang="en-US" dirty="0"/>
              <a:t>Blood supply compromised by raised pressure, stasis, thrombosis, periosteal stripping</a:t>
            </a:r>
          </a:p>
          <a:p>
            <a:pPr lvl="1"/>
            <a:r>
              <a:rPr lang="en-US" sz="2100" dirty="0">
                <a:solidFill>
                  <a:srgbClr val="FF0000"/>
                </a:solidFill>
              </a:rPr>
              <a:t>Biofilm formation</a:t>
            </a:r>
          </a:p>
          <a:p>
            <a:pPr lvl="2"/>
            <a:r>
              <a:rPr lang="en-US" dirty="0"/>
              <a:t>Bacteria produce biofilm that covers necrotic bone and hardware</a:t>
            </a:r>
          </a:p>
          <a:p>
            <a:pPr lvl="2"/>
            <a:r>
              <a:rPr lang="en-US" dirty="0"/>
              <a:t>Made of an exopolysaccharide</a:t>
            </a:r>
          </a:p>
          <a:p>
            <a:pPr lvl="2"/>
            <a:r>
              <a:rPr lang="en-US" dirty="0"/>
              <a:t>Antibiotics have difficulty penetrating biofilm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Sequestrum</a:t>
            </a:r>
            <a:r>
              <a:rPr lang="en-US" dirty="0"/>
              <a:t> formation (dead bone)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Involucrum</a:t>
            </a:r>
            <a:r>
              <a:rPr lang="en-US" dirty="0"/>
              <a:t> formation (Sub-periosteal New bone)</a:t>
            </a:r>
          </a:p>
          <a:p>
            <a:r>
              <a:rPr lang="en-US" dirty="0"/>
              <a:t>Resolution</a:t>
            </a:r>
          </a:p>
          <a:p>
            <a:pPr lvl="1"/>
            <a:r>
              <a:rPr lang="en-US" dirty="0"/>
              <a:t>If infection controlled, &amp; pressure released</a:t>
            </a:r>
          </a:p>
          <a:p>
            <a:pPr lvl="1"/>
            <a:endParaRPr lang="en-US" dirty="0"/>
          </a:p>
          <a:p>
            <a:pPr lvl="2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4974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Diagnosis</a:t>
            </a:r>
            <a:endParaRPr lang="en-US" dirty="0"/>
          </a:p>
        </p:txBody>
      </p:sp>
      <p:graphicFrame>
        <p:nvGraphicFramePr>
          <p:cNvPr id="18439" name="Rectangle 5">
            <a:extLst>
              <a:ext uri="{FF2B5EF4-FFF2-40B4-BE49-F238E27FC236}">
                <a16:creationId xmlns:a16="http://schemas.microsoft.com/office/drawing/2014/main" id="{1A58E5A1-1943-43DF-A3EE-1C0034B2D8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8061999"/>
              </p:ext>
            </p:extLst>
          </p:nvPr>
        </p:nvGraphicFramePr>
        <p:xfrm>
          <a:off x="1096963" y="2108200"/>
          <a:ext cx="10058400" cy="3760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26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PRESENTATION</a:t>
            </a:r>
            <a:endParaRPr lang="en-GB" dirty="0"/>
          </a:p>
        </p:txBody>
      </p:sp>
      <p:sp>
        <p:nvSpPr>
          <p:cNvPr id="84995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Infants:</a:t>
            </a:r>
          </a:p>
          <a:p>
            <a:pPr lvl="1"/>
            <a:r>
              <a:rPr lang="en-US" dirty="0"/>
              <a:t>Commonest around the knee</a:t>
            </a:r>
          </a:p>
          <a:p>
            <a:pPr lvl="1"/>
            <a:r>
              <a:rPr lang="en-US" dirty="0"/>
              <a:t>Constitutional symptoms may be mild, Why?</a:t>
            </a:r>
          </a:p>
          <a:p>
            <a:pPr lvl="1"/>
            <a:r>
              <a:rPr lang="en-US" dirty="0"/>
              <a:t>Failure to thrive, drowsy, irritable</a:t>
            </a:r>
          </a:p>
          <a:p>
            <a:pPr lvl="1"/>
            <a:r>
              <a:rPr lang="en-US" dirty="0"/>
              <a:t>History of other infections (umbilical)</a:t>
            </a:r>
          </a:p>
          <a:p>
            <a:pPr lvl="1"/>
            <a:r>
              <a:rPr lang="en-US" dirty="0"/>
              <a:t>Metaphyseal tenderness</a:t>
            </a:r>
          </a:p>
          <a:p>
            <a:pPr lvl="1"/>
            <a:r>
              <a:rPr lang="en-US" dirty="0"/>
              <a:t>Decreased range of motion (ROM)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8966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PRESENTATION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idx="1"/>
          </p:nvPr>
        </p:nvSpPr>
        <p:spPr>
          <a:xfrm>
            <a:off x="1097280" y="2108201"/>
            <a:ext cx="5968487" cy="3760891"/>
          </a:xfrm>
        </p:spPr>
        <p:txBody>
          <a:bodyPr>
            <a:normAutofit/>
          </a:bodyPr>
          <a:lstStyle/>
          <a:p>
            <a:r>
              <a:rPr lang="en-US" dirty="0"/>
              <a:t>Children:</a:t>
            </a:r>
          </a:p>
          <a:p>
            <a:pPr lvl="1"/>
            <a:r>
              <a:rPr lang="en-US" dirty="0"/>
              <a:t>Severe pain </a:t>
            </a:r>
          </a:p>
          <a:p>
            <a:pPr lvl="1"/>
            <a:r>
              <a:rPr lang="en-US" dirty="0"/>
              <a:t>Malaise</a:t>
            </a:r>
          </a:p>
          <a:p>
            <a:pPr lvl="1"/>
            <a:r>
              <a:rPr lang="en-US" dirty="0"/>
              <a:t>Fever</a:t>
            </a:r>
          </a:p>
          <a:p>
            <a:pPr lvl="1"/>
            <a:r>
              <a:rPr lang="en-US" dirty="0"/>
              <a:t>Reluctant to move </a:t>
            </a:r>
          </a:p>
          <a:p>
            <a:pPr lvl="1"/>
            <a:r>
              <a:rPr lang="en-US" dirty="0"/>
              <a:t>Toxemia</a:t>
            </a:r>
          </a:p>
          <a:p>
            <a:pPr lvl="1"/>
            <a:r>
              <a:rPr lang="en-US" dirty="0"/>
              <a:t>History of previous source of infection</a:t>
            </a:r>
          </a:p>
          <a:p>
            <a:pPr lvl="2"/>
            <a:r>
              <a:rPr lang="en-US" dirty="0"/>
              <a:t>Sore throat, skin infection, prick, injury, otitis media, gastroenteritis, teeth/gums, ….     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682" y="2353889"/>
            <a:ext cx="2347975" cy="351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536679" y="5842195"/>
            <a:ext cx="176683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489CB0"/>
                </a:solidFill>
              </a:rPr>
              <a:t>Fundamentals of Pediatric Orthopedics, L </a:t>
            </a:r>
            <a:r>
              <a:rPr lang="en-US" sz="600" dirty="0" err="1">
                <a:solidFill>
                  <a:srgbClr val="489CB0"/>
                </a:solidFill>
              </a:rPr>
              <a:t>Staheli</a:t>
            </a:r>
            <a:endParaRPr lang="x-none" sz="600" dirty="0">
              <a:solidFill>
                <a:srgbClr val="489CB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767" y="2362852"/>
            <a:ext cx="2391080" cy="351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702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PRESENTATION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Children:</a:t>
            </a:r>
          </a:p>
          <a:p>
            <a:pPr lvl="1"/>
            <a:r>
              <a:rPr lang="en-US" dirty="0"/>
              <a:t>Localized pinpoint tenderness</a:t>
            </a:r>
          </a:p>
          <a:p>
            <a:pPr lvl="1"/>
            <a:r>
              <a:rPr lang="en-US" dirty="0"/>
              <a:t>Hotness</a:t>
            </a:r>
          </a:p>
          <a:p>
            <a:pPr lvl="1"/>
            <a:r>
              <a:rPr lang="en-US" dirty="0"/>
              <a:t>Local redness, swelling, edema (late signs)</a:t>
            </a:r>
          </a:p>
          <a:p>
            <a:pPr lvl="1"/>
            <a:r>
              <a:rPr lang="en-US" dirty="0"/>
              <a:t>Reduced range of motion</a:t>
            </a:r>
          </a:p>
          <a:p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/>
          <a:srcRect t="19001" r="39769" b="43772"/>
          <a:stretch/>
        </p:blipFill>
        <p:spPr>
          <a:xfrm>
            <a:off x="8379708" y="4738145"/>
            <a:ext cx="3230404" cy="14497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09654" y="6187932"/>
            <a:ext cx="11705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000" dirty="0">
                <a:solidFill>
                  <a:srgbClr val="397B8C"/>
                </a:solidFill>
              </a:rPr>
              <a:t>http://</a:t>
            </a:r>
            <a:r>
              <a:rPr lang="tr-TR" sz="1000" dirty="0" err="1">
                <a:solidFill>
                  <a:srgbClr val="397B8C"/>
                </a:solidFill>
              </a:rPr>
              <a:t>quizlet.com</a:t>
            </a:r>
            <a:endParaRPr lang="en-US" sz="1000" dirty="0">
              <a:solidFill>
                <a:srgbClr val="397B8C"/>
              </a:solidFill>
            </a:endParaRPr>
          </a:p>
        </p:txBody>
      </p:sp>
      <p:pic>
        <p:nvPicPr>
          <p:cNvPr id="2" name="Picture 1" descr="1_pt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946" y="2041430"/>
            <a:ext cx="3526469" cy="264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94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PRESENTATION</a:t>
            </a:r>
            <a:endParaRPr lang="en-GB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Adults</a:t>
            </a:r>
            <a:endParaRPr lang="en-US" dirty="0"/>
          </a:p>
          <a:p>
            <a:pPr lvl="1"/>
            <a:r>
              <a:rPr lang="en-US" dirty="0"/>
              <a:t>Fever </a:t>
            </a:r>
          </a:p>
          <a:p>
            <a:pPr lvl="1"/>
            <a:r>
              <a:rPr lang="en-US" dirty="0"/>
              <a:t>Commonly thoracolumbar spine</a:t>
            </a:r>
          </a:p>
          <a:p>
            <a:pPr lvl="1"/>
            <a:r>
              <a:rPr lang="en-US" dirty="0"/>
              <a:t>Backache</a:t>
            </a:r>
          </a:p>
          <a:p>
            <a:pPr lvl="1"/>
            <a:r>
              <a:rPr lang="en-US" dirty="0"/>
              <a:t>History of UTI or urological procedure</a:t>
            </a:r>
          </a:p>
          <a:p>
            <a:pPr lvl="1"/>
            <a:r>
              <a:rPr lang="en-US" dirty="0"/>
              <a:t>Old, diabetic, immune-compromised 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23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Diagnosis</a:t>
            </a:r>
            <a:endParaRPr lang="en-US" dirty="0"/>
          </a:p>
        </p:txBody>
      </p:sp>
      <p:graphicFrame>
        <p:nvGraphicFramePr>
          <p:cNvPr id="18439" name="Rectangle 5">
            <a:extLst>
              <a:ext uri="{FF2B5EF4-FFF2-40B4-BE49-F238E27FC236}">
                <a16:creationId xmlns:a16="http://schemas.microsoft.com/office/drawing/2014/main" id="{1A58E5A1-1943-43DF-A3EE-1C0034B2D8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3093126"/>
              </p:ext>
            </p:extLst>
          </p:nvPr>
        </p:nvGraphicFramePr>
        <p:xfrm>
          <a:off x="1096963" y="2108200"/>
          <a:ext cx="10058400" cy="3760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59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"/>
          <p:cNvSpPr/>
          <p:nvPr/>
        </p:nvSpPr>
        <p:spPr>
          <a:xfrm>
            <a:off x="1497211" y="-7021"/>
            <a:ext cx="9197579" cy="1079890"/>
          </a:xfrm>
          <a:prstGeom prst="rect">
            <a:avLst/>
          </a:prstGeom>
          <a:solidFill>
            <a:srgbClr val="F15A22"/>
          </a:solidFill>
          <a:ln w="3175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5205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89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120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582947" y="960775"/>
            <a:ext cx="5252400" cy="285751"/>
          </a:xfrm>
          <a:prstGeom prst="rect">
            <a:avLst/>
          </a:prstGeom>
        </p:spPr>
      </p:pic>
      <p:pic>
        <p:nvPicPr>
          <p:cNvPr id="122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83872" y="965235"/>
            <a:ext cx="6007582" cy="285751"/>
          </a:xfrm>
          <a:prstGeom prst="rect">
            <a:avLst/>
          </a:prstGeom>
        </p:spPr>
      </p:pic>
      <p:sp>
        <p:nvSpPr>
          <p:cNvPr id="124" name="COLLEGE OF MEDICINE"/>
          <p:cNvSpPr txBox="1"/>
          <p:nvPr/>
        </p:nvSpPr>
        <p:spPr>
          <a:xfrm>
            <a:off x="2247480" y="103920"/>
            <a:ext cx="7697040" cy="6483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6329" tIns="16329" rIns="16329" bIns="16329" anchor="ctr"/>
          <a:lstStyle>
            <a:lvl1pPr defTabSz="740419">
              <a:lnSpc>
                <a:spcPct val="70000"/>
              </a:lnSpc>
              <a:defRPr sz="6300" b="0">
                <a:solidFill>
                  <a:srgbClr val="FFFFFF"/>
                </a:solidFill>
                <a:latin typeface="Skia Regular"/>
                <a:ea typeface="Skia Regular"/>
                <a:cs typeface="Skia Regular"/>
                <a:sym typeface="Skia Regular"/>
              </a:defRPr>
            </a:lvl1pPr>
          </a:lstStyle>
          <a:p>
            <a:pPr marL="0" marR="0" lvl="0" indent="0" algn="ctr" defTabSz="520589" rtl="0" eaLnBrk="1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3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ia Regular"/>
                <a:sym typeface="Skia Regular"/>
              </a:rPr>
              <a:t>COLLEGE OF MEDICINE</a:t>
            </a:r>
          </a:p>
        </p:txBody>
      </p:sp>
      <p:grpSp>
        <p:nvGrpSpPr>
          <p:cNvPr id="212" name="Group"/>
          <p:cNvGrpSpPr/>
          <p:nvPr/>
        </p:nvGrpSpPr>
        <p:grpSpPr>
          <a:xfrm>
            <a:off x="978815" y="1170018"/>
            <a:ext cx="9499102" cy="5322093"/>
            <a:chOff x="1249353" y="-1"/>
            <a:chExt cx="13509832" cy="7569199"/>
          </a:xfrm>
        </p:grpSpPr>
        <p:sp>
          <p:nvSpPr>
            <p:cNvPr id="126" name="Shape"/>
            <p:cNvSpPr/>
            <p:nvPr/>
          </p:nvSpPr>
          <p:spPr>
            <a:xfrm>
              <a:off x="1953063" y="2656546"/>
              <a:ext cx="2268924" cy="187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0795" y="10938"/>
                  </a:lnTo>
                  <a:lnTo>
                    <a:pt x="21600" y="54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AA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3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54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127" name="Providing"/>
            <p:cNvSpPr txBox="1"/>
            <p:nvPr/>
          </p:nvSpPr>
          <p:spPr>
            <a:xfrm>
              <a:off x="2108154" y="2514287"/>
              <a:ext cx="1356790" cy="38220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5183" tIns="15183" rIns="15183" bIns="15183" numCol="1" anchor="ctr">
              <a:spAutoFit/>
            </a:bodyPr>
            <a:lstStyle>
              <a:lvl1pPr>
                <a:defRPr sz="2200" b="0">
                  <a:solidFill>
                    <a:srgbClr val="FFFFFF"/>
                  </a:solidFill>
                  <a:latin typeface="Skia Regular"/>
                  <a:ea typeface="Skia Regular"/>
                  <a:cs typeface="Skia Regular"/>
                  <a:sym typeface="Skia Regular"/>
                </a:defRPr>
              </a:lvl1pPr>
            </a:lstStyle>
            <a:p>
              <a:pPr marL="0" marR="0" lvl="0" indent="0" algn="ctr" defTabSz="41273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54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kia Regular"/>
                  <a:sym typeface="Skia Regular"/>
                </a:rPr>
                <a:t>Providing</a:t>
              </a:r>
            </a:p>
          </p:txBody>
        </p:sp>
        <p:sp>
          <p:nvSpPr>
            <p:cNvPr id="128" name="Providing"/>
            <p:cNvSpPr txBox="1"/>
            <p:nvPr/>
          </p:nvSpPr>
          <p:spPr>
            <a:xfrm>
              <a:off x="2070054" y="2516955"/>
              <a:ext cx="1356790" cy="38220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5183" tIns="15183" rIns="15183" bIns="15183" numCol="1" anchor="ctr">
              <a:spAutoFit/>
            </a:bodyPr>
            <a:lstStyle>
              <a:lvl1pPr>
                <a:defRPr sz="2200" b="0">
                  <a:solidFill>
                    <a:srgbClr val="F15A22"/>
                  </a:solidFill>
                  <a:latin typeface="Skia Regular"/>
                  <a:ea typeface="Skia Regular"/>
                  <a:cs typeface="Skia Regular"/>
                  <a:sym typeface="Skia Regular"/>
                </a:defRPr>
              </a:lvl1pPr>
            </a:lstStyle>
            <a:p>
              <a:pPr marL="0" marR="0" lvl="0" indent="0" algn="ctr" defTabSz="41273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547" b="0" i="0" u="none" strike="noStrike" kern="0" cap="none" spc="0" normalizeH="0" baseline="0" noProof="0">
                  <a:ln>
                    <a:noFill/>
                  </a:ln>
                  <a:solidFill>
                    <a:srgbClr val="F15A22"/>
                  </a:solidFill>
                  <a:effectLst/>
                  <a:uLnTx/>
                  <a:uFillTx/>
                  <a:latin typeface="Skia Regular"/>
                  <a:sym typeface="Skia Regular"/>
                </a:rPr>
                <a:t>Providing</a:t>
              </a:r>
            </a:p>
          </p:txBody>
        </p:sp>
        <p:grpSp>
          <p:nvGrpSpPr>
            <p:cNvPr id="211" name="Group"/>
            <p:cNvGrpSpPr/>
            <p:nvPr/>
          </p:nvGrpSpPr>
          <p:grpSpPr>
            <a:xfrm>
              <a:off x="1249353" y="-1"/>
              <a:ext cx="13509832" cy="7569199"/>
              <a:chOff x="1249353" y="0"/>
              <a:chExt cx="13509831" cy="7569199"/>
            </a:xfrm>
          </p:grpSpPr>
          <p:sp>
            <p:nvSpPr>
              <p:cNvPr id="129" name="02"/>
              <p:cNvSpPr txBox="1"/>
              <p:nvPr/>
            </p:nvSpPr>
            <p:spPr>
              <a:xfrm>
                <a:off x="9269730" y="2395965"/>
                <a:ext cx="854695" cy="795414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8220" tIns="48220" rIns="48220" bIns="48220" numCol="1" anchor="ctr">
                <a:noAutofit/>
              </a:bodyPr>
              <a:lstStyle>
                <a:lvl1pPr defTabSz="3962400">
                  <a:defRPr sz="4000" b="0">
                    <a:solidFill>
                      <a:srgbClr val="F15A22"/>
                    </a:solidFill>
                    <a:latin typeface="Chalkboard SE Bold"/>
                    <a:ea typeface="Chalkboard SE Bold"/>
                    <a:cs typeface="Chalkboard SE Bold"/>
                    <a:sym typeface="Chalkboard SE Bold"/>
                  </a:defRPr>
                </a:lvl1pPr>
              </a:lstStyle>
              <a:p>
                <a:pPr marL="0" marR="0" lvl="0" indent="0" algn="ctr" defTabSz="27859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12" b="0" i="0" u="none" strike="noStrike" kern="0" cap="none" spc="0" normalizeH="0" baseline="0" noProof="0">
                    <a:ln>
                      <a:noFill/>
                    </a:ln>
                    <a:solidFill>
                      <a:srgbClr val="F15A22"/>
                    </a:solidFill>
                    <a:effectLst/>
                    <a:uLnTx/>
                    <a:uFillTx/>
                    <a:latin typeface="Chalkboard SE Bold"/>
                    <a:sym typeface="Chalkboard SE Bold"/>
                  </a:rPr>
                  <a:t>02</a:t>
                </a:r>
              </a:p>
            </p:txBody>
          </p:sp>
          <p:sp>
            <p:nvSpPr>
              <p:cNvPr id="130" name="Shape"/>
              <p:cNvSpPr/>
              <p:nvPr/>
            </p:nvSpPr>
            <p:spPr>
              <a:xfrm>
                <a:off x="2024726" y="2053694"/>
                <a:ext cx="5412017" cy="405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795" y="10938"/>
                    </a:lnTo>
                    <a:lnTo>
                      <a:pt x="21600" y="54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2AA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1273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54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131" name="Shape"/>
              <p:cNvSpPr/>
              <p:nvPr/>
            </p:nvSpPr>
            <p:spPr>
              <a:xfrm>
                <a:off x="2024726" y="258469"/>
                <a:ext cx="5412017" cy="506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795" y="10938"/>
                    </a:lnTo>
                    <a:lnTo>
                      <a:pt x="21600" y="54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2AA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412735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0">
                    <a:solidFill>
                      <a:srgbClr val="02AAAD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547" b="0" i="0" u="none" strike="noStrike" kern="0" cap="none" spc="0" normalizeH="0" baseline="0" noProof="0">
                  <a:ln>
                    <a:noFill/>
                  </a:ln>
                  <a:solidFill>
                    <a:srgbClr val="02AAAD"/>
                  </a:solidFill>
                  <a:effectLst/>
                  <a:uLnTx/>
                  <a:uFillTx/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132" name="01"/>
              <p:cNvSpPr txBox="1"/>
              <p:nvPr/>
            </p:nvSpPr>
            <p:spPr>
              <a:xfrm>
                <a:off x="3556361" y="2548216"/>
                <a:ext cx="887987" cy="789989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8220" tIns="48220" rIns="48220" bIns="48220" numCol="1" anchor="ctr">
                <a:noAutofit/>
              </a:bodyPr>
              <a:lstStyle>
                <a:lvl1pPr defTabSz="3962400">
                  <a:defRPr sz="4000" b="0">
                    <a:solidFill>
                      <a:srgbClr val="F15A22"/>
                    </a:solidFill>
                    <a:latin typeface="Chalkboard SE Bold"/>
                    <a:ea typeface="Chalkboard SE Bold"/>
                    <a:cs typeface="Chalkboard SE Bold"/>
                    <a:sym typeface="Chalkboard SE Bold"/>
                  </a:defRPr>
                </a:lvl1pPr>
              </a:lstStyle>
              <a:p>
                <a:pPr marL="0" marR="0" lvl="0" indent="0" algn="ctr" defTabSz="27859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12" b="0" i="0" u="none" strike="noStrike" kern="0" cap="none" spc="0" normalizeH="0" baseline="0" noProof="0">
                    <a:ln>
                      <a:noFill/>
                    </a:ln>
                    <a:solidFill>
                      <a:srgbClr val="F15A22"/>
                    </a:solidFill>
                    <a:effectLst/>
                    <a:uLnTx/>
                    <a:uFillTx/>
                    <a:latin typeface="Chalkboard SE Bold"/>
                    <a:sym typeface="Chalkboard SE Bold"/>
                  </a:rPr>
                  <a:t>01</a:t>
                </a:r>
              </a:p>
            </p:txBody>
          </p:sp>
          <p:sp>
            <p:nvSpPr>
              <p:cNvPr id="133" name="Excellence In Medical Education Which Reconciles…"/>
              <p:cNvSpPr txBox="1"/>
              <p:nvPr/>
            </p:nvSpPr>
            <p:spPr>
              <a:xfrm>
                <a:off x="2166871" y="708941"/>
                <a:ext cx="12547611" cy="1535842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6329" tIns="16329" rIns="16329" bIns="16329" numCol="1" anchor="ctr">
                <a:noAutofit/>
              </a:bodyPr>
              <a:lstStyle/>
              <a:p>
                <a:pPr marL="0" marR="0" lvl="0" indent="0" algn="ctr" defTabSz="520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333365"/>
                    </a:solidFill>
                    <a:latin typeface="Skia Regular"/>
                    <a:ea typeface="Skia Regular"/>
                    <a:cs typeface="Skia Regular"/>
                    <a:sym typeface="Skia Regular"/>
                  </a:defRPr>
                </a:pPr>
                <a:r>
                  <a:rPr kumimoji="0" sz="2250" b="0" i="0" u="none" strike="noStrike" kern="0" cap="none" spc="0" normalizeH="0" baseline="0" noProof="0">
                    <a:ln>
                      <a:noFill/>
                    </a:ln>
                    <a:solidFill>
                      <a:srgbClr val="333365"/>
                    </a:solidFill>
                    <a:effectLst/>
                    <a:uLnTx/>
                    <a:uFillTx/>
                    <a:latin typeface="Skia Regular"/>
                    <a:sym typeface="Skia Regular"/>
                  </a:rPr>
                  <a:t>Excellence In Medical Education Which Reconciles</a:t>
                </a:r>
              </a:p>
              <a:p>
                <a:pPr marL="0" marR="0" lvl="0" indent="0" algn="ctr" defTabSz="520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333365"/>
                    </a:solidFill>
                    <a:latin typeface="Skia Regular"/>
                    <a:ea typeface="Skia Regular"/>
                    <a:cs typeface="Skia Regular"/>
                    <a:sym typeface="Skia Regular"/>
                  </a:defRPr>
                </a:pPr>
                <a:r>
                  <a:rPr kumimoji="0" sz="2250" b="0" i="0" u="none" strike="noStrike" kern="0" cap="none" spc="0" normalizeH="0" baseline="0" noProof="0">
                    <a:ln>
                      <a:noFill/>
                    </a:ln>
                    <a:solidFill>
                      <a:srgbClr val="333365"/>
                    </a:solidFill>
                    <a:effectLst/>
                    <a:uLnTx/>
                    <a:uFillTx/>
                    <a:latin typeface="Skia Regular"/>
                    <a:sym typeface="Skia Regular"/>
                  </a:rPr>
                  <a:t>Traditions &amp; Modernity.</a:t>
                </a:r>
              </a:p>
            </p:txBody>
          </p:sp>
          <p:sp>
            <p:nvSpPr>
              <p:cNvPr id="134" name="VISION"/>
              <p:cNvSpPr txBox="1"/>
              <p:nvPr/>
            </p:nvSpPr>
            <p:spPr>
              <a:xfrm>
                <a:off x="1249353" y="0"/>
                <a:ext cx="4183251" cy="922056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6329" tIns="16329" rIns="16329" bIns="16329" numCol="1" anchor="ctr">
                <a:noAutofit/>
              </a:bodyPr>
              <a:lstStyle>
                <a:lvl1pPr defTabSz="740419">
                  <a:defRPr sz="4200" b="0">
                    <a:solidFill>
                      <a:srgbClr val="FFFFFF"/>
                    </a:solidFill>
                    <a:latin typeface="Skia Regular"/>
                    <a:ea typeface="Skia Regular"/>
                    <a:cs typeface="Skia Regular"/>
                    <a:sym typeface="Skia Regular"/>
                  </a:defRPr>
                </a:lvl1pPr>
              </a:lstStyle>
              <a:p>
                <a:pPr marL="0" marR="0" lvl="0" indent="0" algn="ctr" defTabSz="520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953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kia Regular"/>
                    <a:sym typeface="Skia Regular"/>
                  </a:rPr>
                  <a:t>VISION</a:t>
                </a:r>
              </a:p>
            </p:txBody>
          </p:sp>
          <p:sp>
            <p:nvSpPr>
              <p:cNvPr id="135" name="VISION"/>
              <p:cNvSpPr txBox="1"/>
              <p:nvPr/>
            </p:nvSpPr>
            <p:spPr>
              <a:xfrm>
                <a:off x="1727770" y="126577"/>
                <a:ext cx="3251817" cy="645349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6329" tIns="16329" rIns="16329" bIns="16329" numCol="1" anchor="ctr">
                <a:noAutofit/>
              </a:bodyPr>
              <a:lstStyle>
                <a:lvl1pPr defTabSz="740419">
                  <a:defRPr sz="4200" b="0">
                    <a:solidFill>
                      <a:srgbClr val="CBCA0B"/>
                    </a:solidFill>
                    <a:latin typeface="Skia Regular"/>
                    <a:ea typeface="Skia Regular"/>
                    <a:cs typeface="Skia Regular"/>
                    <a:sym typeface="Skia Regular"/>
                  </a:defRPr>
                </a:lvl1pPr>
              </a:lstStyle>
              <a:p>
                <a:pPr marL="0" marR="0" lvl="0" indent="0" algn="ctr" defTabSz="520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953" b="0" i="0" u="none" strike="noStrike" kern="0" cap="none" spc="0" normalizeH="0" baseline="0" noProof="0">
                    <a:ln>
                      <a:noFill/>
                    </a:ln>
                    <a:solidFill>
                      <a:srgbClr val="CBCA0B"/>
                    </a:solidFill>
                    <a:effectLst/>
                    <a:uLnTx/>
                    <a:uFillTx/>
                    <a:latin typeface="Skia Regular"/>
                    <a:sym typeface="Skia Regular"/>
                  </a:rPr>
                  <a:t>VISION</a:t>
                </a:r>
              </a:p>
            </p:txBody>
          </p:sp>
          <p:sp>
            <p:nvSpPr>
              <p:cNvPr id="142" name="MISSION"/>
              <p:cNvSpPr txBox="1"/>
              <p:nvPr/>
            </p:nvSpPr>
            <p:spPr>
              <a:xfrm>
                <a:off x="1414453" y="1687714"/>
                <a:ext cx="4183251" cy="922056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6329" tIns="16329" rIns="16329" bIns="16329" numCol="1" anchor="ctr">
                <a:noAutofit/>
              </a:bodyPr>
              <a:lstStyle>
                <a:lvl1pPr defTabSz="740419">
                  <a:defRPr sz="4200" b="0">
                    <a:solidFill>
                      <a:srgbClr val="FFFFFF"/>
                    </a:solidFill>
                    <a:latin typeface="Skia Regular"/>
                    <a:ea typeface="Skia Regular"/>
                    <a:cs typeface="Skia Regular"/>
                    <a:sym typeface="Skia Regular"/>
                  </a:defRPr>
                </a:lvl1pPr>
              </a:lstStyle>
              <a:p>
                <a:pPr marL="0" marR="0" lvl="0" indent="0" algn="ctr" defTabSz="520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953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kia Regular"/>
                    <a:sym typeface="Skia Regular"/>
                  </a:rPr>
                  <a:t>MISSION</a:t>
                </a:r>
              </a:p>
            </p:txBody>
          </p:sp>
          <p:sp>
            <p:nvSpPr>
              <p:cNvPr id="143" name="MISSION"/>
              <p:cNvSpPr txBox="1"/>
              <p:nvPr/>
            </p:nvSpPr>
            <p:spPr>
              <a:xfrm>
                <a:off x="1894961" y="1826067"/>
                <a:ext cx="3251817" cy="645349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6329" tIns="16329" rIns="16329" bIns="16329" numCol="1" anchor="ctr">
                <a:noAutofit/>
              </a:bodyPr>
              <a:lstStyle>
                <a:lvl1pPr defTabSz="740419">
                  <a:defRPr sz="4200" b="0">
                    <a:solidFill>
                      <a:srgbClr val="CBCA0B"/>
                    </a:solidFill>
                    <a:latin typeface="Skia Regular"/>
                    <a:ea typeface="Skia Regular"/>
                    <a:cs typeface="Skia Regular"/>
                    <a:sym typeface="Skia Regular"/>
                  </a:defRPr>
                </a:lvl1pPr>
              </a:lstStyle>
              <a:p>
                <a:pPr marL="0" marR="0" lvl="0" indent="0" algn="ctr" defTabSz="52058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953" b="0" i="0" u="none" strike="noStrike" kern="0" cap="none" spc="0" normalizeH="0" baseline="0" noProof="0">
                    <a:ln>
                      <a:noFill/>
                    </a:ln>
                    <a:solidFill>
                      <a:srgbClr val="CBCA0B"/>
                    </a:solidFill>
                    <a:effectLst/>
                    <a:uLnTx/>
                    <a:uFillTx/>
                    <a:latin typeface="Skia Regular"/>
                    <a:sym typeface="Skia Regular"/>
                  </a:rPr>
                  <a:t>MISSION</a:t>
                </a:r>
              </a:p>
            </p:txBody>
          </p:sp>
          <p:grpSp>
            <p:nvGrpSpPr>
              <p:cNvPr id="181" name="Group"/>
              <p:cNvGrpSpPr/>
              <p:nvPr/>
            </p:nvGrpSpPr>
            <p:grpSpPr>
              <a:xfrm>
                <a:off x="1395138" y="5282078"/>
                <a:ext cx="12547611" cy="2287121"/>
                <a:chOff x="0" y="0"/>
                <a:chExt cx="12547609" cy="2287120"/>
              </a:xfrm>
            </p:grpSpPr>
            <p:sp>
              <p:nvSpPr>
                <p:cNvPr id="144" name="Shape"/>
                <p:cNvSpPr/>
                <p:nvPr/>
              </p:nvSpPr>
              <p:spPr>
                <a:xfrm>
                  <a:off x="617821" y="354394"/>
                  <a:ext cx="5260029" cy="393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0795" y="10938"/>
                      </a:lnTo>
                      <a:lnTo>
                        <a:pt x="21600" y="54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2AAA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41273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154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sym typeface="Helvetica Neue Medium"/>
                  </a:endParaRPr>
                </a:p>
              </p:txBody>
            </p:sp>
            <p:grpSp>
              <p:nvGrpSpPr>
                <p:cNvPr id="147" name="Group"/>
                <p:cNvGrpSpPr/>
                <p:nvPr/>
              </p:nvGrpSpPr>
              <p:grpSpPr>
                <a:xfrm>
                  <a:off x="9312448" y="977648"/>
                  <a:ext cx="960452" cy="1020632"/>
                  <a:chOff x="0" y="0"/>
                  <a:chExt cx="960451" cy="1020630"/>
                </a:xfrm>
              </p:grpSpPr>
              <p:sp>
                <p:nvSpPr>
                  <p:cNvPr id="145" name="Shape"/>
                  <p:cNvSpPr/>
                  <p:nvPr/>
                </p:nvSpPr>
                <p:spPr>
                  <a:xfrm>
                    <a:off x="246687" y="517743"/>
                    <a:ext cx="713764" cy="5028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0686"/>
                        </a:moveTo>
                        <a:lnTo>
                          <a:pt x="21600" y="0"/>
                        </a:lnTo>
                        <a:lnTo>
                          <a:pt x="15657" y="0"/>
                        </a:lnTo>
                        <a:lnTo>
                          <a:pt x="15657" y="8662"/>
                        </a:lnTo>
                        <a:lnTo>
                          <a:pt x="9196" y="8662"/>
                        </a:lnTo>
                        <a:lnTo>
                          <a:pt x="9196" y="13857"/>
                        </a:lnTo>
                        <a:lnTo>
                          <a:pt x="0" y="13857"/>
                        </a:lnTo>
                        <a:lnTo>
                          <a:pt x="0" y="21600"/>
                        </a:lnTo>
                        <a:lnTo>
                          <a:pt x="21600" y="20686"/>
                        </a:lnTo>
                        <a:close/>
                      </a:path>
                    </a:pathLst>
                  </a:custGeom>
                  <a:solidFill>
                    <a:srgbClr val="CBCA0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marL="0" marR="0" lvl="0" indent="0" algn="ctr" defTabSz="41273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kumimoji="0" sz="154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sym typeface="Helvetica Neue Medium"/>
                    </a:endParaRPr>
                  </a:p>
                </p:txBody>
              </p:sp>
              <p:pic>
                <p:nvPicPr>
                  <p:cNvPr id="146" name="goal.png" descr="goal.png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0" y="0"/>
                    <a:ext cx="960452" cy="960452"/>
                  </a:xfrm>
                  <a:prstGeom prst="rect">
                    <a:avLst/>
                  </a:prstGeom>
                  <a:ln w="3175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150" name="Group"/>
                <p:cNvGrpSpPr/>
                <p:nvPr/>
              </p:nvGrpSpPr>
              <p:grpSpPr>
                <a:xfrm>
                  <a:off x="7863056" y="1037828"/>
                  <a:ext cx="960452" cy="960452"/>
                  <a:chOff x="0" y="0"/>
                  <a:chExt cx="960451" cy="960451"/>
                </a:xfrm>
              </p:grpSpPr>
              <p:sp>
                <p:nvSpPr>
                  <p:cNvPr id="148" name="Shape"/>
                  <p:cNvSpPr/>
                  <p:nvPr/>
                </p:nvSpPr>
                <p:spPr>
                  <a:xfrm>
                    <a:off x="190242" y="19049"/>
                    <a:ext cx="489895" cy="8425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7" h="21001" extrusionOk="0">
                        <a:moveTo>
                          <a:pt x="14319" y="21001"/>
                        </a:moveTo>
                        <a:lnTo>
                          <a:pt x="6310" y="21001"/>
                        </a:lnTo>
                        <a:lnTo>
                          <a:pt x="6310" y="13820"/>
                        </a:lnTo>
                        <a:cubicBezTo>
                          <a:pt x="1634" y="12238"/>
                          <a:pt x="-843" y="8811"/>
                          <a:pt x="261" y="5450"/>
                        </a:cubicBezTo>
                        <a:cubicBezTo>
                          <a:pt x="943" y="3371"/>
                          <a:pt x="2989" y="1579"/>
                          <a:pt x="5921" y="657"/>
                        </a:cubicBezTo>
                        <a:cubicBezTo>
                          <a:pt x="9914" y="-599"/>
                          <a:pt x="14710" y="-28"/>
                          <a:pt x="17623" y="2139"/>
                        </a:cubicBezTo>
                        <a:cubicBezTo>
                          <a:pt x="20521" y="4295"/>
                          <a:pt x="20757" y="7401"/>
                          <a:pt x="19036" y="10072"/>
                        </a:cubicBezTo>
                        <a:cubicBezTo>
                          <a:pt x="17996" y="11688"/>
                          <a:pt x="16294" y="13086"/>
                          <a:pt x="14118" y="14114"/>
                        </a:cubicBezTo>
                        <a:lnTo>
                          <a:pt x="14319" y="21001"/>
                        </a:lnTo>
                        <a:close/>
                      </a:path>
                    </a:pathLst>
                  </a:custGeom>
                  <a:solidFill>
                    <a:srgbClr val="F90D6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marL="0" marR="0" lvl="0" indent="0" algn="ctr" defTabSz="41273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kumimoji="0" sz="154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sym typeface="Helvetica Neue Medium"/>
                    </a:endParaRPr>
                  </a:p>
                </p:txBody>
              </p:sp>
              <p:pic>
                <p:nvPicPr>
                  <p:cNvPr id="149" name="innovation.png" descr="innovation.png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0" y="0"/>
                    <a:ext cx="960452" cy="960452"/>
                  </a:xfrm>
                  <a:prstGeom prst="rect">
                    <a:avLst/>
                  </a:prstGeom>
                  <a:ln w="3175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153" name="Group"/>
                <p:cNvGrpSpPr/>
                <p:nvPr/>
              </p:nvGrpSpPr>
              <p:grpSpPr>
                <a:xfrm>
                  <a:off x="6373364" y="982681"/>
                  <a:ext cx="960452" cy="960453"/>
                  <a:chOff x="0" y="0"/>
                  <a:chExt cx="960451" cy="960451"/>
                </a:xfrm>
              </p:grpSpPr>
              <p:sp>
                <p:nvSpPr>
                  <p:cNvPr id="151" name="Rounded Rectangle"/>
                  <p:cNvSpPr/>
                  <p:nvPr/>
                </p:nvSpPr>
                <p:spPr>
                  <a:xfrm>
                    <a:off x="390322" y="140645"/>
                    <a:ext cx="553021" cy="819807"/>
                  </a:xfrm>
                  <a:prstGeom prst="roundRect">
                    <a:avLst>
                      <a:gd name="adj" fmla="val 22236"/>
                    </a:avLst>
                  </a:prstGeom>
                  <a:solidFill>
                    <a:srgbClr val="F15A22"/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marL="0" marR="0" lvl="0" indent="0" algn="ctr" defTabSz="41273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kumimoji="0" sz="154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sym typeface="Helvetica Neue Medium"/>
                    </a:endParaRPr>
                  </a:p>
                </p:txBody>
              </p:sp>
              <p:pic>
                <p:nvPicPr>
                  <p:cNvPr id="152" name="professional-profile-with-image.png" descr="professional-profile-with-image.png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0" y="0"/>
                    <a:ext cx="960452" cy="960452"/>
                  </a:xfrm>
                  <a:prstGeom prst="rect">
                    <a:avLst/>
                  </a:prstGeom>
                  <a:ln w="3175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156" name="Group"/>
                <p:cNvGrpSpPr/>
                <p:nvPr/>
              </p:nvGrpSpPr>
              <p:grpSpPr>
                <a:xfrm>
                  <a:off x="4696882" y="936634"/>
                  <a:ext cx="1132626" cy="1132625"/>
                  <a:chOff x="0" y="0"/>
                  <a:chExt cx="1132624" cy="1132624"/>
                </a:xfrm>
              </p:grpSpPr>
              <p:sp>
                <p:nvSpPr>
                  <p:cNvPr id="154" name="Shape"/>
                  <p:cNvSpPr/>
                  <p:nvPr/>
                </p:nvSpPr>
                <p:spPr>
                  <a:xfrm>
                    <a:off x="135906" y="186594"/>
                    <a:ext cx="975778" cy="7513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8270"/>
                        </a:moveTo>
                        <a:lnTo>
                          <a:pt x="19510" y="10985"/>
                        </a:lnTo>
                        <a:lnTo>
                          <a:pt x="18409" y="10237"/>
                        </a:lnTo>
                        <a:lnTo>
                          <a:pt x="17186" y="11846"/>
                        </a:lnTo>
                        <a:lnTo>
                          <a:pt x="17762" y="13616"/>
                        </a:lnTo>
                        <a:lnTo>
                          <a:pt x="16310" y="15016"/>
                        </a:lnTo>
                        <a:lnTo>
                          <a:pt x="17475" y="17055"/>
                        </a:lnTo>
                        <a:cubicBezTo>
                          <a:pt x="17913" y="17618"/>
                          <a:pt x="17842" y="18560"/>
                          <a:pt x="17329" y="19002"/>
                        </a:cubicBezTo>
                        <a:cubicBezTo>
                          <a:pt x="16956" y="19324"/>
                          <a:pt x="16458" y="19250"/>
                          <a:pt x="16150" y="18827"/>
                        </a:cubicBezTo>
                        <a:cubicBezTo>
                          <a:pt x="16288" y="19292"/>
                          <a:pt x="16170" y="19820"/>
                          <a:pt x="15862" y="20116"/>
                        </a:cubicBezTo>
                        <a:cubicBezTo>
                          <a:pt x="15555" y="20412"/>
                          <a:pt x="15135" y="20406"/>
                          <a:pt x="14833" y="20102"/>
                        </a:cubicBezTo>
                        <a:cubicBezTo>
                          <a:pt x="14775" y="20552"/>
                          <a:pt x="14575" y="20950"/>
                          <a:pt x="14281" y="21200"/>
                        </a:cubicBezTo>
                        <a:cubicBezTo>
                          <a:pt x="13905" y="21519"/>
                          <a:pt x="13428" y="21558"/>
                          <a:pt x="13024" y="21303"/>
                        </a:cubicBezTo>
                        <a:lnTo>
                          <a:pt x="11603" y="20145"/>
                        </a:lnTo>
                        <a:cubicBezTo>
                          <a:pt x="11603" y="20528"/>
                          <a:pt x="11486" y="20896"/>
                          <a:pt x="11279" y="21168"/>
                        </a:cubicBezTo>
                        <a:cubicBezTo>
                          <a:pt x="11081" y="21429"/>
                          <a:pt x="10815" y="21583"/>
                          <a:pt x="10534" y="21600"/>
                        </a:cubicBezTo>
                        <a:lnTo>
                          <a:pt x="4318" y="13452"/>
                        </a:lnTo>
                        <a:lnTo>
                          <a:pt x="4317" y="11557"/>
                        </a:lnTo>
                        <a:lnTo>
                          <a:pt x="3088" y="10446"/>
                        </a:lnTo>
                        <a:lnTo>
                          <a:pt x="1951" y="11067"/>
                        </a:lnTo>
                        <a:lnTo>
                          <a:pt x="0" y="8383"/>
                        </a:lnTo>
                        <a:lnTo>
                          <a:pt x="6149" y="0"/>
                        </a:lnTo>
                        <a:lnTo>
                          <a:pt x="8114" y="2329"/>
                        </a:lnTo>
                        <a:lnTo>
                          <a:pt x="7969" y="4399"/>
                        </a:lnTo>
                        <a:lnTo>
                          <a:pt x="13820" y="4610"/>
                        </a:lnTo>
                        <a:lnTo>
                          <a:pt x="13435" y="2849"/>
                        </a:lnTo>
                        <a:lnTo>
                          <a:pt x="15505" y="97"/>
                        </a:lnTo>
                        <a:lnTo>
                          <a:pt x="21600" y="8270"/>
                        </a:lnTo>
                        <a:close/>
                      </a:path>
                    </a:pathLst>
                  </a:custGeom>
                  <a:solidFill>
                    <a:srgbClr val="AA4A9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marL="0" marR="0" lvl="0" indent="0" algn="ctr" defTabSz="41273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kumimoji="0" sz="154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sym typeface="Helvetica Neue Medium"/>
                    </a:endParaRPr>
                  </a:p>
                </p:txBody>
              </p:sp>
              <p:pic>
                <p:nvPicPr>
                  <p:cNvPr id="155" name="1492231-200.png" descr="1492231-200.png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0" y="0"/>
                    <a:ext cx="1132625" cy="1132625"/>
                  </a:xfrm>
                  <a:prstGeom prst="rect">
                    <a:avLst/>
                  </a:prstGeom>
                  <a:ln w="3175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159" name="Group"/>
                <p:cNvGrpSpPr/>
                <p:nvPr/>
              </p:nvGrpSpPr>
              <p:grpSpPr>
                <a:xfrm>
                  <a:off x="3344244" y="911590"/>
                  <a:ext cx="960452" cy="980576"/>
                  <a:chOff x="0" y="0"/>
                  <a:chExt cx="960451" cy="980574"/>
                </a:xfrm>
              </p:grpSpPr>
              <p:sp>
                <p:nvSpPr>
                  <p:cNvPr id="157" name="Shape"/>
                  <p:cNvSpPr/>
                  <p:nvPr/>
                </p:nvSpPr>
                <p:spPr>
                  <a:xfrm>
                    <a:off x="295528" y="418340"/>
                    <a:ext cx="459244" cy="56223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16" h="21288" extrusionOk="0">
                        <a:moveTo>
                          <a:pt x="20" y="21123"/>
                        </a:moveTo>
                        <a:cubicBezTo>
                          <a:pt x="-84" y="20222"/>
                          <a:pt x="224" y="19323"/>
                          <a:pt x="886" y="18594"/>
                        </a:cubicBezTo>
                        <a:cubicBezTo>
                          <a:pt x="2134" y="17219"/>
                          <a:pt x="4349" y="16666"/>
                          <a:pt x="6340" y="17232"/>
                        </a:cubicBezTo>
                        <a:lnTo>
                          <a:pt x="5452" y="15081"/>
                        </a:lnTo>
                        <a:cubicBezTo>
                          <a:pt x="3934" y="13174"/>
                          <a:pt x="3014" y="10987"/>
                          <a:pt x="2788" y="8712"/>
                        </a:cubicBezTo>
                        <a:cubicBezTo>
                          <a:pt x="2425" y="5067"/>
                          <a:pt x="4152" y="1322"/>
                          <a:pt x="8275" y="249"/>
                        </a:cubicBezTo>
                        <a:cubicBezTo>
                          <a:pt x="10430" y="-312"/>
                          <a:pt x="12764" y="108"/>
                          <a:pt x="14600" y="1186"/>
                        </a:cubicBezTo>
                        <a:cubicBezTo>
                          <a:pt x="17470" y="2872"/>
                          <a:pt x="18713" y="5762"/>
                          <a:pt x="18510" y="8643"/>
                        </a:cubicBezTo>
                        <a:cubicBezTo>
                          <a:pt x="18314" y="11430"/>
                          <a:pt x="16825" y="14055"/>
                          <a:pt x="14341" y="15994"/>
                        </a:cubicBezTo>
                        <a:lnTo>
                          <a:pt x="14290" y="17437"/>
                        </a:lnTo>
                        <a:cubicBezTo>
                          <a:pt x="16015" y="16993"/>
                          <a:pt x="17900" y="17253"/>
                          <a:pt x="19345" y="18135"/>
                        </a:cubicBezTo>
                        <a:cubicBezTo>
                          <a:pt x="20585" y="18892"/>
                          <a:pt x="21373" y="20037"/>
                          <a:pt x="21516" y="21288"/>
                        </a:cubicBezTo>
                        <a:lnTo>
                          <a:pt x="20" y="21123"/>
                        </a:lnTo>
                        <a:close/>
                      </a:path>
                    </a:pathLst>
                  </a:custGeom>
                  <a:solidFill>
                    <a:srgbClr val="FCC10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marL="0" marR="0" lvl="0" indent="0" algn="ctr" defTabSz="41273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kumimoji="0" sz="154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sym typeface="Helvetica Neue Medium"/>
                    </a:endParaRPr>
                  </a:p>
                </p:txBody>
              </p:sp>
              <p:pic>
                <p:nvPicPr>
                  <p:cNvPr id="158" name="skills.png" descr="skills.png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0" y="0"/>
                    <a:ext cx="960452" cy="960452"/>
                  </a:xfrm>
                  <a:prstGeom prst="rect">
                    <a:avLst/>
                  </a:prstGeom>
                  <a:ln w="3175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162" name="Group"/>
                <p:cNvGrpSpPr/>
                <p:nvPr/>
              </p:nvGrpSpPr>
              <p:grpSpPr>
                <a:xfrm>
                  <a:off x="2160998" y="971763"/>
                  <a:ext cx="753691" cy="890192"/>
                  <a:chOff x="49050" y="28971"/>
                  <a:chExt cx="753689" cy="890190"/>
                </a:xfrm>
              </p:grpSpPr>
              <p:sp>
                <p:nvSpPr>
                  <p:cNvPr id="160" name="Shape"/>
                  <p:cNvSpPr/>
                  <p:nvPr/>
                </p:nvSpPr>
                <p:spPr>
                  <a:xfrm>
                    <a:off x="49050" y="46962"/>
                    <a:ext cx="644819" cy="8297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40" h="21366" extrusionOk="0">
                        <a:moveTo>
                          <a:pt x="6606" y="21366"/>
                        </a:moveTo>
                        <a:lnTo>
                          <a:pt x="6501" y="17756"/>
                        </a:lnTo>
                        <a:cubicBezTo>
                          <a:pt x="6417" y="16892"/>
                          <a:pt x="5979" y="16080"/>
                          <a:pt x="5261" y="15459"/>
                        </a:cubicBezTo>
                        <a:cubicBezTo>
                          <a:pt x="4668" y="14944"/>
                          <a:pt x="3910" y="14586"/>
                          <a:pt x="3079" y="14427"/>
                        </a:cubicBezTo>
                        <a:cubicBezTo>
                          <a:pt x="505" y="12348"/>
                          <a:pt x="-560" y="9272"/>
                          <a:pt x="286" y="6353"/>
                        </a:cubicBezTo>
                        <a:cubicBezTo>
                          <a:pt x="1185" y="3251"/>
                          <a:pt x="4081" y="839"/>
                          <a:pt x="7775" y="116"/>
                        </a:cubicBezTo>
                        <a:cubicBezTo>
                          <a:pt x="10250" y="-234"/>
                          <a:pt x="12791" y="216"/>
                          <a:pt x="14890" y="1375"/>
                        </a:cubicBezTo>
                        <a:cubicBezTo>
                          <a:pt x="16951" y="2514"/>
                          <a:pt x="18437" y="4257"/>
                          <a:pt x="19060" y="6266"/>
                        </a:cubicBezTo>
                        <a:lnTo>
                          <a:pt x="19200" y="9362"/>
                        </a:lnTo>
                        <a:lnTo>
                          <a:pt x="21040" y="12636"/>
                        </a:lnTo>
                        <a:lnTo>
                          <a:pt x="19055" y="12739"/>
                        </a:lnTo>
                        <a:lnTo>
                          <a:pt x="19520" y="15846"/>
                        </a:lnTo>
                        <a:cubicBezTo>
                          <a:pt x="19484" y="16305"/>
                          <a:pt x="19236" y="16734"/>
                          <a:pt x="18829" y="17041"/>
                        </a:cubicBezTo>
                        <a:cubicBezTo>
                          <a:pt x="18468" y="17313"/>
                          <a:pt x="18005" y="17471"/>
                          <a:pt x="17521" y="17487"/>
                        </a:cubicBezTo>
                        <a:lnTo>
                          <a:pt x="14440" y="17479"/>
                        </a:lnTo>
                        <a:lnTo>
                          <a:pt x="14440" y="21208"/>
                        </a:lnTo>
                        <a:lnTo>
                          <a:pt x="6606" y="21366"/>
                        </a:lnTo>
                        <a:close/>
                      </a:path>
                    </a:pathLst>
                  </a:custGeom>
                  <a:solidFill>
                    <a:srgbClr val="DD0D6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marL="0" marR="0" lvl="0" indent="0" algn="ctr" defTabSz="41273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kumimoji="0" sz="154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sym typeface="Helvetica Neue Medium"/>
                    </a:endParaRPr>
                  </a:p>
                </p:txBody>
              </p:sp>
              <p:pic>
                <p:nvPicPr>
                  <p:cNvPr id="161" name="sincerity-concept-line-icon-simple-element-vector-27180690.jpg" descr="sincerity-concept-line-icon-simple-element-vector-27180690.jpg"/>
                  <p:cNvPicPr>
                    <a:picLocks noChangeAspect="1"/>
                  </p:cNvPicPr>
                  <p:nvPr/>
                </p:nvPicPr>
                <p:blipFill>
                  <a:blip r:embed="rId9"/>
                  <a:srcRect l="35017" t="28050" r="35025" b="39185"/>
                  <a:stretch>
                    <a:fillRect/>
                  </a:stretch>
                </p:blipFill>
                <p:spPr>
                  <a:xfrm>
                    <a:off x="49092" y="28971"/>
                    <a:ext cx="753649" cy="89019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4" h="21600" extrusionOk="0">
                        <a:moveTo>
                          <a:pt x="9646" y="0"/>
                        </a:moveTo>
                        <a:cubicBezTo>
                          <a:pt x="9319" y="0"/>
                          <a:pt x="8995" y="14"/>
                          <a:pt x="8683" y="48"/>
                        </a:cubicBezTo>
                        <a:cubicBezTo>
                          <a:pt x="6234" y="317"/>
                          <a:pt x="4363" y="1117"/>
                          <a:pt x="2749" y="2581"/>
                        </a:cubicBezTo>
                        <a:cubicBezTo>
                          <a:pt x="1403" y="3802"/>
                          <a:pt x="619" y="5037"/>
                          <a:pt x="225" y="6577"/>
                        </a:cubicBezTo>
                        <a:cubicBezTo>
                          <a:pt x="-478" y="9321"/>
                          <a:pt x="496" y="12305"/>
                          <a:pt x="2738" y="14301"/>
                        </a:cubicBezTo>
                        <a:cubicBezTo>
                          <a:pt x="2978" y="14514"/>
                          <a:pt x="3492" y="14909"/>
                          <a:pt x="3878" y="15177"/>
                        </a:cubicBezTo>
                        <a:cubicBezTo>
                          <a:pt x="4790" y="15809"/>
                          <a:pt x="5306" y="16351"/>
                          <a:pt x="5727" y="17093"/>
                        </a:cubicBezTo>
                        <a:cubicBezTo>
                          <a:pt x="6241" y="17998"/>
                          <a:pt x="6368" y="18605"/>
                          <a:pt x="6369" y="20146"/>
                        </a:cubicBezTo>
                        <a:cubicBezTo>
                          <a:pt x="6370" y="20882"/>
                          <a:pt x="6399" y="21511"/>
                          <a:pt x="6436" y="21542"/>
                        </a:cubicBezTo>
                        <a:cubicBezTo>
                          <a:pt x="6472" y="21574"/>
                          <a:pt x="8365" y="21600"/>
                          <a:pt x="10632" y="21600"/>
                        </a:cubicBezTo>
                        <a:lnTo>
                          <a:pt x="14750" y="21600"/>
                        </a:lnTo>
                        <a:lnTo>
                          <a:pt x="14772" y="19770"/>
                        </a:lnTo>
                        <a:lnTo>
                          <a:pt x="14805" y="17950"/>
                        </a:lnTo>
                        <a:lnTo>
                          <a:pt x="16333" y="17902"/>
                        </a:lnTo>
                        <a:cubicBezTo>
                          <a:pt x="17674" y="17864"/>
                          <a:pt x="17917" y="17837"/>
                          <a:pt x="18326" y="17661"/>
                        </a:cubicBezTo>
                        <a:cubicBezTo>
                          <a:pt x="18865" y="17430"/>
                          <a:pt x="19235" y="17076"/>
                          <a:pt x="19511" y="16535"/>
                        </a:cubicBezTo>
                        <a:cubicBezTo>
                          <a:pt x="19687" y="16189"/>
                          <a:pt x="19705" y="16051"/>
                          <a:pt x="19633" y="15158"/>
                        </a:cubicBezTo>
                        <a:cubicBezTo>
                          <a:pt x="19588" y="14613"/>
                          <a:pt x="19548" y="13954"/>
                          <a:pt x="19544" y="13694"/>
                        </a:cubicBezTo>
                        <a:lnTo>
                          <a:pt x="19533" y="13232"/>
                        </a:lnTo>
                        <a:lnTo>
                          <a:pt x="19931" y="13203"/>
                        </a:lnTo>
                        <a:cubicBezTo>
                          <a:pt x="20601" y="13164"/>
                          <a:pt x="20754" y="13102"/>
                          <a:pt x="20917" y="12827"/>
                        </a:cubicBezTo>
                        <a:cubicBezTo>
                          <a:pt x="21122" y="12482"/>
                          <a:pt x="21079" y="12362"/>
                          <a:pt x="20363" y="11248"/>
                        </a:cubicBezTo>
                        <a:cubicBezTo>
                          <a:pt x="19488" y="9885"/>
                          <a:pt x="19479" y="9841"/>
                          <a:pt x="19389" y="8551"/>
                        </a:cubicBezTo>
                        <a:cubicBezTo>
                          <a:pt x="19298" y="7254"/>
                          <a:pt x="19069" y="6429"/>
                          <a:pt x="18536" y="5374"/>
                        </a:cubicBezTo>
                        <a:cubicBezTo>
                          <a:pt x="17906" y="4125"/>
                          <a:pt x="16882" y="2764"/>
                          <a:pt x="16068" y="2099"/>
                        </a:cubicBezTo>
                        <a:cubicBezTo>
                          <a:pt x="14496" y="816"/>
                          <a:pt x="11937" y="1"/>
                          <a:pt x="9646" y="0"/>
                        </a:cubicBezTo>
                        <a:close/>
                        <a:moveTo>
                          <a:pt x="9447" y="462"/>
                        </a:moveTo>
                        <a:cubicBezTo>
                          <a:pt x="10603" y="443"/>
                          <a:pt x="11782" y="589"/>
                          <a:pt x="12757" y="905"/>
                        </a:cubicBezTo>
                        <a:cubicBezTo>
                          <a:pt x="15120" y="1671"/>
                          <a:pt x="16666" y="2991"/>
                          <a:pt x="17961" y="5335"/>
                        </a:cubicBezTo>
                        <a:cubicBezTo>
                          <a:pt x="18587" y="6469"/>
                          <a:pt x="18797" y="7195"/>
                          <a:pt x="18891" y="8600"/>
                        </a:cubicBezTo>
                        <a:cubicBezTo>
                          <a:pt x="18982" y="9960"/>
                          <a:pt x="19007" y="10044"/>
                          <a:pt x="19987" y="11575"/>
                        </a:cubicBezTo>
                        <a:cubicBezTo>
                          <a:pt x="20712" y="12709"/>
                          <a:pt x="20691" y="12789"/>
                          <a:pt x="19677" y="12702"/>
                        </a:cubicBezTo>
                        <a:cubicBezTo>
                          <a:pt x="19263" y="12666"/>
                          <a:pt x="18996" y="12676"/>
                          <a:pt x="18957" y="12731"/>
                        </a:cubicBezTo>
                        <a:cubicBezTo>
                          <a:pt x="18923" y="12779"/>
                          <a:pt x="18966" y="13500"/>
                          <a:pt x="19057" y="14329"/>
                        </a:cubicBezTo>
                        <a:cubicBezTo>
                          <a:pt x="19243" y="16037"/>
                          <a:pt x="19205" y="16313"/>
                          <a:pt x="18680" y="16833"/>
                        </a:cubicBezTo>
                        <a:cubicBezTo>
                          <a:pt x="18129" y="17380"/>
                          <a:pt x="17945" y="17431"/>
                          <a:pt x="16034" y="17478"/>
                        </a:cubicBezTo>
                        <a:lnTo>
                          <a:pt x="14307" y="17517"/>
                        </a:lnTo>
                        <a:lnTo>
                          <a:pt x="14263" y="19318"/>
                        </a:lnTo>
                        <a:lnTo>
                          <a:pt x="14208" y="21128"/>
                        </a:lnTo>
                        <a:lnTo>
                          <a:pt x="10587" y="21147"/>
                        </a:lnTo>
                        <a:cubicBezTo>
                          <a:pt x="7737" y="21165"/>
                          <a:pt x="6955" y="21146"/>
                          <a:pt x="6923" y="21061"/>
                        </a:cubicBezTo>
                        <a:cubicBezTo>
                          <a:pt x="6901" y="21001"/>
                          <a:pt x="6867" y="20358"/>
                          <a:pt x="6845" y="19626"/>
                        </a:cubicBezTo>
                        <a:cubicBezTo>
                          <a:pt x="6811" y="18472"/>
                          <a:pt x="6769" y="18208"/>
                          <a:pt x="6546" y="17642"/>
                        </a:cubicBezTo>
                        <a:cubicBezTo>
                          <a:pt x="6051" y="16384"/>
                          <a:pt x="5351" y="15581"/>
                          <a:pt x="3834" y="14532"/>
                        </a:cubicBezTo>
                        <a:cubicBezTo>
                          <a:pt x="2595" y="13675"/>
                          <a:pt x="1416" y="12173"/>
                          <a:pt x="922" y="10824"/>
                        </a:cubicBezTo>
                        <a:cubicBezTo>
                          <a:pt x="714" y="10257"/>
                          <a:pt x="456" y="8971"/>
                          <a:pt x="457" y="8474"/>
                        </a:cubicBezTo>
                        <a:cubicBezTo>
                          <a:pt x="458" y="7755"/>
                          <a:pt x="742" y="6445"/>
                          <a:pt x="1055" y="5691"/>
                        </a:cubicBezTo>
                        <a:cubicBezTo>
                          <a:pt x="1442" y="4760"/>
                          <a:pt x="1904" y="4108"/>
                          <a:pt x="2782" y="3217"/>
                        </a:cubicBezTo>
                        <a:cubicBezTo>
                          <a:pt x="4010" y="1970"/>
                          <a:pt x="5631" y="1084"/>
                          <a:pt x="7443" y="684"/>
                        </a:cubicBezTo>
                        <a:cubicBezTo>
                          <a:pt x="8068" y="546"/>
                          <a:pt x="8754" y="474"/>
                          <a:pt x="9447" y="462"/>
                        </a:cubicBezTo>
                        <a:close/>
                        <a:moveTo>
                          <a:pt x="7709" y="5162"/>
                        </a:moveTo>
                        <a:cubicBezTo>
                          <a:pt x="6649" y="5160"/>
                          <a:pt x="6135" y="5337"/>
                          <a:pt x="5439" y="5951"/>
                        </a:cubicBezTo>
                        <a:cubicBezTo>
                          <a:pt x="4836" y="6484"/>
                          <a:pt x="4567" y="7005"/>
                          <a:pt x="4520" y="7704"/>
                        </a:cubicBezTo>
                        <a:cubicBezTo>
                          <a:pt x="4420" y="9209"/>
                          <a:pt x="5288" y="10182"/>
                          <a:pt x="8495" y="12182"/>
                        </a:cubicBezTo>
                        <a:cubicBezTo>
                          <a:pt x="9145" y="12588"/>
                          <a:pt x="9735" y="12923"/>
                          <a:pt x="9812" y="12923"/>
                        </a:cubicBezTo>
                        <a:cubicBezTo>
                          <a:pt x="9889" y="12924"/>
                          <a:pt x="10026" y="12873"/>
                          <a:pt x="10111" y="12808"/>
                        </a:cubicBezTo>
                        <a:cubicBezTo>
                          <a:pt x="10197" y="12743"/>
                          <a:pt x="10954" y="12287"/>
                          <a:pt x="11794" y="11797"/>
                        </a:cubicBezTo>
                        <a:cubicBezTo>
                          <a:pt x="14372" y="10292"/>
                          <a:pt x="15198" y="9443"/>
                          <a:pt x="15315" y="8176"/>
                        </a:cubicBezTo>
                        <a:cubicBezTo>
                          <a:pt x="15435" y="6869"/>
                          <a:pt x="14582" y="5644"/>
                          <a:pt x="13322" y="5325"/>
                        </a:cubicBezTo>
                        <a:cubicBezTo>
                          <a:pt x="12496" y="5116"/>
                          <a:pt x="11373" y="5186"/>
                          <a:pt x="10798" y="5480"/>
                        </a:cubicBezTo>
                        <a:cubicBezTo>
                          <a:pt x="10560" y="5601"/>
                          <a:pt x="10280" y="5776"/>
                          <a:pt x="10178" y="5874"/>
                        </a:cubicBezTo>
                        <a:lnTo>
                          <a:pt x="9989" y="6057"/>
                        </a:lnTo>
                        <a:lnTo>
                          <a:pt x="9624" y="5759"/>
                        </a:lnTo>
                        <a:cubicBezTo>
                          <a:pt x="8970" y="5244"/>
                          <a:pt x="8691" y="5163"/>
                          <a:pt x="7709" y="5162"/>
                        </a:cubicBezTo>
                        <a:close/>
                        <a:moveTo>
                          <a:pt x="7676" y="5547"/>
                        </a:moveTo>
                        <a:cubicBezTo>
                          <a:pt x="8568" y="5550"/>
                          <a:pt x="9248" y="5927"/>
                          <a:pt x="9569" y="6597"/>
                        </a:cubicBezTo>
                        <a:cubicBezTo>
                          <a:pt x="9758" y="6991"/>
                          <a:pt x="10043" y="7027"/>
                          <a:pt x="10211" y="6674"/>
                        </a:cubicBezTo>
                        <a:cubicBezTo>
                          <a:pt x="10369" y="6342"/>
                          <a:pt x="10882" y="5921"/>
                          <a:pt x="11329" y="5759"/>
                        </a:cubicBezTo>
                        <a:cubicBezTo>
                          <a:pt x="11774" y="5597"/>
                          <a:pt x="12697" y="5593"/>
                          <a:pt x="13200" y="5749"/>
                        </a:cubicBezTo>
                        <a:cubicBezTo>
                          <a:pt x="14416" y="6127"/>
                          <a:pt x="15103" y="7406"/>
                          <a:pt x="14717" y="8561"/>
                        </a:cubicBezTo>
                        <a:cubicBezTo>
                          <a:pt x="14381" y="9569"/>
                          <a:pt x="13748" y="10108"/>
                          <a:pt x="11218" y="11585"/>
                        </a:cubicBezTo>
                        <a:cubicBezTo>
                          <a:pt x="10443" y="12038"/>
                          <a:pt x="9797" y="12413"/>
                          <a:pt x="9779" y="12413"/>
                        </a:cubicBezTo>
                        <a:cubicBezTo>
                          <a:pt x="9699" y="12413"/>
                          <a:pt x="7728" y="11127"/>
                          <a:pt x="7045" y="10632"/>
                        </a:cubicBezTo>
                        <a:cubicBezTo>
                          <a:pt x="6157" y="9988"/>
                          <a:pt x="5557" y="9419"/>
                          <a:pt x="5262" y="8937"/>
                        </a:cubicBezTo>
                        <a:cubicBezTo>
                          <a:pt x="5098" y="8669"/>
                          <a:pt x="5042" y="8438"/>
                          <a:pt x="5041" y="7897"/>
                        </a:cubicBezTo>
                        <a:cubicBezTo>
                          <a:pt x="5039" y="7238"/>
                          <a:pt x="5060" y="7176"/>
                          <a:pt x="5406" y="6722"/>
                        </a:cubicBezTo>
                        <a:cubicBezTo>
                          <a:pt x="6013" y="5926"/>
                          <a:pt x="6757" y="5544"/>
                          <a:pt x="7676" y="5547"/>
                        </a:cubicBezTo>
                        <a:close/>
                      </a:path>
                    </a:pathLst>
                  </a:custGeom>
                  <a:ln w="3175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63" name="Sincerity"/>
                <p:cNvSpPr txBox="1"/>
                <p:nvPr/>
              </p:nvSpPr>
              <p:spPr>
                <a:xfrm>
                  <a:off x="2005622" y="1943132"/>
                  <a:ext cx="1064690" cy="288842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5183" tIns="15183" rIns="15183" bIns="15183" numCol="1" anchor="ctr">
                  <a:noAutofit/>
                </a:bodyPr>
                <a:lstStyle>
                  <a:lvl1pPr algn="l">
                    <a:defRPr sz="1700" b="0">
                      <a:solidFill>
                        <a:srgbClr val="DC0D64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marL="0" marR="0" lvl="0" indent="0" algn="l" defTabSz="41273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19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DC0D64"/>
                      </a:solidFill>
                      <a:effectLst/>
                      <a:uLnTx/>
                      <a:uFillTx/>
                      <a:latin typeface="Skia Regular"/>
                      <a:sym typeface="Skia Regular"/>
                    </a:rPr>
                    <a:t>Sincerity </a:t>
                  </a:r>
                </a:p>
              </p:txBody>
            </p:sp>
            <p:sp>
              <p:nvSpPr>
                <p:cNvPr id="164" name="Competency"/>
                <p:cNvSpPr txBox="1"/>
                <p:nvPr/>
              </p:nvSpPr>
              <p:spPr>
                <a:xfrm>
                  <a:off x="3176734" y="1972754"/>
                  <a:ext cx="1394219" cy="288842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5183" tIns="15183" rIns="15183" bIns="15183" numCol="1" anchor="ctr">
                  <a:noAutofit/>
                </a:bodyPr>
                <a:lstStyle>
                  <a:lvl1pPr algn="l">
                    <a:defRPr sz="1700" b="0">
                      <a:solidFill>
                        <a:srgbClr val="E8B103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marL="0" marR="0" lvl="0" indent="0" algn="l" defTabSz="41273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19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E8B103"/>
                      </a:solidFill>
                      <a:effectLst/>
                      <a:uLnTx/>
                      <a:uFillTx/>
                      <a:latin typeface="Skia Regular"/>
                      <a:sym typeface="Skia Regular"/>
                    </a:rPr>
                    <a:t>Competency </a:t>
                  </a:r>
                </a:p>
              </p:txBody>
            </p:sp>
            <p:sp>
              <p:nvSpPr>
                <p:cNvPr id="165" name="Commitment"/>
                <p:cNvSpPr txBox="1"/>
                <p:nvPr/>
              </p:nvSpPr>
              <p:spPr>
                <a:xfrm>
                  <a:off x="4607982" y="1972754"/>
                  <a:ext cx="1394219" cy="288842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5183" tIns="15183" rIns="15183" bIns="15183" numCol="1" anchor="ctr">
                  <a:noAutofit/>
                </a:bodyPr>
                <a:lstStyle>
                  <a:lvl1pPr algn="l">
                    <a:defRPr sz="1700" b="0">
                      <a:solidFill>
                        <a:srgbClr val="AA4A9D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marL="0" marR="0" lvl="0" indent="0" algn="l" defTabSz="41273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19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AA4A9D"/>
                      </a:solidFill>
                      <a:effectLst/>
                      <a:uLnTx/>
                      <a:uFillTx/>
                      <a:latin typeface="Skia Regular"/>
                      <a:sym typeface="Skia Regular"/>
                    </a:rPr>
                    <a:t>Commitment </a:t>
                  </a:r>
                </a:p>
              </p:txBody>
            </p:sp>
            <p:sp>
              <p:nvSpPr>
                <p:cNvPr id="166" name="Professionalism"/>
                <p:cNvSpPr txBox="1"/>
                <p:nvPr/>
              </p:nvSpPr>
              <p:spPr>
                <a:xfrm>
                  <a:off x="6125933" y="1972754"/>
                  <a:ext cx="1724781" cy="288842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5183" tIns="15183" rIns="15183" bIns="15183" numCol="1" anchor="ctr">
                  <a:noAutofit/>
                </a:bodyPr>
                <a:lstStyle>
                  <a:lvl1pPr algn="l">
                    <a:defRPr sz="1700" b="0">
                      <a:solidFill>
                        <a:srgbClr val="F15A22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marL="0" marR="0" lvl="0" indent="0" algn="l" defTabSz="41273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19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15A22"/>
                      </a:solidFill>
                      <a:effectLst/>
                      <a:uLnTx/>
                      <a:uFillTx/>
                      <a:latin typeface="Skia Regular"/>
                      <a:sym typeface="Skia Regular"/>
                    </a:rPr>
                    <a:t>Professionalism </a:t>
                  </a:r>
                </a:p>
              </p:txBody>
            </p:sp>
            <p:sp>
              <p:nvSpPr>
                <p:cNvPr id="167" name="Innovation"/>
                <p:cNvSpPr txBox="1"/>
                <p:nvPr/>
              </p:nvSpPr>
              <p:spPr>
                <a:xfrm>
                  <a:off x="7836699" y="1972754"/>
                  <a:ext cx="1724781" cy="288842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5183" tIns="15183" rIns="15183" bIns="15183" numCol="1" anchor="ctr">
                  <a:noAutofit/>
                </a:bodyPr>
                <a:lstStyle>
                  <a:lvl1pPr algn="l">
                    <a:defRPr sz="1700" b="0">
                      <a:solidFill>
                        <a:srgbClr val="F90D6C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marL="0" marR="0" lvl="0" indent="0" algn="l" defTabSz="41273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19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90D6C"/>
                      </a:solidFill>
                      <a:effectLst/>
                      <a:uLnTx/>
                      <a:uFillTx/>
                      <a:latin typeface="Skia Regular"/>
                      <a:sym typeface="Skia Regular"/>
                    </a:rPr>
                    <a:t>Innovation </a:t>
                  </a:r>
                </a:p>
              </p:txBody>
            </p:sp>
            <p:sp>
              <p:nvSpPr>
                <p:cNvPr id="168" name="Line"/>
                <p:cNvSpPr/>
                <p:nvPr/>
              </p:nvSpPr>
              <p:spPr>
                <a:xfrm>
                  <a:off x="2005622" y="2260052"/>
                  <a:ext cx="830692" cy="1"/>
                </a:xfrm>
                <a:prstGeom prst="line">
                  <a:avLst/>
                </a:prstGeom>
                <a:noFill/>
                <a:ln w="12700" cap="flat">
                  <a:solidFill>
                    <a:srgbClr val="DC0D64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41273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154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69" name="Line"/>
                <p:cNvSpPr/>
                <p:nvPr/>
              </p:nvSpPr>
              <p:spPr>
                <a:xfrm>
                  <a:off x="3236260" y="2260052"/>
                  <a:ext cx="1068436" cy="1"/>
                </a:xfrm>
                <a:prstGeom prst="line">
                  <a:avLst/>
                </a:prstGeom>
                <a:noFill/>
                <a:ln w="12700" cap="flat">
                  <a:solidFill>
                    <a:srgbClr val="FCC102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41273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154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70" name="Line"/>
                <p:cNvSpPr/>
                <p:nvPr/>
              </p:nvSpPr>
              <p:spPr>
                <a:xfrm>
                  <a:off x="4678414" y="2263138"/>
                  <a:ext cx="1262070" cy="1"/>
                </a:xfrm>
                <a:prstGeom prst="line">
                  <a:avLst/>
                </a:prstGeom>
                <a:noFill/>
                <a:ln w="12700" cap="flat">
                  <a:solidFill>
                    <a:srgbClr val="AA4A9D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41273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154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71" name="Line"/>
                <p:cNvSpPr/>
                <p:nvPr/>
              </p:nvSpPr>
              <p:spPr>
                <a:xfrm>
                  <a:off x="6175306" y="2263138"/>
                  <a:ext cx="1455314" cy="1"/>
                </a:xfrm>
                <a:prstGeom prst="line">
                  <a:avLst/>
                </a:prstGeom>
                <a:noFill/>
                <a:ln w="12700" cap="flat">
                  <a:solidFill>
                    <a:srgbClr val="F15A22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41273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154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72" name="Line"/>
                <p:cNvSpPr/>
                <p:nvPr/>
              </p:nvSpPr>
              <p:spPr>
                <a:xfrm>
                  <a:off x="7898416" y="2256966"/>
                  <a:ext cx="1013167" cy="1"/>
                </a:xfrm>
                <a:prstGeom prst="line">
                  <a:avLst/>
                </a:prstGeom>
                <a:noFill/>
                <a:ln w="12700" cap="flat">
                  <a:solidFill>
                    <a:srgbClr val="F90D6C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41273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154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73" name="Line"/>
                <p:cNvSpPr/>
                <p:nvPr/>
              </p:nvSpPr>
              <p:spPr>
                <a:xfrm>
                  <a:off x="9166451" y="2256966"/>
                  <a:ext cx="1301821" cy="1"/>
                </a:xfrm>
                <a:prstGeom prst="line">
                  <a:avLst/>
                </a:prstGeom>
                <a:noFill/>
                <a:ln w="12700" cap="flat">
                  <a:solidFill>
                    <a:srgbClr val="CBCA0B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41273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154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74" name="Shape"/>
                <p:cNvSpPr/>
                <p:nvPr/>
              </p:nvSpPr>
              <p:spPr>
                <a:xfrm>
                  <a:off x="10914600" y="1443106"/>
                  <a:ext cx="725506" cy="5551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15" h="20588" extrusionOk="0">
                      <a:moveTo>
                        <a:pt x="17636" y="20588"/>
                      </a:moveTo>
                      <a:lnTo>
                        <a:pt x="689" y="20588"/>
                      </a:lnTo>
                      <a:cubicBezTo>
                        <a:pt x="-1614" y="11347"/>
                        <a:pt x="2115" y="1039"/>
                        <a:pt x="8109" y="75"/>
                      </a:cubicBezTo>
                      <a:cubicBezTo>
                        <a:pt x="14868" y="-1012"/>
                        <a:pt x="19986" y="10008"/>
                        <a:pt x="17636" y="20588"/>
                      </a:cubicBezTo>
                      <a:close/>
                    </a:path>
                  </a:pathLst>
                </a:custGeom>
                <a:solidFill>
                  <a:srgbClr val="02AAA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41273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154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sym typeface="Helvetica Neue Medium"/>
                  </a:endParaRPr>
                </a:p>
              </p:txBody>
            </p:sp>
            <p:pic>
              <p:nvPicPr>
                <p:cNvPr id="175" name="loyalty.png" descr="loyalty.png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724769" y="997938"/>
                  <a:ext cx="960452" cy="960452"/>
                </a:xfrm>
                <a:prstGeom prst="rect">
                  <a:avLst/>
                </a:prstGeom>
                <a:ln w="3175" cap="flat">
                  <a:noFill/>
                  <a:miter lim="400000"/>
                </a:ln>
                <a:effectLst/>
              </p:spPr>
            </p:pic>
            <p:sp>
              <p:nvSpPr>
                <p:cNvPr id="176" name="Development"/>
                <p:cNvSpPr txBox="1"/>
                <p:nvPr/>
              </p:nvSpPr>
              <p:spPr>
                <a:xfrm>
                  <a:off x="9141764" y="1972754"/>
                  <a:ext cx="1724781" cy="288842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5183" tIns="15183" rIns="15183" bIns="15183" numCol="1" anchor="ctr">
                  <a:noAutofit/>
                </a:bodyPr>
                <a:lstStyle>
                  <a:lvl1pPr algn="l">
                    <a:defRPr sz="1700" b="0">
                      <a:solidFill>
                        <a:srgbClr val="CBCA0B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marL="0" marR="0" lvl="0" indent="0" algn="l" defTabSz="41273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19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CBCA0B"/>
                      </a:solidFill>
                      <a:effectLst/>
                      <a:uLnTx/>
                      <a:uFillTx/>
                      <a:latin typeface="Skia Regular"/>
                      <a:sym typeface="Skia Regular"/>
                    </a:rPr>
                    <a:t>Development </a:t>
                  </a:r>
                </a:p>
              </p:txBody>
            </p:sp>
            <p:sp>
              <p:nvSpPr>
                <p:cNvPr id="177" name="Honest"/>
                <p:cNvSpPr txBox="1"/>
                <p:nvPr/>
              </p:nvSpPr>
              <p:spPr>
                <a:xfrm>
                  <a:off x="10822829" y="1998279"/>
                  <a:ext cx="1724781" cy="288842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5183" tIns="15183" rIns="15183" bIns="15183" numCol="1" anchor="ctr">
                  <a:noAutofit/>
                </a:bodyPr>
                <a:lstStyle>
                  <a:lvl1pPr algn="l">
                    <a:defRPr sz="1700" b="0">
                      <a:solidFill>
                        <a:srgbClr val="02AAAD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marL="0" marR="0" lvl="0" indent="0" algn="l" defTabSz="41273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19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2AAAD"/>
                      </a:solidFill>
                      <a:effectLst/>
                      <a:uLnTx/>
                      <a:uFillTx/>
                      <a:latin typeface="Skia Regular"/>
                      <a:sym typeface="Skia Regular"/>
                    </a:rPr>
                    <a:t>Honest </a:t>
                  </a:r>
                </a:p>
              </p:txBody>
            </p:sp>
            <p:sp>
              <p:nvSpPr>
                <p:cNvPr id="178" name="Line"/>
                <p:cNvSpPr/>
                <p:nvPr/>
              </p:nvSpPr>
              <p:spPr>
                <a:xfrm>
                  <a:off x="10866545" y="2258509"/>
                  <a:ext cx="676900" cy="1"/>
                </a:xfrm>
                <a:prstGeom prst="line">
                  <a:avLst/>
                </a:prstGeom>
                <a:noFill/>
                <a:ln w="12700" cap="flat">
                  <a:solidFill>
                    <a:srgbClr val="02AAAD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41273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154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79" name="VALUES"/>
                <p:cNvSpPr txBox="1"/>
                <p:nvPr/>
              </p:nvSpPr>
              <p:spPr>
                <a:xfrm>
                  <a:off x="0" y="0"/>
                  <a:ext cx="4065771" cy="896161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6329" tIns="16329" rIns="16329" bIns="16329" numCol="1" anchor="ctr">
                  <a:noAutofit/>
                </a:bodyPr>
                <a:lstStyle>
                  <a:lvl1pPr defTabSz="740419">
                    <a:defRPr sz="4100" b="0">
                      <a:solidFill>
                        <a:srgbClr val="FFFFFF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marL="0" marR="0" lvl="0" indent="0" algn="ctr" defTabSz="520589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83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kia Regular"/>
                      <a:sym typeface="Skia Regular"/>
                    </a:rPr>
                    <a:t>VALUES</a:t>
                  </a:r>
                </a:p>
              </p:txBody>
            </p:sp>
            <p:sp>
              <p:nvSpPr>
                <p:cNvPr id="180" name="VALUES"/>
                <p:cNvSpPr txBox="1"/>
                <p:nvPr/>
              </p:nvSpPr>
              <p:spPr>
                <a:xfrm>
                  <a:off x="467013" y="124981"/>
                  <a:ext cx="3160496" cy="627226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6329" tIns="16329" rIns="16329" bIns="16329" numCol="1" anchor="ctr">
                  <a:noAutofit/>
                </a:bodyPr>
                <a:lstStyle>
                  <a:lvl1pPr defTabSz="740419">
                    <a:defRPr sz="4100" b="0">
                      <a:solidFill>
                        <a:srgbClr val="CBCA0B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marL="0" marR="0" lvl="0" indent="0" algn="ctr" defTabSz="520589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83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CBCA0B"/>
                      </a:solidFill>
                      <a:effectLst/>
                      <a:uLnTx/>
                      <a:uFillTx/>
                      <a:latin typeface="Skia Regular"/>
                      <a:sym typeface="Skia Regular"/>
                    </a:rPr>
                    <a:t>VALUES</a:t>
                  </a:r>
                </a:p>
              </p:txBody>
            </p:sp>
          </p:grpSp>
          <p:grpSp>
            <p:nvGrpSpPr>
              <p:cNvPr id="193" name="Group"/>
              <p:cNvGrpSpPr/>
              <p:nvPr/>
            </p:nvGrpSpPr>
            <p:grpSpPr>
              <a:xfrm>
                <a:off x="3898018" y="2879977"/>
                <a:ext cx="5137936" cy="2560981"/>
                <a:chOff x="0" y="107"/>
                <a:chExt cx="5137934" cy="2560979"/>
              </a:xfrm>
            </p:grpSpPr>
            <p:sp>
              <p:nvSpPr>
                <p:cNvPr id="182" name="Circle"/>
                <p:cNvSpPr/>
                <p:nvPr/>
              </p:nvSpPr>
              <p:spPr>
                <a:xfrm>
                  <a:off x="2660399" y="1139888"/>
                  <a:ext cx="240992" cy="240993"/>
                </a:xfrm>
                <a:prstGeom prst="ellipse">
                  <a:avLst/>
                </a:prstGeom>
                <a:noFill/>
                <a:ln w="25400" cap="flat">
                  <a:solidFill>
                    <a:srgbClr val="D3CDB9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639524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2391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83" name="Circle"/>
                <p:cNvSpPr/>
                <p:nvPr/>
              </p:nvSpPr>
              <p:spPr>
                <a:xfrm flipH="1">
                  <a:off x="2703725" y="1180471"/>
                  <a:ext cx="159827" cy="159828"/>
                </a:xfrm>
                <a:prstGeom prst="ellipse">
                  <a:avLst/>
                </a:prstGeom>
                <a:solidFill>
                  <a:srgbClr val="9D1D59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639524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2391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84" name="Line"/>
                <p:cNvSpPr/>
                <p:nvPr/>
              </p:nvSpPr>
              <p:spPr>
                <a:xfrm flipH="1">
                  <a:off x="2354232" y="1280598"/>
                  <a:ext cx="309534" cy="1"/>
                </a:xfrm>
                <a:prstGeom prst="line">
                  <a:avLst/>
                </a:prstGeom>
                <a:noFill/>
                <a:ln w="25400" cap="flat">
                  <a:solidFill>
                    <a:srgbClr val="D3CEBA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639524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2391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85" name="Line"/>
                <p:cNvSpPr/>
                <p:nvPr/>
              </p:nvSpPr>
              <p:spPr>
                <a:xfrm flipH="1" flipV="1">
                  <a:off x="308482" y="860325"/>
                  <a:ext cx="277678" cy="115851"/>
                </a:xfrm>
                <a:prstGeom prst="line">
                  <a:avLst/>
                </a:prstGeom>
                <a:noFill/>
                <a:ln w="25400" cap="flat">
                  <a:solidFill>
                    <a:srgbClr val="D3CEBA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639524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2391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86" name="Line"/>
                <p:cNvSpPr/>
                <p:nvPr/>
              </p:nvSpPr>
              <p:spPr>
                <a:xfrm flipH="1">
                  <a:off x="170640" y="1260384"/>
                  <a:ext cx="360517" cy="1"/>
                </a:xfrm>
                <a:prstGeom prst="line">
                  <a:avLst/>
                </a:prstGeom>
                <a:noFill/>
                <a:ln w="25400" cap="flat">
                  <a:solidFill>
                    <a:srgbClr val="D3CEBA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639524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2391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87" name="Line"/>
                <p:cNvSpPr/>
                <p:nvPr/>
              </p:nvSpPr>
              <p:spPr>
                <a:xfrm flipH="1">
                  <a:off x="308014" y="1544442"/>
                  <a:ext cx="278614" cy="115998"/>
                </a:xfrm>
                <a:prstGeom prst="line">
                  <a:avLst/>
                </a:prstGeom>
                <a:noFill/>
                <a:ln w="25400" cap="flat">
                  <a:solidFill>
                    <a:srgbClr val="D3CEBA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639524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2391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88" name="Line"/>
                <p:cNvSpPr/>
                <p:nvPr/>
              </p:nvSpPr>
              <p:spPr>
                <a:xfrm flipH="1">
                  <a:off x="0" y="107"/>
                  <a:ext cx="1281592" cy="2560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548" extrusionOk="0">
                      <a:moveTo>
                        <a:pt x="0" y="0"/>
                      </a:moveTo>
                      <a:cubicBezTo>
                        <a:pt x="12087" y="43"/>
                        <a:pt x="21600" y="5355"/>
                        <a:pt x="20773" y="11599"/>
                      </a:cubicBezTo>
                      <a:cubicBezTo>
                        <a:pt x="20027" y="17239"/>
                        <a:pt x="10924" y="21600"/>
                        <a:pt x="9" y="21548"/>
                      </a:cubicBezTo>
                    </a:path>
                  </a:pathLst>
                </a:custGeom>
                <a:noFill/>
                <a:ln w="114300" cap="flat">
                  <a:solidFill>
                    <a:srgbClr val="F90D6C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639524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2391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89" name="Line"/>
                <p:cNvSpPr/>
                <p:nvPr/>
              </p:nvSpPr>
              <p:spPr>
                <a:xfrm flipH="1">
                  <a:off x="195600" y="210818"/>
                  <a:ext cx="1021739" cy="20991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36" h="21600" extrusionOk="0">
                      <a:moveTo>
                        <a:pt x="0" y="0"/>
                      </a:moveTo>
                      <a:cubicBezTo>
                        <a:pt x="11809" y="152"/>
                        <a:pt x="21269" y="4848"/>
                        <a:pt x="21433" y="10642"/>
                      </a:cubicBezTo>
                      <a:cubicBezTo>
                        <a:pt x="21600" y="16504"/>
                        <a:pt x="12214" y="21364"/>
                        <a:pt x="271" y="21600"/>
                      </a:cubicBezTo>
                    </a:path>
                  </a:pathLst>
                </a:custGeom>
                <a:noFill/>
                <a:ln w="114300" cap="flat">
                  <a:solidFill>
                    <a:srgbClr val="BF3A6D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639524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2391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90" name="High Quality Medical Education Environment"/>
                <p:cNvSpPr txBox="1"/>
                <p:nvPr/>
              </p:nvSpPr>
              <p:spPr>
                <a:xfrm>
                  <a:off x="492709" y="582901"/>
                  <a:ext cx="1884969" cy="1312464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5183" tIns="15183" rIns="15183" bIns="15183" numCol="1" anchor="ctr">
                  <a:noAutofit/>
                </a:bodyPr>
                <a:lstStyle>
                  <a:lvl1pPr>
                    <a:defRPr sz="1800" b="0">
                      <a:solidFill>
                        <a:srgbClr val="333367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marL="0" marR="0" lvl="0" indent="0" algn="ctr" defTabSz="41273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266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67"/>
                      </a:solidFill>
                      <a:effectLst/>
                      <a:uLnTx/>
                      <a:uFillTx/>
                      <a:latin typeface="Skia Regular"/>
                      <a:sym typeface="Skia Regular"/>
                    </a:rPr>
                    <a:t>High Quality Medical Education Environment </a:t>
                  </a:r>
                </a:p>
              </p:txBody>
            </p:sp>
            <p:sp>
              <p:nvSpPr>
                <p:cNvPr id="191" name="Circle"/>
                <p:cNvSpPr/>
                <p:nvPr/>
              </p:nvSpPr>
              <p:spPr>
                <a:xfrm>
                  <a:off x="546825" y="351853"/>
                  <a:ext cx="1817061" cy="1817062"/>
                </a:xfrm>
                <a:prstGeom prst="ellipse">
                  <a:avLst/>
                </a:prstGeom>
                <a:noFill/>
                <a:ln w="25400" cap="flat">
                  <a:solidFill>
                    <a:srgbClr val="D3CDB9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41273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154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92" name="Competent…"/>
                <p:cNvSpPr txBox="1"/>
                <p:nvPr/>
              </p:nvSpPr>
              <p:spPr>
                <a:xfrm>
                  <a:off x="2971803" y="633587"/>
                  <a:ext cx="2166132" cy="1193388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5183" tIns="15183" rIns="15183" bIns="15183" numCol="1" anchor="ctr">
                  <a:noAutofit/>
                </a:bodyPr>
                <a:lstStyle/>
                <a:p>
                  <a:pPr marL="0" marR="0" lvl="0" indent="0" algn="l" defTabSz="41273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900" b="0">
                      <a:solidFill>
                        <a:srgbClr val="333367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pPr>
                  <a:r>
                    <a:rPr kumimoji="0" sz="1336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67"/>
                      </a:solidFill>
                      <a:effectLst/>
                      <a:uLnTx/>
                      <a:uFillTx/>
                      <a:latin typeface="Skia Regular"/>
                      <a:sym typeface="Skia Regular"/>
                    </a:rPr>
                    <a:t>Competent</a:t>
                  </a:r>
                </a:p>
                <a:p>
                  <a:pPr marL="0" marR="0" lvl="0" indent="0" algn="l" defTabSz="41273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900" b="0">
                      <a:solidFill>
                        <a:srgbClr val="333367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pPr>
                  <a:r>
                    <a:rPr kumimoji="0" sz="1336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67"/>
                      </a:solidFill>
                      <a:effectLst/>
                      <a:uLnTx/>
                      <a:uFillTx/>
                      <a:latin typeface="Skia Regular"/>
                      <a:sym typeface="Skia Regular"/>
                    </a:rPr>
                    <a:t>&amp; Honest Physicians</a:t>
                  </a:r>
                </a:p>
              </p:txBody>
            </p:sp>
          </p:grpSp>
          <p:grpSp>
            <p:nvGrpSpPr>
              <p:cNvPr id="210" name="Group"/>
              <p:cNvGrpSpPr/>
              <p:nvPr/>
            </p:nvGrpSpPr>
            <p:grpSpPr>
              <a:xfrm>
                <a:off x="9428601" y="2879977"/>
                <a:ext cx="5330583" cy="2560981"/>
                <a:chOff x="0" y="107"/>
                <a:chExt cx="5330582" cy="2560979"/>
              </a:xfrm>
            </p:grpSpPr>
            <p:grpSp>
              <p:nvGrpSpPr>
                <p:cNvPr id="207" name="Group"/>
                <p:cNvGrpSpPr/>
                <p:nvPr/>
              </p:nvGrpSpPr>
              <p:grpSpPr>
                <a:xfrm>
                  <a:off x="-1" y="107"/>
                  <a:ext cx="2843654" cy="2560981"/>
                  <a:chOff x="0" y="107"/>
                  <a:chExt cx="2843652" cy="2560979"/>
                </a:xfrm>
              </p:grpSpPr>
              <p:sp>
                <p:nvSpPr>
                  <p:cNvPr id="194" name="Circle"/>
                  <p:cNvSpPr/>
                  <p:nvPr/>
                </p:nvSpPr>
                <p:spPr>
                  <a:xfrm>
                    <a:off x="2544722" y="589192"/>
                    <a:ext cx="240993" cy="240993"/>
                  </a:xfrm>
                  <a:prstGeom prst="ellipse">
                    <a:avLst/>
                  </a:prstGeom>
                  <a:noFill/>
                  <a:ln w="25400" cap="flat">
                    <a:solidFill>
                      <a:srgbClr val="D3CDB9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marL="0" marR="0" lvl="0" indent="0" algn="ctr" defTabSz="639524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4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kumimoji="0" sz="239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195" name="Circle"/>
                  <p:cNvSpPr/>
                  <p:nvPr/>
                </p:nvSpPr>
                <p:spPr>
                  <a:xfrm>
                    <a:off x="2602660" y="1637445"/>
                    <a:ext cx="240993" cy="240992"/>
                  </a:xfrm>
                  <a:prstGeom prst="ellipse">
                    <a:avLst/>
                  </a:prstGeom>
                  <a:noFill/>
                  <a:ln w="25400" cap="flat">
                    <a:solidFill>
                      <a:srgbClr val="D3CDB9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marL="0" marR="0" lvl="0" indent="0" algn="ctr" defTabSz="639524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4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kumimoji="0" sz="239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196" name="Circle"/>
                  <p:cNvSpPr/>
                  <p:nvPr/>
                </p:nvSpPr>
                <p:spPr>
                  <a:xfrm flipH="1">
                    <a:off x="2584319" y="629776"/>
                    <a:ext cx="159828" cy="159827"/>
                  </a:xfrm>
                  <a:prstGeom prst="ellipse">
                    <a:avLst/>
                  </a:prstGeom>
                  <a:solidFill>
                    <a:schemeClr val="accent5">
                      <a:lumOff val="-29866"/>
                    </a:schemeClr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marL="0" marR="0" lvl="0" indent="0" algn="ctr" defTabSz="639524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4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kumimoji="0" sz="239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197" name="Circle"/>
                  <p:cNvSpPr/>
                  <p:nvPr/>
                </p:nvSpPr>
                <p:spPr>
                  <a:xfrm flipH="1">
                    <a:off x="2642257" y="1678026"/>
                    <a:ext cx="159827" cy="159828"/>
                  </a:xfrm>
                  <a:prstGeom prst="ellipse">
                    <a:avLst/>
                  </a:prstGeom>
                  <a:solidFill>
                    <a:schemeClr val="accent5">
                      <a:lumOff val="-29866"/>
                    </a:schemeClr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marL="0" marR="0" lvl="0" indent="0" algn="ctr" defTabSz="639524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4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kumimoji="0" sz="239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198" name="Line"/>
                  <p:cNvSpPr/>
                  <p:nvPr/>
                </p:nvSpPr>
                <p:spPr>
                  <a:xfrm flipH="1">
                    <a:off x="2155483" y="757849"/>
                    <a:ext cx="372853" cy="16595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D3CEBA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marL="0" marR="0" lvl="0" indent="0" algn="ctr" defTabSz="639524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4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kumimoji="0" sz="239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199" name="Line"/>
                  <p:cNvSpPr/>
                  <p:nvPr/>
                </p:nvSpPr>
                <p:spPr>
                  <a:xfrm flipH="1" flipV="1">
                    <a:off x="2183443" y="1571553"/>
                    <a:ext cx="411125" cy="14302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D3CEBA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marL="0" marR="0" lvl="0" indent="0" algn="ctr" defTabSz="639524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4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kumimoji="0" sz="239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00" name="Line"/>
                  <p:cNvSpPr/>
                  <p:nvPr/>
                </p:nvSpPr>
                <p:spPr>
                  <a:xfrm flipH="1" flipV="1">
                    <a:off x="208265" y="901916"/>
                    <a:ext cx="277678" cy="11585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D3CEBA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marL="0" marR="0" lvl="0" indent="0" algn="ctr" defTabSz="639524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4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kumimoji="0" sz="239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01" name="Line"/>
                  <p:cNvSpPr/>
                  <p:nvPr/>
                </p:nvSpPr>
                <p:spPr>
                  <a:xfrm flipH="1" flipV="1">
                    <a:off x="193551" y="1293821"/>
                    <a:ext cx="257837" cy="14226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D3CEBA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marL="0" marR="0" lvl="0" indent="0" algn="ctr" defTabSz="639524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4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kumimoji="0" sz="239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02" name="Line"/>
                  <p:cNvSpPr/>
                  <p:nvPr/>
                </p:nvSpPr>
                <p:spPr>
                  <a:xfrm flipH="1">
                    <a:off x="235421" y="1585069"/>
                    <a:ext cx="278614" cy="11599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D3CEBA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marL="0" marR="0" lvl="0" indent="0" algn="ctr" defTabSz="639524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4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kumimoji="0" sz="239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03" name="Line"/>
                  <p:cNvSpPr/>
                  <p:nvPr/>
                </p:nvSpPr>
                <p:spPr>
                  <a:xfrm flipH="1">
                    <a:off x="0" y="107"/>
                    <a:ext cx="1281592" cy="25609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23" h="21548" extrusionOk="0">
                        <a:moveTo>
                          <a:pt x="0" y="0"/>
                        </a:moveTo>
                        <a:cubicBezTo>
                          <a:pt x="12087" y="43"/>
                          <a:pt x="21600" y="5355"/>
                          <a:pt x="20773" y="11599"/>
                        </a:cubicBezTo>
                        <a:cubicBezTo>
                          <a:pt x="20027" y="17239"/>
                          <a:pt x="10924" y="21600"/>
                          <a:pt x="9" y="21548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F90D6C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marL="0" marR="0" lvl="0" indent="0" algn="ctr" defTabSz="639524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4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kumimoji="0" sz="239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04" name="Line"/>
                  <p:cNvSpPr/>
                  <p:nvPr/>
                </p:nvSpPr>
                <p:spPr>
                  <a:xfrm flipH="1">
                    <a:off x="175492" y="211094"/>
                    <a:ext cx="1035487" cy="21286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3" h="21600" extrusionOk="0">
                        <a:moveTo>
                          <a:pt x="0" y="0"/>
                        </a:moveTo>
                        <a:cubicBezTo>
                          <a:pt x="11996" y="170"/>
                          <a:pt x="21546" y="4949"/>
                          <a:pt x="21573" y="10794"/>
                        </a:cubicBezTo>
                        <a:cubicBezTo>
                          <a:pt x="21600" y="16548"/>
                          <a:pt x="12356" y="21301"/>
                          <a:pt x="558" y="2160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BF3A6D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marL="0" marR="0" lvl="0" indent="0" algn="ctr" defTabSz="639524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4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kumimoji="0" sz="239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05" name="Circle"/>
                  <p:cNvSpPr/>
                  <p:nvPr/>
                </p:nvSpPr>
                <p:spPr>
                  <a:xfrm flipH="1">
                    <a:off x="445736" y="381392"/>
                    <a:ext cx="1798195" cy="1798195"/>
                  </a:xfrm>
                  <a:prstGeom prst="ellipse">
                    <a:avLst/>
                  </a:prstGeom>
                  <a:noFill/>
                  <a:ln w="25400" cap="flat">
                    <a:solidFill>
                      <a:srgbClr val="D3CDB9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marL="0" marR="0" lvl="0" indent="0" algn="ctr" defTabSz="41273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kumimoji="0" sz="154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06" name="Evidence Based Medicine"/>
                  <p:cNvSpPr txBox="1"/>
                  <p:nvPr/>
                </p:nvSpPr>
                <p:spPr>
                  <a:xfrm>
                    <a:off x="452080" y="704882"/>
                    <a:ext cx="1824078" cy="1079840"/>
                  </a:xfrm>
                  <a:prstGeom prst="rect">
                    <a:avLst/>
                  </a:prstGeom>
                  <a:noFill/>
                  <a:ln w="3175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15183" tIns="15183" rIns="15183" bIns="15183" numCol="1" anchor="ctr">
                    <a:noAutofit/>
                  </a:bodyPr>
                  <a:lstStyle>
                    <a:lvl1pPr>
                      <a:defRPr b="0">
                        <a:solidFill>
                          <a:srgbClr val="333367"/>
                        </a:solidFill>
                        <a:latin typeface="Skia Regular"/>
                        <a:ea typeface="Skia Regular"/>
                        <a:cs typeface="Skia Regular"/>
                        <a:sym typeface="Skia Regular"/>
                      </a:defRPr>
                    </a:lvl1pPr>
                  </a:lstStyle>
                  <a:p>
                    <a:pPr marL="0" marR="0" lvl="0" indent="0" algn="ctr" defTabSz="412735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406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33367"/>
                        </a:solidFill>
                        <a:effectLst/>
                        <a:uLnTx/>
                        <a:uFillTx/>
                        <a:latin typeface="Skia Regular"/>
                        <a:sym typeface="Skia Regular"/>
                      </a:rPr>
                      <a:t>Evidence Based Medicine</a:t>
                    </a:r>
                  </a:p>
                </p:txBody>
              </p:sp>
            </p:grpSp>
            <p:sp>
              <p:nvSpPr>
                <p:cNvPr id="208" name="Excellent Medical Care for Saudi Society"/>
                <p:cNvSpPr txBox="1"/>
                <p:nvPr/>
              </p:nvSpPr>
              <p:spPr>
                <a:xfrm>
                  <a:off x="2818167" y="180205"/>
                  <a:ext cx="2512416" cy="889499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5183" tIns="15183" rIns="15183" bIns="15183" numCol="1" anchor="ctr">
                  <a:noAutofit/>
                </a:bodyPr>
                <a:lstStyle>
                  <a:lvl1pPr algn="l">
                    <a:defRPr sz="1900" b="0">
                      <a:solidFill>
                        <a:srgbClr val="333367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marL="0" marR="0" lvl="0" indent="0" algn="l" defTabSz="41273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36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67"/>
                      </a:solidFill>
                      <a:effectLst/>
                      <a:uLnTx/>
                      <a:uFillTx/>
                      <a:latin typeface="Skia Regular"/>
                      <a:sym typeface="Skia Regular"/>
                    </a:rPr>
                    <a:t>Excellent Medical Care for Saudi Society</a:t>
                  </a:r>
                </a:p>
              </p:txBody>
            </p:sp>
            <p:sp>
              <p:nvSpPr>
                <p:cNvPr id="209" name="Enrich scientific Researches"/>
                <p:cNvSpPr txBox="1"/>
                <p:nvPr/>
              </p:nvSpPr>
              <p:spPr>
                <a:xfrm>
                  <a:off x="2871579" y="1655159"/>
                  <a:ext cx="2283308" cy="786715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5183" tIns="15183" rIns="15183" bIns="15183" numCol="1" anchor="ctr">
                  <a:noAutofit/>
                </a:bodyPr>
                <a:lstStyle>
                  <a:lvl1pPr algn="l">
                    <a:defRPr sz="1900" b="0">
                      <a:solidFill>
                        <a:srgbClr val="333367"/>
                      </a:solidFill>
                      <a:latin typeface="Skia Regular"/>
                      <a:ea typeface="Skia Regular"/>
                      <a:cs typeface="Skia Regular"/>
                      <a:sym typeface="Skia Regular"/>
                    </a:defRPr>
                  </a:lvl1pPr>
                </a:lstStyle>
                <a:p>
                  <a:pPr marL="0" marR="0" lvl="0" indent="0" algn="l" defTabSz="412735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336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67"/>
                      </a:solidFill>
                      <a:effectLst/>
                      <a:uLnTx/>
                      <a:uFillTx/>
                      <a:latin typeface="Skia Regular"/>
                      <a:sym typeface="Skia Regular"/>
                    </a:rPr>
                    <a:t>Enrich scientific Researches</a:t>
                  </a:r>
                </a:p>
              </p:txBody>
            </p:sp>
          </p:grpSp>
        </p:grpSp>
      </p:grpSp>
      <p:sp>
        <p:nvSpPr>
          <p:cNvPr id="213" name="Stethoscope"/>
          <p:cNvSpPr/>
          <p:nvPr/>
        </p:nvSpPr>
        <p:spPr>
          <a:xfrm rot="2400000">
            <a:off x="9142507" y="549893"/>
            <a:ext cx="416521" cy="424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extrusionOk="0">
                <a:moveTo>
                  <a:pt x="4660" y="0"/>
                </a:moveTo>
                <a:cubicBezTo>
                  <a:pt x="4486" y="0"/>
                  <a:pt x="4333" y="77"/>
                  <a:pt x="4229" y="199"/>
                </a:cubicBezTo>
                <a:lnTo>
                  <a:pt x="3737" y="123"/>
                </a:lnTo>
                <a:cubicBezTo>
                  <a:pt x="3611" y="103"/>
                  <a:pt x="3497" y="199"/>
                  <a:pt x="3497" y="325"/>
                </a:cubicBezTo>
                <a:lnTo>
                  <a:pt x="3497" y="356"/>
                </a:lnTo>
                <a:lnTo>
                  <a:pt x="3192" y="356"/>
                </a:lnTo>
                <a:cubicBezTo>
                  <a:pt x="2222" y="356"/>
                  <a:pt x="1316" y="783"/>
                  <a:pt x="707" y="1529"/>
                </a:cubicBezTo>
                <a:cubicBezTo>
                  <a:pt x="99" y="2274"/>
                  <a:pt x="-132" y="3240"/>
                  <a:pt x="73" y="4176"/>
                </a:cubicBezTo>
                <a:lnTo>
                  <a:pt x="1323" y="9889"/>
                </a:lnTo>
                <a:cubicBezTo>
                  <a:pt x="1244" y="9911"/>
                  <a:pt x="1177" y="9959"/>
                  <a:pt x="1132" y="10027"/>
                </a:cubicBezTo>
                <a:cubicBezTo>
                  <a:pt x="1084" y="10102"/>
                  <a:pt x="1067" y="10189"/>
                  <a:pt x="1086" y="10275"/>
                </a:cubicBezTo>
                <a:lnTo>
                  <a:pt x="1696" y="13068"/>
                </a:lnTo>
                <a:cubicBezTo>
                  <a:pt x="2020" y="14547"/>
                  <a:pt x="3366" y="15619"/>
                  <a:pt x="4897" y="15619"/>
                </a:cubicBezTo>
                <a:lnTo>
                  <a:pt x="5236" y="15619"/>
                </a:lnTo>
                <a:lnTo>
                  <a:pt x="5236" y="18509"/>
                </a:lnTo>
                <a:cubicBezTo>
                  <a:pt x="5236" y="20214"/>
                  <a:pt x="6701" y="21600"/>
                  <a:pt x="8502" y="21600"/>
                </a:cubicBezTo>
                <a:cubicBezTo>
                  <a:pt x="9813" y="21600"/>
                  <a:pt x="10992" y="20863"/>
                  <a:pt x="11506" y="19721"/>
                </a:cubicBezTo>
                <a:lnTo>
                  <a:pt x="11522" y="19689"/>
                </a:lnTo>
                <a:lnTo>
                  <a:pt x="14654" y="8875"/>
                </a:lnTo>
                <a:cubicBezTo>
                  <a:pt x="14936" y="8011"/>
                  <a:pt x="15813" y="7407"/>
                  <a:pt x="16787" y="7407"/>
                </a:cubicBezTo>
                <a:cubicBezTo>
                  <a:pt x="18016" y="7407"/>
                  <a:pt x="19016" y="8335"/>
                  <a:pt x="19016" y="9475"/>
                </a:cubicBezTo>
                <a:lnTo>
                  <a:pt x="19016" y="12151"/>
                </a:lnTo>
                <a:cubicBezTo>
                  <a:pt x="18200" y="12375"/>
                  <a:pt x="17601" y="13113"/>
                  <a:pt x="17601" y="13991"/>
                </a:cubicBezTo>
                <a:cubicBezTo>
                  <a:pt x="17601" y="15047"/>
                  <a:pt x="18466" y="15902"/>
                  <a:pt x="19534" y="15902"/>
                </a:cubicBezTo>
                <a:cubicBezTo>
                  <a:pt x="20602" y="15902"/>
                  <a:pt x="21468" y="15047"/>
                  <a:pt x="21468" y="13991"/>
                </a:cubicBezTo>
                <a:cubicBezTo>
                  <a:pt x="21468" y="13113"/>
                  <a:pt x="20869" y="12375"/>
                  <a:pt x="20053" y="12151"/>
                </a:cubicBezTo>
                <a:lnTo>
                  <a:pt x="20053" y="9475"/>
                </a:lnTo>
                <a:cubicBezTo>
                  <a:pt x="20053" y="7770"/>
                  <a:pt x="18588" y="6382"/>
                  <a:pt x="16787" y="6382"/>
                </a:cubicBezTo>
                <a:cubicBezTo>
                  <a:pt x="15341" y="6382"/>
                  <a:pt x="14085" y="7261"/>
                  <a:pt x="13663" y="8570"/>
                </a:cubicBezTo>
                <a:lnTo>
                  <a:pt x="10545" y="19335"/>
                </a:lnTo>
                <a:cubicBezTo>
                  <a:pt x="10189" y="20090"/>
                  <a:pt x="9392" y="20575"/>
                  <a:pt x="8502" y="20575"/>
                </a:cubicBezTo>
                <a:cubicBezTo>
                  <a:pt x="7273" y="20575"/>
                  <a:pt x="6273" y="19649"/>
                  <a:pt x="6273" y="18509"/>
                </a:cubicBezTo>
                <a:lnTo>
                  <a:pt x="6273" y="15619"/>
                </a:lnTo>
                <a:lnTo>
                  <a:pt x="6612" y="15619"/>
                </a:lnTo>
                <a:cubicBezTo>
                  <a:pt x="8143" y="15619"/>
                  <a:pt x="9489" y="14547"/>
                  <a:pt x="9813" y="13068"/>
                </a:cubicBezTo>
                <a:lnTo>
                  <a:pt x="10423" y="10275"/>
                </a:lnTo>
                <a:cubicBezTo>
                  <a:pt x="10442" y="10189"/>
                  <a:pt x="10426" y="10102"/>
                  <a:pt x="10377" y="10027"/>
                </a:cubicBezTo>
                <a:cubicBezTo>
                  <a:pt x="10333" y="9959"/>
                  <a:pt x="10265" y="9911"/>
                  <a:pt x="10186" y="9889"/>
                </a:cubicBezTo>
                <a:lnTo>
                  <a:pt x="11438" y="4176"/>
                </a:lnTo>
                <a:cubicBezTo>
                  <a:pt x="11643" y="3240"/>
                  <a:pt x="11411" y="2274"/>
                  <a:pt x="10802" y="1529"/>
                </a:cubicBezTo>
                <a:cubicBezTo>
                  <a:pt x="10193" y="783"/>
                  <a:pt x="9287" y="356"/>
                  <a:pt x="8318" y="356"/>
                </a:cubicBezTo>
                <a:lnTo>
                  <a:pt x="8014" y="356"/>
                </a:lnTo>
                <a:lnTo>
                  <a:pt x="8014" y="325"/>
                </a:lnTo>
                <a:cubicBezTo>
                  <a:pt x="8014" y="199"/>
                  <a:pt x="7898" y="103"/>
                  <a:pt x="7772" y="123"/>
                </a:cubicBezTo>
                <a:lnTo>
                  <a:pt x="7281" y="199"/>
                </a:lnTo>
                <a:cubicBezTo>
                  <a:pt x="7177" y="77"/>
                  <a:pt x="7025" y="0"/>
                  <a:pt x="6851" y="0"/>
                </a:cubicBezTo>
                <a:cubicBezTo>
                  <a:pt x="6382" y="0"/>
                  <a:pt x="6382" y="1121"/>
                  <a:pt x="6851" y="1121"/>
                </a:cubicBezTo>
                <a:cubicBezTo>
                  <a:pt x="7025" y="1121"/>
                  <a:pt x="7177" y="1042"/>
                  <a:pt x="7281" y="920"/>
                </a:cubicBezTo>
                <a:lnTo>
                  <a:pt x="7772" y="998"/>
                </a:lnTo>
                <a:cubicBezTo>
                  <a:pt x="7898" y="1018"/>
                  <a:pt x="8014" y="920"/>
                  <a:pt x="8014" y="794"/>
                </a:cubicBezTo>
                <a:lnTo>
                  <a:pt x="8014" y="765"/>
                </a:lnTo>
                <a:lnTo>
                  <a:pt x="8318" y="765"/>
                </a:lnTo>
                <a:cubicBezTo>
                  <a:pt x="9161" y="765"/>
                  <a:pt x="9950" y="1137"/>
                  <a:pt x="10480" y="1786"/>
                </a:cubicBezTo>
                <a:cubicBezTo>
                  <a:pt x="11009" y="2435"/>
                  <a:pt x="11211" y="3274"/>
                  <a:pt x="11032" y="4088"/>
                </a:cubicBezTo>
                <a:lnTo>
                  <a:pt x="9782" y="9801"/>
                </a:lnTo>
                <a:cubicBezTo>
                  <a:pt x="9609" y="9775"/>
                  <a:pt x="9441" y="9886"/>
                  <a:pt x="9404" y="10058"/>
                </a:cubicBezTo>
                <a:lnTo>
                  <a:pt x="8793" y="12848"/>
                </a:lnTo>
                <a:cubicBezTo>
                  <a:pt x="8573" y="13856"/>
                  <a:pt x="7656" y="14588"/>
                  <a:pt x="6612" y="14588"/>
                </a:cubicBezTo>
                <a:lnTo>
                  <a:pt x="4899" y="14588"/>
                </a:lnTo>
                <a:cubicBezTo>
                  <a:pt x="3855" y="14588"/>
                  <a:pt x="2937" y="13856"/>
                  <a:pt x="2716" y="12848"/>
                </a:cubicBezTo>
                <a:lnTo>
                  <a:pt x="2106" y="10058"/>
                </a:lnTo>
                <a:cubicBezTo>
                  <a:pt x="2087" y="9971"/>
                  <a:pt x="2036" y="9897"/>
                  <a:pt x="1961" y="9849"/>
                </a:cubicBezTo>
                <a:cubicBezTo>
                  <a:pt x="1891" y="9805"/>
                  <a:pt x="1808" y="9789"/>
                  <a:pt x="1727" y="9801"/>
                </a:cubicBezTo>
                <a:lnTo>
                  <a:pt x="477" y="4088"/>
                </a:lnTo>
                <a:cubicBezTo>
                  <a:pt x="299" y="3274"/>
                  <a:pt x="502" y="2435"/>
                  <a:pt x="1031" y="1786"/>
                </a:cubicBezTo>
                <a:cubicBezTo>
                  <a:pt x="1561" y="1137"/>
                  <a:pt x="2348" y="765"/>
                  <a:pt x="3192" y="765"/>
                </a:cubicBezTo>
                <a:lnTo>
                  <a:pt x="3497" y="765"/>
                </a:lnTo>
                <a:lnTo>
                  <a:pt x="3497" y="794"/>
                </a:lnTo>
                <a:cubicBezTo>
                  <a:pt x="3497" y="920"/>
                  <a:pt x="3611" y="1018"/>
                  <a:pt x="3737" y="998"/>
                </a:cubicBezTo>
                <a:lnTo>
                  <a:pt x="4229" y="920"/>
                </a:lnTo>
                <a:cubicBezTo>
                  <a:pt x="4333" y="1042"/>
                  <a:pt x="4486" y="1121"/>
                  <a:pt x="4660" y="1121"/>
                </a:cubicBezTo>
                <a:cubicBezTo>
                  <a:pt x="5129" y="1121"/>
                  <a:pt x="5129" y="0"/>
                  <a:pt x="4660" y="0"/>
                </a:cubicBezTo>
                <a:close/>
                <a:moveTo>
                  <a:pt x="19016" y="12768"/>
                </a:moveTo>
                <a:lnTo>
                  <a:pt x="19016" y="13314"/>
                </a:lnTo>
                <a:cubicBezTo>
                  <a:pt x="18817" y="13467"/>
                  <a:pt x="18688" y="13705"/>
                  <a:pt x="18688" y="13973"/>
                </a:cubicBezTo>
                <a:cubicBezTo>
                  <a:pt x="18688" y="14433"/>
                  <a:pt x="19068" y="14808"/>
                  <a:pt x="19534" y="14808"/>
                </a:cubicBezTo>
                <a:cubicBezTo>
                  <a:pt x="20001" y="14808"/>
                  <a:pt x="20380" y="14433"/>
                  <a:pt x="20380" y="13973"/>
                </a:cubicBezTo>
                <a:cubicBezTo>
                  <a:pt x="20380" y="13705"/>
                  <a:pt x="20251" y="13467"/>
                  <a:pt x="20053" y="13314"/>
                </a:cubicBezTo>
                <a:lnTo>
                  <a:pt x="20053" y="12768"/>
                </a:lnTo>
                <a:cubicBezTo>
                  <a:pt x="20526" y="12967"/>
                  <a:pt x="20857" y="13432"/>
                  <a:pt x="20857" y="13973"/>
                </a:cubicBezTo>
                <a:cubicBezTo>
                  <a:pt x="20857" y="14694"/>
                  <a:pt x="20265" y="15282"/>
                  <a:pt x="19534" y="15282"/>
                </a:cubicBezTo>
                <a:cubicBezTo>
                  <a:pt x="18804" y="15282"/>
                  <a:pt x="18209" y="14694"/>
                  <a:pt x="18209" y="13973"/>
                </a:cubicBezTo>
                <a:cubicBezTo>
                  <a:pt x="18209" y="13432"/>
                  <a:pt x="18542" y="12967"/>
                  <a:pt x="19016" y="12768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7859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0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14" name="Rectangle"/>
          <p:cNvSpPr/>
          <p:nvPr/>
        </p:nvSpPr>
        <p:spPr>
          <a:xfrm>
            <a:off x="1379617" y="6626342"/>
            <a:ext cx="9311196" cy="239758"/>
          </a:xfrm>
          <a:prstGeom prst="rect">
            <a:avLst/>
          </a:prstGeom>
          <a:solidFill>
            <a:srgbClr val="F15A22"/>
          </a:solidFill>
          <a:ln w="3175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3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84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15" name="Central Quality And Accreditation Unit"/>
          <p:cNvSpPr txBox="1"/>
          <p:nvPr/>
        </p:nvSpPr>
        <p:spPr>
          <a:xfrm>
            <a:off x="3214402" y="6606465"/>
            <a:ext cx="5641626" cy="2795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5183" tIns="15183" rIns="15183" bIns="15183" anchor="ctr">
            <a:spAutoFit/>
          </a:bodyPr>
          <a:lstStyle>
            <a:lvl1pPr>
              <a:defRPr sz="2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marL="0" marR="0" lvl="0" indent="0" algn="ctr" defTabSz="41273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1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erican Typewriter"/>
                <a:sym typeface="American Typewriter"/>
              </a:rPr>
              <a:t>Central Quality And Accreditation Unit</a:t>
            </a:r>
          </a:p>
        </p:txBody>
      </p:sp>
      <p:sp>
        <p:nvSpPr>
          <p:cNvPr id="216" name="c"/>
          <p:cNvSpPr/>
          <p:nvPr/>
        </p:nvSpPr>
        <p:spPr>
          <a:xfrm>
            <a:off x="8100814" y="6661118"/>
            <a:ext cx="124648" cy="124648"/>
          </a:xfrm>
          <a:prstGeom prst="ellipse">
            <a:avLst/>
          </a:prstGeom>
          <a:ln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909578">
              <a:defRPr sz="34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marL="0" marR="0" lvl="0" indent="0" algn="ctr" defTabSz="63952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9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rPr>
              <a:t>c</a:t>
            </a:r>
          </a:p>
        </p:txBody>
      </p:sp>
      <p:sp>
        <p:nvSpPr>
          <p:cNvPr id="217" name="C"/>
          <p:cNvSpPr txBox="1"/>
          <p:nvPr/>
        </p:nvSpPr>
        <p:spPr>
          <a:xfrm>
            <a:off x="8105327" y="6642692"/>
            <a:ext cx="115622" cy="1713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5183" tIns="15183" rIns="15183" bIns="15183" anchor="ctr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pPr marL="0" marR="0" lvl="0" indent="0" algn="ctr" defTabSz="41273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14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C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X-ray </a:t>
            </a:r>
          </a:p>
          <a:p>
            <a:r>
              <a:rPr lang="en-US" dirty="0"/>
              <a:t>Ultrasound</a:t>
            </a:r>
          </a:p>
          <a:p>
            <a:r>
              <a:rPr lang="en-US" dirty="0"/>
              <a:t>CT</a:t>
            </a:r>
          </a:p>
          <a:p>
            <a:r>
              <a:rPr lang="en-US" dirty="0"/>
              <a:t>MRI</a:t>
            </a:r>
          </a:p>
          <a:p>
            <a:r>
              <a:rPr lang="en-US" dirty="0"/>
              <a:t>Bone Scan</a:t>
            </a:r>
          </a:p>
        </p:txBody>
      </p:sp>
    </p:spTree>
    <p:extLst>
      <p:ext uri="{BB962C8B-B14F-4D97-AF65-F5344CB8AC3E}">
        <p14:creationId xmlns:p14="http://schemas.microsoft.com/office/powerpoint/2010/main" val="1511313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X-ray </a:t>
            </a:r>
          </a:p>
          <a:p>
            <a:pPr lvl="1"/>
            <a:r>
              <a:rPr lang="en-US" dirty="0"/>
              <a:t>AP and lateral of the limb in question </a:t>
            </a:r>
          </a:p>
          <a:p>
            <a:pPr lvl="1"/>
            <a:r>
              <a:rPr lang="en-US" dirty="0"/>
              <a:t>Changes</a:t>
            </a:r>
          </a:p>
          <a:p>
            <a:pPr lvl="2"/>
            <a:r>
              <a:rPr lang="en-US" dirty="0"/>
              <a:t>Soft tissue swelling (early)</a:t>
            </a:r>
          </a:p>
          <a:p>
            <a:pPr lvl="2"/>
            <a:r>
              <a:rPr lang="en-US" dirty="0"/>
              <a:t>Osteolysis (10-14 days): Metaphyseal rarefaction</a:t>
            </a:r>
          </a:p>
          <a:p>
            <a:pPr lvl="2"/>
            <a:r>
              <a:rPr lang="en-US" dirty="0"/>
              <a:t>Late films (1-2 weeks): reduction in metaphyseal bone density (bone refraction)</a:t>
            </a:r>
          </a:p>
          <a:p>
            <a:pPr lvl="2"/>
            <a:r>
              <a:rPr lang="en-US" dirty="0"/>
              <a:t>In Chronic OM</a:t>
            </a:r>
          </a:p>
          <a:p>
            <a:pPr lvl="3"/>
            <a:r>
              <a:rPr lang="en-US" sz="1800" b="1" dirty="0"/>
              <a:t>Sequestrum</a:t>
            </a:r>
            <a:r>
              <a:rPr lang="en-US" sz="1800" dirty="0"/>
              <a:t> </a:t>
            </a:r>
            <a:r>
              <a:rPr lang="en-US" sz="1800" dirty="0">
                <a:sym typeface="Wingdings"/>
              </a:rPr>
              <a:t></a:t>
            </a:r>
            <a:r>
              <a:rPr lang="en-US" sz="1800" dirty="0"/>
              <a:t> dead bone with surrounding granulation tissue</a:t>
            </a:r>
          </a:p>
          <a:p>
            <a:pPr lvl="3"/>
            <a:r>
              <a:rPr lang="en-US" sz="1800" b="1" dirty="0"/>
              <a:t>Involucrum</a:t>
            </a:r>
            <a:r>
              <a:rPr lang="en-US" sz="1800" dirty="0"/>
              <a:t> </a:t>
            </a:r>
            <a:r>
              <a:rPr lang="en-US" sz="1800" dirty="0">
                <a:sym typeface="Wingdings"/>
              </a:rPr>
              <a:t></a:t>
            </a:r>
            <a:r>
              <a:rPr lang="en-US" sz="1800" dirty="0"/>
              <a:t> periosteal new bone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583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X-ray </a:t>
            </a:r>
            <a:endParaRPr lang="en-US" dirty="0"/>
          </a:p>
          <a:p>
            <a:pPr lvl="1"/>
            <a:r>
              <a:rPr lang="en-US" dirty="0"/>
              <a:t>First sign (10-14 days)</a:t>
            </a:r>
          </a:p>
          <a:p>
            <a:pPr lvl="2"/>
            <a:r>
              <a:rPr lang="en-US" dirty="0"/>
              <a:t>Metaphyseal rarefaction</a:t>
            </a:r>
          </a:p>
          <a:p>
            <a:pPr lvl="2"/>
            <a:r>
              <a:rPr lang="en-US" dirty="0"/>
              <a:t>Periosteal reaction (new bone formation)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28891"/>
            <a:ext cx="5743763" cy="402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094071" y="6186955"/>
            <a:ext cx="176683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489CB0"/>
                </a:solidFill>
              </a:rPr>
              <a:t>Fundamentals of Pediatric Orthopedics, L </a:t>
            </a:r>
            <a:r>
              <a:rPr lang="en-US" sz="600" dirty="0" err="1">
                <a:solidFill>
                  <a:srgbClr val="489CB0"/>
                </a:solidFill>
              </a:rPr>
              <a:t>Staheli</a:t>
            </a:r>
            <a:endParaRPr lang="x-none" sz="600" dirty="0">
              <a:solidFill>
                <a:srgbClr val="489CB0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 rot="20445928">
            <a:off x="9878849" y="4271719"/>
            <a:ext cx="928628" cy="266312"/>
          </a:xfrm>
          <a:prstGeom prst="leftArrow">
            <a:avLst>
              <a:gd name="adj1" fmla="val 41837"/>
              <a:gd name="adj2" fmla="val 131555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55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X-ray </a:t>
            </a:r>
            <a:endParaRPr lang="en-US" dirty="0"/>
          </a:p>
          <a:p>
            <a:pPr lvl="1"/>
            <a:r>
              <a:rPr lang="en-US" dirty="0"/>
              <a:t>First sign (10-14 days)</a:t>
            </a:r>
          </a:p>
          <a:p>
            <a:pPr lvl="2"/>
            <a:r>
              <a:rPr lang="en-US" dirty="0"/>
              <a:t>Metaphyseal rarefaction</a:t>
            </a:r>
          </a:p>
          <a:p>
            <a:pPr lvl="2"/>
            <a:r>
              <a:rPr lang="en-US" dirty="0"/>
              <a:t>Periosteal reaction (new bone formation)</a:t>
            </a:r>
          </a:p>
        </p:txBody>
      </p:sp>
      <p:pic>
        <p:nvPicPr>
          <p:cNvPr id="4" name="Picture 3" descr="a3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" t="2805" r="4879" b="29549"/>
          <a:stretch/>
        </p:blipFill>
        <p:spPr>
          <a:xfrm>
            <a:off x="6096001" y="2266034"/>
            <a:ext cx="5954421" cy="37537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43648" y="6019802"/>
            <a:ext cx="23274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397B8C"/>
                </a:solidFill>
                <a:latin typeface="Arial"/>
                <a:cs typeface="Arial"/>
              </a:rPr>
              <a:t>Apley,s</a:t>
            </a:r>
            <a:r>
              <a:rPr lang="en-US" sz="1000" dirty="0">
                <a:solidFill>
                  <a:srgbClr val="397B8C"/>
                </a:solidFill>
                <a:latin typeface="Arial"/>
                <a:cs typeface="Arial"/>
              </a:rPr>
              <a:t> System of </a:t>
            </a:r>
            <a:r>
              <a:rPr lang="en-US" sz="1000" dirty="0" err="1">
                <a:solidFill>
                  <a:srgbClr val="397B8C"/>
                </a:solidFill>
                <a:latin typeface="Arial"/>
                <a:cs typeface="Arial"/>
              </a:rPr>
              <a:t>Orthop</a:t>
            </a:r>
            <a:r>
              <a:rPr lang="en-US" sz="1000" dirty="0">
                <a:solidFill>
                  <a:srgbClr val="397B8C"/>
                </a:solidFill>
                <a:latin typeface="Arial"/>
                <a:cs typeface="Arial"/>
              </a:rPr>
              <a:t> &amp; Fractures</a:t>
            </a:r>
          </a:p>
        </p:txBody>
      </p:sp>
      <p:sp>
        <p:nvSpPr>
          <p:cNvPr id="6" name="Left Arrow 5"/>
          <p:cNvSpPr/>
          <p:nvPr/>
        </p:nvSpPr>
        <p:spPr>
          <a:xfrm rot="12387065">
            <a:off x="8305223" y="3737572"/>
            <a:ext cx="928628" cy="209491"/>
          </a:xfrm>
          <a:prstGeom prst="leftArrow">
            <a:avLst>
              <a:gd name="adj1" fmla="val 41837"/>
              <a:gd name="adj2" fmla="val 131555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9338968">
            <a:off x="9994323" y="4956772"/>
            <a:ext cx="928628" cy="209491"/>
          </a:xfrm>
          <a:prstGeom prst="leftArrow">
            <a:avLst>
              <a:gd name="adj1" fmla="val 41837"/>
              <a:gd name="adj2" fmla="val 131555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57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3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" t="2805" r="4879" b="29549"/>
          <a:stretch/>
        </p:blipFill>
        <p:spPr>
          <a:xfrm>
            <a:off x="1097280" y="1579983"/>
            <a:ext cx="7527778" cy="4745636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8865472" y="1579984"/>
            <a:ext cx="2290209" cy="4745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8D4B79-9E9E-49CC-83A6-7E854EA272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56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Ultrasound</a:t>
            </a:r>
          </a:p>
          <a:p>
            <a:pPr lvl="1"/>
            <a:r>
              <a:rPr lang="en-US" dirty="0"/>
              <a:t>Detects sub-periosteal pus collection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5741" t="5021" b="47693"/>
          <a:stretch/>
        </p:blipFill>
        <p:spPr>
          <a:xfrm>
            <a:off x="2317553" y="3226801"/>
            <a:ext cx="3769783" cy="2730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51367" y="5926639"/>
            <a:ext cx="2009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397B8C"/>
                </a:solidFill>
                <a:latin typeface="Arial"/>
                <a:cs typeface="Arial"/>
              </a:rPr>
              <a:t>Osteomyelitis. Mauricio </a:t>
            </a:r>
            <a:r>
              <a:rPr lang="en-US" sz="1000" dirty="0" err="1">
                <a:solidFill>
                  <a:srgbClr val="397B8C"/>
                </a:solidFill>
                <a:latin typeface="Arial"/>
                <a:cs typeface="Arial"/>
              </a:rPr>
              <a:t>Baptista</a:t>
            </a:r>
            <a:endParaRPr lang="en-US" sz="1000" dirty="0">
              <a:solidFill>
                <a:srgbClr val="397B8C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5741" t="55836"/>
          <a:stretch/>
        </p:blipFill>
        <p:spPr>
          <a:xfrm>
            <a:off x="6055942" y="3226801"/>
            <a:ext cx="4036335" cy="273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34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CT</a:t>
            </a:r>
          </a:p>
          <a:p>
            <a:pPr lvl="1"/>
            <a:r>
              <a:rPr lang="en-US" dirty="0"/>
              <a:t>Useful for surgical planning and determining extent of bony destruction</a:t>
            </a:r>
          </a:p>
          <a:p>
            <a:r>
              <a:rPr lang="en-US" dirty="0">
                <a:solidFill>
                  <a:srgbClr val="0070C0"/>
                </a:solidFill>
              </a:rPr>
              <a:t>MRI</a:t>
            </a:r>
          </a:p>
          <a:p>
            <a:pPr lvl="1"/>
            <a:r>
              <a:rPr lang="en-US" dirty="0"/>
              <a:t>Detects abscesses and early marrow and soft tissue edema</a:t>
            </a:r>
          </a:p>
          <a:p>
            <a:pPr lvl="1"/>
            <a:r>
              <a:rPr lang="en-US" dirty="0"/>
              <a:t>Distinguishes between bone &amp; soft tissue infection</a:t>
            </a:r>
          </a:p>
          <a:p>
            <a:pPr lvl="1"/>
            <a:r>
              <a:rPr lang="en-US" dirty="0"/>
              <a:t>T1 signal decreased, T1 with gadolinium signal increased &amp; T2 signal increased</a:t>
            </a:r>
          </a:p>
          <a:p>
            <a:pPr lvl="1"/>
            <a:r>
              <a:rPr lang="en-US" dirty="0"/>
              <a:t>88% to 100% sensitivity</a:t>
            </a:r>
          </a:p>
        </p:txBody>
      </p:sp>
    </p:spTree>
    <p:extLst>
      <p:ext uri="{BB962C8B-B14F-4D97-AF65-F5344CB8AC3E}">
        <p14:creationId xmlns:p14="http://schemas.microsoft.com/office/powerpoint/2010/main" val="3697365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97280" y="1867755"/>
            <a:ext cx="10371017" cy="4242163"/>
            <a:chOff x="807534" y="1945161"/>
            <a:chExt cx="8336466" cy="34099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20278"/>
            <a:stretch/>
          </p:blipFill>
          <p:spPr>
            <a:xfrm>
              <a:off x="807534" y="1945161"/>
              <a:ext cx="2829316" cy="34099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4659" y="1945161"/>
              <a:ext cx="3436904" cy="340994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8553" y="1945161"/>
              <a:ext cx="3285447" cy="3409948"/>
            </a:xfrm>
            <a:prstGeom prst="rect">
              <a:avLst/>
            </a:prstGeom>
          </p:spPr>
        </p:pic>
      </p:grp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34F1805-79AA-49C1-BAED-3D123A8573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42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0070C0"/>
                </a:solidFill>
              </a:rPr>
              <a:t>Bone Scan</a:t>
            </a:r>
          </a:p>
          <a:p>
            <a:pPr lvl="1"/>
            <a:r>
              <a:rPr lang="en-US"/>
              <a:t>Sensitivity comparable to MRI, but specificity is poor</a:t>
            </a:r>
          </a:p>
          <a:p>
            <a:pPr lvl="1"/>
            <a:r>
              <a:rPr lang="en-US"/>
              <a:t>Indications</a:t>
            </a:r>
          </a:p>
          <a:p>
            <a:pPr lvl="2"/>
            <a:r>
              <a:rPr lang="en-US"/>
              <a:t>Non-diagnostic x-ray </a:t>
            </a:r>
          </a:p>
          <a:p>
            <a:pPr lvl="2"/>
            <a:r>
              <a:rPr lang="en-US"/>
              <a:t>Localize pathology in infant or toddler with non focal exam.</a:t>
            </a:r>
          </a:p>
          <a:p>
            <a:pPr lvl="2"/>
            <a:r>
              <a:rPr lang="en-US">
                <a:solidFill>
                  <a:srgbClr val="0070C0"/>
                </a:solidFill>
              </a:rPr>
              <a:t>Cold bone </a:t>
            </a:r>
            <a:r>
              <a:rPr lang="en-US"/>
              <a:t>scan may be associated with more aggressive infections.</a:t>
            </a:r>
          </a:p>
          <a:p>
            <a:pPr lvl="1"/>
            <a:endParaRPr lang="en-US"/>
          </a:p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42A59E-5B3E-4AB1-805A-9260EBF069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56" t="1544" r="35000"/>
          <a:stretch/>
        </p:blipFill>
        <p:spPr>
          <a:xfrm>
            <a:off x="6515944" y="2030216"/>
            <a:ext cx="5160400" cy="422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81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Bone Scan</a:t>
            </a:r>
            <a:endParaRPr lang="en-US" dirty="0"/>
          </a:p>
          <a:p>
            <a:pPr lvl="1"/>
            <a:r>
              <a:rPr lang="en-US" dirty="0"/>
              <a:t>Increased activity – early</a:t>
            </a:r>
          </a:p>
        </p:txBody>
      </p:sp>
      <p:sp>
        <p:nvSpPr>
          <p:cNvPr id="7" name="Rectangle 6"/>
          <p:cNvSpPr/>
          <p:nvPr/>
        </p:nvSpPr>
        <p:spPr>
          <a:xfrm>
            <a:off x="7500729" y="5720470"/>
            <a:ext cx="176683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489CB0"/>
                </a:solidFill>
              </a:rPr>
              <a:t>Fundamentals of Pediatric Orthopedics, L </a:t>
            </a:r>
            <a:r>
              <a:rPr lang="en-US" sz="600" dirty="0" err="1">
                <a:solidFill>
                  <a:srgbClr val="489CB0"/>
                </a:solidFill>
              </a:rPr>
              <a:t>Staheli</a:t>
            </a:r>
            <a:endParaRPr lang="x-none" sz="600" dirty="0">
              <a:solidFill>
                <a:srgbClr val="489CB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362201"/>
            <a:ext cx="5970177" cy="334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694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b="1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Understand pathophysiology, clinical presentation, investigations, prevention, principles of treatment and management of:</a:t>
            </a:r>
            <a:endParaRPr lang="ar-SA" dirty="0"/>
          </a:p>
          <a:p>
            <a:pPr lvl="1"/>
            <a:r>
              <a:rPr lang="en-US" sz="1800" dirty="0"/>
              <a:t>Osteomyelitis</a:t>
            </a:r>
            <a:endParaRPr lang="en-US" sz="2000" dirty="0"/>
          </a:p>
          <a:p>
            <a:pPr lvl="1"/>
            <a:r>
              <a:rPr lang="en-US" sz="1800" dirty="0"/>
              <a:t>Septic Arthritis</a:t>
            </a:r>
            <a:endParaRPr lang="en-US" sz="2000" dirty="0"/>
          </a:p>
          <a:p>
            <a:pPr lvl="1"/>
            <a:r>
              <a:rPr lang="en-US" sz="1800" dirty="0"/>
              <a:t>Chronic Specific Osteomyelitis i.e. Musculoskeletal Tuberculosis</a:t>
            </a:r>
            <a:endParaRPr lang="en-US" sz="2000" dirty="0"/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86524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Diagnosis</a:t>
            </a:r>
            <a:endParaRPr lang="en-US" dirty="0"/>
          </a:p>
        </p:txBody>
      </p:sp>
      <p:graphicFrame>
        <p:nvGraphicFramePr>
          <p:cNvPr id="18439" name="Rectangle 5">
            <a:extLst>
              <a:ext uri="{FF2B5EF4-FFF2-40B4-BE49-F238E27FC236}">
                <a16:creationId xmlns:a16="http://schemas.microsoft.com/office/drawing/2014/main" id="{1A58E5A1-1943-43DF-A3EE-1C0034B2D8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6429301"/>
              </p:ext>
            </p:extLst>
          </p:nvPr>
        </p:nvGraphicFramePr>
        <p:xfrm>
          <a:off x="1096963" y="2108200"/>
          <a:ext cx="10058400" cy="3760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86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WBC</a:t>
            </a:r>
          </a:p>
          <a:p>
            <a:r>
              <a:rPr lang="en-US" dirty="0">
                <a:solidFill>
                  <a:srgbClr val="0070C0"/>
                </a:solidFill>
              </a:rPr>
              <a:t>Erythrocyte Sedimentation Rate (ESR)</a:t>
            </a:r>
          </a:p>
          <a:p>
            <a:r>
              <a:rPr lang="en-US" dirty="0">
                <a:solidFill>
                  <a:srgbClr val="0070C0"/>
                </a:solidFill>
              </a:rPr>
              <a:t>C-reactive Protein</a:t>
            </a:r>
          </a:p>
          <a:p>
            <a:r>
              <a:rPr lang="en-US" dirty="0">
                <a:solidFill>
                  <a:srgbClr val="0070C0"/>
                </a:solidFill>
              </a:rPr>
              <a:t>Blood Culture</a:t>
            </a:r>
          </a:p>
          <a:p>
            <a:r>
              <a:rPr lang="en-US" dirty="0">
                <a:solidFill>
                  <a:srgbClr val="0070C0"/>
                </a:solidFill>
              </a:rPr>
              <a:t>Bone Aspiration / Biopsy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056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WBC</a:t>
            </a:r>
          </a:p>
          <a:p>
            <a:pPr lvl="1"/>
            <a:r>
              <a:rPr lang="en-US" dirty="0"/>
              <a:t>Elevated in acute osteomyelitis</a:t>
            </a:r>
          </a:p>
          <a:p>
            <a:r>
              <a:rPr lang="en-US" dirty="0">
                <a:solidFill>
                  <a:srgbClr val="0070C0"/>
                </a:solidFill>
              </a:rPr>
              <a:t>Erythrocyte Sedimentation Rate (ESR)</a:t>
            </a:r>
          </a:p>
          <a:p>
            <a:pPr lvl="1"/>
            <a:r>
              <a:rPr lang="en-US" dirty="0"/>
              <a:t>Elevated but not specific</a:t>
            </a:r>
          </a:p>
          <a:p>
            <a:pPr lvl="1"/>
            <a:r>
              <a:rPr lang="en-US" dirty="0"/>
              <a:t>Less reliable in neonates and sickle cell patients or any inflammatory process.</a:t>
            </a:r>
          </a:p>
          <a:p>
            <a:r>
              <a:rPr lang="en-US" dirty="0">
                <a:solidFill>
                  <a:srgbClr val="0070C0"/>
                </a:solidFill>
              </a:rPr>
              <a:t>C-reactive Protein</a:t>
            </a:r>
          </a:p>
          <a:p>
            <a:pPr lvl="1"/>
            <a:r>
              <a:rPr lang="en-US" dirty="0"/>
              <a:t>Elevated in 98% of patients with acute hematogenous osteomyelitis</a:t>
            </a:r>
          </a:p>
          <a:p>
            <a:pPr lvl="1"/>
            <a:r>
              <a:rPr lang="en-US" dirty="0"/>
              <a:t>Becomes elevated within 6 hours</a:t>
            </a:r>
          </a:p>
          <a:p>
            <a:pPr lvl="1"/>
            <a:r>
              <a:rPr lang="en-US" dirty="0"/>
              <a:t>Most sensitive to monitor therapeutic response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Failure to decline </a:t>
            </a:r>
            <a:r>
              <a:rPr lang="en-US" dirty="0"/>
              <a:t>after 48 to 72 hours of treatment should indicate that treatment may need to be altered</a:t>
            </a:r>
          </a:p>
        </p:txBody>
      </p:sp>
    </p:spTree>
    <p:extLst>
      <p:ext uri="{BB962C8B-B14F-4D97-AF65-F5344CB8AC3E}">
        <p14:creationId xmlns:p14="http://schemas.microsoft.com/office/powerpoint/2010/main" val="778847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Blood Culture</a:t>
            </a:r>
          </a:p>
          <a:p>
            <a:pPr lvl="1"/>
            <a:r>
              <a:rPr lang="en-US" dirty="0"/>
              <a:t>Positive only 30% to 50% of the time </a:t>
            </a:r>
          </a:p>
          <a:p>
            <a:pPr lvl="1"/>
            <a:r>
              <a:rPr lang="en-US" dirty="0"/>
              <a:t>Will be negative soon after antibiotics are administered</a:t>
            </a:r>
          </a:p>
          <a:p>
            <a:r>
              <a:rPr lang="en-US" dirty="0">
                <a:solidFill>
                  <a:srgbClr val="0070C0"/>
                </a:solidFill>
              </a:rPr>
              <a:t>Bone Aspiration / Biopsy</a:t>
            </a:r>
          </a:p>
          <a:p>
            <a:pPr lvl="1"/>
            <a:r>
              <a:rPr lang="en-US" dirty="0"/>
              <a:t>Required for definitive diagnosis</a:t>
            </a:r>
          </a:p>
          <a:p>
            <a:pPr lvl="1"/>
            <a:r>
              <a:rPr lang="en-US" dirty="0"/>
              <a:t>50% to 85% of affected patients have positive cultures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265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DIAGNOSIS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Cellulitis</a:t>
            </a:r>
          </a:p>
          <a:p>
            <a:r>
              <a:rPr lang="en-US" dirty="0"/>
              <a:t>Acute septic arthritis</a:t>
            </a:r>
          </a:p>
          <a:p>
            <a:r>
              <a:rPr lang="en-US" dirty="0"/>
              <a:t>Acute rheumatism</a:t>
            </a:r>
          </a:p>
          <a:p>
            <a:r>
              <a:rPr lang="en-US" dirty="0"/>
              <a:t>Sickle cell crisis</a:t>
            </a:r>
          </a:p>
        </p:txBody>
      </p:sp>
    </p:spTree>
    <p:extLst>
      <p:ext uri="{BB962C8B-B14F-4D97-AF65-F5344CB8AC3E}">
        <p14:creationId xmlns:p14="http://schemas.microsoft.com/office/powerpoint/2010/main" val="1854778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OF TREATMENT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Acute infections, if treated early with effective antibiotics, can usually be cured</a:t>
            </a:r>
          </a:p>
          <a:p>
            <a:r>
              <a:rPr lang="en-US"/>
              <a:t>Operative drainage needed once there is pus and bone necrosis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08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OF TREATMENT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>
                <a:solidFill>
                  <a:srgbClr val="0070C0"/>
                </a:solidFill>
              </a:rPr>
              <a:t>Outline:</a:t>
            </a:r>
          </a:p>
          <a:p>
            <a:pPr lvl="1"/>
            <a:r>
              <a:rPr lang="en-US" dirty="0"/>
              <a:t>Admission, Hydration, Immobilization, Analgesics &amp; Correction of electrolyte</a:t>
            </a:r>
          </a:p>
          <a:p>
            <a:pPr lvl="1"/>
            <a:r>
              <a:rPr lang="en-US" dirty="0"/>
              <a:t>Take samples for culture</a:t>
            </a:r>
          </a:p>
          <a:p>
            <a:pPr lvl="1"/>
            <a:r>
              <a:rPr lang="en-US" dirty="0"/>
              <a:t>Start empirical broad-spectrum </a:t>
            </a:r>
            <a:r>
              <a:rPr lang="en-US" dirty="0" err="1"/>
              <a:t>Abx</a:t>
            </a:r>
            <a:endParaRPr lang="en-US" dirty="0"/>
          </a:p>
          <a:p>
            <a:pPr lvl="2"/>
            <a:r>
              <a:rPr lang="en-US" dirty="0"/>
              <a:t>Not indicated as empirical treatment in chronic OM </a:t>
            </a:r>
          </a:p>
          <a:p>
            <a:pPr lvl="1"/>
            <a:r>
              <a:rPr lang="en-US" dirty="0"/>
              <a:t>Observe improvement with clinical parameters and blood tests</a:t>
            </a:r>
          </a:p>
          <a:p>
            <a:pPr lvl="1"/>
            <a:r>
              <a:rPr lang="en-US" dirty="0"/>
              <a:t>Review culture results and proceed accordingly </a:t>
            </a:r>
          </a:p>
          <a:p>
            <a:pPr lvl="1"/>
            <a:r>
              <a:rPr lang="en-US" dirty="0"/>
              <a:t>Decide duration of </a:t>
            </a:r>
            <a:r>
              <a:rPr lang="en-US" dirty="0" err="1"/>
              <a:t>Abx</a:t>
            </a:r>
            <a:r>
              <a:rPr lang="en-US" dirty="0"/>
              <a:t> (IV vs oral)</a:t>
            </a:r>
          </a:p>
          <a:p>
            <a:pPr lvl="1"/>
            <a:r>
              <a:rPr lang="en-US" dirty="0"/>
              <a:t>If no improvement, proceed to surgical debridement</a:t>
            </a:r>
          </a:p>
          <a:p>
            <a:pPr lvl="1"/>
            <a:r>
              <a:rPr lang="en-US" dirty="0"/>
              <a:t>Use of fixation according to stability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056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Surgical Drainage, Debridement And Antibiotic Therapy</a:t>
            </a:r>
          </a:p>
          <a:p>
            <a:pPr lvl="1"/>
            <a:r>
              <a:rPr lang="en-US" dirty="0"/>
              <a:t>If start antibiotic early, may not need surgery???</a:t>
            </a:r>
          </a:p>
          <a:p>
            <a:pPr lvl="1"/>
            <a:r>
              <a:rPr lang="en-US" dirty="0"/>
              <a:t>Indications</a:t>
            </a:r>
          </a:p>
          <a:p>
            <a:pPr lvl="2"/>
            <a:r>
              <a:rPr lang="en-US" dirty="0"/>
              <a:t>Deep or </a:t>
            </a:r>
            <a:r>
              <a:rPr lang="en-US" dirty="0" err="1"/>
              <a:t>subperiosteal</a:t>
            </a:r>
            <a:r>
              <a:rPr lang="en-US" dirty="0"/>
              <a:t> abscess </a:t>
            </a:r>
          </a:p>
          <a:p>
            <a:pPr lvl="2"/>
            <a:r>
              <a:rPr lang="en-US" dirty="0"/>
              <a:t>Failure to respond to antibiotics for &gt;24 </a:t>
            </a:r>
            <a:r>
              <a:rPr lang="en-US" dirty="0" err="1"/>
              <a:t>hrs</a:t>
            </a:r>
            <a:endParaRPr lang="en-US" dirty="0"/>
          </a:p>
          <a:p>
            <a:pPr lvl="2"/>
            <a:r>
              <a:rPr lang="en-US" dirty="0"/>
              <a:t>Frank pus on aspiration</a:t>
            </a:r>
          </a:p>
          <a:p>
            <a:pPr lvl="2"/>
            <a:r>
              <a:rPr lang="en-US" dirty="0"/>
              <a:t>Spinal cord decompression &amp; fusion in cord injury or instability</a:t>
            </a:r>
          </a:p>
          <a:p>
            <a:pPr lvl="1"/>
            <a:r>
              <a:rPr lang="en-US" dirty="0"/>
              <a:t>Contraindications</a:t>
            </a:r>
          </a:p>
          <a:p>
            <a:pPr lvl="2"/>
            <a:r>
              <a:rPr lang="en-US" dirty="0"/>
              <a:t>Hemodynamic instability, as patients should be stabilized first</a:t>
            </a:r>
          </a:p>
          <a:p>
            <a:pPr lvl="1"/>
            <a:r>
              <a:rPr lang="en-US" dirty="0"/>
              <a:t>Delay of drainage may lead to chronic OM</a:t>
            </a:r>
          </a:p>
          <a:p>
            <a:pPr marL="32004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739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</a:rPr>
              <a:t>Antibiotic Treatment </a:t>
            </a:r>
          </a:p>
          <a:p>
            <a:r>
              <a:rPr lang="en-US" dirty="0"/>
              <a:t>Children &amp; fit adults: (</a:t>
            </a:r>
            <a:r>
              <a:rPr lang="en-US" i="1" dirty="0"/>
              <a:t>Staphylococcus aureus):</a:t>
            </a:r>
          </a:p>
          <a:p>
            <a:pPr lvl="1"/>
            <a:r>
              <a:rPr lang="en-US" dirty="0"/>
              <a:t>I.V. flucloxacillin  (a penicillinase-resistant penicillin)</a:t>
            </a:r>
          </a:p>
          <a:p>
            <a:pPr lvl="1"/>
            <a:r>
              <a:rPr lang="en-US" dirty="0"/>
              <a:t>? change according to result of culture &amp; sensitivity</a:t>
            </a:r>
          </a:p>
          <a:p>
            <a:pPr lvl="1"/>
            <a:r>
              <a:rPr lang="en-US" dirty="0"/>
              <a:t>If MRSA, change to Vancomycin</a:t>
            </a:r>
          </a:p>
          <a:p>
            <a:pPr lvl="1"/>
            <a:r>
              <a:rPr lang="en-US" dirty="0"/>
              <a:t>Use Vancomycin or clindamycin if penicillin-allergic</a:t>
            </a:r>
          </a:p>
          <a:p>
            <a:pPr lvl="1"/>
            <a:r>
              <a:rPr lang="en-US" dirty="0"/>
              <a:t>Duration:</a:t>
            </a:r>
          </a:p>
          <a:p>
            <a:pPr lvl="2"/>
            <a:r>
              <a:rPr lang="en-US" dirty="0"/>
              <a:t>2 weeks I.V to start with, followed by</a:t>
            </a:r>
          </a:p>
          <a:p>
            <a:pPr lvl="2"/>
            <a:r>
              <a:rPr lang="en-US" dirty="0"/>
              <a:t>3-6 weeks oral</a:t>
            </a:r>
          </a:p>
          <a:p>
            <a:r>
              <a:rPr lang="en-US" dirty="0"/>
              <a:t>Children &lt; 4 </a:t>
            </a:r>
            <a:r>
              <a:rPr lang="en-US" dirty="0" err="1"/>
              <a:t>yrs</a:t>
            </a:r>
            <a:r>
              <a:rPr lang="en-US" dirty="0"/>
              <a:t>: (</a:t>
            </a:r>
            <a:r>
              <a:rPr lang="it-IT" i="1" dirty="0"/>
              <a:t>H influenzae</a:t>
            </a:r>
            <a:r>
              <a:rPr lang="en-US" dirty="0"/>
              <a:t> &amp; Gram-negative)</a:t>
            </a:r>
          </a:p>
          <a:p>
            <a:pPr lvl="1"/>
            <a:r>
              <a:rPr lang="en-US" dirty="0"/>
              <a:t>Third generation cephalosporin</a:t>
            </a:r>
          </a:p>
        </p:txBody>
      </p:sp>
    </p:spTree>
    <p:extLst>
      <p:ext uri="{BB962C8B-B14F-4D97-AF65-F5344CB8AC3E}">
        <p14:creationId xmlns:p14="http://schemas.microsoft.com/office/powerpoint/2010/main" val="2720993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Rectangle 1027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</a:t>
            </a:r>
          </a:p>
        </p:txBody>
      </p:sp>
      <p:sp>
        <p:nvSpPr>
          <p:cNvPr id="24581" name="Rectangle 1029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Septicemia</a:t>
            </a:r>
          </a:p>
          <a:p>
            <a:r>
              <a:rPr lang="en-US" dirty="0"/>
              <a:t>Metastatic infection</a:t>
            </a:r>
          </a:p>
          <a:p>
            <a:r>
              <a:rPr lang="en-US" dirty="0"/>
              <a:t>Septic arthritis</a:t>
            </a:r>
          </a:p>
          <a:p>
            <a:r>
              <a:rPr lang="en-US" dirty="0"/>
              <a:t>Pathological fracture</a:t>
            </a:r>
          </a:p>
          <a:p>
            <a:r>
              <a:rPr lang="en-US" dirty="0"/>
              <a:t>Altered bone growth</a:t>
            </a:r>
          </a:p>
          <a:p>
            <a:r>
              <a:rPr lang="en-US" dirty="0"/>
              <a:t>Chronic osteomyelitis</a:t>
            </a:r>
          </a:p>
          <a:p>
            <a:r>
              <a:rPr lang="en-US" dirty="0"/>
              <a:t>DVT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268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i="1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erlin Sans FB Demi" panose="020E0802020502020306" pitchFamily="34" charset="0"/>
              </a:rPr>
              <a:t>OSTEOMYELITIS</a:t>
            </a:r>
            <a:endParaRPr lang="en-US" i="1" dirty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9653FA-0001-4EAB-87BC-1E24431450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53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 - 5 </a:t>
            </a:r>
            <a:r>
              <a:rPr lang="en-US" dirty="0" err="1"/>
              <a:t>yr</a:t>
            </a:r>
            <a:r>
              <a:rPr lang="en-US" dirty="0"/>
              <a:t> boy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Pain, tenderness, fever lower thigh</a:t>
            </a:r>
          </a:p>
          <a:p>
            <a:r>
              <a:rPr lang="en-US" dirty="0"/>
              <a:t>WBC high, CRP high</a:t>
            </a:r>
          </a:p>
        </p:txBody>
      </p:sp>
      <p:pic>
        <p:nvPicPr>
          <p:cNvPr id="7" name="Picture 6" descr="20031212 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6712" r="10103" b="449"/>
          <a:stretch/>
        </p:blipFill>
        <p:spPr>
          <a:xfrm>
            <a:off x="5178005" y="3119350"/>
            <a:ext cx="1869325" cy="3738649"/>
          </a:xfrm>
          <a:prstGeom prst="rect">
            <a:avLst/>
          </a:prstGeom>
        </p:spPr>
      </p:pic>
      <p:pic>
        <p:nvPicPr>
          <p:cNvPr id="8" name="Picture 7" descr="2003121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1" t="7409" r="5891" b="-494"/>
          <a:stretch/>
        </p:blipFill>
        <p:spPr>
          <a:xfrm>
            <a:off x="6991665" y="3119350"/>
            <a:ext cx="1646195" cy="37386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 bright="4000" contras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072" y="3119351"/>
            <a:ext cx="3557928" cy="37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63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 - 5 </a:t>
            </a:r>
            <a:r>
              <a:rPr lang="en-US" dirty="0" err="1"/>
              <a:t>yr</a:t>
            </a:r>
            <a:r>
              <a:rPr lang="en-US" dirty="0"/>
              <a:t> boy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Pain, tenderness, fever lower thigh</a:t>
            </a:r>
          </a:p>
          <a:p>
            <a:r>
              <a:rPr lang="en-US" dirty="0"/>
              <a:t>WBC high, CRP high, MRI: positive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696200" y="1905000"/>
            <a:ext cx="4375150" cy="4375150"/>
            <a:chOff x="4663016" y="2482849"/>
            <a:chExt cx="4375150" cy="4375150"/>
          </a:xfrm>
        </p:grpSpPr>
        <p:pic>
          <p:nvPicPr>
            <p:cNvPr id="9" name="Picture 8" descr="06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016" y="2482849"/>
              <a:ext cx="4375150" cy="437515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293768" y="2482849"/>
              <a:ext cx="744398" cy="1014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3796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 - 5 </a:t>
            </a:r>
            <a:r>
              <a:rPr lang="en-US" dirty="0" err="1"/>
              <a:t>yr</a:t>
            </a:r>
            <a:r>
              <a:rPr lang="en-US" dirty="0"/>
              <a:t> boy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After open drainage and drilling – only of lower part !!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      After 8 days</a:t>
            </a:r>
          </a:p>
        </p:txBody>
      </p:sp>
      <p:pic>
        <p:nvPicPr>
          <p:cNvPr id="6" name="Picture 5" descr="20031212 post op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10061" r="62307" b="19605"/>
          <a:stretch/>
        </p:blipFill>
        <p:spPr>
          <a:xfrm>
            <a:off x="2073277" y="2961154"/>
            <a:ext cx="1507505" cy="3862979"/>
          </a:xfrm>
          <a:prstGeom prst="rect">
            <a:avLst/>
          </a:prstGeom>
        </p:spPr>
      </p:pic>
      <p:pic>
        <p:nvPicPr>
          <p:cNvPr id="7" name="Picture 6" descr="20031212 post op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6" t="11531" r="2692" b="17645"/>
          <a:stretch/>
        </p:blipFill>
        <p:spPr>
          <a:xfrm>
            <a:off x="3580782" y="2961154"/>
            <a:ext cx="2076533" cy="3889898"/>
          </a:xfrm>
          <a:prstGeom prst="rect">
            <a:avLst/>
          </a:prstGeom>
        </p:spPr>
      </p:pic>
      <p:pic>
        <p:nvPicPr>
          <p:cNvPr id="8" name="Picture 7" descr="20040104 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t="15211" r="21526"/>
          <a:stretch/>
        </p:blipFill>
        <p:spPr>
          <a:xfrm>
            <a:off x="5930009" y="2964912"/>
            <a:ext cx="1428465" cy="3893089"/>
          </a:xfrm>
          <a:prstGeom prst="rect">
            <a:avLst/>
          </a:prstGeom>
        </p:spPr>
      </p:pic>
      <p:pic>
        <p:nvPicPr>
          <p:cNvPr id="9" name="Picture 8" descr="20040104 2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0" r="21526"/>
          <a:stretch/>
        </p:blipFill>
        <p:spPr>
          <a:xfrm>
            <a:off x="7302441" y="2961154"/>
            <a:ext cx="1676752" cy="39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09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 - 5 </a:t>
            </a:r>
            <a:r>
              <a:rPr lang="en-US" dirty="0" err="1"/>
              <a:t>yr</a:t>
            </a:r>
            <a:r>
              <a:rPr lang="en-US" dirty="0"/>
              <a:t> boy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After 3 weeks</a:t>
            </a:r>
          </a:p>
        </p:txBody>
      </p:sp>
      <p:pic>
        <p:nvPicPr>
          <p:cNvPr id="4" name="Picture 3" descr="20040121 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4" t="6914" r="15153"/>
          <a:stretch/>
        </p:blipFill>
        <p:spPr>
          <a:xfrm>
            <a:off x="5162012" y="1948599"/>
            <a:ext cx="2595979" cy="4408486"/>
          </a:xfrm>
          <a:prstGeom prst="rect">
            <a:avLst/>
          </a:prstGeom>
        </p:spPr>
      </p:pic>
      <p:pic>
        <p:nvPicPr>
          <p:cNvPr id="5" name="Picture 4" descr="20040121 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8" t="12099" r="10330" b="2963"/>
          <a:stretch/>
        </p:blipFill>
        <p:spPr>
          <a:xfrm>
            <a:off x="7757991" y="1963601"/>
            <a:ext cx="3014134" cy="439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00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 - 5 </a:t>
            </a:r>
            <a:r>
              <a:rPr lang="en-US" dirty="0" err="1"/>
              <a:t>yr</a:t>
            </a:r>
            <a:r>
              <a:rPr lang="en-US" dirty="0"/>
              <a:t> boy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After 3 weeks</a:t>
            </a:r>
          </a:p>
          <a:p>
            <a:r>
              <a:rPr lang="en-US" dirty="0"/>
              <a:t>After 2 months: pathological fracture</a:t>
            </a:r>
          </a:p>
        </p:txBody>
      </p:sp>
      <p:pic>
        <p:nvPicPr>
          <p:cNvPr id="4" name="Picture 3" descr="20040121 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4" t="6914" r="15153"/>
          <a:stretch/>
        </p:blipFill>
        <p:spPr>
          <a:xfrm>
            <a:off x="914401" y="3122335"/>
            <a:ext cx="2288425" cy="3760891"/>
          </a:xfrm>
          <a:prstGeom prst="rect">
            <a:avLst/>
          </a:prstGeom>
        </p:spPr>
      </p:pic>
      <p:pic>
        <p:nvPicPr>
          <p:cNvPr id="5" name="Picture 4" descr="20040121 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8" t="12099" r="10330" b="2963"/>
          <a:stretch/>
        </p:blipFill>
        <p:spPr>
          <a:xfrm>
            <a:off x="3202826" y="3135134"/>
            <a:ext cx="2657040" cy="3748092"/>
          </a:xfrm>
          <a:prstGeom prst="rect">
            <a:avLst/>
          </a:prstGeom>
        </p:spPr>
      </p:pic>
      <p:pic>
        <p:nvPicPr>
          <p:cNvPr id="9" name="Picture 8" descr="20040218 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9383" r="20519" b="8491"/>
          <a:stretch/>
        </p:blipFill>
        <p:spPr>
          <a:xfrm>
            <a:off x="6541917" y="3083883"/>
            <a:ext cx="2243316" cy="3760891"/>
          </a:xfrm>
          <a:prstGeom prst="rect">
            <a:avLst/>
          </a:prstGeom>
        </p:spPr>
      </p:pic>
      <p:pic>
        <p:nvPicPr>
          <p:cNvPr id="10" name="Picture 9" descr="20040218 2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6" t="15211" r="33239" b="5926"/>
          <a:stretch/>
        </p:blipFill>
        <p:spPr>
          <a:xfrm>
            <a:off x="8785234" y="3083882"/>
            <a:ext cx="1606109" cy="376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85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 - 5 </a:t>
            </a:r>
            <a:r>
              <a:rPr lang="en-US" dirty="0" err="1"/>
              <a:t>yr</a:t>
            </a:r>
            <a:r>
              <a:rPr lang="en-US" dirty="0"/>
              <a:t> boy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After 8 months: poor healing with infection</a:t>
            </a:r>
          </a:p>
          <a:p>
            <a:r>
              <a:rPr lang="en-US" dirty="0"/>
              <a:t>After 11 months: after plating</a:t>
            </a:r>
          </a:p>
        </p:txBody>
      </p:sp>
      <p:pic>
        <p:nvPicPr>
          <p:cNvPr id="5" name="Picture 4" descr="20040708 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4" t="8642" r="4580"/>
          <a:stretch/>
        </p:blipFill>
        <p:spPr>
          <a:xfrm>
            <a:off x="5528887" y="2907926"/>
            <a:ext cx="1985713" cy="3950074"/>
          </a:xfrm>
          <a:prstGeom prst="rect">
            <a:avLst/>
          </a:prstGeom>
        </p:spPr>
      </p:pic>
      <p:pic>
        <p:nvPicPr>
          <p:cNvPr id="7" name="Picture 6" descr="20040911 4.jp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5" t="15211" r="18340"/>
          <a:stretch/>
        </p:blipFill>
        <p:spPr>
          <a:xfrm>
            <a:off x="7514599" y="2907927"/>
            <a:ext cx="1426368" cy="3950075"/>
          </a:xfrm>
          <a:prstGeom prst="rect">
            <a:avLst/>
          </a:prstGeom>
        </p:spPr>
      </p:pic>
      <p:pic>
        <p:nvPicPr>
          <p:cNvPr id="8" name="Picture 7" descr="20041023 1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13333" r="13905" b="1729"/>
          <a:stretch/>
        </p:blipFill>
        <p:spPr>
          <a:xfrm>
            <a:off x="8940968" y="2907925"/>
            <a:ext cx="1389416" cy="3950074"/>
          </a:xfrm>
          <a:prstGeom prst="rect">
            <a:avLst/>
          </a:prstGeom>
        </p:spPr>
      </p:pic>
      <p:pic>
        <p:nvPicPr>
          <p:cNvPr id="9" name="Picture 8" descr="20041023 2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t="15211" r="9483" b="10864"/>
          <a:stretch/>
        </p:blipFill>
        <p:spPr>
          <a:xfrm>
            <a:off x="10330385" y="2907925"/>
            <a:ext cx="1861615" cy="384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47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73042" y="1659637"/>
            <a:ext cx="1645919" cy="1691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61767" y="477918"/>
            <a:ext cx="7188654" cy="5391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F68A2F3-BE4B-48EA-99FA-7E54841EF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F51AC7-A6DC-42D4-B790-031369349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82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SUBACUTE OSTEOMYELITIS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Mild form</a:t>
            </a:r>
          </a:p>
          <a:p>
            <a:pPr lvl="1"/>
            <a:r>
              <a:rPr lang="en-US" dirty="0"/>
              <a:t>Less virulent organism, more resistant patient</a:t>
            </a:r>
          </a:p>
          <a:p>
            <a:r>
              <a:rPr lang="en-US" dirty="0"/>
              <a:t>Most commonly involves femur and tibia</a:t>
            </a:r>
          </a:p>
          <a:p>
            <a:r>
              <a:rPr lang="en-US" dirty="0"/>
              <a:t>May occur in </a:t>
            </a:r>
          </a:p>
          <a:p>
            <a:pPr lvl="1"/>
            <a:r>
              <a:rPr lang="en-US" dirty="0"/>
              <a:t>partially treated acute osteomyelitis </a:t>
            </a:r>
          </a:p>
          <a:p>
            <a:pPr lvl="1"/>
            <a:r>
              <a:rPr lang="en-US" dirty="0"/>
              <a:t>Occasionally in fracture hematoma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2" y="2108200"/>
            <a:ext cx="3061042" cy="3911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8261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SUBACUTE OSTEOMYELITIS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Diagnosis</a:t>
            </a:r>
          </a:p>
          <a:p>
            <a:pPr lvl="1"/>
            <a:r>
              <a:rPr lang="en-US" dirty="0"/>
              <a:t>Clinical features</a:t>
            </a:r>
          </a:p>
          <a:p>
            <a:pPr lvl="2"/>
            <a:r>
              <a:rPr lang="en-US" dirty="0"/>
              <a:t>Long history (weeks, months)</a:t>
            </a:r>
          </a:p>
          <a:p>
            <a:pPr lvl="2"/>
            <a:r>
              <a:rPr lang="en-US" dirty="0"/>
              <a:t>Pain, limp</a:t>
            </a:r>
          </a:p>
          <a:p>
            <a:pPr lvl="2"/>
            <a:r>
              <a:rPr lang="en-US" dirty="0"/>
              <a:t>Swelling occasionally</a:t>
            </a:r>
          </a:p>
          <a:p>
            <a:pPr lvl="2"/>
            <a:r>
              <a:rPr lang="en-US" dirty="0"/>
              <a:t>Local tenderness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2" y="2108200"/>
            <a:ext cx="3061042" cy="3911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332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SUBACUTE OSTEOMYELITIS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Frequently normal tests</a:t>
            </a:r>
          </a:p>
          <a:p>
            <a:pPr lvl="1"/>
            <a:r>
              <a:rPr lang="en-US" dirty="0"/>
              <a:t>WBC count </a:t>
            </a:r>
          </a:p>
          <a:p>
            <a:pPr lvl="1"/>
            <a:r>
              <a:rPr lang="en-US" dirty="0"/>
              <a:t>Blood cultures</a:t>
            </a:r>
          </a:p>
          <a:p>
            <a:r>
              <a:rPr lang="en-US" dirty="0"/>
              <a:t>Usually useful tests</a:t>
            </a:r>
          </a:p>
          <a:p>
            <a:pPr lvl="1"/>
            <a:r>
              <a:rPr lang="en-US" dirty="0"/>
              <a:t>ESR</a:t>
            </a:r>
          </a:p>
          <a:p>
            <a:pPr lvl="1"/>
            <a:r>
              <a:rPr lang="en-US" dirty="0"/>
              <a:t>Bone cultures</a:t>
            </a:r>
          </a:p>
        </p:txBody>
      </p:sp>
    </p:spTree>
    <p:extLst>
      <p:ext uri="{BB962C8B-B14F-4D97-AF65-F5344CB8AC3E}">
        <p14:creationId xmlns:p14="http://schemas.microsoft.com/office/powerpoint/2010/main" val="432551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INFECTION in BONE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Osteomyelitis (Bone and marrow infection):</a:t>
            </a:r>
          </a:p>
          <a:p>
            <a:pPr lvl="1"/>
            <a:r>
              <a:rPr lang="en-US" dirty="0" err="1"/>
              <a:t>Osteo</a:t>
            </a:r>
            <a:r>
              <a:rPr lang="en-US" dirty="0"/>
              <a:t> = bone</a:t>
            </a:r>
          </a:p>
          <a:p>
            <a:pPr lvl="1"/>
            <a:r>
              <a:rPr lang="en-US" dirty="0" err="1"/>
              <a:t>myel</a:t>
            </a:r>
            <a:r>
              <a:rPr lang="en-US" dirty="0"/>
              <a:t> = bone marrow</a:t>
            </a:r>
          </a:p>
          <a:p>
            <a:pPr lvl="1"/>
            <a:r>
              <a:rPr lang="en-US" dirty="0" err="1"/>
              <a:t>itis</a:t>
            </a:r>
            <a:r>
              <a:rPr lang="en-US" dirty="0"/>
              <a:t> = inflammation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437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SUBACUTE OSTEOMYELITIS</a:t>
            </a:r>
            <a:r>
              <a:rPr lang="en-US" dirty="0">
                <a:effectLst/>
              </a:rPr>
              <a:t> </a:t>
            </a:r>
            <a:endParaRPr lang="en-GB" dirty="0"/>
          </a:p>
        </p:txBody>
      </p:sp>
      <p:sp>
        <p:nvSpPr>
          <p:cNvPr id="113667" name="Rectangle 1027"/>
          <p:cNvSpPr>
            <a:spLocks noGrp="1" noChangeArrowheads="1"/>
          </p:cNvSpPr>
          <p:nvPr>
            <p:ph idx="1"/>
          </p:nvPr>
        </p:nvSpPr>
        <p:spPr>
          <a:xfrm>
            <a:off x="1097280" y="2108201"/>
            <a:ext cx="6751321" cy="3760891"/>
          </a:xfrm>
        </p:spPr>
        <p:txBody>
          <a:bodyPr/>
          <a:lstStyle/>
          <a:p>
            <a:r>
              <a:rPr lang="en-US" dirty="0"/>
              <a:t>X-ray: Brodie’s abscess</a:t>
            </a:r>
          </a:p>
          <a:p>
            <a:pPr lvl="1"/>
            <a:r>
              <a:rPr lang="en-US" dirty="0"/>
              <a:t>a well defined cavity in metaphysis</a:t>
            </a:r>
          </a:p>
          <a:p>
            <a:pPr lvl="1"/>
            <a:r>
              <a:rPr lang="en-US" dirty="0"/>
              <a:t>localized radiolucency seen in long bone </a:t>
            </a:r>
            <a:r>
              <a:rPr lang="en-US" dirty="0" err="1"/>
              <a:t>metaphyses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difficult to differentiate from Ewing’s sarcoma</a:t>
            </a:r>
          </a:p>
          <a:p>
            <a:r>
              <a:rPr lang="en-US" dirty="0"/>
              <a:t>Bone scan / MRI</a:t>
            </a:r>
          </a:p>
          <a:p>
            <a:r>
              <a:rPr lang="en-US" dirty="0"/>
              <a:t>Biopsy / aspiration</a:t>
            </a:r>
          </a:p>
          <a:p>
            <a:pPr lvl="1"/>
            <a:r>
              <a:rPr lang="en-US" dirty="0"/>
              <a:t>(50%) grow organism</a:t>
            </a:r>
          </a:p>
          <a:p>
            <a:pPr lvl="1"/>
            <a:r>
              <a:rPr lang="en-US" dirty="0"/>
              <a:t>To rule out tumor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6" name="Picture 5" descr="a4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6758" r="58512" b="7804"/>
          <a:stretch/>
        </p:blipFill>
        <p:spPr>
          <a:xfrm>
            <a:off x="7848601" y="1780945"/>
            <a:ext cx="4014377" cy="39589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06716" y="5742873"/>
            <a:ext cx="23274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397B8C"/>
                </a:solidFill>
                <a:latin typeface="Arial"/>
                <a:cs typeface="Arial"/>
              </a:rPr>
              <a:t>Apley,s</a:t>
            </a:r>
            <a:r>
              <a:rPr lang="en-US" sz="1000" dirty="0">
                <a:solidFill>
                  <a:srgbClr val="397B8C"/>
                </a:solidFill>
                <a:latin typeface="Arial"/>
                <a:cs typeface="Arial"/>
              </a:rPr>
              <a:t> System of </a:t>
            </a:r>
            <a:r>
              <a:rPr lang="en-US" sz="1000" dirty="0" err="1">
                <a:solidFill>
                  <a:srgbClr val="397B8C"/>
                </a:solidFill>
                <a:latin typeface="Arial"/>
                <a:cs typeface="Arial"/>
              </a:rPr>
              <a:t>Orthop</a:t>
            </a:r>
            <a:r>
              <a:rPr lang="en-US" sz="1000" dirty="0">
                <a:solidFill>
                  <a:srgbClr val="397B8C"/>
                </a:solidFill>
                <a:latin typeface="Arial"/>
                <a:cs typeface="Arial"/>
              </a:rPr>
              <a:t> &amp; Fractures</a:t>
            </a:r>
          </a:p>
        </p:txBody>
      </p:sp>
      <p:sp>
        <p:nvSpPr>
          <p:cNvPr id="2" name="Oval 1"/>
          <p:cNvSpPr/>
          <p:nvPr/>
        </p:nvSpPr>
        <p:spPr>
          <a:xfrm>
            <a:off x="8142473" y="3857246"/>
            <a:ext cx="1090863" cy="129941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445519" y="3110698"/>
            <a:ext cx="1090863" cy="129941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84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SUBACUTE OSTEOMYELITIS</a:t>
            </a:r>
            <a:r>
              <a:rPr lang="en-US" dirty="0">
                <a:effectLst/>
              </a:rPr>
              <a:t> </a:t>
            </a:r>
            <a:endParaRPr lang="en-GB" dirty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Antibiotics for 6 months</a:t>
            </a:r>
          </a:p>
          <a:p>
            <a:r>
              <a:rPr lang="en-US" dirty="0"/>
              <a:t>Surgery to evacuate the abscess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947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OSTEOMYELITIS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 follow acute OM</a:t>
            </a:r>
          </a:p>
          <a:p>
            <a:pPr lvl="1"/>
            <a:r>
              <a:rPr lang="en-US" dirty="0"/>
              <a:t>Not treated properly</a:t>
            </a:r>
          </a:p>
          <a:p>
            <a:pPr lvl="2"/>
            <a:r>
              <a:rPr lang="en-US" dirty="0"/>
              <a:t>Inadequate antibiotic</a:t>
            </a:r>
          </a:p>
          <a:p>
            <a:pPr lvl="2"/>
            <a:r>
              <a:rPr lang="en-US" dirty="0"/>
              <a:t>Inadequate duration</a:t>
            </a:r>
          </a:p>
          <a:p>
            <a:pPr lvl="2"/>
            <a:r>
              <a:rPr lang="en-US" dirty="0"/>
              <a:t>Needed drainage not performed</a:t>
            </a:r>
          </a:p>
          <a:p>
            <a:r>
              <a:rPr lang="en-US" dirty="0"/>
              <a:t>May start De Novo</a:t>
            </a:r>
          </a:p>
          <a:p>
            <a:pPr lvl="1"/>
            <a:r>
              <a:rPr lang="en-US" dirty="0"/>
              <a:t>Following operation </a:t>
            </a:r>
          </a:p>
          <a:p>
            <a:pPr lvl="1"/>
            <a:r>
              <a:rPr lang="en-US" dirty="0"/>
              <a:t>Following open fractures</a:t>
            </a:r>
          </a:p>
        </p:txBody>
      </p:sp>
    </p:spTree>
    <p:extLst>
      <p:ext uri="{BB962C8B-B14F-4D97-AF65-F5344CB8AC3E}">
        <p14:creationId xmlns:p14="http://schemas.microsoft.com/office/powerpoint/2010/main" val="2772336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OSTEOMYELITIS</a:t>
            </a:r>
            <a:endParaRPr lang="en-GB" dirty="0"/>
          </a:p>
        </p:txBody>
      </p:sp>
      <p:sp>
        <p:nvSpPr>
          <p:cNvPr id="87043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Organism:</a:t>
            </a:r>
          </a:p>
          <a:p>
            <a:pPr lvl="1"/>
            <a:r>
              <a:rPr lang="en-US" dirty="0"/>
              <a:t>Usually mixed infection</a:t>
            </a:r>
          </a:p>
          <a:p>
            <a:pPr lvl="1"/>
            <a:r>
              <a:rPr lang="en-US" dirty="0"/>
              <a:t>Mostly</a:t>
            </a:r>
          </a:p>
          <a:p>
            <a:pPr lvl="2"/>
            <a:r>
              <a:rPr lang="en-US" b="1" dirty="0"/>
              <a:t>Staph. aureus</a:t>
            </a:r>
          </a:p>
          <a:p>
            <a:pPr lvl="2"/>
            <a:r>
              <a:rPr lang="en-US" dirty="0"/>
              <a:t>E. coli</a:t>
            </a:r>
          </a:p>
          <a:p>
            <a:pPr lvl="2"/>
            <a:r>
              <a:rPr lang="en-US" dirty="0"/>
              <a:t>Staph. pyogenes</a:t>
            </a:r>
          </a:p>
          <a:p>
            <a:pPr lvl="2"/>
            <a:r>
              <a:rPr lang="en-US" dirty="0"/>
              <a:t>Proteus</a:t>
            </a:r>
          </a:p>
          <a:p>
            <a:pPr lvl="2"/>
            <a:r>
              <a:rPr lang="en-US" dirty="0"/>
              <a:t>Pseudomonas</a:t>
            </a:r>
          </a:p>
          <a:p>
            <a:pPr lvl="2"/>
            <a:r>
              <a:rPr lang="en-US" dirty="0"/>
              <a:t>Staph. epidermidis: with implants (metal)</a:t>
            </a:r>
          </a:p>
        </p:txBody>
      </p:sp>
    </p:spTree>
    <p:extLst>
      <p:ext uri="{BB962C8B-B14F-4D97-AF65-F5344CB8AC3E}">
        <p14:creationId xmlns:p14="http://schemas.microsoft.com/office/powerpoint/2010/main" val="270405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084359" y="1375759"/>
            <a:ext cx="2907969" cy="5114364"/>
            <a:chOff x="2214850" y="-308331"/>
            <a:chExt cx="6350258" cy="92990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6159" t="3457" r="20829" b="2310"/>
            <a:stretch/>
          </p:blipFill>
          <p:spPr>
            <a:xfrm>
              <a:off x="2214850" y="-308331"/>
              <a:ext cx="6350258" cy="929904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214850" y="3949849"/>
              <a:ext cx="1734689" cy="1456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305792" y="3748471"/>
              <a:ext cx="480142" cy="387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069477" y="4148703"/>
              <a:ext cx="480142" cy="387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PATHOLOGY</a:t>
            </a:r>
            <a:endParaRPr lang="en-GB" dirty="0"/>
          </a:p>
        </p:txBody>
      </p:sp>
      <p:sp>
        <p:nvSpPr>
          <p:cNvPr id="88067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Cavities</a:t>
            </a:r>
          </a:p>
          <a:p>
            <a:r>
              <a:rPr lang="en-US" dirty="0"/>
              <a:t>New bone formation: (Involucrum)</a:t>
            </a:r>
          </a:p>
          <a:p>
            <a:r>
              <a:rPr lang="en-US" dirty="0"/>
              <a:t>Cloacae: openings in Involucrum</a:t>
            </a:r>
          </a:p>
          <a:p>
            <a:r>
              <a:rPr lang="en-US" dirty="0"/>
              <a:t>Dead bone: (Sequestrum)</a:t>
            </a:r>
          </a:p>
          <a:p>
            <a:r>
              <a:rPr lang="en-US" dirty="0"/>
              <a:t>Sinuses: draining </a:t>
            </a:r>
            <a:r>
              <a:rPr lang="en-US" dirty="0" err="1"/>
              <a:t>sero</a:t>
            </a:r>
            <a:r>
              <a:rPr lang="en-US" dirty="0"/>
              <a:t>-purulent discharge </a:t>
            </a:r>
          </a:p>
          <a:p>
            <a:r>
              <a:rPr lang="en-US" dirty="0"/>
              <a:t>Histological picture: chronic inflammation</a:t>
            </a:r>
          </a:p>
          <a:p>
            <a:endParaRPr lang="en-GB" dirty="0"/>
          </a:p>
          <a:p>
            <a:endParaRPr lang="en-GB" dirty="0"/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5105400" y="3606956"/>
            <a:ext cx="3465850" cy="212975"/>
          </a:xfrm>
          <a:prstGeom prst="straightConnector1">
            <a:avLst/>
          </a:prstGeom>
          <a:ln w="57150" cmpd="sng">
            <a:solidFill>
              <a:srgbClr val="397B8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6248400" y="2797644"/>
            <a:ext cx="3516962" cy="672016"/>
          </a:xfrm>
          <a:prstGeom prst="straightConnector1">
            <a:avLst/>
          </a:prstGeom>
          <a:ln w="57150" cmpd="sng">
            <a:solidFill>
              <a:srgbClr val="397B8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49014" y="6415303"/>
            <a:ext cx="2044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397B8C"/>
                </a:solidFill>
              </a:rPr>
              <a:t>Essentials of </a:t>
            </a:r>
            <a:r>
              <a:rPr lang="en-US" sz="1000" dirty="0" err="1">
                <a:solidFill>
                  <a:srgbClr val="397B8C"/>
                </a:solidFill>
              </a:rPr>
              <a:t>Orthop</a:t>
            </a:r>
            <a:r>
              <a:rPr lang="en-US" sz="1000" dirty="0">
                <a:solidFill>
                  <a:srgbClr val="397B8C"/>
                </a:solidFill>
              </a:rPr>
              <a:t> Surgery,</a:t>
            </a:r>
          </a:p>
          <a:p>
            <a:r>
              <a:rPr lang="en-US" sz="1000" dirty="0">
                <a:solidFill>
                  <a:srgbClr val="397B8C"/>
                </a:solidFill>
              </a:rPr>
              <a:t>S </a:t>
            </a:r>
            <a:r>
              <a:rPr lang="en-US" sz="1000" dirty="0" err="1">
                <a:solidFill>
                  <a:srgbClr val="397B8C"/>
                </a:solidFill>
              </a:rPr>
              <a:t>Weisel</a:t>
            </a:r>
            <a:r>
              <a:rPr lang="en-US" sz="1000" dirty="0">
                <a:solidFill>
                  <a:srgbClr val="397B8C"/>
                </a:solidFill>
              </a:rPr>
              <a:t>, J </a:t>
            </a:r>
            <a:r>
              <a:rPr lang="en-US" sz="1000" dirty="0" err="1">
                <a:solidFill>
                  <a:srgbClr val="397B8C"/>
                </a:solidFill>
              </a:rPr>
              <a:t>Delahay</a:t>
            </a:r>
            <a:r>
              <a:rPr lang="en-US" sz="1000" dirty="0">
                <a:solidFill>
                  <a:srgbClr val="397B8C"/>
                </a:solidFill>
              </a:rPr>
              <a:t>. Saunders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48525" y="4040055"/>
            <a:ext cx="433677" cy="1885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331687" y="4904975"/>
            <a:ext cx="433677" cy="1885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cxnSpLocks/>
            <a:endCxn id="18" idx="0"/>
          </p:cNvCxnSpPr>
          <p:nvPr/>
        </p:nvCxnSpPr>
        <p:spPr>
          <a:xfrm>
            <a:off x="5943601" y="3200400"/>
            <a:ext cx="3604925" cy="1704574"/>
          </a:xfrm>
          <a:prstGeom prst="straightConnector1">
            <a:avLst/>
          </a:prstGeom>
          <a:ln w="57150" cmpd="sng">
            <a:solidFill>
              <a:srgbClr val="397B8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371027" y="4112437"/>
            <a:ext cx="1286669" cy="40096"/>
          </a:xfrm>
          <a:prstGeom prst="straightConnector1">
            <a:avLst/>
          </a:prstGeom>
          <a:ln w="57150" cmpd="sng">
            <a:solidFill>
              <a:srgbClr val="397B8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>
            <a:off x="2971800" y="2133600"/>
            <a:ext cx="5955686" cy="664044"/>
          </a:xfrm>
          <a:prstGeom prst="straightConnector1">
            <a:avLst/>
          </a:prstGeom>
          <a:ln w="57150" cmpd="sng">
            <a:solidFill>
              <a:srgbClr val="397B8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989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Sclerosis. Bone destruction, cavities, new bone formation, sequestrum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2596487"/>
            <a:ext cx="1243864" cy="3227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1" y="2590800"/>
            <a:ext cx="2737871" cy="3227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3400" y="5892162"/>
            <a:ext cx="35830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397B8C"/>
                </a:solidFill>
              </a:rPr>
              <a:t>Slide Atlas of </a:t>
            </a:r>
            <a:r>
              <a:rPr lang="en-US" sz="1000" dirty="0" err="1">
                <a:solidFill>
                  <a:srgbClr val="397B8C"/>
                </a:solidFill>
              </a:rPr>
              <a:t>Orthop</a:t>
            </a:r>
            <a:r>
              <a:rPr lang="en-US" sz="1000" dirty="0">
                <a:solidFill>
                  <a:srgbClr val="397B8C"/>
                </a:solidFill>
              </a:rPr>
              <a:t> Radiology, A Greenspan. Gower Med Publ.</a:t>
            </a:r>
          </a:p>
        </p:txBody>
      </p:sp>
    </p:spTree>
    <p:extLst>
      <p:ext uri="{BB962C8B-B14F-4D97-AF65-F5344CB8AC3E}">
        <p14:creationId xmlns:p14="http://schemas.microsoft.com/office/powerpoint/2010/main" val="2936824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PICTURE</a:t>
            </a:r>
            <a:endParaRPr lang="en-GB" dirty="0"/>
          </a:p>
        </p:txBody>
      </p:sp>
      <p:sp>
        <p:nvSpPr>
          <p:cNvPr id="88067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Recurrent bouts of pain, redness, tenderness, and fever</a:t>
            </a:r>
          </a:p>
          <a:p>
            <a:r>
              <a:rPr lang="en-GB" dirty="0"/>
              <a:t>Sinuses: old and new discharging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 descr="Chronic osteomyelitis draining sinus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87"/>
          <a:stretch/>
        </p:blipFill>
        <p:spPr>
          <a:xfrm>
            <a:off x="3217334" y="3272094"/>
            <a:ext cx="5757332" cy="31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8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1536128"/>
            <a:ext cx="2857500" cy="1800225"/>
          </a:xfrm>
        </p:spPr>
      </p:pic>
      <p:sp>
        <p:nvSpPr>
          <p:cNvPr id="5" name="object 5"/>
          <p:cNvSpPr/>
          <p:nvPr/>
        </p:nvSpPr>
        <p:spPr>
          <a:xfrm>
            <a:off x="4152900" y="3720749"/>
            <a:ext cx="3886200" cy="2602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8633331" y="1683128"/>
            <a:ext cx="3071265" cy="40950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/>
        </p:nvSpPr>
        <p:spPr>
          <a:xfrm>
            <a:off x="10074131" y="4412225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561959" y="1834"/>
                </a:lnTo>
                <a:lnTo>
                  <a:pt x="515322" y="7245"/>
                </a:lnTo>
                <a:lnTo>
                  <a:pt x="469822" y="16099"/>
                </a:lnTo>
                <a:lnTo>
                  <a:pt x="425597" y="28260"/>
                </a:lnTo>
                <a:lnTo>
                  <a:pt x="382782" y="43592"/>
                </a:lnTo>
                <a:lnTo>
                  <a:pt x="341511" y="61959"/>
                </a:lnTo>
                <a:lnTo>
                  <a:pt x="301921" y="83227"/>
                </a:lnTo>
                <a:lnTo>
                  <a:pt x="264147" y="107259"/>
                </a:lnTo>
                <a:lnTo>
                  <a:pt x="228324" y="133920"/>
                </a:lnTo>
                <a:lnTo>
                  <a:pt x="194588" y="163075"/>
                </a:lnTo>
                <a:lnTo>
                  <a:pt x="163075" y="194588"/>
                </a:lnTo>
                <a:lnTo>
                  <a:pt x="133920" y="228324"/>
                </a:lnTo>
                <a:lnTo>
                  <a:pt x="107259" y="264147"/>
                </a:lnTo>
                <a:lnTo>
                  <a:pt x="83227" y="301921"/>
                </a:lnTo>
                <a:lnTo>
                  <a:pt x="61959" y="341511"/>
                </a:lnTo>
                <a:lnTo>
                  <a:pt x="43592" y="382782"/>
                </a:lnTo>
                <a:lnTo>
                  <a:pt x="28260" y="425597"/>
                </a:lnTo>
                <a:lnTo>
                  <a:pt x="16099" y="469822"/>
                </a:lnTo>
                <a:lnTo>
                  <a:pt x="7245" y="515322"/>
                </a:lnTo>
                <a:lnTo>
                  <a:pt x="1834" y="561959"/>
                </a:lnTo>
                <a:lnTo>
                  <a:pt x="0" y="609600"/>
                </a:lnTo>
                <a:lnTo>
                  <a:pt x="1834" y="657240"/>
                </a:lnTo>
                <a:lnTo>
                  <a:pt x="7245" y="703877"/>
                </a:lnTo>
                <a:lnTo>
                  <a:pt x="16099" y="749377"/>
                </a:lnTo>
                <a:lnTo>
                  <a:pt x="28260" y="793602"/>
                </a:lnTo>
                <a:lnTo>
                  <a:pt x="43592" y="836417"/>
                </a:lnTo>
                <a:lnTo>
                  <a:pt x="61959" y="877688"/>
                </a:lnTo>
                <a:lnTo>
                  <a:pt x="83227" y="917278"/>
                </a:lnTo>
                <a:lnTo>
                  <a:pt x="107259" y="955052"/>
                </a:lnTo>
                <a:lnTo>
                  <a:pt x="133920" y="990875"/>
                </a:lnTo>
                <a:lnTo>
                  <a:pt x="163075" y="1024611"/>
                </a:lnTo>
                <a:lnTo>
                  <a:pt x="194588" y="1056124"/>
                </a:lnTo>
                <a:lnTo>
                  <a:pt x="228324" y="1085279"/>
                </a:lnTo>
                <a:lnTo>
                  <a:pt x="264147" y="1111940"/>
                </a:lnTo>
                <a:lnTo>
                  <a:pt x="301921" y="1135972"/>
                </a:lnTo>
                <a:lnTo>
                  <a:pt x="341511" y="1157240"/>
                </a:lnTo>
                <a:lnTo>
                  <a:pt x="382782" y="1175607"/>
                </a:lnTo>
                <a:lnTo>
                  <a:pt x="425597" y="1190939"/>
                </a:lnTo>
                <a:lnTo>
                  <a:pt x="469822" y="1203100"/>
                </a:lnTo>
                <a:lnTo>
                  <a:pt x="515322" y="1211954"/>
                </a:lnTo>
                <a:lnTo>
                  <a:pt x="561959" y="1217365"/>
                </a:lnTo>
                <a:lnTo>
                  <a:pt x="609600" y="1219200"/>
                </a:lnTo>
                <a:lnTo>
                  <a:pt x="657240" y="1217365"/>
                </a:lnTo>
                <a:lnTo>
                  <a:pt x="703877" y="1211954"/>
                </a:lnTo>
                <a:lnTo>
                  <a:pt x="749377" y="1203100"/>
                </a:lnTo>
                <a:lnTo>
                  <a:pt x="793602" y="1190939"/>
                </a:lnTo>
                <a:lnTo>
                  <a:pt x="836417" y="1175607"/>
                </a:lnTo>
                <a:lnTo>
                  <a:pt x="877688" y="1157240"/>
                </a:lnTo>
                <a:lnTo>
                  <a:pt x="917278" y="1135972"/>
                </a:lnTo>
                <a:lnTo>
                  <a:pt x="955052" y="1111940"/>
                </a:lnTo>
                <a:lnTo>
                  <a:pt x="990875" y="1085279"/>
                </a:lnTo>
                <a:lnTo>
                  <a:pt x="1024611" y="1056124"/>
                </a:lnTo>
                <a:lnTo>
                  <a:pt x="1056124" y="1024611"/>
                </a:lnTo>
                <a:lnTo>
                  <a:pt x="1085279" y="990875"/>
                </a:lnTo>
                <a:lnTo>
                  <a:pt x="1111940" y="955052"/>
                </a:lnTo>
                <a:lnTo>
                  <a:pt x="1135972" y="917278"/>
                </a:lnTo>
                <a:lnTo>
                  <a:pt x="1157240" y="877688"/>
                </a:lnTo>
                <a:lnTo>
                  <a:pt x="1175607" y="836417"/>
                </a:lnTo>
                <a:lnTo>
                  <a:pt x="1190939" y="793602"/>
                </a:lnTo>
                <a:lnTo>
                  <a:pt x="1203100" y="749377"/>
                </a:lnTo>
                <a:lnTo>
                  <a:pt x="1211954" y="703877"/>
                </a:lnTo>
                <a:lnTo>
                  <a:pt x="1217365" y="657240"/>
                </a:lnTo>
                <a:lnTo>
                  <a:pt x="1219200" y="609600"/>
                </a:lnTo>
                <a:lnTo>
                  <a:pt x="1217365" y="561959"/>
                </a:lnTo>
                <a:lnTo>
                  <a:pt x="1211954" y="515322"/>
                </a:lnTo>
                <a:lnTo>
                  <a:pt x="1203100" y="469822"/>
                </a:lnTo>
                <a:lnTo>
                  <a:pt x="1190939" y="425597"/>
                </a:lnTo>
                <a:lnTo>
                  <a:pt x="1175607" y="382782"/>
                </a:lnTo>
                <a:lnTo>
                  <a:pt x="1157240" y="341511"/>
                </a:lnTo>
                <a:lnTo>
                  <a:pt x="1135972" y="301921"/>
                </a:lnTo>
                <a:lnTo>
                  <a:pt x="1111940" y="264147"/>
                </a:lnTo>
                <a:lnTo>
                  <a:pt x="1085279" y="228324"/>
                </a:lnTo>
                <a:lnTo>
                  <a:pt x="1056124" y="194588"/>
                </a:lnTo>
                <a:lnTo>
                  <a:pt x="1024611" y="163075"/>
                </a:lnTo>
                <a:lnTo>
                  <a:pt x="990875" y="133920"/>
                </a:lnTo>
                <a:lnTo>
                  <a:pt x="955052" y="107259"/>
                </a:lnTo>
                <a:lnTo>
                  <a:pt x="917278" y="83227"/>
                </a:lnTo>
                <a:lnTo>
                  <a:pt x="877688" y="61959"/>
                </a:lnTo>
                <a:lnTo>
                  <a:pt x="836417" y="43592"/>
                </a:lnTo>
                <a:lnTo>
                  <a:pt x="793602" y="28260"/>
                </a:lnTo>
                <a:lnTo>
                  <a:pt x="749377" y="16099"/>
                </a:lnTo>
                <a:lnTo>
                  <a:pt x="703877" y="7245"/>
                </a:lnTo>
                <a:lnTo>
                  <a:pt x="657240" y="1834"/>
                </a:lnTo>
                <a:lnTo>
                  <a:pt x="609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659" y="1663349"/>
            <a:ext cx="227501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6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RADIOLOGY </a:t>
            </a:r>
          </a:p>
        </p:txBody>
      </p:sp>
      <p:sp>
        <p:nvSpPr>
          <p:cNvPr id="88067" name="Rectangle 1027"/>
          <p:cNvSpPr>
            <a:spLocks noGrp="1" noChangeArrowheads="1"/>
          </p:cNvSpPr>
          <p:nvPr>
            <p:ph idx="1"/>
          </p:nvPr>
        </p:nvSpPr>
        <p:spPr>
          <a:xfrm>
            <a:off x="1097280" y="2108201"/>
            <a:ext cx="8299480" cy="3760891"/>
          </a:xfrm>
        </p:spPr>
        <p:txBody>
          <a:bodyPr>
            <a:normAutofit/>
          </a:bodyPr>
          <a:lstStyle/>
          <a:p>
            <a:r>
              <a:rPr lang="en-GB" dirty="0"/>
              <a:t>X-ray</a:t>
            </a:r>
          </a:p>
          <a:p>
            <a:pPr lvl="1"/>
            <a:r>
              <a:rPr lang="en-GB" dirty="0"/>
              <a:t>Rarefaction surrounded by sclerosis</a:t>
            </a:r>
          </a:p>
          <a:p>
            <a:pPr lvl="1"/>
            <a:r>
              <a:rPr lang="en-GB" dirty="0"/>
              <a:t>Cavities and sequestra (bacteria adheres to dead bone and escapes the antibiotic effect)</a:t>
            </a:r>
          </a:p>
          <a:p>
            <a:endParaRPr lang="en-GB" dirty="0"/>
          </a:p>
        </p:txBody>
      </p:sp>
      <p:pic>
        <p:nvPicPr>
          <p:cNvPr id="6" name="Picture 2" descr="CHRONI~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12"/>
          <a:stretch/>
        </p:blipFill>
        <p:spPr bwMode="auto">
          <a:xfrm>
            <a:off x="2620770" y="3750395"/>
            <a:ext cx="3601661" cy="253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50" descr="CHRONI~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6396" y="4343946"/>
            <a:ext cx="2539998" cy="135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scf0010"/>
          <p:cNvPicPr>
            <a:picLocks noChangeAspect="1" noChangeArrowheads="1"/>
          </p:cNvPicPr>
          <p:nvPr/>
        </p:nvPicPr>
        <p:blipFill rotWithShape="1">
          <a:blip r:embed="rId4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012" b="2530"/>
          <a:stretch/>
        </p:blipFill>
        <p:spPr bwMode="auto">
          <a:xfrm>
            <a:off x="9396760" y="1157416"/>
            <a:ext cx="1359427" cy="453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scf0010"/>
          <p:cNvPicPr>
            <a:picLocks noChangeAspect="1" noChangeArrowheads="1"/>
          </p:cNvPicPr>
          <p:nvPr/>
        </p:nvPicPr>
        <p:blipFill rotWithShape="1">
          <a:blip r:embed="rId4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15" b="2530"/>
          <a:stretch/>
        </p:blipFill>
        <p:spPr bwMode="auto">
          <a:xfrm>
            <a:off x="10693197" y="1163287"/>
            <a:ext cx="1498803" cy="453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984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108201"/>
            <a:ext cx="6217921" cy="3760891"/>
          </a:xfrm>
        </p:spPr>
        <p:txBody>
          <a:bodyPr/>
          <a:lstStyle/>
          <a:p>
            <a:r>
              <a:rPr lang="en-US" dirty="0"/>
              <a:t>Antibiotics</a:t>
            </a:r>
          </a:p>
          <a:p>
            <a:pPr lvl="1"/>
            <a:r>
              <a:rPr lang="en-US" dirty="0"/>
              <a:t>According to culture and sensitivity</a:t>
            </a:r>
          </a:p>
          <a:p>
            <a:pPr lvl="1"/>
            <a:r>
              <a:rPr lang="en-US" dirty="0"/>
              <a:t>Culture from discharging sinus may not show all causative organisms</a:t>
            </a:r>
          </a:p>
          <a:p>
            <a:r>
              <a:rPr lang="en-US" dirty="0"/>
              <a:t>Sinogram: to show extent</a:t>
            </a:r>
          </a:p>
          <a:p>
            <a:r>
              <a:rPr lang="en-US" dirty="0"/>
              <a:t>Sequestrectomy and surgical debridement</a:t>
            </a:r>
          </a:p>
          <a:p>
            <a:r>
              <a:rPr lang="en-US" dirty="0"/>
              <a:t>May use local antibiotic beads </a:t>
            </a:r>
            <a:endParaRPr lang="x-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217"/>
          <a:stretch/>
        </p:blipFill>
        <p:spPr>
          <a:xfrm>
            <a:off x="7315201" y="1295400"/>
            <a:ext cx="2539549" cy="4476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167"/>
          <a:stretch/>
        </p:blipFill>
        <p:spPr>
          <a:xfrm>
            <a:off x="9710291" y="1308100"/>
            <a:ext cx="2155298" cy="445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11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r>
              <a:rPr lang="en-US" dirty="0"/>
              <a:t>INFECTION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6689868" cy="3748193"/>
          </a:xfrm>
        </p:spPr>
        <p:txBody>
          <a:bodyPr>
            <a:normAutofit/>
          </a:bodyPr>
          <a:lstStyle/>
          <a:p>
            <a:r>
              <a:rPr lang="en-US" sz="2200" dirty="0"/>
              <a:t>Infection: Multiplication and spread of </a:t>
            </a:r>
            <a:r>
              <a:rPr lang="nl-NL" sz="2200" dirty="0"/>
              <a:t>pathogenic organisms </a:t>
            </a:r>
            <a:r>
              <a:rPr lang="en-US" sz="2200" dirty="0"/>
              <a:t>within the body tissues</a:t>
            </a:r>
          </a:p>
          <a:p>
            <a:r>
              <a:rPr lang="en-US" sz="2000" dirty="0"/>
              <a:t>Inflammatory reaction: Acute / Subacute / Chronic</a:t>
            </a:r>
          </a:p>
          <a:p>
            <a:pPr lvl="1"/>
            <a:r>
              <a:rPr lang="en-US" dirty="0"/>
              <a:t>Redness, Heat, Swelling, Pain, Loss of Function</a:t>
            </a:r>
          </a:p>
          <a:p>
            <a:pPr lvl="1"/>
            <a:r>
              <a:rPr lang="en-US" dirty="0"/>
              <a:t>Rubor, Calor, Tumor, Dolor, </a:t>
            </a:r>
            <a:r>
              <a:rPr lang="en-US" dirty="0" err="1"/>
              <a:t>Functio</a:t>
            </a:r>
            <a:r>
              <a:rPr lang="en-US" dirty="0"/>
              <a:t> </a:t>
            </a:r>
            <a:r>
              <a:rPr lang="en-US" dirty="0" err="1"/>
              <a:t>Laesa</a:t>
            </a:r>
            <a:endParaRPr lang="en-US" dirty="0"/>
          </a:p>
          <a:p>
            <a:pPr marL="320040" lvl="1" indent="0">
              <a:buNone/>
            </a:pP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751" r="26166"/>
          <a:stretch/>
        </p:blipFill>
        <p:spPr>
          <a:xfrm>
            <a:off x="7552264" y="3342618"/>
            <a:ext cx="4639736" cy="35153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010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2108201"/>
            <a:ext cx="7132320" cy="3760891"/>
          </a:xfrm>
        </p:spPr>
        <p:txBody>
          <a:bodyPr/>
          <a:lstStyle/>
          <a:p>
            <a:r>
              <a:rPr lang="en-US" dirty="0"/>
              <a:t>Recurrence &amp; Recurrence &amp; Recurrence</a:t>
            </a:r>
          </a:p>
          <a:p>
            <a:r>
              <a:rPr lang="en-US" dirty="0"/>
              <a:t>Pathological fractures </a:t>
            </a:r>
          </a:p>
          <a:p>
            <a:r>
              <a:rPr lang="en-US" dirty="0"/>
              <a:t>Growth disturbance </a:t>
            </a:r>
          </a:p>
          <a:p>
            <a:r>
              <a:rPr lang="en-US" dirty="0"/>
              <a:t>Malignant transformation (</a:t>
            </a:r>
            <a:r>
              <a:rPr lang="en-US" dirty="0" err="1"/>
              <a:t>Marjolin's</a:t>
            </a:r>
            <a:r>
              <a:rPr lang="en-US" dirty="0"/>
              <a:t> ulcer) of sinus</a:t>
            </a:r>
          </a:p>
          <a:p>
            <a:pPr lvl="1"/>
            <a:r>
              <a:rPr lang="en-US" dirty="0"/>
              <a:t>Most commonly squamous cell carcinoma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019172"/>
            <a:ext cx="2933702" cy="500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03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i="1" dirty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erlin Sans FB Demi" panose="020E0802020502020306" pitchFamily="34" charset="0"/>
              </a:rPr>
              <a:t>INFECTED IMPLANT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24B73C-60FA-4907-AF6A-0856B5F37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02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Host immunocompetency</a:t>
            </a:r>
          </a:p>
          <a:p>
            <a:r>
              <a:rPr lang="en-US" dirty="0"/>
              <a:t>Extremes of age</a:t>
            </a:r>
          </a:p>
          <a:p>
            <a:r>
              <a:rPr lang="en-US" dirty="0"/>
              <a:t>Diabetes</a:t>
            </a:r>
          </a:p>
          <a:p>
            <a:r>
              <a:rPr lang="en-US" dirty="0"/>
              <a:t>Obesity</a:t>
            </a:r>
          </a:p>
          <a:p>
            <a:r>
              <a:rPr lang="en-US" dirty="0"/>
              <a:t>Alcohol or Tobacco abuse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7553325" y="2120900"/>
            <a:ext cx="4638675" cy="3748088"/>
          </a:xfrm>
        </p:spPr>
        <p:txBody>
          <a:bodyPr>
            <a:normAutofit/>
          </a:bodyPr>
          <a:lstStyle/>
          <a:p>
            <a:r>
              <a:rPr lang="en-US" dirty="0"/>
              <a:t>Steroid use</a:t>
            </a:r>
          </a:p>
          <a:p>
            <a:r>
              <a:rPr lang="en-US" dirty="0"/>
              <a:t>Malnutrition</a:t>
            </a:r>
          </a:p>
          <a:p>
            <a:r>
              <a:rPr lang="en-US" dirty="0"/>
              <a:t>Medications</a:t>
            </a:r>
          </a:p>
          <a:p>
            <a:r>
              <a:rPr lang="en-US" dirty="0"/>
              <a:t>Previous radiation</a:t>
            </a:r>
          </a:p>
          <a:p>
            <a:r>
              <a:rPr lang="en-US" dirty="0"/>
              <a:t>Vascular insufficiency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190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PERESENTAION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History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History of trauma</a:t>
            </a:r>
          </a:p>
          <a:p>
            <a:pPr lvl="2"/>
            <a:r>
              <a:rPr lang="en-US" dirty="0"/>
              <a:t>Extent of soft tissue injury</a:t>
            </a:r>
          </a:p>
          <a:p>
            <a:pPr lvl="2"/>
            <a:r>
              <a:rPr lang="en-US" dirty="0"/>
              <a:t>Extent of bony injury</a:t>
            </a:r>
          </a:p>
          <a:p>
            <a:pPr lvl="2"/>
            <a:r>
              <a:rPr lang="en-US" dirty="0"/>
              <a:t>Previous or current hardware</a:t>
            </a:r>
          </a:p>
          <a:p>
            <a:pPr lvl="2"/>
            <a:r>
              <a:rPr lang="en-US" dirty="0"/>
              <a:t>Previous or current surgery </a:t>
            </a:r>
          </a:p>
          <a:p>
            <a:pPr lvl="2"/>
            <a:r>
              <a:rPr lang="en-US" dirty="0"/>
              <a:t>Previous skin or deep infections</a:t>
            </a:r>
          </a:p>
          <a:p>
            <a:pPr lvl="1"/>
            <a:r>
              <a:rPr lang="en-US" dirty="0"/>
              <a:t>Pain at previous fracture site</a:t>
            </a:r>
          </a:p>
          <a:p>
            <a:pPr lvl="1"/>
            <a:r>
              <a:rPr lang="en-US" dirty="0"/>
              <a:t>Fevers, Chills, and Night sweats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4294967295"/>
          </p:nvPr>
        </p:nvSpPr>
        <p:spPr>
          <a:xfrm>
            <a:off x="7553325" y="2120900"/>
            <a:ext cx="4638675" cy="3748088"/>
          </a:xfrm>
        </p:spPr>
        <p:txBody>
          <a:bodyPr>
            <a:normAutofit/>
          </a:bodyPr>
          <a:lstStyle/>
          <a:p>
            <a:pPr marL="274320" lvl="1" indent="-274320">
              <a:spcBef>
                <a:spcPts val="1800"/>
              </a:spcBef>
              <a:buFont typeface="Arial" pitchFamily="34" charset="0"/>
              <a:buChar char="▪"/>
            </a:pPr>
            <a:r>
              <a:rPr lang="en-US" sz="2400" dirty="0">
                <a:solidFill>
                  <a:srgbClr val="0070C0"/>
                </a:solidFill>
              </a:rPr>
              <a:t>PE</a:t>
            </a:r>
          </a:p>
          <a:p>
            <a:pPr lvl="1"/>
            <a:r>
              <a:rPr lang="en-US" dirty="0"/>
              <a:t>Inspection</a:t>
            </a:r>
          </a:p>
          <a:p>
            <a:pPr lvl="2"/>
            <a:r>
              <a:rPr lang="en-US" dirty="0"/>
              <a:t>Erythema, drainage, or purulence</a:t>
            </a:r>
          </a:p>
          <a:p>
            <a:pPr lvl="1"/>
            <a:r>
              <a:rPr lang="en-US" dirty="0"/>
              <a:t>Tenderness</a:t>
            </a:r>
          </a:p>
          <a:p>
            <a:pPr lvl="1"/>
            <a:r>
              <a:rPr lang="en-US" dirty="0"/>
              <a:t>Motion</a:t>
            </a:r>
          </a:p>
          <a:p>
            <a:pPr lvl="2"/>
            <a:r>
              <a:rPr lang="en-US" dirty="0"/>
              <a:t>Gross motion at fracture site is suggestive of non-union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334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Most common pathogen </a:t>
            </a:r>
            <a:r>
              <a:rPr lang="en-US" sz="2000" dirty="0">
                <a:sym typeface="Wingdings"/>
              </a:rPr>
              <a:t> 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S. epidermidis </a:t>
            </a:r>
            <a:r>
              <a:rPr lang="en-US" sz="1800" dirty="0">
                <a:solidFill>
                  <a:srgbClr val="FF0000"/>
                </a:solidFill>
                <a:sym typeface="Wingdings"/>
              </a:rPr>
              <a:t> most common with any implant</a:t>
            </a:r>
            <a:endParaRPr lang="en-US" sz="1800" dirty="0">
              <a:solidFill>
                <a:srgbClr val="FF0000"/>
              </a:solidFill>
            </a:endParaRPr>
          </a:p>
          <a:p>
            <a:pPr lvl="1"/>
            <a:r>
              <a:rPr lang="en-US" sz="1800" i="1" dirty="0"/>
              <a:t>S. </a:t>
            </a:r>
            <a:r>
              <a:rPr lang="en-US" sz="1800" i="1" dirty="0" err="1"/>
              <a:t>aureus</a:t>
            </a:r>
            <a:r>
              <a:rPr lang="en-US" sz="1800" dirty="0"/>
              <a:t> </a:t>
            </a:r>
          </a:p>
          <a:p>
            <a:pPr lvl="1"/>
            <a:r>
              <a:rPr lang="en-US" sz="1800" dirty="0"/>
              <a:t>Group B streptococcus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Preoperative skin ulcerations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000" dirty="0">
                <a:ea typeface="Wingdings"/>
                <a:cs typeface="Wingdings"/>
                <a:sym typeface="Wingdings"/>
              </a:rPr>
              <a:t> Risk</a:t>
            </a:r>
            <a:endParaRPr lang="en-US" sz="2000" dirty="0">
              <a:latin typeface="Wingdings"/>
              <a:ea typeface="Wingdings"/>
              <a:cs typeface="Wingdings"/>
              <a:sym typeface="Wingdings"/>
            </a:endParaRPr>
          </a:p>
          <a:p>
            <a:pPr>
              <a:lnSpc>
                <a:spcPct val="100000"/>
              </a:lnSpc>
            </a:pPr>
            <a:r>
              <a:rPr lang="en-US" sz="2000" dirty="0"/>
              <a:t>Most accurate test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dirty="0"/>
              <a:t>Tissue Culture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</a:rPr>
              <a:t>Cultures </a:t>
            </a:r>
          </a:p>
          <a:p>
            <a:pPr lvl="1"/>
            <a:r>
              <a:rPr lang="en-US" sz="1800" dirty="0"/>
              <a:t>In-office cultures swabs or aspirations of wounds or sinus tracts are unreliable</a:t>
            </a:r>
          </a:p>
          <a:p>
            <a:pPr lvl="1"/>
            <a:r>
              <a:rPr lang="en-US" sz="1800" dirty="0"/>
              <a:t>Intraoperative deep cultures are most reliable method of causative organisms</a:t>
            </a:r>
          </a:p>
          <a:p>
            <a:pPr lvl="2"/>
            <a:r>
              <a:rPr lang="en-US" sz="1800" dirty="0"/>
              <a:t>Multiple specimens from varying locations should be obtained</a:t>
            </a:r>
          </a:p>
        </p:txBody>
      </p:sp>
    </p:spTree>
    <p:extLst>
      <p:ext uri="{BB962C8B-B14F-4D97-AF65-F5344CB8AC3E}">
        <p14:creationId xmlns:p14="http://schemas.microsoft.com/office/powerpoint/2010/main" val="3558971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Operative</a:t>
            </a:r>
          </a:p>
          <a:p>
            <a:pPr lvl="1"/>
            <a:r>
              <a:rPr lang="en-US" dirty="0"/>
              <a:t>Surgical Debridement</a:t>
            </a:r>
          </a:p>
          <a:p>
            <a:pPr lvl="2"/>
            <a:r>
              <a:rPr lang="en-US" sz="2000" dirty="0"/>
              <a:t>Indications</a:t>
            </a:r>
          </a:p>
          <a:p>
            <a:pPr lvl="3"/>
            <a:r>
              <a:rPr lang="en-US" sz="1800" dirty="0"/>
              <a:t>Any active infection</a:t>
            </a:r>
          </a:p>
          <a:p>
            <a:pPr lvl="2"/>
            <a:r>
              <a:rPr lang="en-US" sz="2000" dirty="0"/>
              <a:t>Technique</a:t>
            </a:r>
          </a:p>
          <a:p>
            <a:pPr lvl="3"/>
            <a:r>
              <a:rPr lang="en-US" sz="1800" dirty="0"/>
              <a:t>Hardware should be maintained if stability at risk with removal</a:t>
            </a:r>
          </a:p>
          <a:p>
            <a:pPr lvl="3"/>
            <a:r>
              <a:rPr lang="en-US" sz="1800" dirty="0"/>
              <a:t>Thorough identification and debridement of infection key to success</a:t>
            </a:r>
          </a:p>
          <a:p>
            <a:pPr lvl="3"/>
            <a:r>
              <a:rPr lang="en-US" sz="1800" dirty="0"/>
              <a:t>Deep bony specimens should be obtained for culture as well as biopsy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305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Non-Operative</a:t>
            </a:r>
          </a:p>
          <a:p>
            <a:pPr lvl="1"/>
            <a:r>
              <a:rPr lang="en-US" dirty="0"/>
              <a:t>Chronic suppression with antibiotics</a:t>
            </a:r>
          </a:p>
          <a:p>
            <a:pPr lvl="2"/>
            <a:r>
              <a:rPr lang="en-US" sz="2000" dirty="0"/>
              <a:t>Indications</a:t>
            </a:r>
          </a:p>
          <a:p>
            <a:pPr lvl="3"/>
            <a:r>
              <a:rPr lang="en-US" sz="1800" dirty="0"/>
              <a:t>Risk of surgical treatment outweighs the benefit to the host</a:t>
            </a:r>
          </a:p>
          <a:p>
            <a:pPr lvl="4"/>
            <a:r>
              <a:rPr lang="en-US" sz="1800" dirty="0"/>
              <a:t>Immunosuppressed, Elderly, etc.</a:t>
            </a:r>
          </a:p>
          <a:p>
            <a:pPr lvl="3"/>
            <a:r>
              <a:rPr lang="en-US" sz="1800" dirty="0"/>
              <a:t>Presence of an infected but incompletely healed fracture following internal fixation</a:t>
            </a:r>
          </a:p>
          <a:p>
            <a:pPr lvl="2"/>
            <a:r>
              <a:rPr lang="en-US" sz="2000" dirty="0"/>
              <a:t>Technique</a:t>
            </a:r>
          </a:p>
          <a:p>
            <a:pPr lvl="3"/>
            <a:r>
              <a:rPr lang="en-US" sz="1800" dirty="0"/>
              <a:t>ESR and CRP levels used to assess adequacy of treatment</a:t>
            </a:r>
          </a:p>
          <a:p>
            <a:pPr lvl="3"/>
            <a:r>
              <a:rPr lang="en-US" sz="1800" dirty="0"/>
              <a:t>32% rate of chronic infected nonunion persisting or worsening despite suppression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333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pPr algn="ctr"/>
            <a:r>
              <a:rPr lang="en-US" sz="7200" i="1" cap="all" dirty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erlin Sans FB Demi" panose="020E0802020502020306" pitchFamily="34" charset="0"/>
              </a:rPr>
              <a:t>Periprosthetic Joint Infection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E53CC2-C997-4A43-BEBA-1C6904F61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25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Perioperative intravenous antibiotics </a:t>
            </a:r>
            <a:r>
              <a:rPr lang="en-US" dirty="0">
                <a:solidFill>
                  <a:srgbClr val="0070C0"/>
                </a:solidFill>
                <a:sym typeface="Wingdings"/>
              </a:rPr>
              <a:t> </a:t>
            </a:r>
            <a:r>
              <a:rPr lang="en-US" dirty="0">
                <a:solidFill>
                  <a:srgbClr val="0070C0"/>
                </a:solidFill>
              </a:rPr>
              <a:t>most effective method for decreasing its incidence</a:t>
            </a:r>
          </a:p>
          <a:p>
            <a:r>
              <a:rPr lang="en-US" dirty="0"/>
              <a:t>Good operative technique</a:t>
            </a:r>
          </a:p>
          <a:p>
            <a:r>
              <a:rPr lang="en-US" dirty="0"/>
              <a:t>Laminar flow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avoiding obstruction between the air source and the operative wound</a:t>
            </a:r>
          </a:p>
          <a:p>
            <a:endParaRPr lang="en-US" dirty="0"/>
          </a:p>
        </p:txBody>
      </p:sp>
      <p:pic>
        <p:nvPicPr>
          <p:cNvPr id="8" name="Picture 7" descr="laminar airflow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1" r="9726" b="13790"/>
          <a:stretch/>
        </p:blipFill>
        <p:spPr>
          <a:xfrm>
            <a:off x="6232438" y="2425459"/>
            <a:ext cx="509487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8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Special “Space Suits” </a:t>
            </a:r>
          </a:p>
          <a:p>
            <a:r>
              <a:rPr lang="en-US" dirty="0"/>
              <a:t>Most patients with PJA do not need prophylactic antibiotics for dental procedures </a:t>
            </a:r>
          </a:p>
          <a:p>
            <a:r>
              <a:rPr lang="en-US" dirty="0"/>
              <a:t>Before any revision total joint replacement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aspiration is important to rule out infection </a:t>
            </a:r>
          </a:p>
        </p:txBody>
      </p:sp>
      <p:pic>
        <p:nvPicPr>
          <p:cNvPr id="1026" name="Picture 2" descr="Image result for space suit total joint">
            <a:extLst>
              <a:ext uri="{FF2B5EF4-FFF2-40B4-BE49-F238E27FC236}">
                <a16:creationId xmlns:a16="http://schemas.microsoft.com/office/drawing/2014/main" id="{9FA28688-3C3D-4CF6-B856-E20732BC4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339" y="2120900"/>
            <a:ext cx="4300946" cy="414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985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Timing</a:t>
            </a:r>
          </a:p>
          <a:p>
            <a:pPr lvl="1"/>
            <a:r>
              <a:rPr lang="en-US" dirty="0"/>
              <a:t>Acute OM</a:t>
            </a:r>
          </a:p>
          <a:p>
            <a:pPr lvl="1"/>
            <a:r>
              <a:rPr lang="en-US" dirty="0"/>
              <a:t>Subacute OM</a:t>
            </a:r>
          </a:p>
          <a:p>
            <a:pPr lvl="1"/>
            <a:r>
              <a:rPr lang="en-US" dirty="0"/>
              <a:t>Chronic OM</a:t>
            </a:r>
          </a:p>
          <a:p>
            <a:r>
              <a:rPr lang="en-US" dirty="0">
                <a:solidFill>
                  <a:srgbClr val="0070C0"/>
                </a:solidFill>
              </a:rPr>
              <a:t>Location:</a:t>
            </a:r>
          </a:p>
          <a:p>
            <a:pPr lvl="1"/>
            <a:r>
              <a:rPr lang="en-US" dirty="0"/>
              <a:t>Medullary</a:t>
            </a:r>
          </a:p>
          <a:p>
            <a:pPr lvl="1"/>
            <a:r>
              <a:rPr lang="en-US" dirty="0"/>
              <a:t>Superficial</a:t>
            </a:r>
          </a:p>
          <a:p>
            <a:pPr lvl="1"/>
            <a:r>
              <a:rPr lang="en-US" dirty="0"/>
              <a:t>Localized</a:t>
            </a:r>
          </a:p>
          <a:p>
            <a:pPr lvl="1"/>
            <a:r>
              <a:rPr lang="en-US" dirty="0"/>
              <a:t>Diffuse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74320" lvl="1" indent="-274320">
              <a:spcBef>
                <a:spcPts val="1800"/>
              </a:spcBef>
              <a:buFont typeface="Arial" pitchFamily="34" charset="0"/>
              <a:buChar char="▪"/>
            </a:pPr>
            <a:r>
              <a:rPr lang="en-US" sz="2400" dirty="0">
                <a:solidFill>
                  <a:srgbClr val="0070C0"/>
                </a:solidFill>
              </a:rPr>
              <a:t>Organism:</a:t>
            </a:r>
          </a:p>
          <a:p>
            <a:pPr lvl="1"/>
            <a:r>
              <a:rPr lang="en-US" dirty="0"/>
              <a:t>Specific (</a:t>
            </a:r>
            <a:r>
              <a:rPr lang="en-US" dirty="0" err="1"/>
              <a:t>e,g</a:t>
            </a:r>
            <a:r>
              <a:rPr lang="en-US" dirty="0"/>
              <a:t>. TB, Brucellosis, Fungal)</a:t>
            </a:r>
          </a:p>
          <a:p>
            <a:pPr lvl="1"/>
            <a:r>
              <a:rPr lang="en-US" dirty="0"/>
              <a:t>Nonspecific (most common)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338916" y="3743177"/>
            <a:ext cx="6286498" cy="2286000"/>
            <a:chOff x="5180012" y="3886200"/>
            <a:chExt cx="5448301" cy="19812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7" t="48190" r="10940" b="4567"/>
            <a:stretch/>
          </p:blipFill>
          <p:spPr>
            <a:xfrm>
              <a:off x="7885113" y="3886201"/>
              <a:ext cx="2743200" cy="1981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9" t="1817" r="12035" b="51812"/>
            <a:stretch/>
          </p:blipFill>
          <p:spPr>
            <a:xfrm>
              <a:off x="5180012" y="3886200"/>
              <a:ext cx="2667000" cy="1944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5252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Acute infections </a:t>
            </a:r>
            <a:r>
              <a:rPr lang="en-US" b="1" dirty="0">
                <a:sym typeface="Wingdings"/>
              </a:rPr>
              <a:t> </a:t>
            </a:r>
            <a:r>
              <a:rPr lang="en-US" b="1" dirty="0"/>
              <a:t>within 2-3 weeks of symptoms </a:t>
            </a:r>
            <a:endParaRPr lang="en-US" b="1" dirty="0">
              <a:sym typeface="Wingdings"/>
            </a:endParaRPr>
          </a:p>
          <a:p>
            <a:pPr lvl="1"/>
            <a:r>
              <a:rPr lang="en-US" dirty="0"/>
              <a:t>Prosthesis salvage </a:t>
            </a:r>
            <a:r>
              <a:rPr lang="en-US" dirty="0">
                <a:sym typeface="Wingdings"/>
              </a:rPr>
              <a:t> stable prosthesis</a:t>
            </a:r>
          </a:p>
          <a:p>
            <a:pPr lvl="1"/>
            <a:r>
              <a:rPr lang="en-US" dirty="0"/>
              <a:t>Exchange polyethylene components </a:t>
            </a:r>
          </a:p>
          <a:p>
            <a:pPr lvl="1"/>
            <a:r>
              <a:rPr lang="en-US" dirty="0"/>
              <a:t>Synovectomy</a:t>
            </a:r>
          </a:p>
          <a:p>
            <a:r>
              <a:rPr lang="en-US" b="1" dirty="0"/>
              <a:t>chronic TJA infections </a:t>
            </a:r>
            <a:r>
              <a:rPr lang="en-US" b="1" dirty="0">
                <a:sym typeface="Wingdings"/>
              </a:rPr>
              <a:t> &gt; 3 weeks of </a:t>
            </a:r>
            <a:r>
              <a:rPr lang="en-US" b="1" dirty="0"/>
              <a:t>symptoms</a:t>
            </a:r>
            <a:r>
              <a:rPr lang="en-US" b="1" dirty="0">
                <a:sym typeface="Wingdings"/>
              </a:rPr>
              <a:t> </a:t>
            </a:r>
          </a:p>
          <a:p>
            <a:pPr lvl="1"/>
            <a:r>
              <a:rPr lang="en-US" b="1" dirty="0"/>
              <a:t>Implant and cement removal</a:t>
            </a:r>
          </a:p>
          <a:p>
            <a:pPr lvl="1"/>
            <a:r>
              <a:rPr lang="en-US" dirty="0"/>
              <a:t>Staged exchange arthroplasty</a:t>
            </a:r>
          </a:p>
          <a:p>
            <a:pPr lvl="2"/>
            <a:r>
              <a:rPr lang="en-US" dirty="0"/>
              <a:t>Glycocalyx </a:t>
            </a:r>
            <a:r>
              <a:rPr lang="en-US" dirty="0">
                <a:sym typeface="Wingdings" panose="05000000000000000000" pitchFamily="2" charset="2"/>
              </a:rPr>
              <a:t> Biofilm</a:t>
            </a:r>
            <a:endParaRPr lang="en-US" dirty="0"/>
          </a:p>
          <a:p>
            <a:pPr lvl="3"/>
            <a:r>
              <a:rPr lang="en-US" dirty="0"/>
              <a:t>Formed by </a:t>
            </a:r>
            <a:r>
              <a:rPr lang="en-US" dirty="0" err="1"/>
              <a:t>polymicrobial</a:t>
            </a:r>
            <a:r>
              <a:rPr lang="en-US" dirty="0"/>
              <a:t> organisms </a:t>
            </a:r>
          </a:p>
          <a:p>
            <a:pPr lvl="3"/>
            <a:r>
              <a:rPr lang="en-US" dirty="0"/>
              <a:t>Difficult infection control without removing prosthesis and vigorous débridement</a:t>
            </a:r>
          </a:p>
        </p:txBody>
      </p:sp>
    </p:spTree>
    <p:extLst>
      <p:ext uri="{BB962C8B-B14F-4D97-AF65-F5344CB8AC3E}">
        <p14:creationId xmlns:p14="http://schemas.microsoft.com/office/powerpoint/2010/main" val="4226410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 algn="ctr"/>
            <a:r>
              <a:rPr lang="en-US" sz="9600" i="1" dirty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Berlin Sans FB Demi" panose="020E0802020502020306" pitchFamily="34" charset="0"/>
              </a:rPr>
              <a:t>SEPTIC ARTHRITIS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C6CD0A-67A8-4B46-A149-5CC356F264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79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r>
              <a:rPr lang="en-US" dirty="0"/>
              <a:t>INTERODUCTION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>
            <a:normAutofit/>
          </a:bodyPr>
          <a:lstStyle/>
          <a:p>
            <a:r>
              <a:rPr lang="en-US" spc="10" dirty="0"/>
              <a:t>May </a:t>
            </a:r>
            <a:r>
              <a:rPr lang="en-US" spc="-60" dirty="0"/>
              <a:t>affect </a:t>
            </a:r>
            <a:r>
              <a:rPr lang="en-US" spc="-35" dirty="0"/>
              <a:t>any </a:t>
            </a:r>
            <a:r>
              <a:rPr lang="en-US" spc="-65" dirty="0"/>
              <a:t>age </a:t>
            </a:r>
            <a:r>
              <a:rPr lang="en-US" spc="-75" dirty="0"/>
              <a:t>and </a:t>
            </a:r>
            <a:r>
              <a:rPr lang="en-US" spc="-35" dirty="0"/>
              <a:t>any</a:t>
            </a:r>
            <a:r>
              <a:rPr lang="en-US" spc="395" dirty="0"/>
              <a:t> </a:t>
            </a:r>
            <a:r>
              <a:rPr lang="en-US" spc="-65" dirty="0"/>
              <a:t>joint</a:t>
            </a:r>
          </a:p>
          <a:p>
            <a:r>
              <a:rPr lang="en-US" spc="-65" dirty="0"/>
              <a:t>Pediatric:</a:t>
            </a:r>
          </a:p>
          <a:p>
            <a:pPr lvl="1"/>
            <a:r>
              <a:rPr lang="en-US" sz="2400"/>
              <a:t>Younger than 2 years of age</a:t>
            </a:r>
          </a:p>
          <a:p>
            <a:pPr lvl="1"/>
            <a:r>
              <a:rPr lang="en-US" sz="2400"/>
              <a:t>Hip joint </a:t>
            </a:r>
          </a:p>
          <a:p>
            <a:pPr lvl="1"/>
            <a:r>
              <a:rPr lang="en-US" sz="2400"/>
              <a:t>Risk factors:</a:t>
            </a:r>
          </a:p>
          <a:p>
            <a:pPr lvl="2"/>
            <a:r>
              <a:rPr lang="en-US" sz="2400"/>
              <a:t>Prematurity</a:t>
            </a:r>
          </a:p>
          <a:p>
            <a:pPr lvl="2"/>
            <a:r>
              <a:rPr lang="en-US" sz="2400"/>
              <a:t>Cesarean section </a:t>
            </a:r>
            <a:br>
              <a:rPr lang="en-US" sz="2400"/>
            </a:br>
            <a:endParaRPr lang="en-US" sz="240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/>
              <a:t>Adult: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&gt; 80 years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Knee joint</a:t>
            </a:r>
          </a:p>
          <a:p>
            <a:pPr lvl="1">
              <a:lnSpc>
                <a:spcPct val="90000"/>
              </a:lnSpc>
            </a:pPr>
            <a:r>
              <a:rPr lang="en-US" sz="1700"/>
              <a:t>Risk factor</a:t>
            </a:r>
          </a:p>
          <a:p>
            <a:pPr lvl="2">
              <a:lnSpc>
                <a:spcPct val="90000"/>
              </a:lnSpc>
            </a:pPr>
            <a:r>
              <a:rPr lang="en-US" sz="1700"/>
              <a:t>Diabetes</a:t>
            </a:r>
          </a:p>
          <a:p>
            <a:pPr lvl="2">
              <a:lnSpc>
                <a:spcPct val="90000"/>
              </a:lnSpc>
            </a:pPr>
            <a:r>
              <a:rPr lang="en-US" sz="1700"/>
              <a:t>Rheumatoid arthritis</a:t>
            </a:r>
          </a:p>
          <a:p>
            <a:pPr lvl="2">
              <a:lnSpc>
                <a:spcPct val="90000"/>
              </a:lnSpc>
            </a:pPr>
            <a:r>
              <a:rPr lang="en-US" sz="1700"/>
              <a:t>Cirrhosis</a:t>
            </a:r>
          </a:p>
          <a:p>
            <a:pPr lvl="2">
              <a:lnSpc>
                <a:spcPct val="90000"/>
              </a:lnSpc>
            </a:pPr>
            <a:r>
              <a:rPr lang="en-US" sz="1700"/>
              <a:t>HIV</a:t>
            </a:r>
          </a:p>
          <a:p>
            <a:pPr lvl="2">
              <a:lnSpc>
                <a:spcPct val="90000"/>
              </a:lnSpc>
            </a:pPr>
            <a:r>
              <a:rPr lang="en-US" sz="1700"/>
              <a:t>History of crystal arthropathy</a:t>
            </a:r>
          </a:p>
          <a:p>
            <a:pPr lvl="2">
              <a:lnSpc>
                <a:spcPct val="90000"/>
              </a:lnSpc>
            </a:pPr>
            <a:r>
              <a:rPr lang="en-US" sz="1700"/>
              <a:t>Endocarditis or recent bacteremia</a:t>
            </a:r>
          </a:p>
          <a:p>
            <a:pPr lvl="2">
              <a:lnSpc>
                <a:spcPct val="90000"/>
              </a:lnSpc>
            </a:pPr>
            <a:r>
              <a:rPr lang="en-US" sz="1700"/>
              <a:t>IV drug user</a:t>
            </a:r>
          </a:p>
          <a:p>
            <a:pPr lvl="2">
              <a:lnSpc>
                <a:spcPct val="90000"/>
              </a:lnSpc>
            </a:pPr>
            <a:r>
              <a:rPr lang="en-US" sz="1700"/>
              <a:t>Recent joint surgery</a:t>
            </a:r>
          </a:p>
        </p:txBody>
      </p:sp>
    </p:spTree>
    <p:extLst>
      <p:ext uri="{BB962C8B-B14F-4D97-AF65-F5344CB8AC3E}">
        <p14:creationId xmlns:p14="http://schemas.microsoft.com/office/powerpoint/2010/main" val="2790058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pc="-65" dirty="0">
                <a:solidFill>
                  <a:srgbClr val="0070C0"/>
                </a:solidFill>
              </a:rPr>
              <a:t>Hematogenous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Direct inoculation</a:t>
            </a:r>
          </a:p>
          <a:p>
            <a:pPr lvl="1"/>
            <a:r>
              <a:rPr lang="en-US" dirty="0"/>
              <a:t>from trauma or surgery</a:t>
            </a:r>
          </a:p>
          <a:p>
            <a:r>
              <a:rPr lang="en-US" dirty="0">
                <a:solidFill>
                  <a:srgbClr val="0070C0"/>
                </a:solidFill>
              </a:rPr>
              <a:t>Contiguous spread</a:t>
            </a:r>
          </a:p>
          <a:p>
            <a:pPr lvl="1"/>
            <a:r>
              <a:rPr lang="en-US" dirty="0"/>
              <a:t>from adjacent osteomyelitis</a:t>
            </a:r>
          </a:p>
          <a:p>
            <a:pPr lvl="1"/>
            <a:r>
              <a:rPr lang="en-US" dirty="0"/>
              <a:t>In joints where metaphysis is intracapsular (Hip, shoulder, Elbow and Ankle)</a:t>
            </a:r>
          </a:p>
          <a:p>
            <a:pPr lvl="2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FF9FD-E914-4957-A644-EC6AA09D48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bject 2"/>
          <p:cNvSpPr/>
          <p:nvPr/>
        </p:nvSpPr>
        <p:spPr>
          <a:xfrm>
            <a:off x="6145628" y="1905000"/>
            <a:ext cx="5741573" cy="3962400"/>
          </a:xfrm>
          <a:prstGeom prst="rect">
            <a:avLst/>
          </a:prstGeom>
          <a:blipFill>
            <a:blip r:embed="rId2" cstate="print">
              <a:grayscl/>
            </a:blip>
            <a:srcRect/>
            <a:stretch>
              <a:fillRect t="-11054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6746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Acute synovitis with purulent joint effusion</a:t>
            </a:r>
          </a:p>
          <a:p>
            <a:r>
              <a:rPr lang="en-US" dirty="0"/>
              <a:t>Articular cartilage attacked by bacterial toxin and  cellular enzymes</a:t>
            </a:r>
          </a:p>
          <a:p>
            <a:r>
              <a:rPr lang="en-US" dirty="0"/>
              <a:t>Cartilage injury occur by 8 hours</a:t>
            </a:r>
          </a:p>
          <a:p>
            <a:r>
              <a:rPr lang="en-US" dirty="0"/>
              <a:t>Nutritious synovial fluid replaced by pus </a:t>
            </a:r>
          </a:p>
          <a:p>
            <a:r>
              <a:rPr lang="en-US" dirty="0"/>
              <a:t>Complete destruction of the articular cartilage</a:t>
            </a:r>
          </a:p>
          <a:p>
            <a:r>
              <a:rPr lang="en-US" dirty="0"/>
              <a:t>With healing:</a:t>
            </a:r>
          </a:p>
          <a:p>
            <a:pPr lvl="1"/>
            <a:r>
              <a:rPr lang="en-US" dirty="0"/>
              <a:t>Adhesions, fibrosis, and bony ankylosis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  <a:endParaRPr lang="en-GB" dirty="0"/>
          </a:p>
        </p:txBody>
      </p:sp>
      <p:sp>
        <p:nvSpPr>
          <p:cNvPr id="90115" name="Rectangle 205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Sequele</a:t>
            </a:r>
            <a:r>
              <a:rPr lang="en-US" dirty="0">
                <a:solidFill>
                  <a:srgbClr val="0070C0"/>
                </a:solidFill>
              </a:rPr>
              <a:t> of Acute septic arthritis:</a:t>
            </a:r>
          </a:p>
          <a:p>
            <a:pPr lvl="1"/>
            <a:r>
              <a:rPr lang="en-US" dirty="0"/>
              <a:t>Complete recovery  - only if treated early</a:t>
            </a:r>
          </a:p>
          <a:p>
            <a:pPr lvl="1"/>
            <a:r>
              <a:rPr lang="en-US" dirty="0"/>
              <a:t>Partial loss of the articular cartilage</a:t>
            </a:r>
          </a:p>
          <a:p>
            <a:pPr lvl="1"/>
            <a:r>
              <a:rPr lang="en-US" dirty="0"/>
              <a:t>Adhesions, fibrosis, and bony ankylosis</a:t>
            </a:r>
          </a:p>
          <a:p>
            <a:endParaRPr lang="en-GB" dirty="0"/>
          </a:p>
        </p:txBody>
      </p:sp>
      <p:pic>
        <p:nvPicPr>
          <p:cNvPr id="2" name="Picture 1" descr="a6.tif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78"/>
          <a:stretch/>
        </p:blipFill>
        <p:spPr>
          <a:xfrm>
            <a:off x="2679701" y="3821785"/>
            <a:ext cx="6845300" cy="2555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26630" y="6116822"/>
            <a:ext cx="23274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397B8C"/>
                </a:solidFill>
                <a:latin typeface="Arial"/>
                <a:cs typeface="Arial"/>
              </a:rPr>
              <a:t>Apley,s</a:t>
            </a:r>
            <a:r>
              <a:rPr lang="en-US" sz="1000" dirty="0">
                <a:solidFill>
                  <a:srgbClr val="397B8C"/>
                </a:solidFill>
                <a:latin typeface="Arial"/>
                <a:cs typeface="Arial"/>
              </a:rPr>
              <a:t> System of </a:t>
            </a:r>
            <a:r>
              <a:rPr lang="en-US" sz="1000" dirty="0" err="1">
                <a:solidFill>
                  <a:srgbClr val="397B8C"/>
                </a:solidFill>
                <a:latin typeface="Arial"/>
                <a:cs typeface="Arial"/>
              </a:rPr>
              <a:t>Orthop</a:t>
            </a:r>
            <a:r>
              <a:rPr lang="en-US" sz="1000" dirty="0">
                <a:solidFill>
                  <a:srgbClr val="397B8C"/>
                </a:solidFill>
                <a:latin typeface="Arial"/>
                <a:cs typeface="Arial"/>
              </a:rPr>
              <a:t> &amp; Fractures</a:t>
            </a:r>
          </a:p>
        </p:txBody>
      </p:sp>
    </p:spTree>
    <p:extLst>
      <p:ext uri="{BB962C8B-B14F-4D97-AF65-F5344CB8AC3E}">
        <p14:creationId xmlns:p14="http://schemas.microsoft.com/office/powerpoint/2010/main" val="242794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r>
              <a:rPr lang="en-US" dirty="0"/>
              <a:t>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>
            <a:normAutofit/>
          </a:bodyPr>
          <a:lstStyle/>
          <a:p>
            <a:pPr marL="274320" lvl="2" indent="-274320">
              <a:spcBef>
                <a:spcPts val="1800"/>
              </a:spcBef>
            </a:pPr>
            <a:r>
              <a:rPr lang="en-US" sz="2400"/>
              <a:t>Microbiology</a:t>
            </a:r>
          </a:p>
          <a:p>
            <a:pPr lvl="1"/>
            <a:r>
              <a:rPr lang="en-US" sz="2400"/>
              <a:t>Most common pathogens is staphylococcus aureus </a:t>
            </a:r>
          </a:p>
          <a:p>
            <a:pPr marL="320040" lvl="1" indent="0">
              <a:buNone/>
            </a:pPr>
            <a:r>
              <a:rPr lang="en-US" sz="2400"/>
              <a:t>(accounts for &gt;50% of cases) </a:t>
            </a:r>
          </a:p>
          <a:p>
            <a:pPr lvl="2"/>
            <a:endParaRPr lang="en-US" sz="240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089" y="1921486"/>
            <a:ext cx="6063446" cy="414702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5994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PRESENTATION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Neonate:</a:t>
            </a:r>
          </a:p>
          <a:p>
            <a:pPr lvl="1"/>
            <a:r>
              <a:rPr lang="en-US" dirty="0"/>
              <a:t>May not show fever</a:t>
            </a:r>
          </a:p>
          <a:p>
            <a:pPr lvl="1"/>
            <a:r>
              <a:rPr lang="en-US" dirty="0"/>
              <a:t>Irritability, refuses to feed</a:t>
            </a:r>
          </a:p>
          <a:p>
            <a:pPr lvl="1"/>
            <a:r>
              <a:rPr lang="en-US" dirty="0"/>
              <a:t>Rapid pulse</a:t>
            </a:r>
          </a:p>
          <a:p>
            <a:pPr lvl="1"/>
            <a:r>
              <a:rPr lang="en-US" dirty="0"/>
              <a:t>Pseudo-paralysis</a:t>
            </a:r>
          </a:p>
          <a:p>
            <a:pPr lvl="1"/>
            <a:r>
              <a:rPr lang="en-US" dirty="0"/>
              <a:t>Locally:</a:t>
            </a:r>
          </a:p>
          <a:p>
            <a:pPr lvl="2"/>
            <a:r>
              <a:rPr lang="en-US" sz="2000" dirty="0"/>
              <a:t>warmth, tenderness, resistance to movement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551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PRESENTATION</a:t>
            </a:r>
            <a:endParaRPr lang="en-GB" dirty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Children:</a:t>
            </a:r>
          </a:p>
          <a:p>
            <a:pPr lvl="1"/>
            <a:r>
              <a:rPr lang="en-US" dirty="0"/>
              <a:t>Acute pain in single large joint</a:t>
            </a:r>
          </a:p>
          <a:p>
            <a:pPr lvl="2"/>
            <a:r>
              <a:rPr lang="en-US" dirty="0"/>
              <a:t>Hip joint most affected in children</a:t>
            </a:r>
          </a:p>
          <a:p>
            <a:pPr lvl="1"/>
            <a:r>
              <a:rPr lang="en-US" dirty="0"/>
              <a:t>Looking ill, in pain with high grade fever</a:t>
            </a:r>
          </a:p>
          <a:p>
            <a:pPr lvl="1"/>
            <a:r>
              <a:rPr lang="en-US" dirty="0"/>
              <a:t>Joint held in resting position</a:t>
            </a:r>
          </a:p>
          <a:p>
            <a:pPr lvl="1"/>
            <a:r>
              <a:rPr lang="en-US" dirty="0"/>
              <a:t>In superficial joints:</a:t>
            </a:r>
          </a:p>
          <a:p>
            <a:pPr lvl="2"/>
            <a:r>
              <a:rPr lang="en-US" dirty="0"/>
              <a:t>Redness, hotness, tenderness</a:t>
            </a:r>
          </a:p>
          <a:p>
            <a:pPr lvl="2"/>
            <a:r>
              <a:rPr lang="en-US" dirty="0"/>
              <a:t>Swelling, effusion and fluctuation</a:t>
            </a:r>
          </a:p>
          <a:p>
            <a:pPr lvl="1"/>
            <a:r>
              <a:rPr lang="en-US" dirty="0"/>
              <a:t>Extremely painful to move joint</a:t>
            </a:r>
          </a:p>
          <a:p>
            <a:pPr lvl="2"/>
            <a:r>
              <a:rPr lang="en-US" dirty="0"/>
              <a:t>Does not allow you to move joint passively at all</a:t>
            </a:r>
          </a:p>
          <a:p>
            <a:pPr lvl="1"/>
            <a:r>
              <a:rPr lang="en-US" dirty="0"/>
              <a:t>Vaccination history must be obtained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8504918" y="6014885"/>
            <a:ext cx="230063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489CB0"/>
                </a:solidFill>
              </a:rPr>
              <a:t>Fundamentals of Pediatric Orthopedics, L </a:t>
            </a:r>
            <a:r>
              <a:rPr lang="en-US" sz="800" dirty="0" err="1">
                <a:solidFill>
                  <a:srgbClr val="489CB0"/>
                </a:solidFill>
              </a:rPr>
              <a:t>Staheli</a:t>
            </a:r>
            <a:endParaRPr lang="x-none" sz="800" dirty="0">
              <a:solidFill>
                <a:srgbClr val="489CB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465" y="3507075"/>
            <a:ext cx="4251370" cy="24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mergency room photograph of an infant with sep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418" y="582646"/>
            <a:ext cx="2106840" cy="252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563925" y="3106211"/>
            <a:ext cx="16578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397B8C"/>
                </a:solidFill>
              </a:rPr>
              <a:t>http://emedicine.medscape.com/</a:t>
            </a:r>
          </a:p>
        </p:txBody>
      </p:sp>
    </p:spTree>
    <p:extLst>
      <p:ext uri="{BB962C8B-B14F-4D97-AF65-F5344CB8AC3E}">
        <p14:creationId xmlns:p14="http://schemas.microsoft.com/office/powerpoint/2010/main" val="15518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PRESENTATION</a:t>
            </a:r>
            <a:endParaRPr lang="en-GB" dirty="0"/>
          </a:p>
        </p:txBody>
      </p:sp>
      <p:sp>
        <p:nvSpPr>
          <p:cNvPr id="92163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Adult:</a:t>
            </a:r>
          </a:p>
          <a:p>
            <a:pPr lvl="1"/>
            <a:r>
              <a:rPr lang="en-US" dirty="0"/>
              <a:t>Often superficial joints</a:t>
            </a:r>
          </a:p>
          <a:p>
            <a:pPr lvl="2"/>
            <a:r>
              <a:rPr lang="en-US" dirty="0"/>
              <a:t>Knee (most common), ankle, wrist</a:t>
            </a:r>
          </a:p>
          <a:p>
            <a:pPr lvl="1"/>
            <a:r>
              <a:rPr lang="en-US" dirty="0"/>
              <a:t>Clinical picture: similar to children</a:t>
            </a:r>
          </a:p>
        </p:txBody>
      </p:sp>
      <p:sp>
        <p:nvSpPr>
          <p:cNvPr id="4" name="object 5"/>
          <p:cNvSpPr/>
          <p:nvPr/>
        </p:nvSpPr>
        <p:spPr>
          <a:xfrm>
            <a:off x="8824652" y="2667000"/>
            <a:ext cx="3352800" cy="3352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6085997" y="2671549"/>
            <a:ext cx="2620772" cy="3352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1714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Bone infection is different from soft-tissue infection:</a:t>
            </a:r>
          </a:p>
          <a:p>
            <a:pPr lvl="1"/>
            <a:r>
              <a:rPr lang="en-US" dirty="0"/>
              <a:t>Bone consists of rigid compartments</a:t>
            </a:r>
          </a:p>
          <a:p>
            <a:pPr lvl="1"/>
            <a:r>
              <a:rPr lang="en-US" dirty="0"/>
              <a:t>Pressure is increased in acute inflammation</a:t>
            </a:r>
          </a:p>
          <a:p>
            <a:pPr lvl="1"/>
            <a:r>
              <a:rPr lang="en-US" dirty="0"/>
              <a:t>More vascular damage and cell death because of the tight compartments</a:t>
            </a:r>
          </a:p>
          <a:p>
            <a:pPr lvl="1"/>
            <a:r>
              <a:rPr lang="en-US" dirty="0"/>
              <a:t>If not rapidly suppressed, will lead to necrosis</a:t>
            </a:r>
          </a:p>
        </p:txBody>
      </p:sp>
    </p:spTree>
    <p:extLst>
      <p:ext uri="{BB962C8B-B14F-4D97-AF65-F5344CB8AC3E}">
        <p14:creationId xmlns:p14="http://schemas.microsoft.com/office/powerpoint/2010/main" val="3335423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X-ray:</a:t>
            </a:r>
          </a:p>
          <a:p>
            <a:pPr lvl="1"/>
            <a:r>
              <a:rPr lang="en-US" dirty="0"/>
              <a:t>AP and frog-leg lateral pelvic x-rays</a:t>
            </a:r>
          </a:p>
          <a:p>
            <a:pPr lvl="1"/>
            <a:r>
              <a:rPr lang="en-US" dirty="0"/>
              <a:t>findings</a:t>
            </a:r>
          </a:p>
          <a:p>
            <a:pPr lvl="2"/>
            <a:r>
              <a:rPr lang="en-US" dirty="0"/>
              <a:t>May be normal, especially in early stages of disease</a:t>
            </a:r>
          </a:p>
          <a:p>
            <a:pPr lvl="2"/>
            <a:r>
              <a:rPr lang="en-US" dirty="0"/>
              <a:t>Early: Widening of the joint space, subluxation, or dislocation</a:t>
            </a:r>
          </a:p>
          <a:p>
            <a:pPr lvl="3"/>
            <a:r>
              <a:rPr lang="en-US" sz="1800" dirty="0"/>
              <a:t>In infants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dirty="0"/>
              <a:t>lateral </a:t>
            </a:r>
            <a:r>
              <a:rPr lang="en-US" sz="1800" dirty="0" err="1"/>
              <a:t>sublaxiation</a:t>
            </a:r>
            <a:r>
              <a:rPr lang="en-US" sz="1800" dirty="0"/>
              <a:t> of the proximal femur </a:t>
            </a:r>
          </a:p>
          <a:p>
            <a:pPr lvl="2"/>
            <a:r>
              <a:rPr lang="en-US" dirty="0"/>
              <a:t>Later: narrowed joint space</a:t>
            </a:r>
          </a:p>
          <a:p>
            <a:pPr lvl="2"/>
            <a:r>
              <a:rPr lang="en-US" dirty="0"/>
              <a:t>May see bone involvement with associated osteomyelitis</a:t>
            </a:r>
          </a:p>
        </p:txBody>
      </p:sp>
    </p:spTree>
    <p:extLst>
      <p:ext uri="{BB962C8B-B14F-4D97-AF65-F5344CB8AC3E}">
        <p14:creationId xmlns:p14="http://schemas.microsoft.com/office/powerpoint/2010/main" val="3412452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663" y="2169319"/>
            <a:ext cx="5715000" cy="3638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6717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Ultrasound</a:t>
            </a:r>
          </a:p>
          <a:p>
            <a:pPr lvl="1"/>
            <a:r>
              <a:rPr lang="en-US" dirty="0"/>
              <a:t>May be helpful to identify effusion </a:t>
            </a:r>
          </a:p>
          <a:p>
            <a:pPr lvl="1"/>
            <a:r>
              <a:rPr lang="en-US" dirty="0"/>
              <a:t>Used to guide aspiration</a:t>
            </a:r>
          </a:p>
          <a:p>
            <a:r>
              <a:rPr lang="en-US" dirty="0">
                <a:solidFill>
                  <a:srgbClr val="0070C0"/>
                </a:solidFill>
              </a:rPr>
              <a:t>MRI</a:t>
            </a:r>
          </a:p>
          <a:p>
            <a:pPr lvl="1"/>
            <a:r>
              <a:rPr lang="en-US" dirty="0"/>
              <a:t>Difficult to obtain emergently</a:t>
            </a:r>
          </a:p>
          <a:p>
            <a:pPr lvl="1"/>
            <a:r>
              <a:rPr lang="en-US" dirty="0"/>
              <a:t>Identifies a joint effusion and adjacent osseous involvement</a:t>
            </a:r>
          </a:p>
        </p:txBody>
      </p:sp>
    </p:spTree>
    <p:extLst>
      <p:ext uri="{BB962C8B-B14F-4D97-AF65-F5344CB8AC3E}">
        <p14:creationId xmlns:p14="http://schemas.microsoft.com/office/powerpoint/2010/main" val="637299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</a:t>
            </a:r>
            <a:endParaRPr lang="en-GB" dirty="0"/>
          </a:p>
        </p:txBody>
      </p:sp>
      <p:sp>
        <p:nvSpPr>
          <p:cNvPr id="92163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WBC, Differential (neutrophils)</a:t>
            </a:r>
          </a:p>
          <a:p>
            <a:r>
              <a:rPr lang="en-US" dirty="0"/>
              <a:t>ESR, CRP</a:t>
            </a:r>
          </a:p>
          <a:p>
            <a:r>
              <a:rPr lang="en-US" dirty="0"/>
              <a:t>Blood culture: positive in 50% of proven cases</a:t>
            </a:r>
          </a:p>
        </p:txBody>
      </p:sp>
    </p:spTree>
    <p:extLst>
      <p:ext uri="{BB962C8B-B14F-4D97-AF65-F5344CB8AC3E}">
        <p14:creationId xmlns:p14="http://schemas.microsoft.com/office/powerpoint/2010/main" val="904674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Joint Aspiration:</a:t>
            </a:r>
          </a:p>
          <a:p>
            <a:pPr lvl="1"/>
            <a:r>
              <a:rPr lang="en-US" dirty="0" err="1"/>
              <a:t>Diagnistic</a:t>
            </a:r>
            <a:endParaRPr lang="en-US" dirty="0"/>
          </a:p>
          <a:p>
            <a:pPr lvl="1"/>
            <a:r>
              <a:rPr lang="en-US" dirty="0"/>
              <a:t>Indicated whenever a high suspicion</a:t>
            </a:r>
          </a:p>
          <a:p>
            <a:pPr lvl="1"/>
            <a:r>
              <a:rPr lang="en-US" dirty="0"/>
              <a:t>Joint fluid studies should include</a:t>
            </a:r>
          </a:p>
          <a:p>
            <a:pPr lvl="2"/>
            <a:r>
              <a:rPr lang="en-US" dirty="0"/>
              <a:t>Cell count with differential</a:t>
            </a:r>
          </a:p>
          <a:p>
            <a:pPr lvl="2"/>
            <a:r>
              <a:rPr lang="en-US" dirty="0"/>
              <a:t>Gram stain, </a:t>
            </a:r>
          </a:p>
          <a:p>
            <a:pPr lvl="2"/>
            <a:r>
              <a:rPr lang="en-US" dirty="0"/>
              <a:t>Culture, and sensitivities</a:t>
            </a:r>
          </a:p>
          <a:p>
            <a:pPr lvl="2"/>
            <a:r>
              <a:rPr lang="en-US" dirty="0"/>
              <a:t>Glucose and protein levels</a:t>
            </a:r>
          </a:p>
          <a:p>
            <a:pPr lvl="2"/>
            <a:r>
              <a:rPr lang="en-US" dirty="0"/>
              <a:t>Crystal analysis</a:t>
            </a:r>
          </a:p>
          <a:p>
            <a:pPr lvl="2"/>
            <a:r>
              <a:rPr lang="en-US" dirty="0"/>
              <a:t>Alpha defensin</a:t>
            </a: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t="16435" r="6904"/>
          <a:stretch/>
        </p:blipFill>
        <p:spPr>
          <a:xfrm>
            <a:off x="5257800" y="3581401"/>
            <a:ext cx="6808164" cy="2628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4" t="9490" r="15152" b="8274"/>
          <a:stretch/>
        </p:blipFill>
        <p:spPr>
          <a:xfrm>
            <a:off x="9509760" y="854510"/>
            <a:ext cx="2377440" cy="220762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9" name="object 3"/>
          <p:cNvSpPr>
            <a:spLocks noChangeAspect="1"/>
          </p:cNvSpPr>
          <p:nvPr/>
        </p:nvSpPr>
        <p:spPr>
          <a:xfrm>
            <a:off x="6581622" y="906761"/>
            <a:ext cx="2714778" cy="2103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Multiply 4"/>
          <p:cNvSpPr/>
          <p:nvPr/>
        </p:nvSpPr>
        <p:spPr>
          <a:xfrm>
            <a:off x="8397242" y="1900989"/>
            <a:ext cx="1005838" cy="103562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658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pc="-90" dirty="0"/>
              <a:t>DIFFERENTIAL</a:t>
            </a:r>
            <a:r>
              <a:rPr lang="en-US" spc="-65" dirty="0"/>
              <a:t> </a:t>
            </a:r>
            <a:r>
              <a:rPr lang="en-US" spc="-120" dirty="0"/>
              <a:t>DIAGNOSIS</a:t>
            </a:r>
            <a:endParaRPr lang="en-US" dirty="0"/>
          </a:p>
        </p:txBody>
      </p:sp>
      <p:sp>
        <p:nvSpPr>
          <p:cNvPr id="4710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Transient synovitis</a:t>
            </a:r>
          </a:p>
          <a:p>
            <a:r>
              <a:rPr lang="en-US" dirty="0"/>
              <a:t>Acute osteomyelitis: nearby metaphysis</a:t>
            </a:r>
          </a:p>
          <a:p>
            <a:r>
              <a:rPr lang="en-US" dirty="0"/>
              <a:t>Trauma: acute hemarthrosis</a:t>
            </a:r>
          </a:p>
          <a:p>
            <a:r>
              <a:rPr lang="en-US" dirty="0"/>
              <a:t>Hemophilia: hemarthrosis</a:t>
            </a:r>
          </a:p>
          <a:p>
            <a:r>
              <a:rPr lang="en-US" dirty="0"/>
              <a:t>Rheumatic fever</a:t>
            </a:r>
          </a:p>
          <a:p>
            <a:r>
              <a:rPr lang="en-US" dirty="0"/>
              <a:t>Gouty arthritis - adults</a:t>
            </a:r>
          </a:p>
        </p:txBody>
      </p:sp>
    </p:spTree>
    <p:extLst>
      <p:ext uri="{BB962C8B-B14F-4D97-AF65-F5344CB8AC3E}">
        <p14:creationId xmlns:p14="http://schemas.microsoft.com/office/powerpoint/2010/main" val="840122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dirty="0"/>
              <a:t>TRANSIENT SYNOVITIS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A25F67E-72D1-4CA5-BFE4-76C58C35F4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037670"/>
              </p:ext>
            </p:extLst>
          </p:nvPr>
        </p:nvGraphicFramePr>
        <p:xfrm>
          <a:off x="1096963" y="2108200"/>
          <a:ext cx="10058400" cy="3760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2463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TRANSIENT SYNOVITIS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tabLst>
                <a:tab pos="927100" algn="l"/>
              </a:tabLst>
            </a:pPr>
            <a:r>
              <a:rPr lang="en-US" dirty="0"/>
              <a:t>Treatment</a:t>
            </a:r>
          </a:p>
          <a:p>
            <a:pPr lvl="1">
              <a:tabLst>
                <a:tab pos="927100" algn="l"/>
              </a:tabLst>
            </a:pPr>
            <a:r>
              <a:rPr lang="en-US" dirty="0"/>
              <a:t>Self-limited after 2-7 days</a:t>
            </a:r>
          </a:p>
          <a:p>
            <a:pPr lvl="1">
              <a:tabLst>
                <a:tab pos="927100" algn="l"/>
              </a:tabLst>
            </a:pPr>
            <a:r>
              <a:rPr lang="en-US" dirty="0"/>
              <a:t>Bed rest</a:t>
            </a:r>
          </a:p>
          <a:p>
            <a:pPr lvl="1">
              <a:tabLst>
                <a:tab pos="927100" algn="l"/>
              </a:tabLst>
            </a:pPr>
            <a:r>
              <a:rPr lang="en-US" dirty="0"/>
              <a:t>Non-steroidal Anti-Inflammatory Drugs (NSAIDS):</a:t>
            </a:r>
          </a:p>
          <a:p>
            <a:pPr lvl="2">
              <a:tabLst>
                <a:tab pos="927100" algn="l"/>
              </a:tabLst>
            </a:pPr>
            <a:r>
              <a:rPr lang="en-US" dirty="0"/>
              <a:t>Ibuprofen: 2 days</a:t>
            </a:r>
          </a:p>
          <a:p>
            <a:pPr lvl="2">
              <a:tabLst>
                <a:tab pos="927100" algn="l"/>
              </a:tabLst>
            </a:pPr>
            <a:r>
              <a:rPr lang="en-US" dirty="0"/>
              <a:t>80% of all patients has resolution by 7 days</a:t>
            </a:r>
          </a:p>
        </p:txBody>
      </p:sp>
    </p:spTree>
    <p:extLst>
      <p:ext uri="{BB962C8B-B14F-4D97-AF65-F5344CB8AC3E}">
        <p14:creationId xmlns:p14="http://schemas.microsoft.com/office/powerpoint/2010/main" val="4068112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SEPTIC ARTHRITIS. VS TRANSIENT SYNOVITIS</a:t>
            </a:r>
            <a:endParaRPr lang="x-non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1700" dirty="0"/>
          </a:p>
          <a:p>
            <a:pPr marL="0" indent="0" algn="ctr">
              <a:buNone/>
            </a:pPr>
            <a:r>
              <a:rPr lang="en-US" sz="1900" b="1" dirty="0"/>
              <a:t>Kocher Criteria for Septic Arthritis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900" dirty="0"/>
              <a:t>(3 out of 4 = 93% chance of septic arthritis)</a:t>
            </a:r>
          </a:p>
          <a:p>
            <a:pPr marL="201168" lvl="1" indent="0" algn="ctr">
              <a:buClr>
                <a:srgbClr val="404040"/>
              </a:buClr>
              <a:buNone/>
            </a:pPr>
            <a:r>
              <a:rPr lang="en-US" sz="1700" dirty="0">
                <a:solidFill>
                  <a:srgbClr val="404040"/>
                </a:solidFill>
              </a:rPr>
              <a:t>Temperature &gt; 101.3° (38.5° c) is the best predictor of septic arthritis followed by CRP of &gt;2.0 (mg/dl)</a:t>
            </a:r>
            <a:endParaRPr lang="en-US" sz="1700" dirty="0"/>
          </a:p>
          <a:p>
            <a:r>
              <a:rPr lang="en-US" dirty="0"/>
              <a:t>When in doubt: Aspiration of joint</a:t>
            </a:r>
          </a:p>
          <a:p>
            <a:pPr lvl="1"/>
            <a:r>
              <a:rPr lang="en-US" dirty="0"/>
              <a:t>If turbulent, or pus: open drainage</a:t>
            </a:r>
          </a:p>
          <a:p>
            <a:pPr lvl="1"/>
            <a:r>
              <a:rPr lang="en-US" dirty="0"/>
              <a:t>If clear: conservative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8811441"/>
              </p:ext>
            </p:extLst>
          </p:nvPr>
        </p:nvGraphicFramePr>
        <p:xfrm>
          <a:off x="3352800" y="1976375"/>
          <a:ext cx="5486400" cy="1676400"/>
        </p:xfrm>
        <a:graphic>
          <a:graphicData uri="http://schemas.openxmlformats.org/drawingml/2006/table">
            <a:tbl>
              <a:tblPr rtl="1" firstRow="1" bandRow="1">
                <a:tableStyleId>{0660B408-B3CF-4A94-85FC-2B1E0A45F4A2}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dirty="0"/>
                        <a:t>Transient Synovitis</a:t>
                      </a:r>
                      <a:endParaRPr lang="x-none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dirty="0"/>
                        <a:t>Septic Arthritis</a:t>
                      </a:r>
                      <a:endParaRPr lang="x-none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dirty="0"/>
                        <a:t>Category</a:t>
                      </a:r>
                      <a:endParaRPr lang="x-none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dirty="0"/>
                        <a:t>&lt; 38.5</a:t>
                      </a:r>
                      <a:endParaRPr lang="x-none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/>
                        <a:t>&gt; 38.5</a:t>
                      </a:r>
                      <a:endParaRPr lang="x-none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dirty="0"/>
                        <a:t>Fever</a:t>
                      </a:r>
                      <a:endParaRPr lang="x-none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dirty="0"/>
                        <a:t>Yes</a:t>
                      </a:r>
                      <a:endParaRPr lang="x-none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/>
                        <a:t>No</a:t>
                      </a:r>
                      <a:endParaRPr lang="x-none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baseline="0" dirty="0"/>
                        <a:t>Weight bearing</a:t>
                      </a:r>
                      <a:endParaRPr lang="x-none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dirty="0"/>
                        <a:t>&lt; 12,000</a:t>
                      </a:r>
                      <a:endParaRPr lang="x-none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dirty="0"/>
                        <a:t>&gt; 12,000</a:t>
                      </a:r>
                      <a:endParaRPr lang="x-none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dirty="0"/>
                        <a:t>WBC</a:t>
                      </a:r>
                      <a:endParaRPr lang="x-none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dirty="0"/>
                        <a:t>&lt; 40</a:t>
                      </a:r>
                      <a:endParaRPr lang="x-none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dirty="0"/>
                        <a:t>&gt; 40</a:t>
                      </a:r>
                      <a:endParaRPr lang="x-none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dirty="0"/>
                        <a:t>ESR</a:t>
                      </a:r>
                      <a:endParaRPr lang="x-none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7369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Septic Arthritis is One of Orthopedic Emergencies:</a:t>
            </a:r>
          </a:p>
          <a:p>
            <a:pPr lvl="1"/>
            <a:r>
              <a:rPr lang="en-US" dirty="0"/>
              <a:t>Admission, General supportive measures, splint</a:t>
            </a:r>
          </a:p>
          <a:p>
            <a:pPr lvl="2"/>
            <a:r>
              <a:rPr lang="en-US" dirty="0"/>
              <a:t>NPO &amp; IVF</a:t>
            </a:r>
          </a:p>
          <a:p>
            <a:pPr lvl="1"/>
            <a:r>
              <a:rPr lang="en-US" dirty="0"/>
              <a:t>Joint Aspiration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Emergency arthrotomy and washout</a:t>
            </a:r>
            <a:r>
              <a:rPr lang="en-US" b="1" dirty="0"/>
              <a:t>, broad spectrum IV antibiotics and splintage</a:t>
            </a:r>
          </a:p>
          <a:p>
            <a:pPr lvl="2"/>
            <a:r>
              <a:rPr lang="en-US" dirty="0"/>
              <a:t>Initiate empiric therapy based on patient age and or risk factors</a:t>
            </a:r>
          </a:p>
          <a:p>
            <a:pPr lvl="2"/>
            <a:r>
              <a:rPr lang="en-US" dirty="0"/>
              <a:t>Transition to organism-specific antibiotic therapy based once obtain culture sensitivities</a:t>
            </a:r>
          </a:p>
          <a:p>
            <a:pPr lvl="2"/>
            <a:r>
              <a:rPr lang="en-US" dirty="0"/>
              <a:t>Treatment can be monitored by following serum WBC, ESR, and CRP levels during treatment</a:t>
            </a:r>
          </a:p>
        </p:txBody>
      </p:sp>
    </p:spTree>
    <p:extLst>
      <p:ext uri="{BB962C8B-B14F-4D97-AF65-F5344CB8AC3E}">
        <p14:creationId xmlns:p14="http://schemas.microsoft.com/office/powerpoint/2010/main" val="889503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1593" tIns="21593" rIns="21593" bIns="21593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WO.pptx" id="{769520F8-BFE5-4C8C-A7AA-375C025A91CE}" vid="{AEAFD717-D3C8-4034-8F7E-D5220B0CCEB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4041</Words>
  <Application>Microsoft Office PowerPoint</Application>
  <PresentationFormat>Widescreen</PresentationFormat>
  <Paragraphs>929</Paragraphs>
  <Slides>131</Slides>
  <Notes>3</Notes>
  <HiddenSlides>10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131</vt:i4>
      </vt:variant>
    </vt:vector>
  </HeadingPairs>
  <TitlesOfParts>
    <vt:vector size="147" baseType="lpstr">
      <vt:lpstr>American Typewriter</vt:lpstr>
      <vt:lpstr>Arial</vt:lpstr>
      <vt:lpstr>Arial Rounded MT Bold</vt:lpstr>
      <vt:lpstr>Berlin Sans FB Demi</vt:lpstr>
      <vt:lpstr>Calibri</vt:lpstr>
      <vt:lpstr>Chalkboard SE Bold</vt:lpstr>
      <vt:lpstr>Cutive</vt:lpstr>
      <vt:lpstr>Franklin Gothic Book</vt:lpstr>
      <vt:lpstr>Helvetica Neue</vt:lpstr>
      <vt:lpstr>Helvetica Neue Light</vt:lpstr>
      <vt:lpstr>Helvetica Neue Medium</vt:lpstr>
      <vt:lpstr>Short Stack</vt:lpstr>
      <vt:lpstr>Skia Regular</vt:lpstr>
      <vt:lpstr>Wingdings</vt:lpstr>
      <vt:lpstr>White</vt:lpstr>
      <vt:lpstr>2_RetrospectVTI</vt:lpstr>
      <vt:lpstr> ORTHOPEDIC INFECTIONS</vt:lpstr>
      <vt:lpstr>PowerPoint Presentation</vt:lpstr>
      <vt:lpstr>PowerPoint Presentation</vt:lpstr>
      <vt:lpstr>OBJECTIVES</vt:lpstr>
      <vt:lpstr>OSTEOMYELITIS</vt:lpstr>
      <vt:lpstr>INFECTION in BONE</vt:lpstr>
      <vt:lpstr>INFECTION</vt:lpstr>
      <vt:lpstr>CLASSIFICATION</vt:lpstr>
      <vt:lpstr>PATHOPHYSIOLOGY</vt:lpstr>
      <vt:lpstr>PATHOPHYSIOLOGY</vt:lpstr>
      <vt:lpstr>PATHOPHYSIOLOGY</vt:lpstr>
      <vt:lpstr>Host Response</vt:lpstr>
      <vt:lpstr>ACUTE OSTEOMYELITIS</vt:lpstr>
      <vt:lpstr>ACUTE OSTEOMYELITIS</vt:lpstr>
      <vt:lpstr>ACUTE OSTEOMYELITIS</vt:lpstr>
      <vt:lpstr>PowerPoint Presentation</vt:lpstr>
      <vt:lpstr>PATHOPHYSIOLOGY</vt:lpstr>
      <vt:lpstr>PATHOPHYSIOLOGY</vt:lpstr>
      <vt:lpstr>PATHOPHYSIOLOGY</vt:lpstr>
      <vt:lpstr>PATHOPHYSIOLOGY</vt:lpstr>
      <vt:lpstr>PATHOPHYSIOLOGY</vt:lpstr>
      <vt:lpstr>PATHOPHYSIOLOGY</vt:lpstr>
      <vt:lpstr>PATHOPHYSIOLOGY</vt:lpstr>
      <vt:lpstr>Diagnosis</vt:lpstr>
      <vt:lpstr>CLINICAL PRESENTATION</vt:lpstr>
      <vt:lpstr>CLINICAL PRESENTATION</vt:lpstr>
      <vt:lpstr>CLINICAL PRESENTATION</vt:lpstr>
      <vt:lpstr>CLINICAL PRESENTATION</vt:lpstr>
      <vt:lpstr>Diagnosis</vt:lpstr>
      <vt:lpstr>RADIOLOGY</vt:lpstr>
      <vt:lpstr>RADIOLOGY</vt:lpstr>
      <vt:lpstr>RADIOLOGY</vt:lpstr>
      <vt:lpstr>RADIOLOGY</vt:lpstr>
      <vt:lpstr>PowerPoint Presentation</vt:lpstr>
      <vt:lpstr>RADIOLOGY</vt:lpstr>
      <vt:lpstr>RADIOLOGY</vt:lpstr>
      <vt:lpstr>PowerPoint Presentation</vt:lpstr>
      <vt:lpstr>RADIOLOGY</vt:lpstr>
      <vt:lpstr>RADIOLOGY</vt:lpstr>
      <vt:lpstr>Diagnosis</vt:lpstr>
      <vt:lpstr>LABORATORY </vt:lpstr>
      <vt:lpstr>LABORATORY </vt:lpstr>
      <vt:lpstr>LABORATORY </vt:lpstr>
      <vt:lpstr>DIFFERENTIAL DIAGNOSIS</vt:lpstr>
      <vt:lpstr>PRINCIPLES OF TREATMENT </vt:lpstr>
      <vt:lpstr>PRINCIPLES OF TREATMENT </vt:lpstr>
      <vt:lpstr>TREATMENT</vt:lpstr>
      <vt:lpstr>TREATMENT</vt:lpstr>
      <vt:lpstr>COMPLICATIONS</vt:lpstr>
      <vt:lpstr>Case example - 5 yr boy</vt:lpstr>
      <vt:lpstr>Case example - 5 yr boy</vt:lpstr>
      <vt:lpstr>Case example - 5 yr boy</vt:lpstr>
      <vt:lpstr>Case example - 5 yr boy</vt:lpstr>
      <vt:lpstr>Case example - 5 yr boy</vt:lpstr>
      <vt:lpstr>Case example - 5 yr boy</vt:lpstr>
      <vt:lpstr>PowerPoint Presentation</vt:lpstr>
      <vt:lpstr>SUBACUTE OSTEOMYELITIS </vt:lpstr>
      <vt:lpstr>SUBACUTE OSTEOMYELITIS </vt:lpstr>
      <vt:lpstr>SUBACUTE OSTEOMYELITIS </vt:lpstr>
      <vt:lpstr>SUBACUTE OSTEOMYELITIS </vt:lpstr>
      <vt:lpstr>SUBACUTE OSTEOMYELITIS </vt:lpstr>
      <vt:lpstr>CHRONIC OSTEOMYELITIS</vt:lpstr>
      <vt:lpstr>CHRONIC OSTEOMYELITIS</vt:lpstr>
      <vt:lpstr>PATHOLOGY</vt:lpstr>
      <vt:lpstr>PATHOLOGY</vt:lpstr>
      <vt:lpstr>CLINICAL PICTURE</vt:lpstr>
      <vt:lpstr>PowerPoint Presentation</vt:lpstr>
      <vt:lpstr>RADIOLOGY </vt:lpstr>
      <vt:lpstr>TREATMENT</vt:lpstr>
      <vt:lpstr>COMPLICATIONS</vt:lpstr>
      <vt:lpstr>INFECTED IMPLANT</vt:lpstr>
      <vt:lpstr>Risk Factors</vt:lpstr>
      <vt:lpstr>PERESENTAION </vt:lpstr>
      <vt:lpstr>DIAGNOSIS</vt:lpstr>
      <vt:lpstr>TREATMENT</vt:lpstr>
      <vt:lpstr>TREATMENT</vt:lpstr>
      <vt:lpstr>Periprosthetic Joint Infection</vt:lpstr>
      <vt:lpstr>PREVENTION</vt:lpstr>
      <vt:lpstr>PREVENTION</vt:lpstr>
      <vt:lpstr>TREATMENT</vt:lpstr>
      <vt:lpstr>SEPTIC ARTHRITIS</vt:lpstr>
      <vt:lpstr>INTERODUCTION</vt:lpstr>
      <vt:lpstr>PATHOPHYSIOLOGY</vt:lpstr>
      <vt:lpstr>PATHOPHYSIOLOGY</vt:lpstr>
      <vt:lpstr>PATHOPHYSIOLOGY</vt:lpstr>
      <vt:lpstr>PATHOPHYSIOLOGY</vt:lpstr>
      <vt:lpstr>CLINICAL PRESENTATION</vt:lpstr>
      <vt:lpstr>CLINICAL PRESENTATION</vt:lpstr>
      <vt:lpstr>CLINICAL PRESENTATION</vt:lpstr>
      <vt:lpstr>RADIOLOGY</vt:lpstr>
      <vt:lpstr>RADIOLOGY</vt:lpstr>
      <vt:lpstr>RADIOLOGY</vt:lpstr>
      <vt:lpstr>LABORATORY</vt:lpstr>
      <vt:lpstr>LABORATORY</vt:lpstr>
      <vt:lpstr>DIFFERENTIAL DIAGNOSIS</vt:lpstr>
      <vt:lpstr>TRANSIENT SYNOVITIS</vt:lpstr>
      <vt:lpstr>TRANSIENT SYNOVITIS</vt:lpstr>
      <vt:lpstr>SEPTIC ARTHRITIS. VS TRANSIENT SYNOVITIS</vt:lpstr>
      <vt:lpstr>TREATMENT</vt:lpstr>
      <vt:lpstr>TREATMENT</vt:lpstr>
      <vt:lpstr>COMPLICATIONS</vt:lpstr>
      <vt:lpstr>COMPLICATIONS</vt:lpstr>
      <vt:lpstr>Case: septic arthritis, hip </vt:lpstr>
      <vt:lpstr>Case: septic arthritis, hip </vt:lpstr>
      <vt:lpstr>Case: septic arthritis, hip </vt:lpstr>
      <vt:lpstr>Case: septic arthritis, hip </vt:lpstr>
      <vt:lpstr>Case: septic arthritis, hip </vt:lpstr>
      <vt:lpstr>Chronic  Specific Infection</vt:lpstr>
      <vt:lpstr>CHRONIC SPECIFIC INFECTION</vt:lpstr>
      <vt:lpstr>MSK TUBERCULOSIS</vt:lpstr>
      <vt:lpstr>EPIDEMIOLOGY </vt:lpstr>
      <vt:lpstr>PRESENTATION</vt:lpstr>
      <vt:lpstr>PRESENTATION</vt:lpstr>
      <vt:lpstr>DIAGNOSIS</vt:lpstr>
      <vt:lpstr>RADIOLOGY</vt:lpstr>
      <vt:lpstr>RADIOLOGY</vt:lpstr>
      <vt:lpstr>RADIOLOGY</vt:lpstr>
      <vt:lpstr>RADIOLOGY</vt:lpstr>
      <vt:lpstr>RADIOLOGY</vt:lpstr>
      <vt:lpstr>RADIOLOGY</vt:lpstr>
      <vt:lpstr>RADIOLOGY</vt:lpstr>
      <vt:lpstr>RADIOLOGY</vt:lpstr>
      <vt:lpstr>PowerPoint Presentation</vt:lpstr>
      <vt:lpstr>RADIOLOGY</vt:lpstr>
      <vt:lpstr>RADIOLOGY</vt:lpstr>
      <vt:lpstr>DIAGNOSIS</vt:lpstr>
      <vt:lpstr>TREATMENT</vt:lpstr>
      <vt:lpstr>TREATMENT</vt:lpstr>
      <vt:lpstr>Summary</vt:lpstr>
      <vt:lpstr>REFRRENCES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2021-02-02T22:01:31Z</dcterms:created>
  <dcterms:modified xsi:type="dcterms:W3CDTF">2021-10-18T19:27:17Z</dcterms:modified>
</cp:coreProperties>
</file>