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58" r:id="rId2"/>
    <p:sldId id="259" r:id="rId3"/>
    <p:sldId id="262" r:id="rId4"/>
    <p:sldId id="264" r:id="rId5"/>
    <p:sldId id="306" r:id="rId6"/>
    <p:sldId id="266" r:id="rId7"/>
    <p:sldId id="309" r:id="rId8"/>
    <p:sldId id="268" r:id="rId9"/>
    <p:sldId id="311" r:id="rId10"/>
    <p:sldId id="323" r:id="rId11"/>
    <p:sldId id="269" r:id="rId12"/>
    <p:sldId id="270" r:id="rId13"/>
    <p:sldId id="271" r:id="rId14"/>
    <p:sldId id="272" r:id="rId15"/>
    <p:sldId id="312" r:id="rId16"/>
    <p:sldId id="315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318" r:id="rId28"/>
    <p:sldId id="284" r:id="rId29"/>
    <p:sldId id="285" r:id="rId30"/>
    <p:sldId id="286" r:id="rId31"/>
    <p:sldId id="287" r:id="rId32"/>
    <p:sldId id="319" r:id="rId33"/>
    <p:sldId id="288" r:id="rId34"/>
    <p:sldId id="289" r:id="rId35"/>
    <p:sldId id="290" r:id="rId36"/>
    <p:sldId id="291" r:id="rId37"/>
    <p:sldId id="320" r:id="rId38"/>
    <p:sldId id="293" r:id="rId39"/>
    <p:sldId id="294" r:id="rId40"/>
    <p:sldId id="292" r:id="rId41"/>
    <p:sldId id="295" r:id="rId42"/>
    <p:sldId id="321" r:id="rId43"/>
    <p:sldId id="296" r:id="rId44"/>
    <p:sldId id="297" r:id="rId45"/>
    <p:sldId id="298" r:id="rId46"/>
    <p:sldId id="299" r:id="rId47"/>
    <p:sldId id="325" r:id="rId48"/>
    <p:sldId id="300" r:id="rId49"/>
    <p:sldId id="324" r:id="rId50"/>
    <p:sldId id="301" r:id="rId51"/>
    <p:sldId id="314" r:id="rId52"/>
    <p:sldId id="302" r:id="rId53"/>
    <p:sldId id="322" r:id="rId54"/>
    <p:sldId id="303" r:id="rId55"/>
    <p:sldId id="304" r:id="rId56"/>
    <p:sldId id="305" r:id="rId57"/>
    <p:sldId id="261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97B8C"/>
    <a:srgbClr val="21617D"/>
    <a:srgbClr val="E8D9CD"/>
    <a:srgbClr val="D7CDC1"/>
    <a:srgbClr val="489CB0"/>
    <a:srgbClr val="5FD5F3"/>
    <a:srgbClr val="000000"/>
    <a:srgbClr val="143C4E"/>
    <a:srgbClr val="266891"/>
    <a:srgbClr val="1C4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41"/>
    <p:restoredTop sz="94685"/>
  </p:normalViewPr>
  <p:slideViewPr>
    <p:cSldViewPr snapToGrid="0" snapToObjects="1" showGuides="1">
      <p:cViewPr varScale="1">
        <p:scale>
          <a:sx n="71" d="100"/>
          <a:sy n="71" d="100"/>
        </p:scale>
        <p:origin x="1380" y="60"/>
      </p:cViewPr>
      <p:guideLst>
        <p:guide orient="horz" pos="867"/>
        <p:guide pos="2880"/>
      </p:guideLst>
    </p:cSldViewPr>
  </p:slideViewPr>
  <p:outlineViewPr>
    <p:cViewPr>
      <p:scale>
        <a:sx n="33" d="100"/>
        <a:sy n="33" d="100"/>
      </p:scale>
      <p:origin x="0" y="-571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FDACE-534B-5D4C-B4AE-1C419E799341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CFC18-86DA-CC43-89A6-6D0FE996FE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56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8B41B-43AE-41EB-A689-FFED9D93CA08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763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000" kern="1200">
                <a:solidFill>
                  <a:schemeClr val="accent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28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41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366838"/>
            <a:ext cx="3840480" cy="51424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366838"/>
            <a:ext cx="3840480" cy="514245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941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15271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>
                <a:solidFill>
                  <a:srgbClr val="397B8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123268"/>
            <a:ext cx="3840480" cy="4431381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15271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1">
                <a:solidFill>
                  <a:srgbClr val="397B8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123268"/>
            <a:ext cx="3840480" cy="4431381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83166"/>
            <a:ext cx="8042276" cy="85999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375758"/>
            <a:ext cx="8042276" cy="4899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1/16/2020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Arial"/>
          <a:ea typeface="+mj-ea"/>
          <a:cs typeface="Arial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800" kern="1200">
          <a:solidFill>
            <a:srgbClr val="235F84"/>
          </a:solidFill>
          <a:latin typeface="Arial"/>
          <a:ea typeface="+mn-ea"/>
          <a:cs typeface="Arial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400" kern="1200">
          <a:solidFill>
            <a:srgbClr val="235F84"/>
          </a:solidFill>
          <a:latin typeface="Arial"/>
          <a:ea typeface="+mn-ea"/>
          <a:cs typeface="Arial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Arial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/>
          <a:ea typeface="+mn-ea"/>
          <a:cs typeface="Arial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sa/url?sa=i&amp;rct=j&amp;q=&amp;esrc=s&amp;source=images&amp;cd=&amp;cad=rja&amp;uact=8&amp;ved=0CAYQjB1qFQoTCM_AgseUlMgCFYpuFAoduFoLUg&amp;url=http://wkhanbang.tistory.com/559?viewbar&amp;psig=AFQjCNEq8k9DfmoB861xiFbgrt2_2jllqg&amp;ust=1443338228274852" TargetMode="Externa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.sa/url?sa=i&amp;rct=j&amp;q=&amp;esrc=s&amp;source=images&amp;cd=&amp;cad=rja&amp;uact=8&amp;ved=0CAYQjB1qFQoTCLax0declMgCFUW5FAod5N4NPw&amp;url=https://biotextiles2012.wordpress.com/nerve-guides/&amp;psig=AFQjCNH0qcSLYUdA3-Cy8cyzrqtdNY_O6Q&amp;ust=1443340498572335" TargetMode="External"/><Relationship Id="rId5" Type="http://schemas.openxmlformats.org/officeDocument/2006/relationships/image" Target="../media/image14.tiff"/><Relationship Id="rId4" Type="http://schemas.openxmlformats.org/officeDocument/2006/relationships/hyperlink" Target="https://www.google.com.sa/url?sa=i&amp;rct=j&amp;q=&amp;esrc=s&amp;source=images&amp;cd=&amp;cad=rja&amp;uact=8&amp;ved=0CAYQjB1qFQoTCKuykPOblMgCFczXFAodU9IPNw&amp;url=http://www.axogeninc.com/products&amp;psig=AFQjCNFyH6hWRiL1oxSb4ZDUhdyth9WapA&amp;ust=144334015479251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sa/url?sa=i&amp;rct=j&amp;q=&amp;esrc=s&amp;source=images&amp;cd=&amp;cad=rja&amp;uact=8&amp;ved=&amp;url=https://www.urmc.rochester.edu/encyclopedia/content.aspx?ContentTypeID=92&amp;ContentID=P07657&amp;psig=AFQjCNHTrsUr4owt9nD2Ga5TgA8z5u5lDw&amp;ust=1443524012538843" TargetMode="External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sa/url?sa=i&amp;rct=j&amp;q=&amp;esrc=s&amp;source=images&amp;cd=&amp;cad=rja&amp;uact=8&amp;ved=&amp;url=http://bmedesign.engr.wisc.edu/projects/file/?fid=613&amp;psig=AFQjCNEYMU_ceCDygAg--FaKFOo9Hj3uvg&amp;ust=1443340711149244" TargetMode="External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sa/url?sa=i&amp;rct=j&amp;q=&amp;esrc=s&amp;source=images&amp;cd=&amp;cad=rja&amp;uact=8&amp;ved=0CAYQjB1qFQoTCMmxyMKdlMgCFcQ9FAodrnsCag&amp;url=http://www.humankinetics.com/excerpts/excerpts/injuries-to-the-cervical-nerve-root-and-brachial-plexus-neurapraxia&amp;psig=AFQjCNEYMU_ceCDygAg--FaKFOo9Hj3uvg&amp;ust=1443340711149244" TargetMode="External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.sa/url?sa=i&amp;rct=j&amp;q=&amp;esrc=s&amp;source=images&amp;cd=&amp;cad=rja&amp;uact=8&amp;ved=0CAYQjB1qFQoTCLiGm7KelMgCFctYFAodSOwA1Q&amp;url=https://en.wikipedia.org/wiki/Pancoast_tumor&amp;psig=AFQjCNFO5XOhl6pfSU5bfIGxXYA1w4QoIw&amp;ust=1443340875172430" TargetMode="External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sa/url?sa=i&amp;rct=j&amp;q=&amp;esrc=s&amp;source=images&amp;cd=&amp;cad=rja&amp;uact=8&amp;ved=0CAYQjB1qFQoTCNndgdCglMgCFUXWFAodIxoMUA&amp;url=http://www.allposters.com/-sp/Illustration-Showing-the-Mechanism-of-Shoulder-Dystocia-or-Brachial-Plexus-Injury-Posters_i9013172_.htm&amp;psig=AFQjCNEYMU_ceCDygAg--FaKFOo9Hj3uvg&amp;ust=1443340711149244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sa/url?sa=i&amp;rct=j&amp;q=&amp;esrc=s&amp;source=images&amp;cd=&amp;cad=rja&amp;uact=8&amp;ved=0CAYQjB1qFQoTCPLW_9ynlMgCFYjxFAodoqgJrQ&amp;url=http://www.riversideonline.com/health_reference/nervous-system/hq00858.cfm&amp;psig=AFQjCNEV9HW-84boxCqR3gDKRBBPAHJ--g&amp;ust=1443343466467939" TargetMode="External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www.functionalanatomyseminars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m.sa/url?sa=i&amp;rct=j&amp;q=&amp;esrc=s&amp;source=images&amp;cd=&amp;cad=rja&amp;uact=8&amp;ved=0CAYQjB1qFQoTCMWip-GvlMgCFYRKFAodHpwACw&amp;url=http://www.physio-pedia.com/Shoulder_Dislocation&amp;psig=AFQjCNG3sCPYwkzigw_5UfOQLwjCEeDh1w&amp;ust=1443345067640516" TargetMode="External"/><Relationship Id="rId4" Type="http://schemas.openxmlformats.org/officeDocument/2006/relationships/image" Target="../media/image2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sa/url?sa=i&amp;source=imgres&amp;cd=&amp;cad=rja&amp;uact=8&amp;ved=0CAgQjB0wAGoVChMIxfja77CUyAIVQrIUCh0qbAJz&amp;url=http://pixcooler.com/arm%20lateral%20rotation&amp;psig=AFQjCNESg01qEPFPR3pomhXCtrbxjToq5A&amp;ust=1443345969730820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tiff"/><Relationship Id="rId4" Type="http://schemas.openxmlformats.org/officeDocument/2006/relationships/hyperlink" Target="https://www.google.com.sa/url?sa=i&amp;rct=j&amp;q=&amp;esrc=s&amp;source=images&amp;cd=&amp;cad=rja&amp;uact=8&amp;ved=0CAYQjB1qFQoTCK3Fk9m3lMgCFcE9FAodF5QDYw&amp;url=http://javla.com/Images/shoulder-drop-arm-test/0&amp;psig=AFQjCNHsJ6yMTi2pHy1k3RRrOy8x12t7Pg&amp;ust=1443347401529649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sa/url?sa=i&amp;rct=j&amp;q=&amp;esrc=s&amp;source=images&amp;cd=&amp;cad=rja&amp;uact=8&amp;ved=0CAYQjB1qFQoTCLyNs9_zk8gCFUlOFAodvn4Pbw&amp;url=https://askabiologist.asu.edu/parts-nervous-system&amp;psig=AFQjCNEpaL8NRkNETF2jFBMeOzsjtBAjBw&amp;ust=1443329518838230" TargetMode="External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m.sa/url?sa=i&amp;rct=j&amp;q=&amp;esrc=s&amp;source=images&amp;cd=&amp;cad=rja&amp;uact=8&amp;ved=&amp;url=https://lookfordiagnosis.com/mesh_info.php?term=radial+nerve&amp;lang=1&amp;psig=AFQjCNHGHzsuyvMIZ2wZUjVD85ceLLQnIw&amp;ust=1443351292198863" TargetMode="External"/><Relationship Id="rId4" Type="http://schemas.openxmlformats.org/officeDocument/2006/relationships/image" Target="../media/image41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sa/url?sa=i&amp;rct=j&amp;q=&amp;esrc=s&amp;source=images&amp;cd=&amp;cad=rja&amp;uact=8&amp;ved=0CAYQjB1qFQoTCPDQu7_ClMgCFYZbGgodwIQLog&amp;url=http://www.orfit.com/en/physical-rehabilitation-dynamic-splinting-components/&amp;psig=AFQjCNHkFl8PxZjvZGrzNod_Jg8uxLqUkg&amp;ust=1443350651621081" TargetMode="External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sa/url?sa=i&amp;rct=j&amp;q=&amp;esrc=s&amp;source=images&amp;cd=&amp;cad=rja&amp;uact=8&amp;ved=&amp;url=http://synapse.koreamed.org/DOIx.php?id=10.5535/arm.2013.37.1.138&amp;vmode=PUBREADER&amp;psig=AFQjCNEFzVjwttO1rUj_4-hCoA31P69pEA&amp;ust=1443351780758451" TargetMode="External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tiff"/><Relationship Id="rId4" Type="http://schemas.openxmlformats.org/officeDocument/2006/relationships/hyperlink" Target="https://www.google.com.sa/url?sa=i&amp;rct=j&amp;q=&amp;esrc=s&amp;source=images&amp;cd=&amp;cad=rja&amp;uact=8&amp;ved=0CAYQjB1qFQoTCK3ruojKlMgCFQLAFAodgNMLHA&amp;url=http://pixcooler.com/hand+claw+deformity&amp;psig=AFQjCNFmsmwJp4bfMmYeYI2E2iWj6fNc_Q&amp;ust=1443352399645277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sa/url?sa=i&amp;rct=j&amp;q=&amp;esrc=s&amp;source=images&amp;cd=&amp;cad=rja&amp;uact=8&amp;ved=0CAYQjB1qFQoTCKfHptDOlMgCFUFVFAod_QYAlw&amp;url=http://properpillow.com/part-3-common-sleep-injuries-elbow-injuries/&amp;psig=AFQjCNHzzRScm4tXvmz1nK5WM6W4XieIAg&amp;ust=1443353944317388" TargetMode="External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m.sa/url?sa=i&amp;rct=j&amp;q=&amp;esrc=s&amp;source=images&amp;cd=&amp;cad=rja&amp;uact=8&amp;ved=&amp;url=http://www.photos-albums.com/wrist-laceration-at-work-album179624/&amp;psig=AFQjCNFyG_6qfhN1yuDP2jrLFf4-CFYFLQ&amp;ust=1443354147083326" TargetMode="External"/><Relationship Id="rId4" Type="http://schemas.openxmlformats.org/officeDocument/2006/relationships/image" Target="../media/image62.tif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sa/url?sa=i&amp;source=imgres&amp;cd=&amp;cad=rja&amp;uact=8&amp;ved=0CAgQjB0wAGoVChMIzKHN_9GUyAIVR1sUCh06yw6N&amp;url=https://en.wikipedia.org/wiki/Carpal_tunnel_syndrome&amp;psig=AFQjCNHIZeJwJ68v1gcEa96-5Y-6tY3bvw&amp;ust=1443354861432328" TargetMode="External"/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sa/url?sa=i&amp;rct=j&amp;q=&amp;esrc=s&amp;source=images&amp;cd=&amp;cad=rja&amp;uact=8&amp;ved=&amp;url=http://akirchner.hubpages.com/hub/Homeopathic-and-Naturopathic-Treatments-for-Carpal-Tunnel-Syndrome-CTS&amp;psig=AFQjCNEiHF7Lfdty9jrk-TsoA2yYLGO-wg&amp;ust=1443355030175107" TargetMode="External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sa/url?sa=i&amp;rct=j&amp;q=&amp;esrc=s&amp;source=images&amp;cd=&amp;cad=rja&amp;uact=8&amp;ved=&amp;url=https://www.studyblue.com/notes/note/n/chapter-11-nervous-system-ii-divisions-of-the-nervous-system/deck/8819508&amp;psig=AFQjCNEpaL8NRkNETF2jFBMeOzsjtBAjBw&amp;ust=1443329518838230" TargetMode="External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7" Type="http://schemas.openxmlformats.org/officeDocument/2006/relationships/image" Target="../media/image77.tiff"/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.sa/url?sa=i&amp;rct=j&amp;q=&amp;esrc=s&amp;source=images&amp;cd=&amp;cad=rja&amp;uact=8&amp;ved=0CAYQjB1qFQoTCOmI4qnZlMgCFQW8FAod4x0PoA&amp;url=https://massagebyenzo.wordpress.com/blog-2/&amp;psig=AFQjCNGwPxUAliYBG4xqSCWuqSbJ-SCIFQ&amp;ust=1443356758194280" TargetMode="External"/><Relationship Id="rId5" Type="http://schemas.openxmlformats.org/officeDocument/2006/relationships/image" Target="../media/image76.tiff"/><Relationship Id="rId4" Type="http://schemas.openxmlformats.org/officeDocument/2006/relationships/hyperlink" Target="https://www.google.com.sa/url?sa=i&amp;rct=j&amp;q=&amp;esrc=s&amp;source=images&amp;cd=&amp;cad=rja&amp;uact=8&amp;ved=0CAYQjB1qFQoTCKaOgdbXlMgCFURVFAodx8ELRQ&amp;url=http://www.aafp.org/afp/2003/0715/p265.html&amp;psig=AFQjCNEbccSEBhJsyI7ucvCN53arrbvtuw&amp;ust=1443356371426064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om.sa/url?sa=i&amp;rct=j&amp;q=&amp;esrc=s&amp;source=images&amp;cd=&amp;cad=rja&amp;uact=8&amp;ved=0CAYQjB1qFQoTCNveuYDblMgCFQhGFAodorwFSw&amp;url=http://www.findmemes.com/sciatic-nerve-injury-following-injection&amp;psig=AFQjCNHchN7r0mJLogNPffED5_9jfXANOA&amp;ust=1443357183739559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tiff"/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oogle.com.sa/url?sa=i&amp;rct=j&amp;q=&amp;esrc=s&amp;source=images&amp;cd=&amp;cad=rja&amp;uact=8&amp;ved=0CAYQjB1qFQoTCO3lxs7slMgCFcQ9FAodrnsCag&amp;url=http://medical-dictionary.thefreedictionary.com/sciatica&amp;psig=AFQjCNEZIiwaZer6-QUsQ8fMYixTSPpvlw&amp;ust=1443361925575291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sa/url?sa=i&amp;rct=j&amp;q=&amp;esrc=s&amp;source=images&amp;cd=&amp;cad=rja&amp;uact=8&amp;ved=0CAYQjB1qFQoTCJub1aztlMgCFYRMFAodgDcKyg&amp;url=http://infiniteendurance.com/2012/12/my-peroneal-nerve-decompression-part-1/&amp;psig=AFQjCNEwvy4qWpp0q43u3fFoxXkbbOVlsQ&amp;ust=1443362171499179" TargetMode="External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sa/url?sa=i&amp;rct=j&amp;q=&amp;esrc=s&amp;source=images&amp;cd=&amp;cad=rja&amp;uact=8&amp;ved=0CAYQjB1qFQoTCIG4g-KKlMgCFcZZGgoddRELqg&amp;url=http://www.snipview.com/q/Neuroregeneration&amp;psig=AFQjCNEBXqxJlE4qIw3YhlmevTULPRaMEA&amp;ust=1443335551839747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sa/url?sa=i&amp;rct=j&amp;q=&amp;esrc=s&amp;source=images&amp;cd=&amp;cad=rja&amp;uact=8&amp;ved=0CAYQjB1qFQoTCJ3J6aKPlMgCFcO6FAod_AcHnw&amp;url=http://stevegallik.org/sites/histologyolm.stevegallik.org/htmlpages/HOLM_Chapter07_Page06.html&amp;psig=AFQjCNGu02UWxhaPjO8r2RH-yESYQheKKw&amp;ust=1443336812984323" TargetMode="External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m.sa/url?sa=i&amp;rct=j&amp;q=&amp;esrc=s&amp;source=images&amp;cd=&amp;cad=rja&amp;uact=8&amp;ved=&amp;url=http://houseofmind.tumblr.com/post/8308426365/the-neuromuscular-junction-nmj-is-a-specialized&amp;psig=AFQjCNEtKsGI_JkjxK0cI07jCdKZqc0mdw&amp;ust=1443338010150160" TargetMode="External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468036" y="4665133"/>
            <a:ext cx="4114800" cy="1211231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Prof.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Mamoun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bg1">
                    <a:lumMod val="65000"/>
                  </a:schemeClr>
                </a:solidFill>
              </a:rPr>
              <a:t>Kremli</a:t>
            </a:r>
            <a:endParaRPr lang="en-US" sz="2400" dirty="0">
              <a:solidFill>
                <a:schemeClr val="bg1">
                  <a:lumMod val="65000"/>
                </a:schemeClr>
              </a:solidFill>
            </a:endParaRPr>
          </a:p>
          <a:p>
            <a:pPr eaLnBrk="1" hangingPunct="1">
              <a:defRPr/>
            </a:pPr>
            <a:r>
              <a:rPr 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Dr.Tarif</a:t>
            </a:r>
            <a:r>
              <a:rPr lang="en-US" sz="28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  Al-</a:t>
            </a:r>
            <a:r>
              <a:rPr lang="en-US" sz="2800" dirty="0" err="1">
                <a:solidFill>
                  <a:schemeClr val="tx2">
                    <a:lumMod val="90000"/>
                    <a:lumOff val="10000"/>
                  </a:schemeClr>
                </a:solidFill>
              </a:rPr>
              <a:t>Akhras</a:t>
            </a:r>
            <a:endParaRPr lang="en-US" sz="28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Peripheral Nerve Injuries</a:t>
            </a:r>
            <a:endParaRPr lang="en-US" sz="4000" dirty="0"/>
          </a:p>
        </p:txBody>
      </p:sp>
      <p:pic>
        <p:nvPicPr>
          <p:cNvPr id="5" name="Google Shape;104;p15">
            <a:extLst>
              <a:ext uri="{FF2B5EF4-FFF2-40B4-BE49-F238E27FC236}">
                <a16:creationId xmlns:a16="http://schemas.microsoft.com/office/drawing/2014/main" id="{65C8280E-6ED8-4EFF-B7A0-46FB1C314D1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9492" r="1048" b="14749"/>
          <a:stretch/>
        </p:blipFill>
        <p:spPr>
          <a:xfrm>
            <a:off x="2153711" y="450062"/>
            <a:ext cx="4429125" cy="731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4375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of Regeneration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8042276" cy="523251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Mixed nerves</a:t>
            </a:r>
          </a:p>
          <a:p>
            <a:pPr lvl="1"/>
            <a:r>
              <a:rPr lang="en-US" dirty="0"/>
              <a:t>Motor to sensory / sensory to motor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Loss of some axons – away – go astray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Time for regeneration:</a:t>
            </a:r>
          </a:p>
          <a:p>
            <a:pPr marL="850900" lvl="1" indent="-514350"/>
            <a:r>
              <a:rPr lang="en-US" dirty="0"/>
              <a:t>Degeneration of motor end plates of muscles</a:t>
            </a:r>
          </a:p>
          <a:p>
            <a:pPr marL="850900" lvl="1" indent="-514350"/>
            <a:r>
              <a:rPr lang="en-US" dirty="0"/>
              <a:t>Stiffness of joints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569" y="4233735"/>
            <a:ext cx="3667982" cy="237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681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9183" y="2339847"/>
            <a:ext cx="5020411" cy="33116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Nerve Injuries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022725" cy="4899910"/>
          </a:xfrm>
        </p:spPr>
        <p:txBody>
          <a:bodyPr/>
          <a:lstStyle/>
          <a:p>
            <a:r>
              <a:rPr lang="en-US" dirty="0"/>
              <a:t>Neuropraxia</a:t>
            </a:r>
          </a:p>
          <a:p>
            <a:pPr lvl="1"/>
            <a:r>
              <a:rPr lang="en-US" dirty="0"/>
              <a:t>Overstretching without a cut</a:t>
            </a:r>
          </a:p>
          <a:p>
            <a:r>
              <a:rPr lang="en-US" dirty="0"/>
              <a:t>Axonotemesis</a:t>
            </a:r>
          </a:p>
          <a:p>
            <a:pPr lvl="1"/>
            <a:r>
              <a:rPr lang="en-US" dirty="0"/>
              <a:t>Axons cut but bundle covers are saved</a:t>
            </a:r>
          </a:p>
          <a:p>
            <a:r>
              <a:rPr lang="en-US" dirty="0"/>
              <a:t>Neurotemesis</a:t>
            </a:r>
          </a:p>
          <a:p>
            <a:pPr lvl="1"/>
            <a:r>
              <a:rPr lang="en-US" dirty="0"/>
              <a:t>Complete cut in nerve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42119" y="5345722"/>
            <a:ext cx="136447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3"/>
              </a:rPr>
              <a:t>wkhanbang.tistory.com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861996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Neuropraxia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Usually a result of a blunt injury</a:t>
            </a:r>
          </a:p>
          <a:p>
            <a:r>
              <a:rPr lang="en-US" dirty="0"/>
              <a:t>Transient localized physiological conduction block</a:t>
            </a:r>
          </a:p>
          <a:p>
            <a:pPr lvl="1"/>
            <a:r>
              <a:rPr lang="en-US" dirty="0"/>
              <a:t>No anatomical disruption</a:t>
            </a:r>
          </a:p>
          <a:p>
            <a:pPr lvl="1"/>
            <a:r>
              <a:rPr lang="en-US" dirty="0"/>
              <a:t>No distal Wallerian degeneration</a:t>
            </a:r>
          </a:p>
          <a:p>
            <a:r>
              <a:rPr lang="en-US" dirty="0"/>
              <a:t>Often a motor paralysis</a:t>
            </a:r>
          </a:p>
          <a:p>
            <a:pPr lvl="1"/>
            <a:r>
              <a:rPr lang="en-US" dirty="0"/>
              <a:t>With some residual sensory or autonomic function</a:t>
            </a:r>
          </a:p>
          <a:p>
            <a:r>
              <a:rPr lang="en-US" dirty="0"/>
              <a:t>Nerve conduction studies:</a:t>
            </a:r>
          </a:p>
          <a:p>
            <a:pPr lvl="1"/>
            <a:r>
              <a:rPr lang="en-US" dirty="0"/>
              <a:t>Conduction block at the level of the injury</a:t>
            </a:r>
          </a:p>
          <a:p>
            <a:r>
              <a:rPr lang="en-US" dirty="0"/>
              <a:t>Recovery:</a:t>
            </a:r>
          </a:p>
          <a:p>
            <a:pPr lvl="1"/>
            <a:r>
              <a:rPr lang="en-US" dirty="0"/>
              <a:t>Full in days to weeks</a:t>
            </a:r>
          </a:p>
          <a:p>
            <a:r>
              <a:rPr lang="en-US" dirty="0"/>
              <a:t>Diagnosis by exclusion</a:t>
            </a:r>
          </a:p>
        </p:txBody>
      </p:sp>
    </p:spTree>
    <p:extLst>
      <p:ext uri="{BB962C8B-B14F-4D97-AF65-F5344CB8AC3E}">
        <p14:creationId xmlns:p14="http://schemas.microsoft.com/office/powerpoint/2010/main" val="843741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Axonotmesis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Often the result of a more intensive blunt injury or pull (over stretch)</a:t>
            </a:r>
          </a:p>
          <a:p>
            <a:r>
              <a:rPr lang="en-US" dirty="0"/>
              <a:t>Axon damage within the nerve</a:t>
            </a:r>
          </a:p>
          <a:p>
            <a:r>
              <a:rPr lang="en-US" dirty="0"/>
              <a:t>The axons are cut</a:t>
            </a:r>
          </a:p>
          <a:p>
            <a:pPr lvl="1"/>
            <a:r>
              <a:rPr lang="en-US" dirty="0"/>
              <a:t>Intact endoneural tubes and surrounding connective tissue elements</a:t>
            </a:r>
          </a:p>
          <a:p>
            <a:r>
              <a:rPr lang="en-US" dirty="0"/>
              <a:t>Distal Wallerian degeneration</a:t>
            </a:r>
          </a:p>
          <a:p>
            <a:r>
              <a:rPr lang="en-US" dirty="0"/>
              <a:t>Recovery: Expected</a:t>
            </a:r>
          </a:p>
          <a:p>
            <a:pPr lvl="1"/>
            <a:r>
              <a:rPr lang="en-US" dirty="0"/>
              <a:t>May take weeks / months</a:t>
            </a:r>
          </a:p>
          <a:p>
            <a:pPr lvl="1"/>
            <a:r>
              <a:rPr lang="en-US" dirty="0"/>
              <a:t>May leave residual deficit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292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Neurotmesis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Complete cut of nerve</a:t>
            </a:r>
          </a:p>
          <a:p>
            <a:pPr lvl="1"/>
            <a:r>
              <a:rPr lang="en-US" dirty="0"/>
              <a:t>axons, myelin, endoneurium, perineurium, and epineurium</a:t>
            </a:r>
          </a:p>
          <a:p>
            <a:r>
              <a:rPr lang="en-US" dirty="0"/>
              <a:t>Neuroma formation at the site of injury</a:t>
            </a:r>
          </a:p>
          <a:p>
            <a:pPr lvl="1"/>
            <a:r>
              <a:rPr lang="en-US" dirty="0"/>
              <a:t>(regenerating axons, Schwann cells and Fibroblasts)</a:t>
            </a:r>
          </a:p>
          <a:p>
            <a:r>
              <a:rPr lang="en-US" dirty="0"/>
              <a:t>Function never returns to normal</a:t>
            </a:r>
          </a:p>
          <a:p>
            <a:r>
              <a:rPr lang="en-US" dirty="0"/>
              <a:t>Surgical repair is typically needed</a:t>
            </a:r>
          </a:p>
          <a:p>
            <a:r>
              <a:rPr lang="en-US" dirty="0"/>
              <a:t>Recovery: Incomplete; imperfect, neuroma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095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Neurotmesis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Surgical repair is typically needed</a:t>
            </a:r>
          </a:p>
          <a:p>
            <a:pPr lvl="1"/>
            <a:r>
              <a:rPr lang="en-US" dirty="0"/>
              <a:t>Epineural repair</a:t>
            </a:r>
          </a:p>
          <a:p>
            <a:pPr lvl="1"/>
            <a:r>
              <a:rPr lang="en-US" dirty="0"/>
              <a:t>Endoneural repair (microscopic)</a:t>
            </a:r>
          </a:p>
          <a:p>
            <a:pPr lvl="1"/>
            <a:r>
              <a:rPr lang="en-US" dirty="0"/>
              <a:t>Cable grafting (Sural n.) / tube scaffolds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294" y="3399642"/>
            <a:ext cx="4273706" cy="320862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57235" y="6608270"/>
            <a:ext cx="255582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397B8C"/>
                </a:solidFill>
              </a:rPr>
              <a:t>http://</a:t>
            </a:r>
            <a:r>
              <a:rPr lang="en-US" sz="900" dirty="0" err="1">
                <a:solidFill>
                  <a:srgbClr val="397B8C"/>
                </a:solidFill>
              </a:rPr>
              <a:t>www.slideshare.net</a:t>
            </a:r>
            <a:r>
              <a:rPr lang="en-US" sz="900" dirty="0">
                <a:solidFill>
                  <a:srgbClr val="397B8C"/>
                </a:solidFill>
              </a:rPr>
              <a:t>/</a:t>
            </a:r>
            <a:r>
              <a:rPr lang="en-US" sz="900" dirty="0" err="1">
                <a:solidFill>
                  <a:srgbClr val="397B8C"/>
                </a:solidFill>
              </a:rPr>
              <a:t>subbujampana</a:t>
            </a:r>
            <a:endParaRPr lang="en-US" sz="900" dirty="0">
              <a:solidFill>
                <a:srgbClr val="397B8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865" y="3223647"/>
            <a:ext cx="2308801" cy="153304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7374452" y="3874753"/>
            <a:ext cx="124264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4"/>
              </a:rPr>
              <a:t>www.axogeninc.com</a:t>
            </a:r>
            <a:endParaRPr lang="en-US" sz="9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981" y="4922992"/>
            <a:ext cx="3768570" cy="158350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23048" y="6557384"/>
            <a:ext cx="176843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6"/>
              </a:rPr>
              <a:t>biotextiles2012.wordpress.com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70405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Proper history</a:t>
            </a:r>
          </a:p>
          <a:p>
            <a:pPr lvl="1"/>
            <a:r>
              <a:rPr lang="en-US" dirty="0"/>
              <a:t>Symptoms suggesting a nerve dysfunction</a:t>
            </a:r>
          </a:p>
          <a:p>
            <a:pPr lvl="1"/>
            <a:r>
              <a:rPr lang="en-US" dirty="0"/>
              <a:t>Looking for cause</a:t>
            </a:r>
          </a:p>
          <a:p>
            <a:pPr lvl="2"/>
            <a:r>
              <a:rPr lang="en-US" dirty="0"/>
              <a:t>Type of nerve injury</a:t>
            </a:r>
          </a:p>
          <a:p>
            <a:r>
              <a:rPr lang="en-US" dirty="0"/>
              <a:t>Clinical examination</a:t>
            </a:r>
          </a:p>
          <a:p>
            <a:pPr lvl="1"/>
            <a:r>
              <a:rPr lang="en-US" dirty="0"/>
              <a:t>Signs</a:t>
            </a:r>
          </a:p>
          <a:p>
            <a:r>
              <a:rPr lang="en-US" dirty="0"/>
              <a:t>Investigations</a:t>
            </a:r>
          </a:p>
          <a:p>
            <a:pPr lvl="1"/>
            <a:r>
              <a:rPr lang="en-US" dirty="0"/>
              <a:t>Looking for cause</a:t>
            </a:r>
          </a:p>
          <a:p>
            <a:pPr lvl="1"/>
            <a:r>
              <a:rPr lang="en-US" dirty="0"/>
              <a:t>Nerve conduction studies</a:t>
            </a:r>
          </a:p>
          <a:p>
            <a:pPr lvl="2"/>
            <a:r>
              <a:rPr lang="en-US" dirty="0"/>
              <a:t>Determines site</a:t>
            </a:r>
          </a:p>
          <a:p>
            <a:pPr lvl="2"/>
            <a:r>
              <a:rPr lang="en-US" dirty="0"/>
              <a:t>Assesses recovery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1587" y="2346469"/>
            <a:ext cx="3389964" cy="3929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6241" y="6275668"/>
            <a:ext cx="14606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3"/>
              </a:rPr>
              <a:t>www.urmc.rochester.edu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758078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345" y="2592667"/>
            <a:ext cx="4921848" cy="40781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Brachial Plexus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 brachial plexus</a:t>
            </a:r>
          </a:p>
          <a:p>
            <a:pPr lvl="1"/>
            <a:r>
              <a:rPr lang="en-US" dirty="0"/>
              <a:t>Originate from (C5-C8), and (T1) spinal nerves</a:t>
            </a:r>
          </a:p>
          <a:p>
            <a:r>
              <a:rPr lang="en-US" dirty="0"/>
              <a:t>Mechanism of injury:</a:t>
            </a:r>
          </a:p>
          <a:p>
            <a:pPr lvl="1"/>
            <a:r>
              <a:rPr lang="en-US" dirty="0"/>
              <a:t>Compression</a:t>
            </a:r>
          </a:p>
          <a:p>
            <a:pPr lvl="1"/>
            <a:r>
              <a:rPr lang="en-US" dirty="0"/>
              <a:t>Stretch</a:t>
            </a:r>
          </a:p>
          <a:p>
            <a:r>
              <a:rPr lang="en-US" dirty="0"/>
              <a:t>Cause:</a:t>
            </a:r>
          </a:p>
          <a:p>
            <a:pPr lvl="1"/>
            <a:r>
              <a:rPr lang="en-US" dirty="0"/>
              <a:t>Traumatic</a:t>
            </a:r>
          </a:p>
          <a:p>
            <a:pPr lvl="1"/>
            <a:r>
              <a:rPr lang="en-US" dirty="0"/>
              <a:t>Obstetric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761911" y="6439938"/>
            <a:ext cx="149271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3"/>
              </a:rPr>
              <a:t>bmedesign.engr.wisc.edu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84184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Brachial Plexus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427459" cy="4899910"/>
          </a:xfrm>
        </p:spPr>
        <p:txBody>
          <a:bodyPr/>
          <a:lstStyle/>
          <a:p>
            <a:r>
              <a:rPr lang="en-US" dirty="0"/>
              <a:t>Common causes:</a:t>
            </a:r>
          </a:p>
          <a:p>
            <a:pPr lvl="1"/>
            <a:r>
              <a:rPr lang="en-US" dirty="0"/>
              <a:t>Obstetric injury</a:t>
            </a:r>
          </a:p>
          <a:p>
            <a:pPr lvl="1"/>
            <a:r>
              <a:rPr lang="en-US" dirty="0"/>
              <a:t>High-speed vehicular accidents</a:t>
            </a:r>
          </a:p>
          <a:p>
            <a:pPr lvl="1"/>
            <a:r>
              <a:rPr lang="en-US" dirty="0"/>
              <a:t>Stab or gunshot wounds</a:t>
            </a:r>
          </a:p>
          <a:p>
            <a:pPr lvl="1"/>
            <a:r>
              <a:rPr lang="en-US" dirty="0"/>
              <a:t>Compression (e.g. caused by a growing tumor, Pancoast tumor)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6814" y="1030987"/>
            <a:ext cx="3297836" cy="25902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51488" y="3250110"/>
            <a:ext cx="14542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3"/>
              </a:rPr>
              <a:t>www.humankinetics.com</a:t>
            </a:r>
            <a:endParaRPr lang="en-US" sz="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874" y="3621281"/>
            <a:ext cx="1843255" cy="2898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028" y="4000345"/>
            <a:ext cx="2426972" cy="211927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21400" y="6160252"/>
            <a:ext cx="101822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6"/>
              </a:rPr>
              <a:t>en.wikipedia.org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132516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Types Of Brachial Plexus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Overstretching only</a:t>
            </a:r>
          </a:p>
          <a:p>
            <a:pPr lvl="1"/>
            <a:r>
              <a:rPr lang="en-US" sz="2000" dirty="0"/>
              <a:t>Intact nerve roots</a:t>
            </a:r>
          </a:p>
          <a:p>
            <a:pPr lvl="2"/>
            <a:r>
              <a:rPr lang="en-US" sz="2000" dirty="0"/>
              <a:t>Intact axons</a:t>
            </a:r>
          </a:p>
          <a:p>
            <a:pPr lvl="2"/>
            <a:r>
              <a:rPr lang="en-US" sz="2000" dirty="0"/>
              <a:t>Cut axons</a:t>
            </a:r>
          </a:p>
          <a:p>
            <a:r>
              <a:rPr lang="en-US" sz="2400" dirty="0"/>
              <a:t>Rupture:</a:t>
            </a:r>
          </a:p>
          <a:p>
            <a:pPr lvl="1"/>
            <a:r>
              <a:rPr lang="en-US" sz="2000" dirty="0"/>
              <a:t>Nerve roots stretched and at least partially torn</a:t>
            </a:r>
          </a:p>
          <a:p>
            <a:r>
              <a:rPr lang="en-US" sz="2400" dirty="0"/>
              <a:t>Avulsion:</a:t>
            </a:r>
          </a:p>
          <a:p>
            <a:pPr lvl="1"/>
            <a:r>
              <a:rPr lang="en-US" sz="2000" dirty="0"/>
              <a:t>Nerve roots pulled out from the spinal cord and has no chance to recover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Neuropraxia:</a:t>
            </a:r>
          </a:p>
          <a:p>
            <a:pPr lvl="1"/>
            <a:r>
              <a:rPr lang="en-US" sz="2000" dirty="0"/>
              <a:t>excellent prognosis</a:t>
            </a:r>
          </a:p>
          <a:p>
            <a:r>
              <a:rPr lang="en-US" sz="2400" dirty="0"/>
              <a:t>Axonotemesis:</a:t>
            </a:r>
          </a:p>
          <a:p>
            <a:pPr lvl="1"/>
            <a:r>
              <a:rPr lang="en-US" sz="2000" dirty="0"/>
              <a:t>prognosis is moderate</a:t>
            </a:r>
          </a:p>
          <a:p>
            <a:r>
              <a:rPr lang="en-US" sz="2400" dirty="0"/>
              <a:t>Neurotemesis:</a:t>
            </a:r>
          </a:p>
          <a:p>
            <a:pPr lvl="1"/>
            <a:r>
              <a:rPr lang="en-US" sz="2000" dirty="0"/>
              <a:t>The prognosis is very poor</a:t>
            </a:r>
          </a:p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72000" y="1366838"/>
            <a:ext cx="0" cy="4599247"/>
          </a:xfrm>
          <a:prstGeom prst="line">
            <a:avLst/>
          </a:prstGeom>
          <a:ln w="508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1419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Outline types of peripheral nerve injuries</a:t>
            </a:r>
          </a:p>
          <a:p>
            <a:r>
              <a:rPr lang="en-US" dirty="0"/>
              <a:t>Reaction of peripheral n. to injury</a:t>
            </a:r>
          </a:p>
          <a:p>
            <a:r>
              <a:rPr lang="en-US" dirty="0"/>
              <a:t>Common peripheral nerve injuries</a:t>
            </a:r>
          </a:p>
          <a:p>
            <a:pPr lvl="1"/>
            <a:r>
              <a:rPr lang="en-US" dirty="0"/>
              <a:t>Brachial plexus</a:t>
            </a:r>
          </a:p>
          <a:p>
            <a:pPr lvl="1"/>
            <a:r>
              <a:rPr lang="en-US" dirty="0"/>
              <a:t>Axillary</a:t>
            </a:r>
          </a:p>
          <a:p>
            <a:pPr lvl="1"/>
            <a:r>
              <a:rPr lang="en-US" dirty="0"/>
              <a:t>Radial</a:t>
            </a:r>
          </a:p>
          <a:p>
            <a:pPr lvl="1"/>
            <a:r>
              <a:rPr lang="en-US" dirty="0"/>
              <a:t>Ulnar</a:t>
            </a:r>
          </a:p>
          <a:p>
            <a:pPr lvl="1"/>
            <a:r>
              <a:rPr lang="en-US" dirty="0"/>
              <a:t>Median</a:t>
            </a:r>
          </a:p>
          <a:p>
            <a:pPr lvl="1"/>
            <a:r>
              <a:rPr lang="en-US" dirty="0"/>
              <a:t>Sciatic</a:t>
            </a:r>
          </a:p>
          <a:p>
            <a:pPr lvl="1"/>
            <a:r>
              <a:rPr lang="en-US" dirty="0"/>
              <a:t>Common peroneal</a:t>
            </a:r>
          </a:p>
        </p:txBody>
      </p:sp>
    </p:spTree>
    <p:extLst>
      <p:ext uri="{BB962C8B-B14F-4D97-AF65-F5344CB8AC3E}">
        <p14:creationId xmlns:p14="http://schemas.microsoft.com/office/powerpoint/2010/main" val="2743694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6872" y="2031775"/>
            <a:ext cx="4317596" cy="3240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Brachial Plexus Palsy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9275" y="1375758"/>
            <a:ext cx="4742253" cy="4899910"/>
          </a:xfrm>
        </p:spPr>
        <p:txBody>
          <a:bodyPr/>
          <a:lstStyle/>
          <a:p>
            <a:r>
              <a:rPr lang="en-US" dirty="0"/>
              <a:t>Obstetric Injury (Palsy)</a:t>
            </a:r>
          </a:p>
          <a:p>
            <a:pPr lvl="1"/>
            <a:r>
              <a:rPr lang="en-US" dirty="0"/>
              <a:t>Occurs in &lt;1% of live births</a:t>
            </a:r>
          </a:p>
          <a:p>
            <a:pPr lvl="1"/>
            <a:r>
              <a:rPr lang="en-US" dirty="0"/>
              <a:t>Most common when there is difficulty delivering the baby's shoulder</a:t>
            </a:r>
          </a:p>
          <a:p>
            <a:pPr lvl="2"/>
            <a:r>
              <a:rPr lang="en-US" dirty="0"/>
              <a:t>Baby's shoulder may become impacted on the mother’s pubic bone causing the brachial plexus nerves to stretch or tear (shoulder dystocia)</a:t>
            </a:r>
          </a:p>
        </p:txBody>
      </p:sp>
      <p:sp>
        <p:nvSpPr>
          <p:cNvPr id="5" name="Rectangle 4"/>
          <p:cNvSpPr/>
          <p:nvPr/>
        </p:nvSpPr>
        <p:spPr>
          <a:xfrm>
            <a:off x="6320376" y="5272254"/>
            <a:ext cx="121058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3"/>
              </a:rPr>
              <a:t>www.allposters.com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21496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0" b="7647"/>
          <a:stretch/>
        </p:blipFill>
        <p:spPr>
          <a:xfrm>
            <a:off x="4167267" y="3248259"/>
            <a:ext cx="4769270" cy="35241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Brachial Plexus Palsy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8005607" cy="4899910"/>
          </a:xfrm>
        </p:spPr>
        <p:txBody>
          <a:bodyPr/>
          <a:lstStyle/>
          <a:p>
            <a:r>
              <a:rPr lang="en-US" dirty="0"/>
              <a:t>Three patterns:</a:t>
            </a:r>
          </a:p>
          <a:p>
            <a:pPr lvl="1"/>
            <a:r>
              <a:rPr lang="en-US" dirty="0"/>
              <a:t>Upper root injury (Erb’s palsy):</a:t>
            </a:r>
          </a:p>
          <a:p>
            <a:pPr lvl="2"/>
            <a:r>
              <a:rPr lang="en-US" dirty="0"/>
              <a:t>Overweight babies with shoulder dystocia</a:t>
            </a:r>
          </a:p>
          <a:p>
            <a:pPr lvl="1"/>
            <a:r>
              <a:rPr lang="en-US" dirty="0"/>
              <a:t>Lower root injury (Klumpke’s palsy):</a:t>
            </a:r>
          </a:p>
          <a:p>
            <a:pPr lvl="2"/>
            <a:r>
              <a:rPr lang="en-US" dirty="0"/>
              <a:t>Breech delivery of smaller babies</a:t>
            </a:r>
          </a:p>
          <a:p>
            <a:pPr lvl="1"/>
            <a:r>
              <a:rPr lang="en-US" dirty="0"/>
              <a:t>Total plexus injury</a:t>
            </a:r>
          </a:p>
          <a:p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7030389" y="4032354"/>
            <a:ext cx="479685" cy="629587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8" idx="0"/>
          </p:cNvCxnSpPr>
          <p:nvPr/>
        </p:nvCxnSpPr>
        <p:spPr>
          <a:xfrm flipV="1">
            <a:off x="7270232" y="3087974"/>
            <a:ext cx="539645" cy="944380"/>
          </a:xfrm>
          <a:prstGeom prst="line">
            <a:avLst/>
          </a:prstGeom>
          <a:ln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7467603" y="2413416"/>
            <a:ext cx="1087280" cy="77948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Erb’s</a:t>
            </a:r>
          </a:p>
        </p:txBody>
      </p:sp>
      <p:sp>
        <p:nvSpPr>
          <p:cNvPr id="12" name="Oval 11"/>
          <p:cNvSpPr/>
          <p:nvPr/>
        </p:nvSpPr>
        <p:spPr>
          <a:xfrm>
            <a:off x="7002909" y="4919270"/>
            <a:ext cx="479685" cy="629587"/>
          </a:xfrm>
          <a:prstGeom prst="ellipse">
            <a:avLst/>
          </a:prstGeom>
          <a:solidFill>
            <a:schemeClr val="accent1">
              <a:alpha val="22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>
            <a:stCxn id="12" idx="5"/>
          </p:cNvCxnSpPr>
          <p:nvPr/>
        </p:nvCxnSpPr>
        <p:spPr>
          <a:xfrm>
            <a:off x="7412346" y="5456656"/>
            <a:ext cx="402774" cy="490477"/>
          </a:xfrm>
          <a:prstGeom prst="line">
            <a:avLst/>
          </a:prstGeom>
          <a:ln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7437621" y="5840954"/>
            <a:ext cx="1361605" cy="779489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/>
              <a:t>Klumpke’s</a:t>
            </a:r>
            <a:endParaRPr lang="en-US" sz="1200" dirty="0"/>
          </a:p>
        </p:txBody>
      </p:sp>
      <p:sp>
        <p:nvSpPr>
          <p:cNvPr id="17" name="Rectangle 16"/>
          <p:cNvSpPr/>
          <p:nvPr/>
        </p:nvSpPr>
        <p:spPr>
          <a:xfrm rot="16200000">
            <a:off x="7312846" y="4699275"/>
            <a:ext cx="310208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rgbClr val="397B8C"/>
                </a:solidFill>
              </a:rPr>
              <a:t>Dutton’s Orthopaedic Examination, Evaluation, and Intervention </a:t>
            </a:r>
          </a:p>
        </p:txBody>
      </p:sp>
    </p:spTree>
    <p:extLst>
      <p:ext uri="{BB962C8B-B14F-4D97-AF65-F5344CB8AC3E}">
        <p14:creationId xmlns:p14="http://schemas.microsoft.com/office/powerpoint/2010/main" val="63920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Erb’s Palsy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5791564" cy="489991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injury of C5, C6</a:t>
            </a:r>
          </a:p>
          <a:p>
            <a:pPr lvl="1"/>
            <a:r>
              <a:rPr lang="en-US" dirty="0"/>
              <a:t>and (sometimes) C7</a:t>
            </a:r>
          </a:p>
          <a:p>
            <a:r>
              <a:rPr lang="en-US" dirty="0"/>
              <a:t>Paralysis of:</a:t>
            </a:r>
          </a:p>
          <a:p>
            <a:pPr lvl="1"/>
            <a:r>
              <a:rPr lang="en-US" dirty="0"/>
              <a:t>Shoulder abductors</a:t>
            </a:r>
          </a:p>
          <a:p>
            <a:pPr lvl="1"/>
            <a:r>
              <a:rPr lang="en-US" dirty="0"/>
              <a:t>Shoulder external rotators</a:t>
            </a:r>
          </a:p>
          <a:p>
            <a:pPr lvl="1"/>
            <a:r>
              <a:rPr lang="en-US" dirty="0"/>
              <a:t>Biceps and Supinators</a:t>
            </a:r>
          </a:p>
          <a:p>
            <a:r>
              <a:rPr lang="en-US" dirty="0"/>
              <a:t>The arm is held adducted, internally rotated, elbow extended, and forearm pronated (waiter tip position)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65446" y="5896958"/>
            <a:ext cx="205697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397B8C"/>
                </a:solidFill>
              </a:rPr>
              <a:t>http://</a:t>
            </a:r>
            <a:r>
              <a:rPr lang="en-US" sz="900" dirty="0" err="1">
                <a:solidFill>
                  <a:srgbClr val="397B8C"/>
                </a:solidFill>
              </a:rPr>
              <a:t>caseoftheday.blogspot.com</a:t>
            </a:r>
            <a:r>
              <a:rPr lang="en-US" sz="900" dirty="0">
                <a:solidFill>
                  <a:srgbClr val="397B8C"/>
                </a:solidFill>
              </a:rPr>
              <a:t>/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5447" y="1807329"/>
            <a:ext cx="2056972" cy="379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921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Klumpke’s Palsy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49275" y="1375758"/>
            <a:ext cx="5823731" cy="489991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Lower root injury</a:t>
            </a:r>
          </a:p>
          <a:p>
            <a:r>
              <a:rPr lang="en-US" dirty="0"/>
              <a:t>Traction injuries by excessive abduction of the arm</a:t>
            </a:r>
          </a:p>
          <a:p>
            <a:r>
              <a:rPr lang="en-US" dirty="0"/>
              <a:t>Falling from a height clutching at an object to save himself or herself</a:t>
            </a:r>
          </a:p>
          <a:p>
            <a:r>
              <a:rPr lang="en-US" dirty="0"/>
              <a:t>Can be caused by cervical rib</a:t>
            </a:r>
          </a:p>
          <a:p>
            <a:r>
              <a:rPr lang="en-US" dirty="0"/>
              <a:t>T1 is usually torn (ulnar and median nerves)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3007" y="1211067"/>
            <a:ext cx="2218544" cy="33727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3006" y="4583854"/>
            <a:ext cx="2278505" cy="196371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658787" y="6547566"/>
            <a:ext cx="348521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accent2"/>
                </a:solidFill>
              </a:rPr>
              <a:t>https://</a:t>
            </a:r>
            <a:r>
              <a:rPr lang="en-US" sz="900" dirty="0" err="1">
                <a:solidFill>
                  <a:schemeClr val="accent2"/>
                </a:solidFill>
              </a:rPr>
              <a:t>quizlet.com</a:t>
            </a:r>
            <a:r>
              <a:rPr lang="en-US" sz="900" dirty="0">
                <a:solidFill>
                  <a:schemeClr val="accent2"/>
                </a:solidFill>
              </a:rPr>
              <a:t>/16082021/brachial-plexus-flash-cards/</a:t>
            </a:r>
          </a:p>
        </p:txBody>
      </p:sp>
    </p:spTree>
    <p:extLst>
      <p:ext uri="{BB962C8B-B14F-4D97-AF65-F5344CB8AC3E}">
        <p14:creationId xmlns:p14="http://schemas.microsoft.com/office/powerpoint/2010/main" val="2037422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Klumpke’s Palsy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549275" y="1375758"/>
            <a:ext cx="5072036" cy="4899910"/>
          </a:xfrm>
        </p:spPr>
        <p:txBody>
          <a:bodyPr/>
          <a:lstStyle/>
          <a:p>
            <a:r>
              <a:rPr lang="en-US" dirty="0"/>
              <a:t>Motor:</a:t>
            </a:r>
          </a:p>
          <a:p>
            <a:pPr lvl="1"/>
            <a:r>
              <a:rPr lang="en-US" dirty="0"/>
              <a:t>Paralysis of all the small muscles of the hand</a:t>
            </a:r>
          </a:p>
          <a:p>
            <a:r>
              <a:rPr lang="en-US" dirty="0"/>
              <a:t>Sensory:</a:t>
            </a:r>
          </a:p>
          <a:p>
            <a:pPr lvl="1"/>
            <a:r>
              <a:rPr lang="en-US" dirty="0"/>
              <a:t>loss of sensation along the medial side of the arm</a:t>
            </a:r>
          </a:p>
          <a:p>
            <a:r>
              <a:rPr lang="en-US" dirty="0"/>
              <a:t>Deformity:</a:t>
            </a:r>
          </a:p>
          <a:p>
            <a:pPr lvl="1"/>
            <a:r>
              <a:rPr lang="en-US" dirty="0"/>
              <a:t>Forearm supinated,</a:t>
            </a:r>
          </a:p>
          <a:p>
            <a:pPr lvl="1"/>
            <a:r>
              <a:rPr lang="en-US" dirty="0"/>
              <a:t>Elbow flexed</a:t>
            </a:r>
          </a:p>
          <a:p>
            <a:pPr lvl="1"/>
            <a:r>
              <a:rPr lang="en-US" dirty="0"/>
              <a:t>Claw hand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994" y="1375758"/>
            <a:ext cx="3177291" cy="23905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80855" y="3541441"/>
            <a:ext cx="294556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http://</a:t>
            </a:r>
            <a:r>
              <a:rPr lang="en-US" sz="900" dirty="0" err="1">
                <a:solidFill>
                  <a:schemeClr val="bg1"/>
                </a:solidFill>
              </a:rPr>
              <a:t>pediatricneuro.com</a:t>
            </a:r>
            <a:r>
              <a:rPr lang="en-US" sz="900" dirty="0">
                <a:solidFill>
                  <a:schemeClr val="bg1"/>
                </a:solidFill>
              </a:rPr>
              <a:t>/</a:t>
            </a:r>
            <a:r>
              <a:rPr lang="en-US" sz="900" dirty="0" err="1">
                <a:solidFill>
                  <a:schemeClr val="bg1"/>
                </a:solidFill>
              </a:rPr>
              <a:t>alfonso</a:t>
            </a:r>
            <a:r>
              <a:rPr lang="en-US" sz="900" dirty="0">
                <a:solidFill>
                  <a:schemeClr val="bg1"/>
                </a:solidFill>
              </a:rPr>
              <a:t>/pg220.htm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993" y="4004770"/>
            <a:ext cx="3177291" cy="271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89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Total Plexus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Arm is flail and pale</a:t>
            </a:r>
          </a:p>
          <a:p>
            <a:r>
              <a:rPr lang="en-US" dirty="0"/>
              <a:t>All fingers paralyzed</a:t>
            </a:r>
          </a:p>
          <a:p>
            <a:r>
              <a:rPr lang="en-US" dirty="0"/>
              <a:t>May be unilateral Horner’s syndrome</a:t>
            </a:r>
          </a:p>
          <a:p>
            <a:endParaRPr lang="en-US" dirty="0"/>
          </a:p>
          <a:p>
            <a:r>
              <a:rPr lang="en-US" dirty="0"/>
              <a:t>Horner’s syndrome:</a:t>
            </a:r>
          </a:p>
          <a:p>
            <a:pPr lvl="1"/>
            <a:r>
              <a:rPr lang="en-US" dirty="0"/>
              <a:t>Ptosis: dropping of eyelid</a:t>
            </a:r>
          </a:p>
          <a:p>
            <a:pPr lvl="1"/>
            <a:r>
              <a:rPr lang="en-US" dirty="0"/>
              <a:t>Miosis: constriction of pupil</a:t>
            </a:r>
          </a:p>
          <a:p>
            <a:pPr lvl="1"/>
            <a:r>
              <a:rPr lang="en-US" dirty="0"/>
              <a:t>Enophthalmos:  impression that eye is sunken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099" y="3208727"/>
            <a:ext cx="4064000" cy="187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1771" y="5088327"/>
            <a:ext cx="146065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3"/>
              </a:rPr>
              <a:t>www.riversideonline.com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612410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Axillary Nerve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622332" cy="489991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From C5-C6 roots</a:t>
            </a:r>
          </a:p>
          <a:p>
            <a:r>
              <a:rPr lang="en-US" dirty="0"/>
              <a:t>Arise from posterior cord of brachial plexus at the level of axilla</a:t>
            </a:r>
          </a:p>
          <a:p>
            <a:r>
              <a:rPr lang="en-US" dirty="0"/>
              <a:t>Frequently injured in:</a:t>
            </a:r>
          </a:p>
          <a:p>
            <a:pPr lvl="1"/>
            <a:r>
              <a:rPr lang="en-US" dirty="0"/>
              <a:t>Anterior-inferior dislocation of the shoulder</a:t>
            </a:r>
          </a:p>
          <a:p>
            <a:pPr lvl="1"/>
            <a:r>
              <a:rPr lang="en-US" dirty="0"/>
              <a:t>Fractures surgical neck of the humerus</a:t>
            </a:r>
          </a:p>
          <a:p>
            <a:pPr lvl="1"/>
            <a:r>
              <a:rPr lang="en-US" dirty="0"/>
              <a:t>Compression of the axilla with a crutch</a:t>
            </a:r>
          </a:p>
        </p:txBody>
      </p:sp>
      <p:pic>
        <p:nvPicPr>
          <p:cNvPr id="4" name="Content Placeholder 7" descr="http://functionalanatomyseminars.files.wordpress.com/2010/03/axillary-nerve-cadaver1.jpg?w=492&amp;h=439">
            <a:hlinkClick r:id="rId2"/>
          </p:cNvPr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1607" y="1157527"/>
            <a:ext cx="3419944" cy="3204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8084" y="4476509"/>
            <a:ext cx="1516924" cy="20562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96135" y="6531739"/>
            <a:ext cx="137088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5"/>
              </a:rPr>
              <a:t>www.physio-pedia.com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0843164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Axillary Nerve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157636" cy="4899910"/>
          </a:xfrm>
        </p:spPr>
        <p:txBody>
          <a:bodyPr/>
          <a:lstStyle/>
          <a:p>
            <a:r>
              <a:rPr lang="en-US" dirty="0"/>
              <a:t>Muscular innervations</a:t>
            </a:r>
          </a:p>
          <a:p>
            <a:pPr lvl="1"/>
            <a:r>
              <a:rPr lang="en-US" dirty="0"/>
              <a:t> Deltoid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Teres</a:t>
            </a:r>
            <a:r>
              <a:rPr lang="en-US" dirty="0"/>
              <a:t> minor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Coracobrachialis</a:t>
            </a:r>
            <a:endParaRPr lang="en-US" dirty="0"/>
          </a:p>
          <a:p>
            <a:r>
              <a:rPr lang="en-US" dirty="0"/>
              <a:t>Cutaneous innervation</a:t>
            </a:r>
          </a:p>
          <a:p>
            <a:pPr lvl="1"/>
            <a:r>
              <a:rPr lang="en-US" dirty="0"/>
              <a:t>skin covering inferior region of deltoid muscles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" t="25652" r="65484"/>
          <a:stretch/>
        </p:blipFill>
        <p:spPr>
          <a:xfrm rot="5400000">
            <a:off x="5534931" y="699389"/>
            <a:ext cx="2491572" cy="44206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81" t="1" r="60311" b="71872"/>
          <a:stretch/>
        </p:blipFill>
        <p:spPr>
          <a:xfrm rot="5400000">
            <a:off x="5583353" y="4411583"/>
            <a:ext cx="2127069" cy="175634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34591" y="6485530"/>
            <a:ext cx="310208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rgbClr val="397B8C"/>
                </a:solidFill>
              </a:rPr>
              <a:t>Dutton’s Orthopaedic Examination, Evaluation, and Intervention </a:t>
            </a:r>
          </a:p>
        </p:txBody>
      </p:sp>
    </p:spTree>
    <p:extLst>
      <p:ext uri="{BB962C8B-B14F-4D97-AF65-F5344CB8AC3E}">
        <p14:creationId xmlns:p14="http://schemas.microsoft.com/office/powerpoint/2010/main" val="1935462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Axillary Nerve Injury - Signs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772233" cy="4899910"/>
          </a:xfrm>
        </p:spPr>
        <p:txBody>
          <a:bodyPr>
            <a:normAutofit/>
          </a:bodyPr>
          <a:lstStyle/>
          <a:p>
            <a:r>
              <a:rPr lang="en-US" dirty="0"/>
              <a:t>Wasting of deltoid &amp; </a:t>
            </a:r>
            <a:r>
              <a:rPr lang="en-US" dirty="0" err="1"/>
              <a:t>Teres</a:t>
            </a:r>
            <a:r>
              <a:rPr lang="en-US" dirty="0"/>
              <a:t> minor</a:t>
            </a:r>
          </a:p>
          <a:p>
            <a:pPr lvl="1"/>
            <a:r>
              <a:rPr lang="en-US" dirty="0"/>
              <a:t>Flat shoulder deformity</a:t>
            </a:r>
          </a:p>
          <a:p>
            <a:r>
              <a:rPr lang="en-US" dirty="0"/>
              <a:t>Inability to abduct the arm beyond that possible by the action of the supraspinatus</a:t>
            </a:r>
          </a:p>
          <a:p>
            <a:r>
              <a:rPr lang="en-US" dirty="0"/>
              <a:t>Loss of sensation in the skin over a small part of the lateral upper arm</a:t>
            </a:r>
          </a:p>
          <a:p>
            <a:endParaRPr lang="en-US" dirty="0"/>
          </a:p>
        </p:txBody>
      </p:sp>
      <p:pic>
        <p:nvPicPr>
          <p:cNvPr id="9" name="Picture 10" descr="12_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41244" y="1251709"/>
            <a:ext cx="2950307" cy="52372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668197" y="6488941"/>
            <a:ext cx="89639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3" invalidUrl="http://www.google.com.sa/url?sa=i&amp;source=imgres&amp;cd=&amp;cad=rja&amp;uact=8&amp;ved=0CAgQjB0wAGoVChMIxfja77CUyAIVQrIUCh0qbAJz&amp;url=http://pixcooler.com/arm lateral rotation&amp;psig=AFQjCNESg01qEPFPR3pomhXCtrbxjToq5A&amp;ust=1443345969730820"/>
              </a:rPr>
              <a:t>pixcooler.com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010303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Axillary Nerve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8042276" cy="4899910"/>
          </a:xfrm>
        </p:spPr>
        <p:txBody>
          <a:bodyPr/>
          <a:lstStyle/>
          <a:p>
            <a:r>
              <a:rPr lang="en-US" dirty="0"/>
              <a:t>Arm Drop Test:</a:t>
            </a:r>
          </a:p>
          <a:p>
            <a:pPr lvl="1"/>
            <a:r>
              <a:rPr lang="en-US" dirty="0"/>
              <a:t>Elevate the patient's arm to near full abduction</a:t>
            </a:r>
          </a:p>
          <a:p>
            <a:pPr lvl="1"/>
            <a:r>
              <a:rPr lang="en-US" dirty="0"/>
              <a:t>Ask the patient to actively maintain that position</a:t>
            </a:r>
          </a:p>
          <a:p>
            <a:pPr lvl="1"/>
            <a:r>
              <a:rPr lang="en-US" dirty="0"/>
              <a:t>Positive test is if the patient's arm drops  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275" y="3334503"/>
            <a:ext cx="3798136" cy="32487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07974" y="6579695"/>
            <a:ext cx="7248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7D7D7D"/>
                </a:solidFill>
                <a:latin typeface="arial" charset="0"/>
                <a:hlinkClick r:id="rId4"/>
              </a:rPr>
              <a:t>javla.com</a:t>
            </a:r>
            <a:endParaRPr lang="en-US" sz="1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7554" y="3334503"/>
            <a:ext cx="3582676" cy="324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88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Nervous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6" y="1375758"/>
            <a:ext cx="5584824" cy="4899910"/>
          </a:xfrm>
        </p:spPr>
        <p:txBody>
          <a:bodyPr>
            <a:normAutofit/>
          </a:bodyPr>
          <a:lstStyle/>
          <a:p>
            <a:r>
              <a:rPr lang="en-US" dirty="0"/>
              <a:t>Central:</a:t>
            </a:r>
          </a:p>
          <a:p>
            <a:pPr lvl="1"/>
            <a:r>
              <a:rPr lang="en-US" dirty="0"/>
              <a:t>Brain &amp; spinal cord</a:t>
            </a:r>
          </a:p>
          <a:p>
            <a:r>
              <a:rPr lang="en-US" dirty="0"/>
              <a:t>Peripheral:</a:t>
            </a:r>
          </a:p>
          <a:p>
            <a:pPr lvl="1"/>
            <a:r>
              <a:rPr lang="en-US" dirty="0"/>
              <a:t>Nerves &amp; ganglia outside CNS</a:t>
            </a:r>
          </a:p>
          <a:p>
            <a:pPr lvl="2"/>
            <a:r>
              <a:rPr lang="en-US" dirty="0"/>
              <a:t>Not protected by bones and blood-brain-barrier</a:t>
            </a:r>
          </a:p>
          <a:p>
            <a:pPr lvl="2"/>
            <a:r>
              <a:rPr lang="en-US" dirty="0"/>
              <a:t>Exposed to toxins and mechanical injuries</a:t>
            </a:r>
          </a:p>
          <a:p>
            <a:pPr lvl="2"/>
            <a:r>
              <a:rPr lang="en-US" dirty="0"/>
              <a:t>Capacity to regenerate - re-grow if cut (not CNS)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450" y="1142904"/>
            <a:ext cx="2659193" cy="52502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50074" y="6377438"/>
            <a:ext cx="129394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3"/>
              </a:rPr>
              <a:t>askabiologist.asu.edu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714084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Nerve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8042276" cy="4899910"/>
          </a:xfrm>
        </p:spPr>
        <p:txBody>
          <a:bodyPr/>
          <a:lstStyle/>
          <a:p>
            <a:r>
              <a:rPr lang="en-US" dirty="0"/>
              <a:t>Injury in axilla:</a:t>
            </a:r>
          </a:p>
          <a:p>
            <a:pPr lvl="1"/>
            <a:r>
              <a:rPr lang="en-US" dirty="0"/>
              <a:t>Crutch pressing up into armpit (wrong usage)</a:t>
            </a:r>
          </a:p>
          <a:p>
            <a:pPr lvl="1"/>
            <a:r>
              <a:rPr lang="en-US" dirty="0"/>
              <a:t>Fractures of humeral shaft</a:t>
            </a:r>
          </a:p>
          <a:p>
            <a:pPr lvl="1"/>
            <a:r>
              <a:rPr lang="en-US" dirty="0"/>
              <a:t>Drunkard falling asleep with one arm over the back of a chair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56450" y="4671478"/>
            <a:ext cx="3286180" cy="58740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60621" y="3361731"/>
            <a:ext cx="3062537" cy="3015466"/>
            <a:chOff x="4473242" y="1880532"/>
            <a:chExt cx="2376738" cy="229041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368"/>
            <a:stretch/>
          </p:blipFill>
          <p:spPr bwMode="auto">
            <a:xfrm>
              <a:off x="4473242" y="1957136"/>
              <a:ext cx="2376738" cy="2213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61611" y="1880532"/>
              <a:ext cx="524427" cy="494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" name="Group 5"/>
          <p:cNvGrpSpPr/>
          <p:nvPr/>
        </p:nvGrpSpPr>
        <p:grpSpPr>
          <a:xfrm>
            <a:off x="3696933" y="3344640"/>
            <a:ext cx="1842662" cy="3032557"/>
            <a:chOff x="5923824" y="4075317"/>
            <a:chExt cx="1453697" cy="2707796"/>
          </a:xfrm>
        </p:grpSpPr>
        <p:pic>
          <p:nvPicPr>
            <p:cNvPr id="10" name="Content Placeholder 4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09126" y="4075317"/>
              <a:ext cx="1368395" cy="2707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23824" y="4246244"/>
              <a:ext cx="524427" cy="494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812775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Nerve Injury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Motor effects: paralysis of:</a:t>
            </a:r>
          </a:p>
          <a:p>
            <a:pPr lvl="1"/>
            <a:r>
              <a:rPr lang="en-US" dirty="0"/>
              <a:t>Triceps</a:t>
            </a:r>
          </a:p>
          <a:p>
            <a:pPr lvl="1"/>
            <a:r>
              <a:rPr lang="en-US" dirty="0" err="1"/>
              <a:t>Anconeus</a:t>
            </a:r>
            <a:endParaRPr lang="en-US" dirty="0"/>
          </a:p>
          <a:p>
            <a:pPr lvl="1"/>
            <a:r>
              <a:rPr lang="en-US" dirty="0"/>
              <a:t>Extensors of the wrist</a:t>
            </a:r>
          </a:p>
          <a:p>
            <a:pPr lvl="1"/>
            <a:r>
              <a:rPr lang="en-US" dirty="0"/>
              <a:t>Extensors of fingers</a:t>
            </a:r>
          </a:p>
          <a:p>
            <a:pPr lvl="1"/>
            <a:r>
              <a:rPr lang="en-US" dirty="0" err="1"/>
              <a:t>Brachioradialis</a:t>
            </a:r>
            <a:endParaRPr lang="en-US" dirty="0"/>
          </a:p>
          <a:p>
            <a:pPr lvl="1"/>
            <a:r>
              <a:rPr lang="en-US" dirty="0"/>
              <a:t>Supinator muscle </a:t>
            </a:r>
          </a:p>
          <a:p>
            <a:r>
              <a:rPr lang="en-US" dirty="0"/>
              <a:t>Deformity:</a:t>
            </a:r>
          </a:p>
          <a:p>
            <a:pPr lvl="1"/>
            <a:r>
              <a:rPr lang="en-US" dirty="0"/>
              <a:t>Wrist and finger drop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271330" y="5653584"/>
            <a:ext cx="1197595" cy="1070102"/>
            <a:chOff x="3521193" y="4239663"/>
            <a:chExt cx="1904097" cy="1615706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521193" y="4239663"/>
              <a:ext cx="1904097" cy="1615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24383" y="5360786"/>
              <a:ext cx="524427" cy="494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0472" y="1061560"/>
            <a:ext cx="3745769" cy="563561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791181" y="6492854"/>
            <a:ext cx="126829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5"/>
              </a:rPr>
              <a:t>lookfordiagnosis.com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6106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Nerve Injury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Motor effects: paralysis of:</a:t>
            </a:r>
          </a:p>
          <a:p>
            <a:pPr lvl="1"/>
            <a:r>
              <a:rPr lang="en-US" dirty="0"/>
              <a:t>Triceps</a:t>
            </a:r>
          </a:p>
          <a:p>
            <a:pPr lvl="1"/>
            <a:r>
              <a:rPr lang="en-US" dirty="0" err="1"/>
              <a:t>Anconeus</a:t>
            </a:r>
            <a:endParaRPr lang="en-US" dirty="0"/>
          </a:p>
          <a:p>
            <a:pPr lvl="1"/>
            <a:r>
              <a:rPr lang="en-US" dirty="0"/>
              <a:t>Extensors of the wrist</a:t>
            </a:r>
          </a:p>
          <a:p>
            <a:pPr lvl="1"/>
            <a:r>
              <a:rPr lang="en-US" dirty="0"/>
              <a:t>Extensors of fingers</a:t>
            </a:r>
          </a:p>
          <a:p>
            <a:pPr lvl="1"/>
            <a:r>
              <a:rPr lang="en-US" dirty="0" err="1"/>
              <a:t>Brachioradialis</a:t>
            </a:r>
            <a:endParaRPr lang="en-US" dirty="0"/>
          </a:p>
          <a:p>
            <a:pPr lvl="1"/>
            <a:r>
              <a:rPr lang="en-US" dirty="0"/>
              <a:t>Supinator muscle </a:t>
            </a:r>
          </a:p>
          <a:p>
            <a:r>
              <a:rPr lang="en-US" dirty="0"/>
              <a:t>Deformity:</a:t>
            </a:r>
          </a:p>
          <a:p>
            <a:pPr lvl="1"/>
            <a:r>
              <a:rPr lang="en-US" dirty="0"/>
              <a:t>Wrist and finger drop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374405" y="5680657"/>
            <a:ext cx="1197595" cy="1070102"/>
            <a:chOff x="3521193" y="4239663"/>
            <a:chExt cx="1904097" cy="1615706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521193" y="4239663"/>
              <a:ext cx="1904097" cy="16157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824383" y="5360786"/>
              <a:ext cx="524427" cy="494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8"/>
          <a:stretch/>
        </p:blipFill>
        <p:spPr>
          <a:xfrm rot="5400000">
            <a:off x="4582318" y="2020276"/>
            <a:ext cx="5204924" cy="391588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33737" y="6550704"/>
            <a:ext cx="310208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rgbClr val="21617D"/>
                </a:solidFill>
              </a:rPr>
              <a:t>Dutton’s Orthopaedic Examination, Evaluation, and Intervention </a:t>
            </a:r>
          </a:p>
        </p:txBody>
      </p:sp>
    </p:spTree>
    <p:extLst>
      <p:ext uri="{BB962C8B-B14F-4D97-AF65-F5344CB8AC3E}">
        <p14:creationId xmlns:p14="http://schemas.microsoft.com/office/powerpoint/2010/main" val="19577395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Nerve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Sensory effects:</a:t>
            </a:r>
          </a:p>
          <a:p>
            <a:pPr lvl="1"/>
            <a:r>
              <a:rPr lang="en-US" dirty="0"/>
              <a:t>sensory loss over lateral part of the dorsum of the hand (more at anatomical snuffbox)) 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23867" y="6494012"/>
            <a:ext cx="16930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397B8C"/>
                </a:solidFill>
              </a:rPr>
              <a:t>http://</a:t>
            </a:r>
            <a:r>
              <a:rPr lang="en-US" sz="900" dirty="0" err="1">
                <a:solidFill>
                  <a:srgbClr val="397B8C"/>
                </a:solidFill>
              </a:rPr>
              <a:t>www.eorthopod.com</a:t>
            </a:r>
            <a:r>
              <a:rPr lang="en-US" sz="900" dirty="0">
                <a:solidFill>
                  <a:srgbClr val="397B8C"/>
                </a:solidFill>
              </a:rPr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9800" y="2871536"/>
            <a:ext cx="3664953" cy="359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76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541775" y="1130830"/>
            <a:ext cx="1842662" cy="3032557"/>
            <a:chOff x="5923824" y="4075317"/>
            <a:chExt cx="1453697" cy="2707796"/>
          </a:xfrm>
        </p:grpSpPr>
        <p:pic>
          <p:nvPicPr>
            <p:cNvPr id="6" name="Content Placeholder 4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09126" y="4075317"/>
              <a:ext cx="1368395" cy="27077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923824" y="4246244"/>
              <a:ext cx="524427" cy="494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Nerve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Injuries at Spiral Groove</a:t>
            </a:r>
          </a:p>
          <a:p>
            <a:r>
              <a:rPr lang="en-US" dirty="0"/>
              <a:t>Caused by:</a:t>
            </a:r>
          </a:p>
          <a:p>
            <a:pPr lvl="1"/>
            <a:r>
              <a:rPr lang="en-US" dirty="0"/>
              <a:t>Fracture shaft of humerus</a:t>
            </a:r>
          </a:p>
          <a:p>
            <a:pPr lvl="1"/>
            <a:r>
              <a:rPr lang="en-US" dirty="0"/>
              <a:t>Tourniquet palsy</a:t>
            </a:r>
          </a:p>
          <a:p>
            <a:r>
              <a:rPr lang="en-US" dirty="0"/>
              <a:t>Motor effects: Paralysis of </a:t>
            </a:r>
          </a:p>
          <a:p>
            <a:pPr lvl="1"/>
            <a:r>
              <a:rPr lang="en-US" dirty="0"/>
              <a:t>Extensors of the wrist </a:t>
            </a:r>
          </a:p>
          <a:p>
            <a:pPr lvl="1"/>
            <a:r>
              <a:rPr lang="en-US" dirty="0"/>
              <a:t>Extensors of finger</a:t>
            </a:r>
          </a:p>
          <a:p>
            <a:pPr lvl="2"/>
            <a:r>
              <a:rPr lang="en-US" dirty="0"/>
              <a:t>(inability to extend the MCP joints or elevate the thumb) </a:t>
            </a:r>
          </a:p>
          <a:p>
            <a:r>
              <a:rPr lang="en-US" dirty="0"/>
              <a:t>Injury in the forearm:</a:t>
            </a:r>
          </a:p>
          <a:p>
            <a:pPr lvl="1"/>
            <a:r>
              <a:rPr lang="en-US" dirty="0"/>
              <a:t>Posterior interosseous N.</a:t>
            </a:r>
          </a:p>
          <a:p>
            <a:pPr lvl="1"/>
            <a:r>
              <a:rPr lang="en-US" dirty="0"/>
              <a:t>Only finger drop (remember)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1775" y="4538451"/>
            <a:ext cx="2745461" cy="23195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rot="16200000">
            <a:off x="7736511" y="5681599"/>
            <a:ext cx="128272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397B8C"/>
                </a:solidFill>
              </a:rPr>
              <a:t>http://</a:t>
            </a:r>
            <a:r>
              <a:rPr lang="en-US" sz="900" dirty="0" err="1">
                <a:solidFill>
                  <a:srgbClr val="397B8C"/>
                </a:solidFill>
              </a:rPr>
              <a:t>pixgood.com</a:t>
            </a:r>
            <a:r>
              <a:rPr lang="en-US" sz="900" dirty="0">
                <a:solidFill>
                  <a:srgbClr val="397B8C"/>
                </a:solidFill>
              </a:rPr>
              <a:t>/</a:t>
            </a:r>
          </a:p>
        </p:txBody>
      </p:sp>
      <p:sp>
        <p:nvSpPr>
          <p:cNvPr id="11" name="Oval 10"/>
          <p:cNvSpPr/>
          <p:nvPr/>
        </p:nvSpPr>
        <p:spPr>
          <a:xfrm>
            <a:off x="5983706" y="5813641"/>
            <a:ext cx="1320521" cy="1044359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68344" y="5912539"/>
            <a:ext cx="705838" cy="416629"/>
          </a:xfrm>
          <a:prstGeom prst="ellipse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920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Nerve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Closed injuries: usually recover (Neuropraxia)</a:t>
            </a:r>
          </a:p>
          <a:p>
            <a:pPr lvl="1"/>
            <a:r>
              <a:rPr lang="en-US" dirty="0"/>
              <a:t>Splinting </a:t>
            </a:r>
          </a:p>
          <a:p>
            <a:r>
              <a:rPr lang="en-US" dirty="0"/>
              <a:t>Open injuries:</a:t>
            </a:r>
          </a:p>
          <a:p>
            <a:pPr lvl="1"/>
            <a:r>
              <a:rPr lang="en-US" dirty="0"/>
              <a:t>Nerve explored and repaired or grafted as soon as possible</a:t>
            </a:r>
          </a:p>
          <a:p>
            <a:pPr lvl="1"/>
            <a:r>
              <a:rPr lang="en-US" dirty="0"/>
              <a:t>If no recovery:</a:t>
            </a:r>
          </a:p>
          <a:p>
            <a:pPr lvl="2"/>
            <a:r>
              <a:rPr lang="en-US" dirty="0"/>
              <a:t>Tendon transfers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835" y="3825713"/>
            <a:ext cx="4842998" cy="17610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29215" y="3991666"/>
            <a:ext cx="1617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Dynamic splint</a:t>
            </a:r>
          </a:p>
        </p:txBody>
      </p:sp>
      <p:sp>
        <p:nvSpPr>
          <p:cNvPr id="4" name="Rectangle 3"/>
          <p:cNvSpPr/>
          <p:nvPr/>
        </p:nvSpPr>
        <p:spPr>
          <a:xfrm>
            <a:off x="6102790" y="5370039"/>
            <a:ext cx="90922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3"/>
              </a:rPr>
              <a:t>www.orfit.com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6690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 Nerve Injury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0" t="22828" r="6485" b="37041"/>
          <a:stretch/>
        </p:blipFill>
        <p:spPr>
          <a:xfrm rot="5400000">
            <a:off x="1069583" y="1512756"/>
            <a:ext cx="2652325" cy="2233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" t="50120" r="74512" b="3657"/>
          <a:stretch/>
        </p:blipFill>
        <p:spPr>
          <a:xfrm rot="5400000">
            <a:off x="1342677" y="4055900"/>
            <a:ext cx="2259863" cy="257984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242215" y="1043156"/>
            <a:ext cx="4197247" cy="5710211"/>
            <a:chOff x="4242215" y="1043156"/>
            <a:chExt cx="4197247" cy="571021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2" t="3157" r="24686" b="4398"/>
            <a:stretch/>
          </p:blipFill>
          <p:spPr>
            <a:xfrm rot="5400000">
              <a:off x="3485734" y="1799639"/>
              <a:ext cx="5710209" cy="419724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4242215" y="1043156"/>
              <a:ext cx="1963713" cy="18949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33240" y="6274675"/>
              <a:ext cx="1622229" cy="478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050631" y="5997061"/>
              <a:ext cx="1622229" cy="478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5237836" y="6553312"/>
            <a:ext cx="310208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rgbClr val="21617D"/>
                </a:solidFill>
              </a:rPr>
              <a:t>Dutton’s Orthopaedic Examination, Evaluation, and Intervention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21565" y="6514021"/>
            <a:ext cx="310208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rgbClr val="21617D"/>
                </a:solidFill>
              </a:rPr>
              <a:t>Dutton’s Orthopaedic Examination, Evaluation, and Intervention </a:t>
            </a:r>
          </a:p>
        </p:txBody>
      </p:sp>
    </p:spTree>
    <p:extLst>
      <p:ext uri="{BB962C8B-B14F-4D97-AF65-F5344CB8AC3E}">
        <p14:creationId xmlns:p14="http://schemas.microsoft.com/office/powerpoint/2010/main" val="20100908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756" y="1491175"/>
            <a:ext cx="2895244" cy="37523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 Nerve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(above the elbow) – </a:t>
            </a:r>
            <a:r>
              <a:rPr lang="en-US" b="1" dirty="0"/>
              <a:t>loss of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Pronation of forearm</a:t>
            </a:r>
          </a:p>
          <a:p>
            <a:pPr lvl="1"/>
            <a:r>
              <a:rPr lang="en-US" dirty="0"/>
              <a:t>Wrist flexion</a:t>
            </a:r>
          </a:p>
          <a:p>
            <a:pPr lvl="1"/>
            <a:r>
              <a:rPr lang="en-US" dirty="0"/>
              <a:t>Index &amp; middle finger flexion</a:t>
            </a:r>
          </a:p>
          <a:p>
            <a:pPr lvl="1"/>
            <a:r>
              <a:rPr lang="en-US" dirty="0"/>
              <a:t>Thumb flexion</a:t>
            </a:r>
          </a:p>
          <a:p>
            <a:pPr lvl="1"/>
            <a:r>
              <a:rPr lang="en-US" dirty="0"/>
              <a:t>Opposition</a:t>
            </a:r>
          </a:p>
          <a:p>
            <a:pPr lvl="1"/>
            <a:r>
              <a:rPr lang="en-US" dirty="0"/>
              <a:t>Sensory loss</a:t>
            </a:r>
          </a:p>
          <a:p>
            <a:r>
              <a:rPr lang="en-US" dirty="0"/>
              <a:t>Low (below the elbow) - Loss of:</a:t>
            </a:r>
          </a:p>
          <a:p>
            <a:pPr lvl="1"/>
            <a:r>
              <a:rPr lang="en-US" dirty="0"/>
              <a:t>Thumb opposition (abductor policies brevis)</a:t>
            </a:r>
          </a:p>
          <a:p>
            <a:pPr lvl="1"/>
            <a:r>
              <a:rPr lang="en-US" dirty="0"/>
              <a:t>Sensory loss</a:t>
            </a:r>
          </a:p>
        </p:txBody>
      </p:sp>
      <p:sp>
        <p:nvSpPr>
          <p:cNvPr id="5" name="Rectangle 4"/>
          <p:cNvSpPr/>
          <p:nvPr/>
        </p:nvSpPr>
        <p:spPr>
          <a:xfrm rot="16200000">
            <a:off x="8190999" y="3031265"/>
            <a:ext cx="135806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3"/>
              </a:rPr>
              <a:t>synapse.koreamed.org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499207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 Nerve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Deformity:</a:t>
            </a:r>
          </a:p>
          <a:p>
            <a:pPr lvl="1"/>
            <a:r>
              <a:rPr lang="en-US" dirty="0"/>
              <a:t>Ape-like hand </a:t>
            </a:r>
          </a:p>
          <a:p>
            <a:pPr lvl="1"/>
            <a:r>
              <a:rPr lang="en-US" dirty="0"/>
              <a:t>Thenar muscles wasted </a:t>
            </a:r>
          </a:p>
          <a:p>
            <a:pPr lvl="1"/>
            <a:r>
              <a:rPr lang="en-US" dirty="0"/>
              <a:t>Thumb is adducted </a:t>
            </a: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595558" y="757843"/>
            <a:ext cx="2640193" cy="38760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449881" y="4378657"/>
            <a:ext cx="3845944" cy="19314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24653" y="6054975"/>
            <a:ext cx="89639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4"/>
              </a:rPr>
              <a:t>pixcooler.com</a:t>
            </a:r>
            <a:endParaRPr lang="en-US" sz="9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649884" y="4200445"/>
            <a:ext cx="4295726" cy="2095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885017" y="6044836"/>
            <a:ext cx="242667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https://thingtheory2009.wordpress.com/</a:t>
            </a:r>
          </a:p>
        </p:txBody>
      </p:sp>
    </p:spTree>
    <p:extLst>
      <p:ext uri="{BB962C8B-B14F-4D97-AF65-F5344CB8AC3E}">
        <p14:creationId xmlns:p14="http://schemas.microsoft.com/office/powerpoint/2010/main" val="15769736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 Nerve Injury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Anterior interosseous nerve</a:t>
            </a:r>
          </a:p>
          <a:p>
            <a:pPr lvl="1"/>
            <a:r>
              <a:rPr lang="en-US" dirty="0"/>
              <a:t>OK sign</a:t>
            </a:r>
          </a:p>
          <a:p>
            <a:pPr lvl="1"/>
            <a:r>
              <a:rPr lang="en-US" dirty="0"/>
              <a:t>Pointing index sign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551" y="2865593"/>
            <a:ext cx="3048000" cy="2286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59963" y="5177523"/>
            <a:ext cx="303158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397B8C"/>
                </a:solidFill>
              </a:rPr>
              <a:t>https://</a:t>
            </a:r>
            <a:r>
              <a:rPr lang="en-US" sz="900" dirty="0" err="1">
                <a:solidFill>
                  <a:srgbClr val="397B8C"/>
                </a:solidFill>
              </a:rPr>
              <a:t>www.youtube.com</a:t>
            </a:r>
            <a:r>
              <a:rPr lang="en-US" sz="900" dirty="0">
                <a:solidFill>
                  <a:srgbClr val="397B8C"/>
                </a:solidFill>
              </a:rPr>
              <a:t>/</a:t>
            </a:r>
            <a:r>
              <a:rPr lang="en-US" sz="900" dirty="0" err="1">
                <a:solidFill>
                  <a:srgbClr val="397B8C"/>
                </a:solidFill>
              </a:rPr>
              <a:t>watch?v</a:t>
            </a:r>
            <a:r>
              <a:rPr lang="en-US" sz="900" dirty="0">
                <a:solidFill>
                  <a:srgbClr val="397B8C"/>
                </a:solidFill>
              </a:rPr>
              <a:t>=55vkBR4ENuo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07531" y="2865593"/>
            <a:ext cx="4684974" cy="2311930"/>
            <a:chOff x="407531" y="2865593"/>
            <a:chExt cx="4523698" cy="212941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531" y="2865593"/>
              <a:ext cx="2311302" cy="2129414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2718833" y="2865593"/>
              <a:ext cx="2212396" cy="2129414"/>
            </a:xfrm>
            <a:prstGeom prst="rect">
              <a:avLst/>
            </a:prstGeom>
          </p:spPr>
        </p:pic>
      </p:grpSp>
      <p:sp>
        <p:nvSpPr>
          <p:cNvPr id="11" name="Rectangle 10"/>
          <p:cNvSpPr/>
          <p:nvPr/>
        </p:nvSpPr>
        <p:spPr>
          <a:xfrm>
            <a:off x="364006" y="5177523"/>
            <a:ext cx="487445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>
                <a:solidFill>
                  <a:srgbClr val="397B8C"/>
                </a:solidFill>
              </a:rPr>
              <a:t>http://</a:t>
            </a:r>
            <a:r>
              <a:rPr lang="en-US" sz="900" dirty="0" err="1">
                <a:solidFill>
                  <a:srgbClr val="397B8C"/>
                </a:solidFill>
              </a:rPr>
              <a:t>www.wheelessonline.com</a:t>
            </a:r>
            <a:r>
              <a:rPr lang="en-US" sz="900" dirty="0">
                <a:solidFill>
                  <a:srgbClr val="397B8C"/>
                </a:solidFill>
              </a:rPr>
              <a:t>/</a:t>
            </a:r>
            <a:r>
              <a:rPr lang="en-US" sz="900" dirty="0" err="1">
                <a:solidFill>
                  <a:srgbClr val="397B8C"/>
                </a:solidFill>
              </a:rPr>
              <a:t>ortho</a:t>
            </a:r>
            <a:r>
              <a:rPr lang="en-US" sz="900" dirty="0">
                <a:solidFill>
                  <a:srgbClr val="397B8C"/>
                </a:solidFill>
              </a:rPr>
              <a:t>/</a:t>
            </a:r>
            <a:r>
              <a:rPr lang="en-US" sz="900" dirty="0" err="1">
                <a:solidFill>
                  <a:srgbClr val="397B8C"/>
                </a:solidFill>
              </a:rPr>
              <a:t>anterior_interosseous_branch_of_median_nerve</a:t>
            </a:r>
            <a:endParaRPr lang="en-US" sz="900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356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Nerve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3956050" cy="4899910"/>
          </a:xfrm>
        </p:spPr>
        <p:txBody>
          <a:bodyPr>
            <a:normAutofit/>
          </a:bodyPr>
          <a:lstStyle/>
          <a:p>
            <a:r>
              <a:rPr lang="en-US" dirty="0"/>
              <a:t>Covers</a:t>
            </a:r>
          </a:p>
          <a:p>
            <a:pPr lvl="1"/>
            <a:r>
              <a:rPr lang="en-US" dirty="0"/>
              <a:t>Epineurium</a:t>
            </a:r>
          </a:p>
          <a:p>
            <a:pPr lvl="1"/>
            <a:r>
              <a:rPr lang="en-US" dirty="0"/>
              <a:t>Perineurium</a:t>
            </a:r>
          </a:p>
          <a:p>
            <a:pPr lvl="1"/>
            <a:r>
              <a:rPr lang="en-US" dirty="0" err="1"/>
              <a:t>Endoneurium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294" y="1180060"/>
            <a:ext cx="4691921" cy="527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60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Median Nerve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4824583" cy="4899910"/>
          </a:xfrm>
        </p:spPr>
        <p:txBody>
          <a:bodyPr/>
          <a:lstStyle/>
          <a:p>
            <a:r>
              <a:rPr lang="en-US" dirty="0"/>
              <a:t>Sensory loss:</a:t>
            </a:r>
          </a:p>
          <a:p>
            <a:r>
              <a:rPr lang="en-US" dirty="0"/>
              <a:t>Lateral 3.5 fingers on palmar side</a:t>
            </a:r>
          </a:p>
          <a:p>
            <a:r>
              <a:rPr lang="en-US" dirty="0"/>
              <a:t>Distal phalanges of lateral 3.5 fingers on dorsal surface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4206" y="1366837"/>
            <a:ext cx="2775731" cy="528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1154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Ulnar Nerve Injury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8" t="761" r="6520" b="38752"/>
          <a:stretch/>
        </p:blipFill>
        <p:spPr>
          <a:xfrm rot="5400000">
            <a:off x="2244024" y="3027546"/>
            <a:ext cx="3843482" cy="32029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26" t="65525" r="16641" b="1081"/>
          <a:stretch/>
        </p:blipFill>
        <p:spPr>
          <a:xfrm rot="5400000">
            <a:off x="586197" y="1339440"/>
            <a:ext cx="2159838" cy="22336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" t="9408" r="69541" b="48643"/>
          <a:stretch/>
        </p:blipFill>
        <p:spPr>
          <a:xfrm rot="5400000">
            <a:off x="365003" y="4351468"/>
            <a:ext cx="2002222" cy="23963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" t="58349" r="43399" b="1633"/>
          <a:stretch/>
        </p:blipFill>
        <p:spPr>
          <a:xfrm rot="5400000">
            <a:off x="4737532" y="2372714"/>
            <a:ext cx="5218393" cy="315310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020957" y="6558462"/>
            <a:ext cx="310208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rgbClr val="21617D"/>
                </a:solidFill>
              </a:rPr>
              <a:t>Dutton’s Orthopaedic Examination, Evaluation, and Intervention </a:t>
            </a:r>
          </a:p>
        </p:txBody>
      </p:sp>
    </p:spTree>
    <p:extLst>
      <p:ext uri="{BB962C8B-B14F-4D97-AF65-F5344CB8AC3E}">
        <p14:creationId xmlns:p14="http://schemas.microsoft.com/office/powerpoint/2010/main" val="669180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2884"/>
          <a:stretch/>
        </p:blipFill>
        <p:spPr>
          <a:xfrm>
            <a:off x="5489917" y="1603714"/>
            <a:ext cx="3448929" cy="300455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Ulnar Nerve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4" y="1375758"/>
            <a:ext cx="5671643" cy="4899910"/>
          </a:xfrm>
        </p:spPr>
        <p:txBody>
          <a:bodyPr/>
          <a:lstStyle/>
          <a:p>
            <a:r>
              <a:rPr lang="en-US" dirty="0"/>
              <a:t>Common sites for injury</a:t>
            </a:r>
          </a:p>
          <a:p>
            <a:r>
              <a:rPr lang="en-US" dirty="0"/>
              <a:t>At the elbow</a:t>
            </a:r>
          </a:p>
          <a:p>
            <a:pPr lvl="1"/>
            <a:r>
              <a:rPr lang="en-US" dirty="0"/>
              <a:t>Fracture of the medial epicondyle</a:t>
            </a:r>
          </a:p>
          <a:p>
            <a:pPr lvl="1"/>
            <a:r>
              <a:rPr lang="en-US" dirty="0"/>
              <a:t>Cubitus valgus</a:t>
            </a:r>
          </a:p>
          <a:p>
            <a:pPr lvl="2"/>
            <a:r>
              <a:rPr lang="en-US" dirty="0"/>
              <a:t>(causing tardy ulnar nerve palsy)</a:t>
            </a:r>
          </a:p>
          <a:p>
            <a:pPr lvl="1"/>
            <a:r>
              <a:rPr lang="en-US" dirty="0"/>
              <a:t>Ulnar nerve entrapment</a:t>
            </a:r>
          </a:p>
          <a:p>
            <a:r>
              <a:rPr lang="en-US" dirty="0"/>
              <a:t>At the wrist</a:t>
            </a:r>
          </a:p>
          <a:p>
            <a:pPr lvl="1"/>
            <a:r>
              <a:rPr lang="en-US" dirty="0"/>
              <a:t>Cut wound</a:t>
            </a:r>
          </a:p>
        </p:txBody>
      </p:sp>
      <p:sp>
        <p:nvSpPr>
          <p:cNvPr id="5" name="Rectangle 4"/>
          <p:cNvSpPr/>
          <p:nvPr/>
        </p:nvSpPr>
        <p:spPr>
          <a:xfrm>
            <a:off x="7882146" y="4377436"/>
            <a:ext cx="105670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3"/>
              </a:rPr>
              <a:t>properpillow.com</a:t>
            </a:r>
            <a:endParaRPr lang="en-US" sz="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072" y="4734725"/>
            <a:ext cx="2358532" cy="17688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33673" y="6492854"/>
            <a:ext cx="147348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  <a:latin typeface="arial" charset="0"/>
                <a:hlinkClick r:id="rId5"/>
              </a:rPr>
              <a:t>www.photos-albums.com</a:t>
            </a:r>
            <a:endParaRPr lang="en-US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290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Ulnar Nerve Injury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9275" y="1375758"/>
            <a:ext cx="5536732" cy="4899910"/>
          </a:xfrm>
        </p:spPr>
        <p:txBody>
          <a:bodyPr>
            <a:normAutofit/>
          </a:bodyPr>
          <a:lstStyle/>
          <a:p>
            <a:r>
              <a:rPr lang="en-US" dirty="0"/>
              <a:t>Motor effects: paralysis of</a:t>
            </a:r>
          </a:p>
          <a:p>
            <a:pPr lvl="1"/>
            <a:r>
              <a:rPr lang="en-US" dirty="0"/>
              <a:t>Flexor carpi ulnaris</a:t>
            </a:r>
          </a:p>
          <a:p>
            <a:pPr lvl="1"/>
            <a:r>
              <a:rPr lang="en-US" dirty="0"/>
              <a:t>Medial half of the flexor digitorum profundus</a:t>
            </a:r>
          </a:p>
          <a:p>
            <a:pPr lvl="1"/>
            <a:r>
              <a:rPr lang="en-US" dirty="0"/>
              <a:t>All </a:t>
            </a:r>
            <a:r>
              <a:rPr lang="en-US" dirty="0" err="1"/>
              <a:t>interossi</a:t>
            </a:r>
            <a:endParaRPr lang="en-US" dirty="0"/>
          </a:p>
          <a:p>
            <a:pPr lvl="1"/>
            <a:r>
              <a:rPr lang="en-US" dirty="0"/>
              <a:t>3-4 lumbricals</a:t>
            </a:r>
          </a:p>
          <a:p>
            <a:r>
              <a:rPr lang="en-US" dirty="0"/>
              <a:t>Loss of abduction and adduction of fingers</a:t>
            </a:r>
          </a:p>
          <a:p>
            <a:r>
              <a:rPr lang="en-US" dirty="0"/>
              <a:t>Wasting of hypothenar m.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54875" y="5834100"/>
            <a:ext cx="21375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Wasting interosseous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7012" y="3306840"/>
            <a:ext cx="2812434" cy="245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382463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Ulnar Nerve Injury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Sensory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Sensory loss over 1.5 fingers on both surfaces</a:t>
            </a:r>
          </a:p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Deformity: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Claw hand 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21554" y="3134604"/>
            <a:ext cx="2214578" cy="3382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3" y="3134604"/>
            <a:ext cx="2533127" cy="344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233397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Ulnar Nerve Injury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Ulnar Paradox:</a:t>
            </a:r>
          </a:p>
          <a:p>
            <a:pPr lvl="1"/>
            <a:r>
              <a:rPr lang="en-US" dirty="0"/>
              <a:t>In low ulnar nerve lesion</a:t>
            </a:r>
          </a:p>
          <a:p>
            <a:pPr lvl="2"/>
            <a:r>
              <a:rPr lang="en-US" dirty="0"/>
              <a:t>Clawing of little and ring finger is very obvious</a:t>
            </a:r>
          </a:p>
          <a:p>
            <a:pPr lvl="1"/>
            <a:r>
              <a:rPr lang="en-US" dirty="0"/>
              <a:t>in high ulnar nerve lesion</a:t>
            </a:r>
          </a:p>
          <a:p>
            <a:pPr lvl="2"/>
            <a:r>
              <a:rPr lang="en-US" dirty="0"/>
              <a:t>Clawing is less</a:t>
            </a:r>
          </a:p>
          <a:p>
            <a:pPr lvl="2"/>
            <a:r>
              <a:rPr lang="en-US" dirty="0"/>
              <a:t>Because of paralysis of ulnar half of FDP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9210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Carpal Tunnel Syndrome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Numbness, tingling, or burning sensations in the thumb ,index, middle fingers, and radial half of the ring fingers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21" y="2880987"/>
            <a:ext cx="4461313" cy="3569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176" y="3114612"/>
            <a:ext cx="4131934" cy="310179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79051" y="6275668"/>
            <a:ext cx="142218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21617D"/>
                </a:solidFill>
              </a:rPr>
              <a:t>http://de.drugster.info/</a:t>
            </a:r>
            <a:endParaRPr lang="ar-SA" sz="1000" dirty="0">
              <a:solidFill>
                <a:srgbClr val="2161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927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Carpal Tunnel Syndrome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Numbness, tingling, or burning sensations in the thumb ,index, middle fingers, and radial half of the ring fingers</a:t>
            </a:r>
          </a:p>
          <a:p>
            <a:r>
              <a:rPr lang="en-US" dirty="0"/>
              <a:t>Causes:</a:t>
            </a:r>
          </a:p>
          <a:p>
            <a:pPr lvl="1"/>
            <a:r>
              <a:rPr lang="en-US" dirty="0"/>
              <a:t>Idiopathic</a:t>
            </a:r>
          </a:p>
          <a:p>
            <a:pPr lvl="1"/>
            <a:r>
              <a:rPr lang="en-US" dirty="0"/>
              <a:t>Obesity</a:t>
            </a:r>
          </a:p>
          <a:p>
            <a:pPr lvl="1"/>
            <a:r>
              <a:rPr lang="en-US" dirty="0"/>
              <a:t>Oral contraceptives</a:t>
            </a:r>
          </a:p>
          <a:p>
            <a:pPr lvl="1"/>
            <a:r>
              <a:rPr lang="en-US" dirty="0"/>
              <a:t>Hypothyroidism</a:t>
            </a:r>
          </a:p>
          <a:p>
            <a:pPr lvl="1"/>
            <a:r>
              <a:rPr lang="en-US" dirty="0"/>
              <a:t>Arthritis</a:t>
            </a:r>
          </a:p>
          <a:p>
            <a:pPr lvl="1"/>
            <a:r>
              <a:rPr lang="en-US" dirty="0"/>
              <a:t>Diabetes</a:t>
            </a:r>
          </a:p>
          <a:p>
            <a:pPr lvl="1"/>
            <a:r>
              <a:rPr lang="en-US" dirty="0"/>
              <a:t>Trauma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308" y="2658793"/>
            <a:ext cx="3791243" cy="37912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98085" y="6408693"/>
            <a:ext cx="101822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>
                <a:solidFill>
                  <a:srgbClr val="7D7D7D"/>
                </a:solidFill>
                <a:latin typeface="arial" charset="0"/>
                <a:hlinkClick r:id="rId3"/>
              </a:rPr>
              <a:t>en.wikipedia.org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154431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Carpal Tunnel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Clinical tests: </a:t>
            </a:r>
          </a:p>
          <a:p>
            <a:pPr lvl="1"/>
            <a:r>
              <a:rPr lang="en-US" dirty="0"/>
              <a:t>Phalen’s test: reproduces symptoms (1 minute)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275" y="3037168"/>
            <a:ext cx="3948332" cy="29612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9525" y="5998417"/>
            <a:ext cx="14478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3"/>
              </a:rPr>
              <a:t>akirchner.hubpages.com</a:t>
            </a:r>
            <a:endParaRPr lang="en-US" sz="9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36" y="3033833"/>
            <a:ext cx="2893515" cy="296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402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Carpal Tunnel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Clinical tests: </a:t>
            </a:r>
          </a:p>
          <a:p>
            <a:pPr lvl="1"/>
            <a:r>
              <a:rPr lang="en-US" dirty="0"/>
              <a:t>Phalen’s test: reproduces symptoms (1 minute)</a:t>
            </a:r>
          </a:p>
          <a:p>
            <a:pPr lvl="1"/>
            <a:r>
              <a:rPr lang="en-US" dirty="0" err="1"/>
              <a:t>Tinel’s</a:t>
            </a:r>
            <a:r>
              <a:rPr lang="en-US" dirty="0"/>
              <a:t> sign: reproduces the symptoms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387" y="3407079"/>
            <a:ext cx="3082402" cy="266515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501480" y="3740534"/>
            <a:ext cx="2521389" cy="2109731"/>
            <a:chOff x="7061982" y="4945795"/>
            <a:chExt cx="1823826" cy="144343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61982" y="4945795"/>
              <a:ext cx="1823826" cy="132987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907082" y="6231302"/>
              <a:ext cx="133624" cy="1579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sz="900" dirty="0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03" y="3256767"/>
            <a:ext cx="3161984" cy="281546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268417" y="6072232"/>
            <a:ext cx="12923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21617D"/>
                </a:solidFill>
              </a:rPr>
              <a:t>www.slideshare.net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246205" y="6029447"/>
            <a:ext cx="104067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dirty="0">
                <a:solidFill>
                  <a:srgbClr val="21617D"/>
                </a:solidFill>
              </a:rPr>
              <a:t>www.flickr.com</a:t>
            </a:r>
          </a:p>
        </p:txBody>
      </p:sp>
    </p:spTree>
    <p:extLst>
      <p:ext uri="{BB962C8B-B14F-4D97-AF65-F5344CB8AC3E}">
        <p14:creationId xmlns:p14="http://schemas.microsoft.com/office/powerpoint/2010/main" val="474408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Nerve 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3956050" cy="4899910"/>
          </a:xfrm>
        </p:spPr>
        <p:txBody>
          <a:bodyPr>
            <a:normAutofit/>
          </a:bodyPr>
          <a:lstStyle/>
          <a:p>
            <a:r>
              <a:rPr lang="en-US" dirty="0"/>
              <a:t>Bundles</a:t>
            </a:r>
          </a:p>
          <a:p>
            <a:pPr lvl="1"/>
            <a:r>
              <a:rPr lang="en-US" dirty="0"/>
              <a:t>Motor axons</a:t>
            </a:r>
          </a:p>
          <a:p>
            <a:pPr lvl="1"/>
            <a:r>
              <a:rPr lang="en-US" dirty="0"/>
              <a:t>Sensory axons</a:t>
            </a:r>
          </a:p>
          <a:p>
            <a:pPr lvl="1"/>
            <a:r>
              <a:rPr lang="en-US" dirty="0"/>
              <a:t>Coated with myelin</a:t>
            </a:r>
          </a:p>
          <a:p>
            <a:pPr lvl="2"/>
            <a:r>
              <a:rPr lang="en-US" dirty="0"/>
              <a:t>Lipoprotein from Schwann cells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2375" y="1375758"/>
            <a:ext cx="5141625" cy="448205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67893" y="5959586"/>
            <a:ext cx="121058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3"/>
              </a:rPr>
              <a:t>www.studyblue.com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0074298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Carpal Tunnel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Causes:</a:t>
            </a:r>
          </a:p>
          <a:p>
            <a:pPr lvl="1"/>
            <a:r>
              <a:rPr lang="en-US" dirty="0"/>
              <a:t>Often combination of factors that increase pressure in the carpal tunnel</a:t>
            </a:r>
          </a:p>
          <a:p>
            <a:pPr lvl="2"/>
            <a:r>
              <a:rPr lang="en-US" dirty="0"/>
              <a:t>Congenital predisposition - the carpal tunnel is smaller in some people</a:t>
            </a:r>
          </a:p>
          <a:p>
            <a:pPr lvl="2"/>
            <a:r>
              <a:rPr lang="en-US" dirty="0"/>
              <a:t>Fluid retention during pregnancy or menopause (F 3x M)</a:t>
            </a:r>
          </a:p>
          <a:p>
            <a:pPr lvl="2"/>
            <a:r>
              <a:rPr lang="en-US" dirty="0"/>
              <a:t>Injury causing swelling (sprain / fracture)</a:t>
            </a:r>
          </a:p>
          <a:p>
            <a:pPr lvl="2"/>
            <a:r>
              <a:rPr lang="en-US" dirty="0"/>
              <a:t>Overactivity of the pituitary gland</a:t>
            </a:r>
          </a:p>
          <a:p>
            <a:pPr lvl="2"/>
            <a:r>
              <a:rPr lang="en-US" dirty="0"/>
              <a:t>Hypothyroidism</a:t>
            </a:r>
          </a:p>
          <a:p>
            <a:pPr lvl="2"/>
            <a:r>
              <a:rPr lang="en-US" dirty="0"/>
              <a:t>Rheumatoid arthritis</a:t>
            </a:r>
          </a:p>
          <a:p>
            <a:pPr lvl="2"/>
            <a:r>
              <a:rPr lang="en-US" dirty="0"/>
              <a:t>Mechanical problems / repeated use of vibrating hand tools</a:t>
            </a:r>
          </a:p>
          <a:p>
            <a:pPr lvl="2"/>
            <a:r>
              <a:rPr lang="en-US" dirty="0"/>
              <a:t>Cyst or tumor in the canal</a:t>
            </a:r>
          </a:p>
          <a:p>
            <a:pPr lvl="2"/>
            <a:r>
              <a:rPr lang="en-US" dirty="0"/>
              <a:t>In some cases no cause can be identified</a:t>
            </a:r>
          </a:p>
        </p:txBody>
      </p:sp>
    </p:spTree>
    <p:extLst>
      <p:ext uri="{BB962C8B-B14F-4D97-AF65-F5344CB8AC3E}">
        <p14:creationId xmlns:p14="http://schemas.microsoft.com/office/powerpoint/2010/main" val="1401859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4005" y="1535657"/>
            <a:ext cx="1948329" cy="1656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Carpal Tunnel Syndrome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Treatment:</a:t>
            </a:r>
          </a:p>
          <a:p>
            <a:pPr lvl="1"/>
            <a:r>
              <a:rPr lang="en-US" dirty="0"/>
              <a:t>Rest – splints</a:t>
            </a:r>
          </a:p>
          <a:p>
            <a:pPr lvl="1"/>
            <a:r>
              <a:rPr lang="en-US" dirty="0"/>
              <a:t>NSAID</a:t>
            </a:r>
          </a:p>
          <a:p>
            <a:pPr lvl="1"/>
            <a:r>
              <a:rPr lang="en-US" dirty="0"/>
              <a:t>Ultrasound / Cold packs</a:t>
            </a:r>
          </a:p>
          <a:p>
            <a:pPr lvl="1"/>
            <a:r>
              <a:rPr lang="en-US" dirty="0"/>
              <a:t>Steroid injection!</a:t>
            </a:r>
          </a:p>
          <a:p>
            <a:pPr lvl="1"/>
            <a:r>
              <a:rPr lang="en-US" dirty="0"/>
              <a:t>Surgical decompression of carpal tunnel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308" y="1758817"/>
            <a:ext cx="2274078" cy="129387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57353" y="3191737"/>
            <a:ext cx="88998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4"/>
              </a:rPr>
              <a:t>www.aafp.org</a:t>
            </a:r>
            <a:endParaRPr lang="en-US" sz="9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242" y="4267157"/>
            <a:ext cx="3411371" cy="22600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36259" y="6491122"/>
            <a:ext cx="183896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6"/>
              </a:rPr>
              <a:t>massagebyenzo.wordpress.com</a:t>
            </a:r>
            <a:endParaRPr lang="en-US" sz="9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580" y="4277750"/>
            <a:ext cx="3934884" cy="221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701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Sciatic Nerve Injury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" r="8754" b="47523"/>
          <a:stretch/>
        </p:blipFill>
        <p:spPr>
          <a:xfrm rot="5400000">
            <a:off x="1668495" y="2474678"/>
            <a:ext cx="5803834" cy="278312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020957" y="6605760"/>
            <a:ext cx="310208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>
                <a:solidFill>
                  <a:srgbClr val="21617D"/>
                </a:solidFill>
              </a:rPr>
              <a:t>Dutton’s Orthopaedic Examination, Evaluation, and Intervention </a:t>
            </a:r>
          </a:p>
        </p:txBody>
      </p:sp>
    </p:spTree>
    <p:extLst>
      <p:ext uri="{BB962C8B-B14F-4D97-AF65-F5344CB8AC3E}">
        <p14:creationId xmlns:p14="http://schemas.microsoft.com/office/powerpoint/2010/main" val="428177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Sciatic Nerve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Division of the main sciatic nerve is rare</a:t>
            </a:r>
          </a:p>
          <a:p>
            <a:r>
              <a:rPr lang="en-US" dirty="0"/>
              <a:t>Traction lesions:</a:t>
            </a:r>
          </a:p>
          <a:p>
            <a:pPr lvl="1"/>
            <a:r>
              <a:rPr lang="en-US" dirty="0"/>
              <a:t>Traumatic hip dislocations</a:t>
            </a:r>
          </a:p>
          <a:p>
            <a:pPr lvl="1"/>
            <a:r>
              <a:rPr lang="en-US" dirty="0"/>
              <a:t>Pelvic fractures</a:t>
            </a:r>
          </a:p>
          <a:p>
            <a:r>
              <a:rPr lang="en-US" dirty="0"/>
              <a:t>Iatrogenic lesions:</a:t>
            </a:r>
          </a:p>
          <a:p>
            <a:pPr lvl="1"/>
            <a:r>
              <a:rPr lang="en-US" dirty="0"/>
              <a:t>During surgery: total hip replacement </a:t>
            </a:r>
          </a:p>
          <a:p>
            <a:pPr lvl="1"/>
            <a:r>
              <a:rPr lang="en-US" dirty="0"/>
              <a:t>Wrong injection site !!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052" y="2004386"/>
            <a:ext cx="2539540" cy="3642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0504" y="4549909"/>
            <a:ext cx="2091412" cy="20636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18192" y="6608270"/>
            <a:ext cx="128112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4"/>
              </a:rPr>
              <a:t>www.findmemes.com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1345054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Sciatic Nerve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375758"/>
            <a:ext cx="6470503" cy="4899910"/>
          </a:xfrm>
        </p:spPr>
        <p:txBody>
          <a:bodyPr/>
          <a:lstStyle/>
          <a:p>
            <a:r>
              <a:rPr lang="en-US" dirty="0"/>
              <a:t>Complete lesion:</a:t>
            </a:r>
          </a:p>
          <a:p>
            <a:pPr lvl="1"/>
            <a:r>
              <a:rPr lang="en-US" dirty="0"/>
              <a:t>Paralyzed hamstrings and all muscles below the knee</a:t>
            </a:r>
          </a:p>
          <a:p>
            <a:r>
              <a:rPr lang="en-US" dirty="0"/>
              <a:t>Sensation is lost below the knee, except on the medial side of the leg</a:t>
            </a:r>
          </a:p>
          <a:p>
            <a:r>
              <a:rPr lang="en-US" dirty="0"/>
              <a:t>Foot-drop</a:t>
            </a:r>
          </a:p>
          <a:p>
            <a:pPr lvl="1"/>
            <a:r>
              <a:rPr lang="en-US" dirty="0"/>
              <a:t>High-stepping gait</a:t>
            </a:r>
          </a:p>
          <a:p>
            <a:pPr lvl="1"/>
            <a:r>
              <a:rPr lang="en-US" dirty="0"/>
              <a:t>Ankle jerk absent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91" b="-423"/>
          <a:stretch/>
        </p:blipFill>
        <p:spPr>
          <a:xfrm>
            <a:off x="3891735" y="4206240"/>
            <a:ext cx="3002932" cy="20694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217" y="954368"/>
            <a:ext cx="1752600" cy="5321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94666" y="6283988"/>
            <a:ext cx="224933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4"/>
              </a:rPr>
              <a:t>medical-dictionary.thefreedictionary.com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1706060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Peroneal N.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6" y="1375758"/>
            <a:ext cx="4838650" cy="4899910"/>
          </a:xfrm>
        </p:spPr>
        <p:txBody>
          <a:bodyPr/>
          <a:lstStyle/>
          <a:p>
            <a:r>
              <a:rPr lang="en-US" dirty="0"/>
              <a:t>Branches from the sciatic nerve</a:t>
            </a:r>
          </a:p>
          <a:p>
            <a:r>
              <a:rPr lang="en-US" dirty="0"/>
              <a:t>Provides sensation to the anterior and lateral parts of the leg and to the top of the foot</a:t>
            </a:r>
          </a:p>
          <a:p>
            <a:r>
              <a:rPr lang="en-US" dirty="0"/>
              <a:t>Innervates dorsiflexors of the foot (in the leg)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436" y="1688123"/>
            <a:ext cx="3554677" cy="35591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77184" y="5328782"/>
            <a:ext cx="131318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3"/>
              </a:rPr>
              <a:t>infiniteendurance.com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1130868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Raghad\Desktop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516692" y="2892593"/>
            <a:ext cx="3317443" cy="24531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Peroneal N.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injured at level of the fibular neck</a:t>
            </a:r>
          </a:p>
          <a:p>
            <a:pPr lvl="1"/>
            <a:r>
              <a:rPr lang="en-US" dirty="0"/>
              <a:t>Severe traction when the knee is forced into Varus</a:t>
            </a:r>
          </a:p>
          <a:p>
            <a:pPr lvl="2"/>
            <a:r>
              <a:rPr lang="en-US" dirty="0"/>
              <a:t>e.g. in lateral ligament injuries</a:t>
            </a:r>
          </a:p>
          <a:p>
            <a:pPr lvl="2"/>
            <a:r>
              <a:rPr lang="en-US" dirty="0"/>
              <a:t>and fractures around the knee</a:t>
            </a:r>
          </a:p>
          <a:p>
            <a:pPr lvl="1"/>
            <a:r>
              <a:rPr lang="en-US" dirty="0"/>
              <a:t>Intraoperative</a:t>
            </a:r>
          </a:p>
          <a:p>
            <a:pPr lvl="1"/>
            <a:r>
              <a:rPr lang="en-US" dirty="0"/>
              <a:t>Pressure from</a:t>
            </a:r>
          </a:p>
          <a:p>
            <a:pPr lvl="2"/>
            <a:r>
              <a:rPr lang="en-US" dirty="0"/>
              <a:t>Splint</a:t>
            </a:r>
          </a:p>
          <a:p>
            <a:pPr lvl="2"/>
            <a:r>
              <a:rPr lang="en-US" dirty="0"/>
              <a:t>Plaster cast</a:t>
            </a:r>
          </a:p>
          <a:p>
            <a:pPr lvl="2"/>
            <a:r>
              <a:rPr lang="en-US" dirty="0"/>
              <a:t>Lying with the leg externally rotated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4395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Types of peripheral nerve injuries</a:t>
            </a:r>
          </a:p>
          <a:p>
            <a:r>
              <a:rPr lang="en-US" dirty="0"/>
              <a:t>Reaction of peripheral n. to injury</a:t>
            </a:r>
          </a:p>
          <a:p>
            <a:r>
              <a:rPr lang="en-US" dirty="0"/>
              <a:t>Common peripheral nerve injuries:</a:t>
            </a:r>
          </a:p>
          <a:p>
            <a:pPr lvl="1"/>
            <a:r>
              <a:rPr lang="en-US" dirty="0"/>
              <a:t>Brachial plexus</a:t>
            </a:r>
          </a:p>
          <a:p>
            <a:pPr lvl="1"/>
            <a:r>
              <a:rPr lang="en-US" dirty="0"/>
              <a:t>Axillary N.</a:t>
            </a:r>
          </a:p>
          <a:p>
            <a:pPr lvl="1"/>
            <a:r>
              <a:rPr lang="en-US" dirty="0"/>
              <a:t>Radial N.</a:t>
            </a:r>
          </a:p>
          <a:p>
            <a:pPr lvl="1"/>
            <a:r>
              <a:rPr lang="en-US" dirty="0"/>
              <a:t>Ulnar N.</a:t>
            </a:r>
          </a:p>
          <a:p>
            <a:pPr lvl="1"/>
            <a:r>
              <a:rPr lang="en-US" dirty="0"/>
              <a:t>Median N.</a:t>
            </a:r>
          </a:p>
          <a:p>
            <a:pPr lvl="1"/>
            <a:r>
              <a:rPr lang="en-US" dirty="0"/>
              <a:t>Sciatic N.</a:t>
            </a:r>
          </a:p>
          <a:p>
            <a:pPr lvl="1"/>
            <a:r>
              <a:rPr lang="en-US" dirty="0"/>
              <a:t>Common peroneal N.</a:t>
            </a:r>
          </a:p>
        </p:txBody>
      </p:sp>
    </p:spTree>
    <p:extLst>
      <p:ext uri="{BB962C8B-B14F-4D97-AF65-F5344CB8AC3E}">
        <p14:creationId xmlns:p14="http://schemas.microsoft.com/office/powerpoint/2010/main" val="23634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Nerve Injury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/>
              <a:t>Neuropathies</a:t>
            </a:r>
          </a:p>
          <a:p>
            <a:r>
              <a:rPr lang="en-US"/>
              <a:t>Ischemia</a:t>
            </a:r>
          </a:p>
          <a:p>
            <a:r>
              <a:rPr lang="en-US"/>
              <a:t>Injury</a:t>
            </a:r>
          </a:p>
          <a:p>
            <a:pPr lvl="1"/>
            <a:r>
              <a:rPr lang="en-US"/>
              <a:t>Compression</a:t>
            </a:r>
          </a:p>
          <a:p>
            <a:pPr lvl="1"/>
            <a:r>
              <a:rPr lang="en-US"/>
              <a:t>Traction</a:t>
            </a:r>
          </a:p>
          <a:p>
            <a:pPr lvl="1"/>
            <a:r>
              <a:rPr lang="en-US"/>
              <a:t>Laceration / Cut</a:t>
            </a:r>
          </a:p>
          <a:p>
            <a:pPr lvl="1"/>
            <a:r>
              <a:rPr lang="en-US"/>
              <a:t>Burn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Damage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/>
              <a:t>Transient</a:t>
            </a:r>
          </a:p>
          <a:p>
            <a:pPr lvl="1"/>
            <a:r>
              <a:rPr lang="en-US"/>
              <a:t>Recoverable loss of function</a:t>
            </a:r>
          </a:p>
          <a:p>
            <a:r>
              <a:rPr lang="en-US"/>
              <a:t>Complete</a:t>
            </a:r>
          </a:p>
          <a:p>
            <a:pPr lvl="1"/>
            <a:r>
              <a:rPr lang="en-US"/>
              <a:t>Irreversible damage</a:t>
            </a:r>
          </a:p>
          <a:p>
            <a:pPr lvl="1"/>
            <a:r>
              <a:rPr lang="en-US"/>
              <a:t>Complete/partial loss of function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Neuropathies - Causes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1631648"/>
              </p:ext>
            </p:extLst>
          </p:nvPr>
        </p:nvGraphicFramePr>
        <p:xfrm>
          <a:off x="549275" y="1376363"/>
          <a:ext cx="8042276" cy="470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8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13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Examples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Traumatic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Incision, compression, stretchin</a:t>
                      </a:r>
                      <a:r>
                        <a:rPr lang="en-US" sz="1800" dirty="0">
                          <a:effectLst/>
                          <a:latin typeface="+mn-lt"/>
                          <a:ea typeface="Calibri" charset="0"/>
                          <a:cs typeface="Arial" charset="0"/>
                        </a:rPr>
                        <a:t>g, burn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Metabolic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Diabetes, renal failure, hypothyroidism, amyloid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Malignancy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Especially small cell carcinoma of the lung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Drugs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Isoniazid, phenytoin, nitrofurantoin, cancer chemotherapy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Toxins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Alcohol, lead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Infections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Leprosy, hepatitis, Lyme disease, HIV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Inflammatory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Guillain-Barre, sarcoidosis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Vascular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Ischemia, polyarthritis nodosa, rheumatoid disease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Genetic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Charcot-Marie-Tooth disease, porphyria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/>
                        <a:t>Vitamin deficiencies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B1, B6, B12. nicotinic acid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858291" y="6167412"/>
            <a:ext cx="148790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 err="1">
                <a:solidFill>
                  <a:srgbClr val="397B8C"/>
                </a:solidFill>
              </a:rPr>
              <a:t>www.rcemlearning.co.uk</a:t>
            </a:r>
            <a:endParaRPr lang="en-US" dirty="0">
              <a:solidFill>
                <a:srgbClr val="397B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36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 to Injury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a peripheral nerve is cut:</a:t>
            </a:r>
          </a:p>
          <a:p>
            <a:pPr lvl="1"/>
            <a:r>
              <a:rPr lang="en-US" dirty="0"/>
              <a:t>Axon segments distal to cut degenerate (die)</a:t>
            </a:r>
          </a:p>
          <a:p>
            <a:pPr lvl="2"/>
            <a:r>
              <a:rPr lang="en-US" dirty="0"/>
              <a:t>Wallerian degeneration</a:t>
            </a:r>
          </a:p>
          <a:p>
            <a:pPr lvl="3"/>
            <a:r>
              <a:rPr lang="en-US" dirty="0"/>
              <a:t>Retrograde degeneration to first Node of Ranvier</a:t>
            </a:r>
          </a:p>
          <a:p>
            <a:pPr lvl="1"/>
            <a:r>
              <a:rPr lang="en-US" dirty="0"/>
              <a:t>Axons in proximal segments regrow (regenerate)</a:t>
            </a:r>
          </a:p>
          <a:p>
            <a:pPr lvl="2"/>
            <a:r>
              <a:rPr lang="en-US" dirty="0"/>
              <a:t>Rate: 1mm/day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2510" y="3672465"/>
            <a:ext cx="4973545" cy="31855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16200000">
            <a:off x="8301825" y="5149816"/>
            <a:ext cx="115929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3"/>
              </a:rPr>
              <a:t>www.snipview.com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807002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Regeneration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muscles are paralyzed for a long time:</a:t>
            </a:r>
          </a:p>
          <a:p>
            <a:pPr lvl="1"/>
            <a:r>
              <a:rPr lang="en-US" dirty="0"/>
              <a:t>Muscle atrophy – degeneration of motor end plates</a:t>
            </a:r>
          </a:p>
          <a:p>
            <a:pPr lvl="1"/>
            <a:r>
              <a:rPr lang="en-US" dirty="0"/>
              <a:t>Joints get stiff</a:t>
            </a:r>
          </a:p>
          <a:p>
            <a:pPr lvl="2"/>
            <a:r>
              <a:rPr lang="en-US" dirty="0"/>
              <a:t>Should keep muscles ready and joints flexible </a:t>
            </a:r>
            <a:r>
              <a:rPr lang="en-US" sz="1400" dirty="0"/>
              <a:t>(How?)</a:t>
            </a:r>
          </a:p>
          <a:p>
            <a:pPr lvl="2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428" y="3982261"/>
            <a:ext cx="3327817" cy="25051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72312" y="6487368"/>
            <a:ext cx="92204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3"/>
              </a:rPr>
              <a:t>stevegallik.org</a:t>
            </a:r>
            <a:endParaRPr lang="en-US" sz="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22092" y="3941158"/>
            <a:ext cx="4131825" cy="25462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64088" y="6487368"/>
            <a:ext cx="14478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>
                <a:solidFill>
                  <a:srgbClr val="7D7D7D"/>
                </a:solidFill>
                <a:latin typeface="arial" charset="0"/>
                <a:hlinkClick r:id="rId5"/>
              </a:rPr>
              <a:t>houseofmind.tumblr.com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608534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12277</TotalTime>
  <Words>1956</Words>
  <Application>Microsoft Office PowerPoint</Application>
  <PresentationFormat>On-screen Show (4:3)</PresentationFormat>
  <Paragraphs>477</Paragraphs>
  <Slides>57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Arial</vt:lpstr>
      <vt:lpstr>Calibri</vt:lpstr>
      <vt:lpstr>News Gothic MT</vt:lpstr>
      <vt:lpstr>Wingdings 2</vt:lpstr>
      <vt:lpstr>Breeze</vt:lpstr>
      <vt:lpstr>Peripheral Nerve Injuries</vt:lpstr>
      <vt:lpstr>Objectives</vt:lpstr>
      <vt:lpstr>The Nervous System</vt:lpstr>
      <vt:lpstr>Nerve Structure</vt:lpstr>
      <vt:lpstr>Nerve Structure</vt:lpstr>
      <vt:lpstr>Nerve Injury</vt:lpstr>
      <vt:lpstr>Neuropathies - Causes</vt:lpstr>
      <vt:lpstr>Reaction to Injury</vt:lpstr>
      <vt:lpstr>Regeneration</vt:lpstr>
      <vt:lpstr>Problems of Regeneration</vt:lpstr>
      <vt:lpstr>Mechanical Nerve Injuries</vt:lpstr>
      <vt:lpstr>Neuropraxia</vt:lpstr>
      <vt:lpstr>Axonotmesis</vt:lpstr>
      <vt:lpstr>Neurotmesis</vt:lpstr>
      <vt:lpstr>Neurotmesis</vt:lpstr>
      <vt:lpstr>Assessment</vt:lpstr>
      <vt:lpstr> Brachial Plexus Injury</vt:lpstr>
      <vt:lpstr> Brachial Plexus Injury</vt:lpstr>
      <vt:lpstr> Types Of Brachial Plexus Injury</vt:lpstr>
      <vt:lpstr>Brachial Plexus Palsy</vt:lpstr>
      <vt:lpstr>Brachial Plexus Palsy</vt:lpstr>
      <vt:lpstr>Erb’s Palsy</vt:lpstr>
      <vt:lpstr>Klumpke’s Palsy</vt:lpstr>
      <vt:lpstr>Klumpke’s Palsy</vt:lpstr>
      <vt:lpstr>Total Plexus Injury</vt:lpstr>
      <vt:lpstr>Axillary Nerve Injury</vt:lpstr>
      <vt:lpstr> Axillary Nerve Injury</vt:lpstr>
      <vt:lpstr> Axillary Nerve Injury - Signs</vt:lpstr>
      <vt:lpstr> Axillary Nerve Injury</vt:lpstr>
      <vt:lpstr>Radial Nerve Injury</vt:lpstr>
      <vt:lpstr>Radial Nerve Injury</vt:lpstr>
      <vt:lpstr>Radial Nerve Injury</vt:lpstr>
      <vt:lpstr>Radial Nerve Injury</vt:lpstr>
      <vt:lpstr>Radial Nerve Injury</vt:lpstr>
      <vt:lpstr>Radial Nerve Injury</vt:lpstr>
      <vt:lpstr>Median Nerve Injury</vt:lpstr>
      <vt:lpstr>Median Nerve Injury</vt:lpstr>
      <vt:lpstr>Median Nerve Injury</vt:lpstr>
      <vt:lpstr>Median Nerve Injury</vt:lpstr>
      <vt:lpstr>Median Nerve Injury</vt:lpstr>
      <vt:lpstr>Ulnar Nerve Injury</vt:lpstr>
      <vt:lpstr>Ulnar Nerve Injury</vt:lpstr>
      <vt:lpstr>Ulnar Nerve Injury</vt:lpstr>
      <vt:lpstr>Ulnar Nerve Injury</vt:lpstr>
      <vt:lpstr>Ulnar Nerve Injury</vt:lpstr>
      <vt:lpstr>Carpal Tunnel Syndrome</vt:lpstr>
      <vt:lpstr>Carpal Tunnel Syndrome</vt:lpstr>
      <vt:lpstr>Carpal Tunnel Syndrome</vt:lpstr>
      <vt:lpstr>Carpal Tunnel Syndrome</vt:lpstr>
      <vt:lpstr>Carpal Tunnel Syndrome</vt:lpstr>
      <vt:lpstr>Carpal Tunnel Syndrome</vt:lpstr>
      <vt:lpstr>Sciatic Nerve Injury</vt:lpstr>
      <vt:lpstr>Sciatic Nerve Injury</vt:lpstr>
      <vt:lpstr>Sciatic Nerve Injury</vt:lpstr>
      <vt:lpstr>Common Peroneal N. Injury</vt:lpstr>
      <vt:lpstr>Common Peroneal N. Injury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tarif</cp:lastModifiedBy>
  <cp:revision>438</cp:revision>
  <dcterms:created xsi:type="dcterms:W3CDTF">2014-01-25T15:53:41Z</dcterms:created>
  <dcterms:modified xsi:type="dcterms:W3CDTF">2020-01-16T18:37:01Z</dcterms:modified>
</cp:coreProperties>
</file>