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258" r:id="rId2"/>
    <p:sldId id="452" r:id="rId3"/>
    <p:sldId id="345" r:id="rId4"/>
    <p:sldId id="492" r:id="rId5"/>
    <p:sldId id="493" r:id="rId6"/>
    <p:sldId id="439" r:id="rId7"/>
    <p:sldId id="347" r:id="rId8"/>
    <p:sldId id="346" r:id="rId9"/>
    <p:sldId id="350" r:id="rId10"/>
    <p:sldId id="354" r:id="rId11"/>
    <p:sldId id="453" r:id="rId12"/>
    <p:sldId id="459" r:id="rId13"/>
    <p:sldId id="458" r:id="rId14"/>
    <p:sldId id="351" r:id="rId15"/>
    <p:sldId id="408" r:id="rId16"/>
    <p:sldId id="434" r:id="rId17"/>
    <p:sldId id="343" r:id="rId18"/>
    <p:sldId id="387" r:id="rId19"/>
    <p:sldId id="481" r:id="rId20"/>
    <p:sldId id="488" r:id="rId21"/>
    <p:sldId id="464" r:id="rId22"/>
    <p:sldId id="463" r:id="rId23"/>
    <p:sldId id="466" r:id="rId24"/>
    <p:sldId id="489" r:id="rId25"/>
    <p:sldId id="490" r:id="rId26"/>
    <p:sldId id="304" r:id="rId27"/>
    <p:sldId id="305" r:id="rId28"/>
    <p:sldId id="469" r:id="rId29"/>
    <p:sldId id="307" r:id="rId30"/>
    <p:sldId id="308" r:id="rId31"/>
    <p:sldId id="315" r:id="rId32"/>
    <p:sldId id="317" r:id="rId33"/>
    <p:sldId id="470" r:id="rId34"/>
    <p:sldId id="475" r:id="rId35"/>
    <p:sldId id="472" r:id="rId36"/>
    <p:sldId id="473" r:id="rId37"/>
    <p:sldId id="474" r:id="rId38"/>
    <p:sldId id="471" r:id="rId39"/>
    <p:sldId id="435" r:id="rId40"/>
    <p:sldId id="322" r:id="rId41"/>
    <p:sldId id="324" r:id="rId42"/>
    <p:sldId id="326" r:id="rId43"/>
    <p:sldId id="478" r:id="rId44"/>
    <p:sldId id="479" r:id="rId45"/>
    <p:sldId id="454" r:id="rId46"/>
    <p:sldId id="373" r:id="rId47"/>
    <p:sldId id="371" r:id="rId48"/>
    <p:sldId id="375" r:id="rId49"/>
    <p:sldId id="376" r:id="rId50"/>
    <p:sldId id="378" r:id="rId51"/>
    <p:sldId id="380" r:id="rId52"/>
    <p:sldId id="491" r:id="rId53"/>
    <p:sldId id="455" r:id="rId54"/>
    <p:sldId id="456" r:id="rId55"/>
    <p:sldId id="483" r:id="rId56"/>
    <p:sldId id="484" r:id="rId57"/>
    <p:sldId id="487" r:id="rId58"/>
    <p:sldId id="485" r:id="rId59"/>
    <p:sldId id="480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>
          <p15:clr>
            <a:srgbClr val="A4A3A4"/>
          </p15:clr>
        </p15:guide>
        <p15:guide id="2" pos="28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7B8C"/>
    <a:srgbClr val="1C4E52"/>
    <a:srgbClr val="3A7D8E"/>
    <a:srgbClr val="5F5F5F"/>
    <a:srgbClr val="61D7F5"/>
    <a:srgbClr val="5FD5F3"/>
    <a:srgbClr val="489CB0"/>
    <a:srgbClr val="000000"/>
    <a:srgbClr val="143C4E"/>
    <a:srgbClr val="216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91"/>
    <p:restoredTop sz="95100"/>
  </p:normalViewPr>
  <p:slideViewPr>
    <p:cSldViewPr snapToGrid="0" snapToObjects="1" showGuides="1">
      <p:cViewPr varScale="1">
        <p:scale>
          <a:sx n="75" d="100"/>
          <a:sy n="75" d="100"/>
        </p:scale>
        <p:origin x="1248" y="66"/>
      </p:cViewPr>
      <p:guideLst>
        <p:guide orient="horz" pos="2164"/>
        <p:guide pos="2882"/>
      </p:guideLst>
    </p:cSldViewPr>
  </p:slideViewPr>
  <p:outlineViewPr>
    <p:cViewPr>
      <p:scale>
        <a:sx n="33" d="100"/>
        <a:sy n="33" d="100"/>
      </p:scale>
      <p:origin x="0" y="-310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57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FDACE-534B-5D4C-B4AE-1C419E799341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CFC18-86DA-CC43-89A6-6D0FE996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5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00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8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2000"/>
            </a:lvl3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83166"/>
            <a:ext cx="8042276" cy="8599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375758"/>
            <a:ext cx="8042276" cy="4899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514350" indent="-5143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800" kern="1200">
          <a:solidFill>
            <a:srgbClr val="235F84"/>
          </a:solidFill>
          <a:latin typeface="Arial"/>
          <a:ea typeface="+mn-ea"/>
          <a:cs typeface="Arial"/>
        </a:defRPr>
      </a:lvl1pPr>
      <a:lvl2pPr marL="806450" indent="-4572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3000" indent="-4572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400" kern="1200">
          <a:solidFill>
            <a:srgbClr val="235F84"/>
          </a:solidFill>
          <a:latin typeface="Arial"/>
          <a:ea typeface="+mn-ea"/>
          <a:cs typeface="Arial"/>
        </a:defRPr>
      </a:lvl3pPr>
      <a:lvl4pPr marL="1425575" indent="-4572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4572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png"/><Relationship Id="rId7" Type="http://schemas.openxmlformats.org/officeDocument/2006/relationships/image" Target="../media/image40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4.png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7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883669" y="4598143"/>
            <a:ext cx="3567134" cy="973584"/>
          </a:xfrm>
          <a:ln>
            <a:noFill/>
          </a:ln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Prof.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Mamoun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Kremli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235F84"/>
                </a:solidFill>
              </a:rPr>
              <a:t>Dr. </a:t>
            </a:r>
            <a:r>
              <a:rPr lang="en-US" sz="2800" dirty="0" err="1">
                <a:solidFill>
                  <a:srgbClr val="235F84"/>
                </a:solidFill>
              </a:rPr>
              <a:t>Tarif</a:t>
            </a:r>
            <a:r>
              <a:rPr lang="en-US" sz="2800" dirty="0">
                <a:solidFill>
                  <a:srgbClr val="235F84"/>
                </a:solidFill>
              </a:rPr>
              <a:t> Al-</a:t>
            </a:r>
            <a:r>
              <a:rPr lang="en-US" sz="2800" dirty="0" err="1">
                <a:solidFill>
                  <a:srgbClr val="235F84"/>
                </a:solidFill>
              </a:rPr>
              <a:t>Akhras</a:t>
            </a:r>
            <a:endParaRPr lang="en-US" sz="2800" dirty="0">
              <a:solidFill>
                <a:srgbClr val="235F8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Principles of</a:t>
            </a:r>
            <a:br>
              <a:rPr lang="en-US" sz="4000" dirty="0"/>
            </a:br>
            <a:r>
              <a:rPr lang="en-US" sz="4000" dirty="0"/>
              <a:t>Fracture Treatment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8" y="1993159"/>
            <a:ext cx="1100666" cy="1766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009467" y="1993159"/>
            <a:ext cx="1064654" cy="1766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03733" y="-321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Google Shape;104;p15">
            <a:extLst>
              <a:ext uri="{FF2B5EF4-FFF2-40B4-BE49-F238E27FC236}">
                <a16:creationId xmlns:a16="http://schemas.microsoft.com/office/drawing/2014/main" id="{65C8280E-6ED8-4EFF-B7A0-46FB1C314D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492" r="1048" b="14749"/>
          <a:stretch/>
        </p:blipFill>
        <p:spPr>
          <a:xfrm>
            <a:off x="2132150" y="278296"/>
            <a:ext cx="4429125" cy="8352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4375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Healing time &amp; strength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6319295"/>
              </p:ext>
            </p:extLst>
          </p:nvPr>
        </p:nvGraphicFramePr>
        <p:xfrm>
          <a:off x="549275" y="1707653"/>
          <a:ext cx="8042274" cy="3969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2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1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9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1625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  <a:cs typeface="Arial"/>
                        </a:rPr>
                        <a:t>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  <a:cs typeface="Arial"/>
                        </a:rPr>
                        <a:t>Timing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  <a:cs typeface="Arial"/>
                        </a:rPr>
                        <a:t>Strength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62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800" b="0" dirty="0">
                          <a:latin typeface="Arial"/>
                          <a:cs typeface="Arial"/>
                        </a:rPr>
                        <a:t>Hematoma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latin typeface="Arial"/>
                          <a:cs typeface="Arial"/>
                        </a:rPr>
                        <a:t>2 </a:t>
                      </a:r>
                      <a:r>
                        <a:rPr lang="en-US" sz="2800" b="0" dirty="0" err="1">
                          <a:latin typeface="Arial"/>
                          <a:cs typeface="Arial"/>
                        </a:rPr>
                        <a:t>hrs</a:t>
                      </a:r>
                      <a:endParaRPr lang="en-US" sz="28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rial"/>
                          <a:cs typeface="Arial"/>
                        </a:rPr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62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800" b="0" dirty="0">
                          <a:latin typeface="Arial"/>
                          <a:cs typeface="Arial"/>
                        </a:rPr>
                        <a:t>Inflammation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rial"/>
                          <a:cs typeface="Arial"/>
                        </a:rPr>
                        <a:t>2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rial"/>
                          <a:cs typeface="Arial"/>
                        </a:rPr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62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800" b="0" dirty="0">
                          <a:latin typeface="Arial"/>
                          <a:cs typeface="Arial"/>
                        </a:rPr>
                        <a:t>Soft callus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latin typeface="Arial"/>
                          <a:cs typeface="Arial"/>
                        </a:rPr>
                        <a:t>2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rial"/>
                          <a:cs typeface="Arial"/>
                        </a:rPr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62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800" b="0" dirty="0">
                          <a:latin typeface="Arial"/>
                          <a:cs typeface="Arial"/>
                        </a:rPr>
                        <a:t>Hard callus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latin typeface="Arial"/>
                          <a:cs typeface="Arial"/>
                        </a:rPr>
                        <a:t>2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rial"/>
                          <a:cs typeface="Arial"/>
                        </a:rPr>
                        <a:t>74%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162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800" b="0" dirty="0">
                          <a:latin typeface="Arial"/>
                          <a:cs typeface="Arial"/>
                        </a:rPr>
                        <a:t>Re-modeling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latin typeface="Arial"/>
                          <a:cs typeface="Arial"/>
                        </a:rPr>
                        <a:t>2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rial"/>
                          <a:cs typeface="Arial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3648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Bone Healing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8042276" cy="4516389"/>
          </a:xfrm>
        </p:spPr>
        <p:txBody>
          <a:bodyPr/>
          <a:lstStyle/>
          <a:p>
            <a:r>
              <a:rPr lang="en-US" dirty="0"/>
              <a:t>Ordinary bone healing with callus formation occurs in conditions of relative stability</a:t>
            </a:r>
          </a:p>
          <a:p>
            <a:pPr lvl="1"/>
            <a:r>
              <a:rPr lang="en-US" dirty="0"/>
              <a:t>Fracture held stable (by cast/splint, or operative fixation)</a:t>
            </a:r>
          </a:p>
          <a:p>
            <a:pPr lvl="1"/>
            <a:r>
              <a:rPr lang="en-US" dirty="0"/>
              <a:t>Some movement is still possible</a:t>
            </a:r>
          </a:p>
        </p:txBody>
      </p:sp>
      <p:pic>
        <p:nvPicPr>
          <p:cNvPr id="4" name="Picture 4" descr="MAND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760" y="3785995"/>
            <a:ext cx="3547298" cy="226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7224"/>
          <a:stretch/>
        </p:blipFill>
        <p:spPr>
          <a:xfrm>
            <a:off x="846706" y="3785995"/>
            <a:ext cx="4286456" cy="22649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9063" y="6091002"/>
            <a:ext cx="15548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pathol.med.stu.edu.cn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6666814" y="6080047"/>
            <a:ext cx="10139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/>
              <a:t>Aotrauma.org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98178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Bone Healing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8042276" cy="4516389"/>
          </a:xfrm>
        </p:spPr>
        <p:txBody>
          <a:bodyPr/>
          <a:lstStyle/>
          <a:p>
            <a:r>
              <a:rPr lang="en-US" dirty="0"/>
              <a:t>Ordinary bone healing with callus formation occurs in conditions of relative stability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70603"/>
          <a:stretch/>
        </p:blipFill>
        <p:spPr>
          <a:xfrm rot="5400000">
            <a:off x="1469620" y="2696094"/>
            <a:ext cx="2394002" cy="42346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98310" y="6367804"/>
            <a:ext cx="16740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000" dirty="0"/>
              <a:t>http://</a:t>
            </a:r>
            <a:r>
              <a:rPr lang="pl-PL" sz="1000" dirty="0" err="1"/>
              <a:t>www.nature.com</a:t>
            </a:r>
            <a:r>
              <a:rPr lang="pl-PL" sz="1000" dirty="0"/>
              <a:t>/</a:t>
            </a:r>
            <a:endParaRPr lang="en-US" sz="1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0203" r="30429"/>
          <a:stretch/>
        </p:blipFill>
        <p:spPr>
          <a:xfrm rot="5400000">
            <a:off x="5479467" y="2829137"/>
            <a:ext cx="2535135" cy="382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Bone Healing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4" y="1375758"/>
            <a:ext cx="8422375" cy="5238267"/>
          </a:xfrm>
        </p:spPr>
        <p:txBody>
          <a:bodyPr>
            <a:normAutofit/>
          </a:bodyPr>
          <a:lstStyle/>
          <a:p>
            <a:r>
              <a:rPr lang="en-US" dirty="0"/>
              <a:t>With strong fixation and absolute stability</a:t>
            </a:r>
          </a:p>
          <a:p>
            <a:pPr marL="349250" lvl="1" indent="0">
              <a:buNone/>
            </a:pPr>
            <a:r>
              <a:rPr lang="en-US" dirty="0"/>
              <a:t>Direct bone healing occurs without callus formation</a:t>
            </a:r>
          </a:p>
          <a:p>
            <a:r>
              <a:rPr lang="en-US" sz="2400" dirty="0"/>
              <a:t>The rigid internal fixation with compression across the fracture takes the place of the callus. It may replace the first two processes of fracture healing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71086"/>
          <a:stretch/>
        </p:blipFill>
        <p:spPr>
          <a:xfrm rot="5400000">
            <a:off x="1513035" y="3058704"/>
            <a:ext cx="2225944" cy="40186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88998" y="6244693"/>
            <a:ext cx="16740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000" dirty="0"/>
              <a:t>http://</a:t>
            </a:r>
            <a:r>
              <a:rPr lang="pl-PL" sz="1000" dirty="0" err="1"/>
              <a:t>www.nature.com</a:t>
            </a:r>
            <a:r>
              <a:rPr lang="pl-PL" sz="1000" dirty="0"/>
              <a:t>/</a:t>
            </a:r>
            <a:endParaRPr lang="en-US" sz="1000" dirty="0"/>
          </a:p>
        </p:txBody>
      </p:sp>
      <p:pic>
        <p:nvPicPr>
          <p:cNvPr id="9" name="Picture 4"/>
          <p:cNvPicPr>
            <a:picLocks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02740" y="3955043"/>
            <a:ext cx="3931836" cy="22259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086530" y="6275957"/>
            <a:ext cx="10812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Aotrauma.org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37203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Fracture Healing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Conditions necessary for bone healing:</a:t>
            </a:r>
          </a:p>
          <a:p>
            <a:pPr lvl="1"/>
            <a:r>
              <a:rPr lang="en-US" dirty="0"/>
              <a:t>Good blood supply</a:t>
            </a:r>
          </a:p>
          <a:p>
            <a:pPr lvl="1"/>
            <a:r>
              <a:rPr lang="en-US" dirty="0"/>
              <a:t>Controlled motion</a:t>
            </a:r>
          </a:p>
          <a:p>
            <a:pPr lvl="2"/>
            <a:r>
              <a:rPr lang="en-US" dirty="0"/>
              <a:t>(Relative / Absolute Stability)</a:t>
            </a:r>
          </a:p>
          <a:p>
            <a:pPr lvl="1"/>
            <a:r>
              <a:rPr lang="en-US" dirty="0"/>
              <a:t>No infection</a:t>
            </a:r>
          </a:p>
        </p:txBody>
      </p:sp>
    </p:spTree>
    <p:extLst>
      <p:ext uri="{BB962C8B-B14F-4D97-AF65-F5344CB8AC3E}">
        <p14:creationId xmlns:p14="http://schemas.microsoft.com/office/powerpoint/2010/main" val="389062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Fracture Healing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Unfavorable factors</a:t>
            </a:r>
          </a:p>
          <a:p>
            <a:pPr lvl="1"/>
            <a:r>
              <a:rPr lang="en-US" dirty="0"/>
              <a:t>Impairment of blood supply</a:t>
            </a:r>
          </a:p>
          <a:p>
            <a:pPr lvl="1"/>
            <a:r>
              <a:rPr lang="en-US" dirty="0"/>
              <a:t>Infection</a:t>
            </a:r>
          </a:p>
          <a:p>
            <a:pPr lvl="1"/>
            <a:r>
              <a:rPr lang="en-US" dirty="0"/>
              <a:t>Excessive movement (fracture not stable)</a:t>
            </a:r>
          </a:p>
          <a:p>
            <a:pPr lvl="1"/>
            <a:r>
              <a:rPr lang="en-US" dirty="0"/>
              <a:t>Presence of tumor/cyst</a:t>
            </a:r>
          </a:p>
          <a:p>
            <a:pPr lvl="1"/>
            <a:r>
              <a:rPr lang="en-US" dirty="0"/>
              <a:t>Interposition of soft tissue</a:t>
            </a:r>
          </a:p>
          <a:p>
            <a:pPr lvl="1"/>
            <a:r>
              <a:rPr lang="en-US" dirty="0"/>
              <a:t>Any form of Nicotine (smoking)</a:t>
            </a:r>
          </a:p>
          <a:p>
            <a:pPr lvl="1"/>
            <a:r>
              <a:rPr lang="en-US" dirty="0"/>
              <a:t>Bad nutrition</a:t>
            </a:r>
          </a:p>
        </p:txBody>
      </p:sp>
    </p:spTree>
    <p:extLst>
      <p:ext uri="{BB962C8B-B14F-4D97-AF65-F5344CB8AC3E}">
        <p14:creationId xmlns:p14="http://schemas.microsoft.com/office/powerpoint/2010/main" val="2347640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Healing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Children: </a:t>
            </a:r>
          </a:p>
          <a:p>
            <a:pPr lvl="1"/>
            <a:r>
              <a:rPr lang="en-US" dirty="0"/>
              <a:t>Upper limb: 3-4 weeks</a:t>
            </a:r>
          </a:p>
          <a:p>
            <a:pPr lvl="1"/>
            <a:r>
              <a:rPr lang="en-US" dirty="0"/>
              <a:t>Lower limb: 2X upper limb (6-8 weeks)</a:t>
            </a:r>
          </a:p>
          <a:p>
            <a:pPr lvl="1"/>
            <a:endParaRPr lang="en-US" dirty="0"/>
          </a:p>
          <a:p>
            <a:r>
              <a:rPr lang="en-US" dirty="0"/>
              <a:t>Adults:</a:t>
            </a:r>
          </a:p>
          <a:p>
            <a:pPr lvl="1"/>
            <a:r>
              <a:rPr lang="en-US" dirty="0"/>
              <a:t>Upper limb: 2X children (6-8 weeks)</a:t>
            </a:r>
          </a:p>
          <a:p>
            <a:pPr lvl="1"/>
            <a:r>
              <a:rPr lang="en-US" dirty="0"/>
              <a:t>Lower limb: 2X upper limb (12-16 weeks)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437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 of Fracture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Aim of fracture treatment</a:t>
            </a:r>
          </a:p>
          <a:p>
            <a:pPr lvl="1"/>
            <a:r>
              <a:rPr lang="en-US" dirty="0"/>
              <a:t>Aid healing,</a:t>
            </a:r>
          </a:p>
          <a:p>
            <a:pPr lvl="1"/>
            <a:r>
              <a:rPr lang="en-US" dirty="0"/>
              <a:t>In normal position,</a:t>
            </a:r>
          </a:p>
          <a:p>
            <a:pPr lvl="1"/>
            <a:r>
              <a:rPr lang="en-US" dirty="0"/>
              <a:t>Avoiding complications</a:t>
            </a:r>
          </a:p>
        </p:txBody>
      </p:sp>
    </p:spTree>
    <p:extLst>
      <p:ext uri="{BB962C8B-B14F-4D97-AF65-F5344CB8AC3E}">
        <p14:creationId xmlns:p14="http://schemas.microsoft.com/office/powerpoint/2010/main" val="2444140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Treat the patient, not only the fracture</a:t>
            </a:r>
          </a:p>
          <a:p>
            <a:r>
              <a:rPr lang="en-US" dirty="0"/>
              <a:t>Reduce the fracture</a:t>
            </a:r>
          </a:p>
          <a:p>
            <a:r>
              <a:rPr lang="en-US" dirty="0"/>
              <a:t>Immobilize the fracture</a:t>
            </a:r>
          </a:p>
          <a:p>
            <a:pPr lvl="1"/>
            <a:r>
              <a:rPr lang="en-US" dirty="0"/>
              <a:t>Prevents displacement</a:t>
            </a:r>
          </a:p>
          <a:p>
            <a:pPr lvl="1"/>
            <a:r>
              <a:rPr lang="en-US" dirty="0"/>
              <a:t>Alleviates pain</a:t>
            </a:r>
          </a:p>
          <a:p>
            <a:pPr lvl="1"/>
            <a:r>
              <a:rPr lang="en-US" dirty="0"/>
              <a:t>Promotes soft tissue healing</a:t>
            </a:r>
          </a:p>
          <a:p>
            <a:r>
              <a:rPr lang="en-US" dirty="0"/>
              <a:t>Mobilize the patient</a:t>
            </a:r>
          </a:p>
          <a:p>
            <a:r>
              <a:rPr lang="en-US" dirty="0"/>
              <a:t>Avoid complications</a:t>
            </a:r>
          </a:p>
        </p:txBody>
      </p:sp>
    </p:spTree>
    <p:extLst>
      <p:ext uri="{BB962C8B-B14F-4D97-AF65-F5344CB8AC3E}">
        <p14:creationId xmlns:p14="http://schemas.microsoft.com/office/powerpoint/2010/main" val="2865601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A/ Reduce The Fracture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Closed reduction:</a:t>
            </a:r>
          </a:p>
          <a:p>
            <a:pPr lvl="1"/>
            <a:r>
              <a:rPr lang="en-US" dirty="0"/>
              <a:t>In most </a:t>
            </a:r>
            <a:r>
              <a:rPr lang="en-US" dirty="0" err="1"/>
              <a:t>extra-articular</a:t>
            </a:r>
            <a:r>
              <a:rPr lang="en-US" dirty="0"/>
              <a:t> fractures</a:t>
            </a:r>
          </a:p>
          <a:p>
            <a:pPr lvl="1"/>
            <a:r>
              <a:rPr lang="en-US" dirty="0"/>
              <a:t>Simple metaphyseal / diaphyseal fractures</a:t>
            </a:r>
          </a:p>
          <a:p>
            <a:r>
              <a:rPr lang="en-US" dirty="0"/>
              <a:t>Open reduction</a:t>
            </a:r>
          </a:p>
          <a:p>
            <a:pPr lvl="1"/>
            <a:r>
              <a:rPr lang="en-US" dirty="0"/>
              <a:t>In most intra-articular fractures</a:t>
            </a:r>
          </a:p>
          <a:p>
            <a:pPr lvl="2"/>
            <a:r>
              <a:rPr lang="en-US" dirty="0"/>
              <a:t>Need perfect anatomical reduction</a:t>
            </a:r>
          </a:p>
          <a:p>
            <a:pPr lvl="2"/>
            <a:r>
              <a:rPr lang="en-US" dirty="0"/>
              <a:t>Needs early mobilization (internal fixation better)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11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Types of Fracture Healing</a:t>
            </a:r>
          </a:p>
          <a:p>
            <a:pPr lvl="1"/>
            <a:r>
              <a:rPr lang="en-US" dirty="0"/>
              <a:t>Natural / Aided</a:t>
            </a:r>
          </a:p>
          <a:p>
            <a:r>
              <a:rPr lang="en-US" dirty="0"/>
              <a:t>Fracture Treatment</a:t>
            </a:r>
          </a:p>
          <a:p>
            <a:pPr lvl="1"/>
            <a:r>
              <a:rPr lang="en-US" dirty="0"/>
              <a:t>Reduction:</a:t>
            </a:r>
          </a:p>
          <a:p>
            <a:pPr lvl="2"/>
            <a:r>
              <a:rPr lang="en-US" dirty="0"/>
              <a:t>Closed /Open</a:t>
            </a:r>
          </a:p>
          <a:p>
            <a:pPr lvl="1"/>
            <a:r>
              <a:rPr lang="en-US" dirty="0"/>
              <a:t>Fixation:</a:t>
            </a:r>
          </a:p>
          <a:p>
            <a:pPr lvl="2"/>
            <a:r>
              <a:rPr lang="en-US" dirty="0"/>
              <a:t>External / Internal</a:t>
            </a:r>
          </a:p>
          <a:p>
            <a:r>
              <a:rPr lang="en-US" dirty="0"/>
              <a:t>Complications of Fractures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24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A/ Reduce The Fracture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549275" y="1375758"/>
            <a:ext cx="8180388" cy="4899910"/>
          </a:xfrm>
        </p:spPr>
        <p:txBody>
          <a:bodyPr>
            <a:normAutofit/>
          </a:bodyPr>
          <a:lstStyle/>
          <a:p>
            <a:r>
              <a:rPr lang="en-US" dirty="0"/>
              <a:t>Articular fractures:</a:t>
            </a:r>
          </a:p>
          <a:p>
            <a:pPr lvl="1"/>
            <a:r>
              <a:rPr lang="en-US" dirty="0"/>
              <a:t>Need anatomical reduction: usually open (?? Closed)</a:t>
            </a:r>
          </a:p>
          <a:p>
            <a:pPr lvl="1"/>
            <a:r>
              <a:rPr lang="en-US" dirty="0"/>
              <a:t>Needs early mobilization (internal fixation better)</a:t>
            </a:r>
          </a:p>
          <a:p>
            <a:pPr lvl="1"/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>
          <a:xfrm>
            <a:off x="1055710" y="2939087"/>
            <a:ext cx="3369093" cy="3299601"/>
          </a:xfrm>
          <a:prstGeom prst="rect">
            <a:avLst/>
          </a:prstGeom>
          <a:noFill/>
          <a:ln w="57150">
            <a:solidFill>
              <a:srgbClr val="002060"/>
            </a:solidFill>
            <a:headEnd type="none" w="sm" len="sm"/>
            <a:tailEnd type="none" w="sm" len="sm"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>
          <a:xfrm>
            <a:off x="4821132" y="2939087"/>
            <a:ext cx="3421925" cy="3341893"/>
          </a:xfrm>
          <a:prstGeom prst="rect">
            <a:avLst/>
          </a:prstGeom>
          <a:noFill/>
          <a:ln w="57150">
            <a:solidFill>
              <a:srgbClr val="002060"/>
            </a:solidFill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6804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A/ Reduce The Fracture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Diaphyseal fractures: </a:t>
            </a:r>
            <a:r>
              <a:rPr lang="en-US" sz="2400" dirty="0"/>
              <a:t>need functional reduction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Restore: </a:t>
            </a:r>
            <a:r>
              <a:rPr lang="en-US" sz="2400" dirty="0">
                <a:solidFill>
                  <a:srgbClr val="FF0000"/>
                </a:solidFill>
              </a:rPr>
              <a:t>Length, Axis, and Rotation</a:t>
            </a:r>
          </a:p>
        </p:txBody>
      </p:sp>
      <p:pic>
        <p:nvPicPr>
          <p:cNvPr id="9" name="Picture 8" descr="31_0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470306" y="2528849"/>
            <a:ext cx="2209737" cy="4329151"/>
          </a:xfrm>
          <a:prstGeom prst="rect">
            <a:avLst/>
          </a:prstGeom>
          <a:noFill/>
        </p:spPr>
      </p:pic>
      <p:pic>
        <p:nvPicPr>
          <p:cNvPr id="10" name="Picture 9" descr="31_01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006191" y="2528849"/>
            <a:ext cx="1490023" cy="4329151"/>
          </a:xfrm>
          <a:prstGeom prst="rect">
            <a:avLst/>
          </a:prstGeom>
          <a:noFill/>
        </p:spPr>
      </p:pic>
      <p:pic>
        <p:nvPicPr>
          <p:cNvPr id="11" name="Picture 11" descr="Fig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9823" y="2528849"/>
            <a:ext cx="1312957" cy="432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0014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A/ Reduce The Fracture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Diaphyseal fractures: </a:t>
            </a:r>
            <a:r>
              <a:rPr lang="en-US" sz="2400" dirty="0"/>
              <a:t>need functional reduction</a:t>
            </a:r>
          </a:p>
          <a:p>
            <a:pPr lvl="2"/>
            <a:r>
              <a:rPr lang="en-US" dirty="0"/>
              <a:t>Restore: Length, Axis, and Rotation</a:t>
            </a:r>
          </a:p>
          <a:p>
            <a:pPr lvl="2"/>
            <a:r>
              <a:rPr lang="en-US" dirty="0"/>
              <a:t>Exact anatomical reduction of all fragments not necessary</a:t>
            </a:r>
          </a:p>
          <a:p>
            <a:endParaRPr lang="en-US" dirty="0"/>
          </a:p>
        </p:txBody>
      </p:sp>
      <p:pic>
        <p:nvPicPr>
          <p:cNvPr id="6" name="Picture 14" descr="Untitled 47"/>
          <p:cNvPicPr>
            <a:picLocks noChangeAspect="1" noChangeArrowheads="1"/>
          </p:cNvPicPr>
          <p:nvPr/>
        </p:nvPicPr>
        <p:blipFill>
          <a:blip r:embed="rId2" cstate="print">
            <a:lum bright="-22000" contrast="62000"/>
            <a:grayscl/>
          </a:blip>
          <a:srcRect/>
          <a:stretch>
            <a:fillRect/>
          </a:stretch>
        </p:blipFill>
        <p:spPr bwMode="auto">
          <a:xfrm>
            <a:off x="821412" y="2679032"/>
            <a:ext cx="2023850" cy="417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 descr="Untitled 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0068" y="2679032"/>
            <a:ext cx="2850423" cy="417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7" descr="Untitled 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7010" y="2679031"/>
            <a:ext cx="2112445" cy="417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493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B/ Hold Reduction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Methods of holding reduction</a:t>
            </a:r>
          </a:p>
          <a:p>
            <a:pPr lvl="1"/>
            <a:r>
              <a:rPr lang="en-US" dirty="0"/>
              <a:t>Cast splint</a:t>
            </a:r>
          </a:p>
          <a:p>
            <a:pPr lvl="1"/>
            <a:r>
              <a:rPr lang="en-US" dirty="0"/>
              <a:t>Internal fixation</a:t>
            </a:r>
          </a:p>
          <a:p>
            <a:pPr lvl="1"/>
            <a:r>
              <a:rPr lang="en-US" dirty="0"/>
              <a:t>External fixation</a:t>
            </a:r>
          </a:p>
        </p:txBody>
      </p:sp>
      <p:pic>
        <p:nvPicPr>
          <p:cNvPr id="8" name="Picture 5" descr="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514" y="4170094"/>
            <a:ext cx="4102662" cy="210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1_1-7[1]"/>
          <p:cNvPicPr>
            <a:picLocks noChangeAspect="1" noChangeArrowheads="1"/>
          </p:cNvPicPr>
          <p:nvPr/>
        </p:nvPicPr>
        <p:blipFill rotWithShape="1">
          <a:blip r:embed="rId3" cstate="print"/>
          <a:srcRect l="54435" t="14462" r="26501"/>
          <a:stretch/>
        </p:blipFill>
        <p:spPr>
          <a:xfrm>
            <a:off x="4673604" y="2032912"/>
            <a:ext cx="1806211" cy="4197489"/>
          </a:xfrm>
          <a:prstGeom prst="rect">
            <a:avLst/>
          </a:prstGeom>
        </p:spPr>
      </p:pic>
      <p:pic>
        <p:nvPicPr>
          <p:cNvPr id="6" name="Picture 4" descr="ThumbSpic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1852" b="1852"/>
          <a:stretch>
            <a:fillRect/>
          </a:stretch>
        </p:blipFill>
        <p:spPr>
          <a:xfrm>
            <a:off x="6578243" y="2047116"/>
            <a:ext cx="2305605" cy="290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7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 in fracture treatment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Intra-articular fractures:</a:t>
            </a:r>
          </a:p>
          <a:p>
            <a:pPr lvl="1"/>
            <a:r>
              <a:rPr lang="en-US" dirty="0"/>
              <a:t>Need perfect anatomical reduction</a:t>
            </a:r>
          </a:p>
          <a:p>
            <a:pPr lvl="2"/>
            <a:r>
              <a:rPr lang="en-US" dirty="0"/>
              <a:t>To avoid osteoarthritis</a:t>
            </a:r>
          </a:p>
          <a:p>
            <a:pPr lvl="1"/>
            <a:r>
              <a:rPr lang="en-US" dirty="0"/>
              <a:t>Need early mobilization</a:t>
            </a:r>
          </a:p>
          <a:p>
            <a:pPr lvl="2"/>
            <a:r>
              <a:rPr lang="en-US" dirty="0"/>
              <a:t>to maintain good range of motion and function</a:t>
            </a:r>
          </a:p>
          <a:p>
            <a:r>
              <a:rPr lang="en-US" dirty="0"/>
              <a:t>Extra-articular fractures:</a:t>
            </a:r>
          </a:p>
          <a:p>
            <a:pPr lvl="1"/>
            <a:r>
              <a:rPr lang="en-US" dirty="0"/>
              <a:t>Need only functional alignment</a:t>
            </a:r>
          </a:p>
          <a:p>
            <a:pPr lvl="2"/>
            <a:r>
              <a:rPr lang="en-US" dirty="0"/>
              <a:t>Of length, angulation, and rotation</a:t>
            </a:r>
          </a:p>
          <a:p>
            <a:pPr lvl="1"/>
            <a:r>
              <a:rPr lang="en-US" dirty="0"/>
              <a:t>Can be immobilized longer</a:t>
            </a:r>
          </a:p>
          <a:p>
            <a:pPr lvl="2"/>
            <a:r>
              <a:rPr lang="en-US" dirty="0"/>
              <a:t>with less risk of joint stiffness</a:t>
            </a:r>
          </a:p>
        </p:txBody>
      </p:sp>
    </p:spTree>
    <p:extLst>
      <p:ext uri="{BB962C8B-B14F-4D97-AF65-F5344CB8AC3E}">
        <p14:creationId xmlns:p14="http://schemas.microsoft.com/office/powerpoint/2010/main" val="1182923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Treatment of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Treatment of closed fractures</a:t>
            </a:r>
          </a:p>
          <a:p>
            <a:r>
              <a:rPr lang="id-ID" dirty="0"/>
              <a:t>Treatment of open fractures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44262" y="2526891"/>
            <a:ext cx="2624918" cy="3902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4259"/>
          <a:stretch/>
        </p:blipFill>
        <p:spPr>
          <a:xfrm>
            <a:off x="532957" y="3165579"/>
            <a:ext cx="3902296" cy="26249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9856924">
            <a:off x="6015021" y="1739221"/>
            <a:ext cx="2150123" cy="646331"/>
          </a:xfrm>
          <a:prstGeom prst="rect">
            <a:avLst/>
          </a:prstGeom>
          <a:noFill/>
          <a:ln w="25400">
            <a:solidFill>
              <a:srgbClr val="397B8C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397B8C"/>
                </a:solidFill>
              </a:rPr>
              <a:t>Different</a:t>
            </a:r>
          </a:p>
        </p:txBody>
      </p:sp>
    </p:spTree>
    <p:extLst>
      <p:ext uri="{BB962C8B-B14F-4D97-AF65-F5344CB8AC3E}">
        <p14:creationId xmlns:p14="http://schemas.microsoft.com/office/powerpoint/2010/main" val="2142035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Treatment of closed fractures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Emergency care</a:t>
            </a:r>
            <a:r>
              <a:rPr lang="id-ID" dirty="0">
                <a:sym typeface="Wingdings" panose="05000000000000000000" pitchFamily="2" charset="2"/>
              </a:rPr>
              <a:t> (splinting)</a:t>
            </a:r>
          </a:p>
          <a:p>
            <a:r>
              <a:rPr lang="id-ID" dirty="0">
                <a:sym typeface="Wingdings" panose="05000000000000000000" pitchFamily="2" charset="2"/>
              </a:rPr>
              <a:t>Definitive fracture treatment</a:t>
            </a:r>
          </a:p>
          <a:p>
            <a:pPr lvl="1"/>
            <a:r>
              <a:rPr lang="id-ID" dirty="0">
                <a:sym typeface="Wingdings" panose="05000000000000000000" pitchFamily="2" charset="2"/>
              </a:rPr>
              <a:t>Reduce properly</a:t>
            </a:r>
          </a:p>
          <a:p>
            <a:pPr lvl="1"/>
            <a:r>
              <a:rPr lang="id-ID" dirty="0">
                <a:sym typeface="Wingdings" panose="05000000000000000000" pitchFamily="2" charset="2"/>
              </a:rPr>
              <a:t>Hold reduction</a:t>
            </a:r>
          </a:p>
          <a:p>
            <a:r>
              <a:rPr lang="id-ID" dirty="0">
                <a:sym typeface="Wingdings" panose="05000000000000000000" pitchFamily="2" charset="2"/>
              </a:rPr>
              <a:t>Rehabilitation</a:t>
            </a:r>
          </a:p>
          <a:p>
            <a:pPr lvl="1"/>
            <a:r>
              <a:rPr lang="id-ID" dirty="0"/>
              <a:t>Muscle activity and</a:t>
            </a:r>
          </a:p>
          <a:p>
            <a:pPr lvl="1"/>
            <a:r>
              <a:rPr lang="id-ID" dirty="0"/>
              <a:t>Early weightbearing are encouraged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28399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Emergency care (splinting)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Splint </a:t>
            </a:r>
            <a:r>
              <a:rPr lang="id-ID" dirty="0" err="1"/>
              <a:t>them</a:t>
            </a:r>
            <a:r>
              <a:rPr lang="id-ID" dirty="0"/>
              <a:t> as </a:t>
            </a:r>
            <a:r>
              <a:rPr lang="id-ID" dirty="0" err="1"/>
              <a:t>they</a:t>
            </a:r>
            <a:r>
              <a:rPr lang="id-ID" dirty="0"/>
              <a:t> are </a:t>
            </a:r>
            <a:r>
              <a:rPr lang="id-ID" sz="2000" dirty="0"/>
              <a:t>(</a:t>
            </a:r>
            <a:r>
              <a:rPr lang="id-ID" sz="2000" dirty="0" err="1"/>
              <a:t>reduce</a:t>
            </a:r>
            <a:r>
              <a:rPr lang="id-ID" sz="2000" dirty="0"/>
              <a:t> </a:t>
            </a:r>
            <a:r>
              <a:rPr lang="id-ID" sz="2000" dirty="0" err="1"/>
              <a:t>major</a:t>
            </a:r>
            <a:r>
              <a:rPr lang="id-ID" sz="2000" dirty="0"/>
              <a:t> </a:t>
            </a:r>
            <a:r>
              <a:rPr lang="id-ID" sz="2000" dirty="0" err="1"/>
              <a:t>displacements</a:t>
            </a:r>
            <a:r>
              <a:rPr lang="id-ID" sz="2000" dirty="0"/>
              <a:t>)</a:t>
            </a:r>
          </a:p>
          <a:p>
            <a:r>
              <a:rPr lang="id-ID" dirty="0"/>
              <a:t>Adequate splinting is desirable</a:t>
            </a:r>
          </a:p>
          <a:p>
            <a:r>
              <a:rPr lang="id-ID" dirty="0"/>
              <a:t>Type of splints:</a:t>
            </a:r>
          </a:p>
          <a:p>
            <a:pPr lvl="1"/>
            <a:r>
              <a:rPr lang="id-ID" dirty="0"/>
              <a:t>Improvised</a:t>
            </a:r>
          </a:p>
          <a:p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24" y="4130344"/>
            <a:ext cx="3346397" cy="25407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89570" y="6608270"/>
            <a:ext cx="209865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/>
              <a:t>emrgencydepartment.blogspot.com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5" y="4067487"/>
            <a:ext cx="3384810" cy="25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8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Emergency care (splinting)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Splint </a:t>
            </a:r>
            <a:r>
              <a:rPr lang="id-ID" dirty="0" err="1"/>
              <a:t>them</a:t>
            </a:r>
            <a:r>
              <a:rPr lang="id-ID" dirty="0"/>
              <a:t> as </a:t>
            </a:r>
            <a:r>
              <a:rPr lang="id-ID" dirty="0" err="1"/>
              <a:t>they</a:t>
            </a:r>
            <a:r>
              <a:rPr lang="id-ID" dirty="0"/>
              <a:t> are</a:t>
            </a:r>
          </a:p>
          <a:p>
            <a:r>
              <a:rPr lang="id-ID" dirty="0"/>
              <a:t>Adequate splinting is desirable</a:t>
            </a:r>
          </a:p>
          <a:p>
            <a:r>
              <a:rPr lang="id-ID" dirty="0"/>
              <a:t>Type of splints:</a:t>
            </a:r>
          </a:p>
          <a:p>
            <a:pPr lvl="1"/>
            <a:r>
              <a:rPr lang="id-ID" dirty="0"/>
              <a:t>Improvised</a:t>
            </a:r>
          </a:p>
          <a:p>
            <a:pPr lvl="1"/>
            <a:r>
              <a:rPr lang="id-ID" dirty="0"/>
              <a:t>Conventional</a:t>
            </a:r>
          </a:p>
          <a:p>
            <a:endParaRPr lang="id-ID" dirty="0"/>
          </a:p>
        </p:txBody>
      </p:sp>
      <p:grpSp>
        <p:nvGrpSpPr>
          <p:cNvPr id="10" name="Group 9"/>
          <p:cNvGrpSpPr/>
          <p:nvPr/>
        </p:nvGrpSpPr>
        <p:grpSpPr>
          <a:xfrm>
            <a:off x="3667501" y="3101948"/>
            <a:ext cx="5510132" cy="3633376"/>
            <a:chOff x="3667501" y="2851776"/>
            <a:chExt cx="5510132" cy="36333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7501" y="2851776"/>
              <a:ext cx="5450064" cy="363337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536708" y="6231236"/>
              <a:ext cx="164092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900" dirty="0" err="1">
                  <a:solidFill>
                    <a:srgbClr val="3A7D8E"/>
                  </a:solidFill>
                </a:rPr>
                <a:t>wendra-ems.blogspot.com</a:t>
              </a:r>
              <a:endParaRPr lang="en-US" sz="900" dirty="0">
                <a:solidFill>
                  <a:srgbClr val="3A7D8E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9603" t="15828" r="24316" b="14302"/>
          <a:stretch/>
        </p:blipFill>
        <p:spPr>
          <a:xfrm>
            <a:off x="1154424" y="4205939"/>
            <a:ext cx="2203950" cy="25063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9044" y="6550658"/>
            <a:ext cx="83933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600" dirty="0" err="1">
                <a:solidFill>
                  <a:schemeClr val="bg1">
                    <a:lumMod val="85000"/>
                  </a:schemeClr>
                </a:solidFill>
              </a:rPr>
              <a:t>www.youtube.com</a:t>
            </a:r>
            <a:endParaRPr lang="en-US" sz="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564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Conservative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d-ID" dirty="0"/>
              <a:t>Reduction:</a:t>
            </a:r>
            <a:r>
              <a:rPr lang="id-ID" dirty="0">
                <a:sym typeface="Wingdings" panose="05000000000000000000" pitchFamily="2" charset="2"/>
              </a:rPr>
              <a:t> (if displaced)</a:t>
            </a:r>
          </a:p>
          <a:p>
            <a:pPr lvl="1"/>
            <a:r>
              <a:rPr lang="id-ID" dirty="0">
                <a:sym typeface="Wingdings" panose="05000000000000000000" pitchFamily="2" charset="2"/>
              </a:rPr>
              <a:t>Under general anasthesia, the sooner the better</a:t>
            </a:r>
          </a:p>
          <a:p>
            <a:r>
              <a:rPr lang="id-ID" dirty="0">
                <a:sym typeface="Wingdings" panose="05000000000000000000" pitchFamily="2" charset="2"/>
              </a:rPr>
              <a:t>Steps of Reduction:</a:t>
            </a:r>
          </a:p>
          <a:p>
            <a:pPr lvl="1"/>
            <a:r>
              <a:rPr lang="id-ID" dirty="0">
                <a:sym typeface="Wingdings" panose="05000000000000000000" pitchFamily="2" charset="2"/>
              </a:rPr>
              <a:t>Traction</a:t>
            </a:r>
          </a:p>
          <a:p>
            <a:pPr lvl="1"/>
            <a:r>
              <a:rPr lang="id-ID" dirty="0">
                <a:sym typeface="Wingdings" panose="05000000000000000000" pitchFamily="2" charset="2"/>
              </a:rPr>
              <a:t>Align (which fragment)</a:t>
            </a:r>
          </a:p>
          <a:p>
            <a:pPr lvl="1"/>
            <a:r>
              <a:rPr lang="id-ID" dirty="0">
                <a:sym typeface="Wingdings" panose="05000000000000000000" pitchFamily="2" charset="2"/>
              </a:rPr>
              <a:t>Reverse mechanism of injury</a:t>
            </a:r>
          </a:p>
          <a:p>
            <a:r>
              <a:rPr lang="id-ID" dirty="0">
                <a:sym typeface="Wingdings" panose="05000000000000000000" pitchFamily="2" charset="2"/>
              </a:rPr>
              <a:t>Immobilization:</a:t>
            </a:r>
          </a:p>
          <a:p>
            <a:pPr lvl="1"/>
            <a:r>
              <a:rPr lang="id-ID" dirty="0">
                <a:sym typeface="Wingdings" panose="05000000000000000000" pitchFamily="2" charset="2"/>
              </a:rPr>
              <a:t>POP (Plaster of Paris) cast, slab, traction</a:t>
            </a:r>
          </a:p>
          <a:p>
            <a:r>
              <a:rPr lang="id-ID" dirty="0">
                <a:sym typeface="Wingdings" panose="05000000000000000000" pitchFamily="2" charset="2"/>
              </a:rPr>
              <a:t>Rehabilitation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94347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Natural bone healing</a:t>
            </a: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727075" y="1324958"/>
            <a:ext cx="8042276" cy="4899910"/>
          </a:xfrm>
        </p:spPr>
        <p:txBody>
          <a:bodyPr>
            <a:normAutofit/>
          </a:bodyPr>
          <a:lstStyle/>
          <a:p>
            <a:r>
              <a:rPr lang="en-US" dirty="0"/>
              <a:t>Fracture healing passes through stages</a:t>
            </a:r>
          </a:p>
          <a:p>
            <a:r>
              <a:rPr lang="en-US" dirty="0"/>
              <a:t>Movement at the fracture site initiates a healing process</a:t>
            </a:r>
            <a:r>
              <a:rPr lang="en-GB" dirty="0"/>
              <a:t> - </a:t>
            </a:r>
            <a:r>
              <a:rPr lang="en-US" dirty="0"/>
              <a:t>callus formation</a:t>
            </a:r>
          </a:p>
          <a:p>
            <a:r>
              <a:rPr lang="en-US" dirty="0"/>
              <a:t>Bleeding and clot formation is followed by migration of capillaries and fibroblasts into the broken area</a:t>
            </a:r>
          </a:p>
          <a:p>
            <a:r>
              <a:rPr lang="en-US" dirty="0"/>
              <a:t>Vascular and cellular response leads to tissue differentiation and mineralization resulting in restoration of mechanical integrity</a:t>
            </a:r>
          </a:p>
        </p:txBody>
      </p:sp>
    </p:spTree>
    <p:extLst>
      <p:ext uri="{BB962C8B-B14F-4D97-AF65-F5344CB8AC3E}">
        <p14:creationId xmlns:p14="http://schemas.microsoft.com/office/powerpoint/2010/main" val="2817965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 </a:t>
            </a:r>
            <a:r>
              <a:rPr lang="id-ID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Closed reduction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568901" cy="489991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d-ID" dirty="0"/>
              <a:t>Traction in the line of the bone</a:t>
            </a:r>
          </a:p>
          <a:p>
            <a:pPr marL="514350" indent="-514350">
              <a:buFont typeface="+mj-lt"/>
              <a:buAutoNum type="arabicPeriod"/>
            </a:pPr>
            <a:endParaRPr lang="id-ID" dirty="0"/>
          </a:p>
          <a:p>
            <a:pPr marL="514350" indent="-514350">
              <a:buFont typeface="+mj-lt"/>
              <a:buAutoNum type="arabicPeriod"/>
            </a:pPr>
            <a:r>
              <a:rPr lang="id-ID" dirty="0"/>
              <a:t>Pressing fragment into reduced position</a:t>
            </a:r>
          </a:p>
          <a:p>
            <a:pPr marL="514350" indent="-514350">
              <a:buFont typeface="+mj-lt"/>
              <a:buAutoNum type="arabicPeriod"/>
            </a:pPr>
            <a:endParaRPr lang="id-ID" dirty="0"/>
          </a:p>
          <a:p>
            <a:pPr marL="514350" indent="-514350">
              <a:buFont typeface="+mj-lt"/>
              <a:buAutoNum type="arabicPeriod"/>
            </a:pPr>
            <a:r>
              <a:rPr lang="id-ID" dirty="0"/>
              <a:t>Disimpaction</a:t>
            </a:r>
          </a:p>
          <a:p>
            <a:endParaRPr lang="id-ID" dirty="0"/>
          </a:p>
          <a:p>
            <a:endParaRPr lang="id-ID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16436"/>
          <a:stretch/>
        </p:blipFill>
        <p:spPr>
          <a:xfrm>
            <a:off x="4622218" y="1110862"/>
            <a:ext cx="2916250" cy="17221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12933"/>
          <a:stretch/>
        </p:blipFill>
        <p:spPr>
          <a:xfrm>
            <a:off x="5310052" y="2847661"/>
            <a:ext cx="2944024" cy="17943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b="13038"/>
          <a:stretch/>
        </p:blipFill>
        <p:spPr>
          <a:xfrm>
            <a:off x="6028066" y="4661198"/>
            <a:ext cx="2948450" cy="174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82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Absolute:</a:t>
            </a:r>
            <a:endParaRPr lang="id-ID" dirty="0"/>
          </a:p>
          <a:p>
            <a:pPr lvl="1"/>
            <a:r>
              <a:rPr lang="id-ID" dirty="0"/>
              <a:t>when closed reduction fails</a:t>
            </a:r>
          </a:p>
          <a:p>
            <a:pPr lvl="1"/>
            <a:r>
              <a:rPr lang="en-US" dirty="0"/>
              <a:t>when there is an articular fragment that needs</a:t>
            </a:r>
            <a:r>
              <a:rPr lang="id-ID" dirty="0"/>
              <a:t> accurate positioning</a:t>
            </a:r>
          </a:p>
          <a:p>
            <a:pPr lvl="1"/>
            <a:r>
              <a:rPr lang="id-ID" dirty="0"/>
              <a:t>for traction (avulsion) fractures </a:t>
            </a:r>
            <a:r>
              <a:rPr lang="en-US" dirty="0"/>
              <a:t>in which the fragments are held apart</a:t>
            </a:r>
          </a:p>
          <a:p>
            <a:r>
              <a:rPr lang="en-US" dirty="0"/>
              <a:t>Relative:</a:t>
            </a:r>
          </a:p>
          <a:p>
            <a:pPr lvl="1"/>
            <a:r>
              <a:rPr lang="en-US" dirty="0"/>
              <a:t>Multiple fractures</a:t>
            </a:r>
          </a:p>
          <a:p>
            <a:pPr lvl="1"/>
            <a:r>
              <a:rPr lang="en-US" dirty="0"/>
              <a:t>Pathological fractures</a:t>
            </a:r>
          </a:p>
          <a:p>
            <a:pPr lvl="1"/>
            <a:r>
              <a:rPr lang="en-US" dirty="0"/>
              <a:t>To encourage early mobilization and avoid joint stiffness. e.g. Diaphyseal fractures</a:t>
            </a:r>
            <a:endParaRPr lang="id-ID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Indications of Open reduction</a:t>
            </a:r>
          </a:p>
        </p:txBody>
      </p:sp>
    </p:spTree>
    <p:extLst>
      <p:ext uri="{BB962C8B-B14F-4D97-AF65-F5344CB8AC3E}">
        <p14:creationId xmlns:p14="http://schemas.microsoft.com/office/powerpoint/2010/main" val="2608881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Types of internal fixation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Wires</a:t>
            </a:r>
          </a:p>
          <a:p>
            <a:r>
              <a:rPr lang="id-ID" dirty="0"/>
              <a:t>Screws</a:t>
            </a:r>
          </a:p>
          <a:p>
            <a:r>
              <a:rPr lang="id-ID" dirty="0"/>
              <a:t>Plates and screws</a:t>
            </a:r>
          </a:p>
          <a:p>
            <a:r>
              <a:rPr lang="id-ID" dirty="0"/>
              <a:t>Intramedullary nails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34" t="15284" r="74658" b="54636"/>
          <a:stretch/>
        </p:blipFill>
        <p:spPr>
          <a:xfrm>
            <a:off x="7288757" y="1043156"/>
            <a:ext cx="1693368" cy="2220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3314" r="87956" b="6253"/>
          <a:stretch/>
        </p:blipFill>
        <p:spPr>
          <a:xfrm>
            <a:off x="6774952" y="3380039"/>
            <a:ext cx="1147670" cy="2858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509" t="52444" r="65633" b="4540"/>
          <a:stretch/>
        </p:blipFill>
        <p:spPr>
          <a:xfrm>
            <a:off x="5544862" y="3386152"/>
            <a:ext cx="1318290" cy="20746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5371" t="52100" r="40073" b="6653"/>
          <a:stretch/>
        </p:blipFill>
        <p:spPr>
          <a:xfrm>
            <a:off x="4334628" y="1043156"/>
            <a:ext cx="1518804" cy="2220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0931" t="52294" r="13973" b="4435"/>
          <a:stretch/>
        </p:blipFill>
        <p:spPr>
          <a:xfrm>
            <a:off x="5918327" y="1043156"/>
            <a:ext cx="1319989" cy="2220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5851" t="3050" r="40926" b="54904"/>
          <a:stretch/>
        </p:blipFill>
        <p:spPr>
          <a:xfrm>
            <a:off x="7922622" y="3349342"/>
            <a:ext cx="1059503" cy="28895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5537" t="2708" r="56383" b="54710"/>
          <a:stretch/>
        </p:blipFill>
        <p:spPr>
          <a:xfrm>
            <a:off x="4292913" y="3349342"/>
            <a:ext cx="1233312" cy="292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6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Types of internal fixation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Wires (</a:t>
            </a:r>
            <a:r>
              <a:rPr lang="en-US" dirty="0" err="1"/>
              <a:t>Kirschner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Simple, quick</a:t>
            </a:r>
          </a:p>
          <a:p>
            <a:pPr lvl="2"/>
            <a:r>
              <a:rPr lang="en-US" dirty="0"/>
              <a:t>Easy to apply</a:t>
            </a:r>
          </a:p>
          <a:p>
            <a:pPr lvl="2"/>
            <a:r>
              <a:rPr lang="en-US" dirty="0"/>
              <a:t>Easy to remove</a:t>
            </a:r>
          </a:p>
          <a:p>
            <a:pPr lvl="1"/>
            <a:r>
              <a:rPr lang="en-US" dirty="0"/>
              <a:t>Percutaneous</a:t>
            </a:r>
          </a:p>
          <a:p>
            <a:pPr lvl="1"/>
            <a:r>
              <a:rPr lang="en-US" dirty="0"/>
              <a:t>Not very stable</a:t>
            </a:r>
          </a:p>
          <a:p>
            <a:pPr lvl="2"/>
            <a:r>
              <a:rPr lang="en-US" dirty="0"/>
              <a:t>Needs additional cast/splint</a:t>
            </a:r>
          </a:p>
          <a:p>
            <a:pPr lvl="1"/>
            <a:r>
              <a:rPr lang="en-US" dirty="0"/>
              <a:t>Mostly used in children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5371" t="52100" r="40073" b="6653"/>
          <a:stretch/>
        </p:blipFill>
        <p:spPr>
          <a:xfrm>
            <a:off x="6935264" y="1170580"/>
            <a:ext cx="2116182" cy="3094209"/>
          </a:xfrm>
          <a:prstGeom prst="rect">
            <a:avLst/>
          </a:prstGeom>
        </p:spPr>
      </p:pic>
      <p:sp>
        <p:nvSpPr>
          <p:cNvPr id="11" name="AutoShape 2" descr="https://www2.aofoundation.org/AOFileServerSurgery/MyPortalFiles?FilePath=/Surgery/en/_img/surgery/05-RedFix/13/Screw/13-A12_nonCanScr_3b_540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9" r="4192"/>
          <a:stretch/>
        </p:blipFill>
        <p:spPr bwMode="auto">
          <a:xfrm>
            <a:off x="4452434" y="1170580"/>
            <a:ext cx="2392023" cy="211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50"/>
          <a:stretch/>
        </p:blipFill>
        <p:spPr bwMode="auto">
          <a:xfrm>
            <a:off x="4636440" y="4716212"/>
            <a:ext cx="2024010" cy="169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6799668" y="4716212"/>
            <a:ext cx="2179177" cy="1692457"/>
            <a:chOff x="1700614" y="4076347"/>
            <a:chExt cx="2447390" cy="2017194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9" t="10159" r="9943"/>
            <a:stretch/>
          </p:blipFill>
          <p:spPr bwMode="auto">
            <a:xfrm rot="16200000">
              <a:off x="1915712" y="3861249"/>
              <a:ext cx="2017194" cy="2447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786072" y="5861234"/>
              <a:ext cx="105670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>
                  <a:solidFill>
                    <a:schemeClr val="accent1">
                      <a:lumMod val="75000"/>
                    </a:schemeClr>
                  </a:solidFill>
                </a:rPr>
                <a:t>www.mypacs.net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683521" y="4852202"/>
            <a:ext cx="2559466" cy="1555231"/>
            <a:chOff x="1683521" y="4852202"/>
            <a:chExt cx="2559466" cy="1555231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521" y="4852202"/>
              <a:ext cx="2559466" cy="1555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683521" y="6168798"/>
              <a:ext cx="82586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>
                  <a:solidFill>
                    <a:schemeClr val="accent1">
                      <a:lumMod val="75000"/>
                    </a:schemeClr>
                  </a:solidFill>
                </a:rPr>
                <a:t>www.ijhas.in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54428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Types of internal fixation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Wires (Tension band)</a:t>
            </a:r>
          </a:p>
          <a:p>
            <a:pPr lvl="1"/>
            <a:r>
              <a:rPr lang="en-US" dirty="0"/>
              <a:t>Special mechanics in</a:t>
            </a:r>
          </a:p>
          <a:p>
            <a:pPr lvl="2"/>
            <a:r>
              <a:rPr lang="en-US" dirty="0"/>
              <a:t>Patella</a:t>
            </a:r>
          </a:p>
          <a:p>
            <a:pPr lvl="2"/>
            <a:r>
              <a:rPr lang="en-US" dirty="0"/>
              <a:t>Olecranon</a:t>
            </a:r>
          </a:p>
          <a:p>
            <a:pPr lvl="2"/>
            <a:r>
              <a:rPr lang="en-US" dirty="0"/>
              <a:t>Malleolar fractures</a:t>
            </a:r>
          </a:p>
          <a:p>
            <a:pPr lvl="1"/>
            <a:endParaRPr lang="en-US" dirty="0"/>
          </a:p>
        </p:txBody>
      </p:sp>
      <p:sp>
        <p:nvSpPr>
          <p:cNvPr id="11" name="AutoShape 2" descr="https://www2.aofoundation.org/AOFileServerSurgery/MyPortalFiles?FilePath=/Surgery/en/_img/surgery/05-RedFix/13/Screw/13-A12_nonCanScr_3b_540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820" y="1233708"/>
            <a:ext cx="2723749" cy="259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917006" y="3988435"/>
            <a:ext cx="4145047" cy="2759670"/>
            <a:chOff x="4575175" y="4090987"/>
            <a:chExt cx="4145047" cy="275967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175" y="4090987"/>
              <a:ext cx="2034764" cy="254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8254" y="4090988"/>
              <a:ext cx="2121968" cy="254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941664" y="6619825"/>
              <a:ext cx="131318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>
                  <a:solidFill>
                    <a:schemeClr val="accent1">
                      <a:lumMod val="75000"/>
                    </a:schemeClr>
                  </a:solidFill>
                </a:rPr>
                <a:t>www.med.wayne.edu/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62229" y="3996982"/>
            <a:ext cx="4535136" cy="2759767"/>
            <a:chOff x="262229" y="4065350"/>
            <a:chExt cx="4535136" cy="2759767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7" r="4313"/>
            <a:stretch/>
          </p:blipFill>
          <p:spPr bwMode="auto">
            <a:xfrm>
              <a:off x="262229" y="4065350"/>
              <a:ext cx="4535136" cy="2540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490025" y="6594285"/>
              <a:ext cx="191590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>
                  <a:solidFill>
                    <a:schemeClr val="accent1">
                      <a:lumMod val="75000"/>
                    </a:schemeClr>
                  </a:solidFill>
                </a:rPr>
                <a:t>www.cambridgeorthopaedics.com</a:t>
              </a:r>
            </a:p>
          </p:txBody>
        </p:sp>
      </p:grp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9972" y="3522590"/>
            <a:ext cx="1581094" cy="112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696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Types of internal fixation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Screws</a:t>
            </a:r>
            <a:endParaRPr lang="en-US" dirty="0"/>
          </a:p>
          <a:p>
            <a:pPr lvl="1"/>
            <a:r>
              <a:rPr lang="en-US" dirty="0"/>
              <a:t>Good fixation- stable</a:t>
            </a:r>
          </a:p>
          <a:p>
            <a:pPr lvl="2"/>
            <a:r>
              <a:rPr lang="en-US" dirty="0"/>
              <a:t>Can apply good inter-fragmentary compression</a:t>
            </a:r>
          </a:p>
          <a:p>
            <a:pPr lvl="1"/>
            <a:r>
              <a:rPr lang="en-US" dirty="0"/>
              <a:t>In simple fractures</a:t>
            </a:r>
          </a:p>
          <a:p>
            <a:pPr lvl="1"/>
            <a:r>
              <a:rPr lang="en-US" dirty="0"/>
              <a:t>Can be applied percutaneous</a:t>
            </a:r>
            <a:endParaRPr lang="id-ID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35" t="2619" r="4974" b="3057"/>
          <a:stretch/>
        </p:blipFill>
        <p:spPr bwMode="auto">
          <a:xfrm>
            <a:off x="262518" y="3813843"/>
            <a:ext cx="2641786" cy="265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t="1587" r="3913" b="52725"/>
          <a:stretch/>
        </p:blipFill>
        <p:spPr bwMode="auto">
          <a:xfrm>
            <a:off x="3043218" y="3813843"/>
            <a:ext cx="2717776" cy="265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18"/>
          <a:stretch/>
        </p:blipFill>
        <p:spPr bwMode="auto">
          <a:xfrm>
            <a:off x="5924417" y="3813842"/>
            <a:ext cx="2675767" cy="265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0310" b="2119"/>
          <a:stretch/>
        </p:blipFill>
        <p:spPr bwMode="auto">
          <a:xfrm>
            <a:off x="5268654" y="6277882"/>
            <a:ext cx="1106509" cy="19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7526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Types of internal fixation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Screws</a:t>
            </a:r>
            <a:endParaRPr lang="en-US" dirty="0"/>
          </a:p>
          <a:p>
            <a:pPr lvl="1"/>
            <a:r>
              <a:rPr lang="en-US" dirty="0"/>
              <a:t>Good fixation- stable</a:t>
            </a:r>
          </a:p>
          <a:p>
            <a:pPr lvl="2"/>
            <a:r>
              <a:rPr lang="en-US" dirty="0"/>
              <a:t>Can apply good inter-fragmentary compression</a:t>
            </a:r>
          </a:p>
          <a:p>
            <a:pPr lvl="1"/>
            <a:r>
              <a:rPr lang="en-US" dirty="0"/>
              <a:t>In simple fractures</a:t>
            </a:r>
          </a:p>
          <a:p>
            <a:pPr lvl="1"/>
            <a:r>
              <a:rPr lang="en-US" dirty="0"/>
              <a:t>Can be applied percutaneous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34" t="15284" r="74658" b="54636"/>
          <a:stretch/>
        </p:blipFill>
        <p:spPr>
          <a:xfrm>
            <a:off x="7152023" y="1075630"/>
            <a:ext cx="1799340" cy="235972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4" t="6205" r="3147" b="6766"/>
          <a:stretch/>
        </p:blipFill>
        <p:spPr bwMode="auto">
          <a:xfrm>
            <a:off x="3186409" y="3802878"/>
            <a:ext cx="3358660" cy="247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00755" y="3802878"/>
            <a:ext cx="1877501" cy="2472789"/>
            <a:chOff x="316194" y="3725906"/>
            <a:chExt cx="1768979" cy="235972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194" y="3725906"/>
              <a:ext cx="1768979" cy="235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316194" y="5854794"/>
              <a:ext cx="98616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>
                  <a:solidFill>
                    <a:schemeClr val="accent1">
                      <a:lumMod val="75000"/>
                    </a:schemeClr>
                  </a:solidFill>
                </a:rPr>
                <a:t>radiopaedia.org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14684" y="3802879"/>
            <a:ext cx="2026876" cy="2472789"/>
            <a:chOff x="6324120" y="3802879"/>
            <a:chExt cx="2026876" cy="247278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120" y="3802879"/>
              <a:ext cx="2026876" cy="2472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324120" y="6044836"/>
              <a:ext cx="146065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>
                  <a:solidFill>
                    <a:schemeClr val="accent1">
                      <a:lumMod val="75000"/>
                    </a:schemeClr>
                  </a:solidFill>
                </a:rPr>
                <a:t>www.orthopaediclist.com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40999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Types of internal fixation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Plates and screws</a:t>
            </a:r>
            <a:endParaRPr lang="en-US" dirty="0"/>
          </a:p>
          <a:p>
            <a:pPr lvl="1"/>
            <a:r>
              <a:rPr lang="en-US" dirty="0"/>
              <a:t>Metaphyseal fractures</a:t>
            </a:r>
          </a:p>
          <a:p>
            <a:pPr lvl="1"/>
            <a:r>
              <a:rPr lang="en-US" dirty="0"/>
              <a:t>Diaphyseal fractures</a:t>
            </a:r>
          </a:p>
          <a:p>
            <a:pPr lvl="1"/>
            <a:r>
              <a:rPr lang="en-US" dirty="0"/>
              <a:t>Pelvis</a:t>
            </a:r>
            <a:endParaRPr lang="id-ID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509" t="52444" r="65633" b="4540"/>
          <a:stretch/>
        </p:blipFill>
        <p:spPr>
          <a:xfrm>
            <a:off x="6763499" y="3238855"/>
            <a:ext cx="1848897" cy="290963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22" b="9231"/>
          <a:stretch/>
        </p:blipFill>
        <p:spPr bwMode="auto">
          <a:xfrm>
            <a:off x="549275" y="3375380"/>
            <a:ext cx="1947461" cy="277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95"/>
          <a:stretch/>
        </p:blipFill>
        <p:spPr bwMode="auto">
          <a:xfrm>
            <a:off x="2496736" y="3375128"/>
            <a:ext cx="1429343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20910" y="6148491"/>
            <a:ext cx="135165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accent1">
                    <a:lumMod val="75000"/>
                  </a:schemeClr>
                </a:solidFill>
              </a:rPr>
              <a:t>AO Surgery Reference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57"/>
          <a:stretch/>
        </p:blipFill>
        <p:spPr bwMode="auto">
          <a:xfrm rot="21111438">
            <a:off x="4683736" y="1178867"/>
            <a:ext cx="715599" cy="269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/>
          <a:stretch/>
        </p:blipFill>
        <p:spPr bwMode="auto">
          <a:xfrm rot="20747477">
            <a:off x="5305592" y="3860434"/>
            <a:ext cx="660939" cy="269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6409231" y="1288429"/>
            <a:ext cx="2404510" cy="1799722"/>
            <a:chOff x="6409231" y="1288429"/>
            <a:chExt cx="2404510" cy="1799722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9231" y="1288429"/>
              <a:ext cx="2404510" cy="1781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7178835" y="2857319"/>
              <a:ext cx="101822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www.uilo.ubc.ca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639548" y="6127014"/>
            <a:ext cx="2228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Dynamic Hip Screw: DHS</a:t>
            </a:r>
          </a:p>
        </p:txBody>
      </p:sp>
    </p:spTree>
    <p:extLst>
      <p:ext uri="{BB962C8B-B14F-4D97-AF65-F5344CB8AC3E}">
        <p14:creationId xmlns:p14="http://schemas.microsoft.com/office/powerpoint/2010/main" val="21988032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Types of internal fixation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Intramedullary nails</a:t>
            </a:r>
            <a:r>
              <a:rPr lang="en-US" dirty="0"/>
              <a:t> (IMN)</a:t>
            </a:r>
          </a:p>
          <a:p>
            <a:pPr lvl="1"/>
            <a:r>
              <a:rPr lang="en-US" dirty="0"/>
              <a:t>Best fixation for diaphyseal long bone fractures</a:t>
            </a:r>
          </a:p>
          <a:p>
            <a:pPr lvl="2"/>
            <a:r>
              <a:rPr lang="en-US" dirty="0"/>
              <a:t>Femur, Tibia: Preferred over plating</a:t>
            </a:r>
          </a:p>
          <a:p>
            <a:pPr lvl="1"/>
            <a:r>
              <a:rPr lang="en-US" dirty="0"/>
              <a:t>Locked IMN provide stable fixation</a:t>
            </a:r>
            <a:endParaRPr lang="id-ID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3314" r="87956" b="6253"/>
          <a:stretch/>
        </p:blipFill>
        <p:spPr>
          <a:xfrm>
            <a:off x="7511753" y="3097522"/>
            <a:ext cx="1321278" cy="3291273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31" y="3435350"/>
            <a:ext cx="177165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327" y="3097523"/>
            <a:ext cx="1572426" cy="329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0"/>
          <a:stretch/>
        </p:blipFill>
        <p:spPr bwMode="auto">
          <a:xfrm>
            <a:off x="2107281" y="3435349"/>
            <a:ext cx="2484966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420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Operative Vs. Non-operative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6787279"/>
              </p:ext>
            </p:extLst>
          </p:nvPr>
        </p:nvGraphicFramePr>
        <p:xfrm>
          <a:off x="549275" y="1376365"/>
          <a:ext cx="8042274" cy="4128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8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8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4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81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Operative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Non-operative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812">
                <a:tc>
                  <a:txBody>
                    <a:bodyPr/>
                    <a:lstStyle/>
                    <a:p>
                      <a:r>
                        <a:rPr lang="en-US" sz="2400" b="0" dirty="0"/>
                        <a:t>Risk of joint stiffness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Present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812">
                <a:tc>
                  <a:txBody>
                    <a:bodyPr/>
                    <a:lstStyle/>
                    <a:p>
                      <a:r>
                        <a:rPr lang="en-US" sz="2400" b="0" dirty="0"/>
                        <a:t>Rehabilitation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Rapid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812">
                <a:tc>
                  <a:txBody>
                    <a:bodyPr/>
                    <a:lstStyle/>
                    <a:p>
                      <a:r>
                        <a:rPr lang="en-US" sz="2400" b="0" dirty="0"/>
                        <a:t>Risk of mal-union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Present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812">
                <a:tc>
                  <a:txBody>
                    <a:bodyPr/>
                    <a:lstStyle/>
                    <a:p>
                      <a:r>
                        <a:rPr lang="en-US" sz="2400" b="0" dirty="0"/>
                        <a:t>Risk</a:t>
                      </a:r>
                      <a:r>
                        <a:rPr lang="en-US" sz="2400" b="0" baseline="0" dirty="0"/>
                        <a:t> of non-union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Present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812">
                <a:tc>
                  <a:txBody>
                    <a:bodyPr/>
                    <a:lstStyle/>
                    <a:p>
                      <a:r>
                        <a:rPr lang="en-US" sz="2400" b="0" dirty="0"/>
                        <a:t>Speed of healing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Rapid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812">
                <a:tc>
                  <a:txBody>
                    <a:bodyPr/>
                    <a:lstStyle/>
                    <a:p>
                      <a:r>
                        <a:rPr lang="en-US" sz="2400" b="0" dirty="0"/>
                        <a:t>Risk of infection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5812">
                <a:tc>
                  <a:txBody>
                    <a:bodyPr/>
                    <a:lstStyle/>
                    <a:p>
                      <a:r>
                        <a:rPr lang="en-US" sz="2400" b="0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63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bone healing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51000"/>
            <a:ext cx="8042276" cy="4624668"/>
          </a:xfrm>
        </p:spPr>
        <p:txBody>
          <a:bodyPr>
            <a:normAutofit/>
          </a:bodyPr>
          <a:lstStyle/>
          <a:p>
            <a:r>
              <a:rPr lang="en-US" dirty="0"/>
              <a:t>The aim of fracture healing considered to be ‘ cortex - to - cortex ’union, with fracture surfaces directly joining by bone.</a:t>
            </a:r>
          </a:p>
          <a:p>
            <a:r>
              <a:rPr lang="en-US" dirty="0"/>
              <a:t>It requires the fracture to be immobilized in some way before it can occur.</a:t>
            </a:r>
          </a:p>
        </p:txBody>
      </p:sp>
    </p:spTree>
    <p:extLst>
      <p:ext uri="{BB962C8B-B14F-4D97-AF65-F5344CB8AC3E}">
        <p14:creationId xmlns:p14="http://schemas.microsoft.com/office/powerpoint/2010/main" val="40963505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External fixation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Indications in acute trauma:</a:t>
            </a:r>
          </a:p>
          <a:p>
            <a:pPr lvl="1"/>
            <a:r>
              <a:rPr lang="en-US" dirty="0"/>
              <a:t>Fractures associated with severe soft-tissue damage</a:t>
            </a:r>
            <a:r>
              <a:rPr lang="id-ID" dirty="0"/>
              <a:t> </a:t>
            </a:r>
            <a:r>
              <a:rPr lang="en-US" dirty="0"/>
              <a:t>(including open fractures) or those that are</a:t>
            </a:r>
            <a:r>
              <a:rPr lang="id-ID" dirty="0"/>
              <a:t> contaminated</a:t>
            </a:r>
          </a:p>
          <a:p>
            <a:pPr lvl="1"/>
            <a:r>
              <a:rPr lang="en-US" dirty="0"/>
              <a:t>Fractures around joints that are potentially suitable</a:t>
            </a:r>
            <a:r>
              <a:rPr lang="id-ID" dirty="0"/>
              <a:t> </a:t>
            </a:r>
            <a:r>
              <a:rPr lang="en-US" dirty="0"/>
              <a:t>for internal fixation but the soft tissues are too</a:t>
            </a:r>
            <a:r>
              <a:rPr lang="id-ID" dirty="0"/>
              <a:t> </a:t>
            </a:r>
            <a:r>
              <a:rPr lang="en-US" dirty="0"/>
              <a:t>swollen to allow safe surgery</a:t>
            </a:r>
            <a:endParaRPr lang="id-ID" dirty="0"/>
          </a:p>
          <a:p>
            <a:pPr lvl="1"/>
            <a:r>
              <a:rPr lang="en-US" dirty="0"/>
              <a:t>Patients with severe multiple injuries</a:t>
            </a:r>
            <a:endParaRPr lang="id-ID" dirty="0"/>
          </a:p>
        </p:txBody>
      </p:sp>
      <p:pic>
        <p:nvPicPr>
          <p:cNvPr id="6" name="Picture 4" descr="Ex-Fix (4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953" y="4851975"/>
            <a:ext cx="4329619" cy="1793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67471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Rehabilitation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Restore function of the</a:t>
            </a:r>
          </a:p>
          <a:p>
            <a:pPr lvl="1"/>
            <a:r>
              <a:rPr lang="en-US" dirty="0"/>
              <a:t>injured parts and,</a:t>
            </a:r>
          </a:p>
          <a:p>
            <a:pPr lvl="1"/>
            <a:r>
              <a:rPr lang="en-US" dirty="0"/>
              <a:t>patient as a whole</a:t>
            </a:r>
            <a:endParaRPr lang="id-ID" dirty="0"/>
          </a:p>
          <a:p>
            <a:r>
              <a:rPr lang="id-ID" dirty="0"/>
              <a:t>The objectives are:</a:t>
            </a:r>
          </a:p>
          <a:p>
            <a:pPr lvl="1"/>
            <a:r>
              <a:rPr lang="en-US" dirty="0"/>
              <a:t>to reduce edema </a:t>
            </a:r>
            <a:endParaRPr lang="id-ID" dirty="0"/>
          </a:p>
          <a:p>
            <a:pPr lvl="1"/>
            <a:r>
              <a:rPr lang="en-US" dirty="0"/>
              <a:t>preserve joint movement</a:t>
            </a:r>
          </a:p>
          <a:p>
            <a:pPr lvl="1"/>
            <a:r>
              <a:rPr lang="en-US" dirty="0"/>
              <a:t>restore muscle power  </a:t>
            </a:r>
            <a:endParaRPr lang="id-ID" dirty="0"/>
          </a:p>
          <a:p>
            <a:pPr lvl="1"/>
            <a:r>
              <a:rPr lang="en-US" dirty="0"/>
              <a:t>guide the patient</a:t>
            </a:r>
            <a:r>
              <a:rPr lang="id-ID" dirty="0"/>
              <a:t> back to normal activity</a:t>
            </a:r>
          </a:p>
        </p:txBody>
      </p:sp>
    </p:spTree>
    <p:extLst>
      <p:ext uri="{BB962C8B-B14F-4D97-AF65-F5344CB8AC3E}">
        <p14:creationId xmlns:p14="http://schemas.microsoft.com/office/powerpoint/2010/main" val="9714359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Treatment of open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The four essentials are:</a:t>
            </a:r>
          </a:p>
          <a:p>
            <a:pPr lvl="1"/>
            <a:r>
              <a:rPr lang="id-ID" dirty="0"/>
              <a:t>Antibiotic prophylaxis</a:t>
            </a:r>
          </a:p>
          <a:p>
            <a:pPr lvl="1"/>
            <a:r>
              <a:rPr lang="en-US" dirty="0"/>
              <a:t>Urgent wound and fracture debridement</a:t>
            </a:r>
            <a:endParaRPr lang="id-ID" dirty="0"/>
          </a:p>
          <a:p>
            <a:pPr lvl="1"/>
            <a:r>
              <a:rPr lang="id-ID" dirty="0"/>
              <a:t>Stabilization of the fracture </a:t>
            </a:r>
            <a:endParaRPr lang="en-US" dirty="0"/>
          </a:p>
          <a:p>
            <a:pPr lvl="2"/>
            <a:r>
              <a:rPr lang="id-ID" dirty="0"/>
              <a:t>? External Fixation</a:t>
            </a:r>
          </a:p>
          <a:p>
            <a:pPr lvl="1"/>
            <a:r>
              <a:rPr lang="id-ID" dirty="0"/>
              <a:t>Early definitive wound cover</a:t>
            </a:r>
          </a:p>
          <a:p>
            <a:endParaRPr lang="id-ID" dirty="0"/>
          </a:p>
          <a:p>
            <a:endParaRPr lang="id-ID" dirty="0"/>
          </a:p>
          <a:p>
            <a:pPr lvl="2"/>
            <a:endParaRPr lang="id-ID" dirty="0"/>
          </a:p>
        </p:txBody>
      </p:sp>
      <p:pic>
        <p:nvPicPr>
          <p:cNvPr id="4" name="Picture 7" descr="桝内photo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4191" y="1375758"/>
            <a:ext cx="1906720" cy="466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20462315">
            <a:off x="1818962" y="4820918"/>
            <a:ext cx="3897221" cy="461665"/>
          </a:xfrm>
          <a:prstGeom prst="rect">
            <a:avLst/>
          </a:prstGeom>
          <a:noFill/>
          <a:ln>
            <a:solidFill>
              <a:srgbClr val="397B8C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97B8C"/>
                </a:solidFill>
                <a:latin typeface="Arial"/>
                <a:cs typeface="Arial"/>
              </a:rPr>
              <a:t>To be discussed separately</a:t>
            </a:r>
          </a:p>
        </p:txBody>
      </p:sp>
    </p:spTree>
    <p:extLst>
      <p:ext uri="{BB962C8B-B14F-4D97-AF65-F5344CB8AC3E}">
        <p14:creationId xmlns:p14="http://schemas.microsoft.com/office/powerpoint/2010/main" val="28264343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fractures heal</a:t>
            </a:r>
          </a:p>
          <a:p>
            <a:pPr lvl="1"/>
            <a:r>
              <a:rPr lang="en-US" dirty="0"/>
              <a:t>Indirect / Direct</a:t>
            </a:r>
          </a:p>
          <a:p>
            <a:r>
              <a:rPr lang="en-US" dirty="0"/>
              <a:t>Principles of Fracture treatment</a:t>
            </a:r>
          </a:p>
          <a:p>
            <a:pPr lvl="1"/>
            <a:r>
              <a:rPr lang="en-US" dirty="0"/>
              <a:t>Reduction: Direct / Indirect</a:t>
            </a:r>
          </a:p>
          <a:p>
            <a:pPr lvl="1"/>
            <a:r>
              <a:rPr lang="en-US" dirty="0"/>
              <a:t>Reduction: Anatomical / Functional</a:t>
            </a:r>
          </a:p>
          <a:p>
            <a:pPr lvl="1"/>
            <a:r>
              <a:rPr lang="en-US" dirty="0"/>
              <a:t>Fixation External / Internal</a:t>
            </a:r>
          </a:p>
          <a:p>
            <a:pPr lvl="1"/>
            <a:r>
              <a:rPr lang="en-US" dirty="0"/>
              <a:t>Fixation: Absolute stability / Relative stability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Open Vs. Closed</a:t>
            </a:r>
          </a:p>
        </p:txBody>
      </p:sp>
    </p:spTree>
    <p:extLst>
      <p:ext uri="{BB962C8B-B14F-4D97-AF65-F5344CB8AC3E}">
        <p14:creationId xmlns:p14="http://schemas.microsoft.com/office/powerpoint/2010/main" val="14674399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2844801"/>
          </a:xfrm>
        </p:spPr>
        <p:txBody>
          <a:bodyPr/>
          <a:lstStyle/>
          <a:p>
            <a:r>
              <a:rPr lang="en-US" sz="2800" dirty="0"/>
              <a:t>Principles of</a:t>
            </a:r>
            <a:br>
              <a:rPr lang="en-US" sz="2800" dirty="0"/>
            </a:br>
            <a:r>
              <a:rPr lang="en-US" sz="2800" dirty="0"/>
              <a:t>Fracture Treatment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Part – 2</a:t>
            </a:r>
            <a:br>
              <a:rPr lang="en-US" sz="2800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Complications of Fractures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8" y="1993159"/>
            <a:ext cx="1100666" cy="1766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009467" y="1993159"/>
            <a:ext cx="1064654" cy="1766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8" y="324757"/>
            <a:ext cx="4615543" cy="72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275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of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Mal-union</a:t>
            </a:r>
          </a:p>
          <a:p>
            <a:r>
              <a:rPr lang="en-US" sz="2800" dirty="0"/>
              <a:t>Non-union</a:t>
            </a:r>
          </a:p>
          <a:p>
            <a:r>
              <a:rPr lang="en-US" sz="2800" dirty="0"/>
              <a:t>Fat embolism</a:t>
            </a:r>
          </a:p>
          <a:p>
            <a:r>
              <a:rPr lang="en-US" sz="2800" dirty="0"/>
              <a:t>DVT</a:t>
            </a:r>
          </a:p>
          <a:p>
            <a:r>
              <a:rPr lang="en-US" sz="2800" dirty="0"/>
              <a:t>Avascular necrosis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Stiffness</a:t>
            </a:r>
          </a:p>
          <a:p>
            <a:r>
              <a:rPr lang="en-US" sz="2800" dirty="0"/>
              <a:t>Neurological</a:t>
            </a:r>
          </a:p>
          <a:p>
            <a:r>
              <a:rPr lang="en-US" sz="2800" dirty="0"/>
              <a:t>Vascular</a:t>
            </a:r>
          </a:p>
          <a:p>
            <a:r>
              <a:rPr lang="en-US" sz="2800" dirty="0"/>
              <a:t>Complication of surgery</a:t>
            </a:r>
          </a:p>
          <a:p>
            <a:pPr lvl="1"/>
            <a:r>
              <a:rPr lang="en-US" sz="2400" dirty="0"/>
              <a:t>Infection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4681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Healing in poor position</a:t>
            </a:r>
          </a:p>
          <a:p>
            <a:pPr lvl="1"/>
            <a:r>
              <a:rPr lang="en-US" dirty="0"/>
              <a:t>Deformity</a:t>
            </a:r>
          </a:p>
          <a:p>
            <a:pPr lvl="1"/>
            <a:r>
              <a:rPr lang="en-US" dirty="0"/>
              <a:t>Shortening</a:t>
            </a:r>
          </a:p>
          <a:p>
            <a:pPr lvl="1"/>
            <a:r>
              <a:rPr lang="en-US" dirty="0"/>
              <a:t>Loss of function: e.g.?</a:t>
            </a:r>
          </a:p>
          <a:p>
            <a:pPr lvl="1"/>
            <a:r>
              <a:rPr lang="en-US" dirty="0"/>
              <a:t>Risk of early osteoarthritis: e.g.?</a:t>
            </a:r>
          </a:p>
          <a:p>
            <a:r>
              <a:rPr lang="en-US" dirty="0"/>
              <a:t>Related to</a:t>
            </a:r>
          </a:p>
          <a:p>
            <a:pPr lvl="1"/>
            <a:r>
              <a:rPr lang="en-US" dirty="0"/>
              <a:t>Poor reduction or poor fixation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66" y="4945272"/>
            <a:ext cx="5464858" cy="14099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6137" y="6155150"/>
            <a:ext cx="1428596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700" dirty="0">
                <a:solidFill>
                  <a:schemeClr val="bg1"/>
                </a:solidFill>
              </a:rPr>
              <a:t>http://</a:t>
            </a:r>
            <a:r>
              <a:rPr lang="nl-NL" sz="700" dirty="0" err="1">
                <a:solidFill>
                  <a:schemeClr val="bg1"/>
                </a:solidFill>
              </a:rPr>
              <a:t>www.akhanddoc.com</a:t>
            </a:r>
            <a:r>
              <a:rPr lang="nl-NL" sz="700" dirty="0">
                <a:solidFill>
                  <a:schemeClr val="bg1"/>
                </a:solidFill>
              </a:rPr>
              <a:t>/</a:t>
            </a:r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8584" y="2425637"/>
            <a:ext cx="3332496" cy="392956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Mal-union</a:t>
            </a:r>
          </a:p>
        </p:txBody>
      </p:sp>
    </p:spTree>
    <p:extLst>
      <p:ext uri="{BB962C8B-B14F-4D97-AF65-F5344CB8AC3E}">
        <p14:creationId xmlns:p14="http://schemas.microsoft.com/office/powerpoint/2010/main" val="31477421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Non-union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549275" y="1375758"/>
            <a:ext cx="5624634" cy="4899910"/>
          </a:xfrm>
        </p:spPr>
        <p:txBody>
          <a:bodyPr/>
          <a:lstStyle/>
          <a:p>
            <a:r>
              <a:rPr lang="en-US" dirty="0"/>
              <a:t>Failure to heal</a:t>
            </a:r>
          </a:p>
          <a:p>
            <a:pPr lvl="1"/>
            <a:r>
              <a:rPr lang="en-US" dirty="0"/>
              <a:t>3% overall</a:t>
            </a:r>
          </a:p>
          <a:p>
            <a:pPr lvl="1"/>
            <a:r>
              <a:rPr lang="en-US" dirty="0"/>
              <a:t>50% of some specific fractures</a:t>
            </a:r>
          </a:p>
          <a:p>
            <a:pPr lvl="1"/>
            <a:r>
              <a:rPr lang="en-US" dirty="0"/>
              <a:t>Related to</a:t>
            </a:r>
          </a:p>
          <a:p>
            <a:pPr lvl="2"/>
            <a:r>
              <a:rPr lang="en-US" dirty="0"/>
              <a:t>Treatment: (infection, AVN)</a:t>
            </a:r>
          </a:p>
          <a:p>
            <a:pPr lvl="2"/>
            <a:r>
              <a:rPr lang="en-US" dirty="0"/>
              <a:t>Local problems: AVN- blood supply</a:t>
            </a:r>
          </a:p>
          <a:p>
            <a:pPr lvl="2"/>
            <a:r>
              <a:rPr lang="en-US" dirty="0"/>
              <a:t>Systemic problems (Disease, Smoking)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360" y="1587257"/>
            <a:ext cx="3098800" cy="4673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17755" y="6260857"/>
            <a:ext cx="11769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000" dirty="0" err="1"/>
              <a:t>en.wikipedia.org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932246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 Embolism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syndrome</a:t>
            </a:r>
          </a:p>
          <a:p>
            <a:pPr lvl="1"/>
            <a:r>
              <a:rPr lang="en-US" dirty="0"/>
              <a:t>Marrow elements (fat) released into the vascular system and travel to the lungs </a:t>
            </a:r>
          </a:p>
          <a:p>
            <a:pPr lvl="1"/>
            <a:r>
              <a:rPr lang="en-US" dirty="0"/>
              <a:t>Triglycerides (fat) metabolized to FFA by pneumatocytes and these FFA are toxic to tissue </a:t>
            </a:r>
          </a:p>
          <a:p>
            <a:pPr lvl="1"/>
            <a:r>
              <a:rPr lang="en-US" dirty="0"/>
              <a:t>Especially brain, blood vessels, kidneys</a:t>
            </a:r>
          </a:p>
          <a:p>
            <a:pPr lvl="1"/>
            <a:r>
              <a:rPr lang="en-US" dirty="0"/>
              <a:t>ARDS</a:t>
            </a:r>
          </a:p>
          <a:p>
            <a:pPr lvl="1"/>
            <a:r>
              <a:rPr lang="en-US" dirty="0"/>
              <a:t>Risk of death</a:t>
            </a:r>
          </a:p>
        </p:txBody>
      </p:sp>
    </p:spTree>
    <p:extLst>
      <p:ext uri="{BB962C8B-B14F-4D97-AF65-F5344CB8AC3E}">
        <p14:creationId xmlns:p14="http://schemas.microsoft.com/office/powerpoint/2010/main" val="29393395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 Embolism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Diagnosis</a:t>
            </a:r>
          </a:p>
          <a:p>
            <a:pPr lvl="1"/>
            <a:r>
              <a:rPr lang="en-US" dirty="0"/>
              <a:t>ARDS</a:t>
            </a:r>
          </a:p>
          <a:p>
            <a:pPr lvl="1"/>
            <a:r>
              <a:rPr lang="en-US" dirty="0"/>
              <a:t>Mental status changes</a:t>
            </a:r>
          </a:p>
          <a:p>
            <a:pPr lvl="1"/>
            <a:r>
              <a:rPr lang="en-US" dirty="0"/>
              <a:t>Petechial hemorrhage</a:t>
            </a:r>
          </a:p>
          <a:p>
            <a:pPr marL="349250" lvl="1" indent="0">
              <a:buNone/>
            </a:pPr>
            <a:endParaRPr lang="en-US" dirty="0"/>
          </a:p>
          <a:p>
            <a:pPr lvl="1"/>
            <a:r>
              <a:rPr lang="en-US" dirty="0"/>
              <a:t>Treatment</a:t>
            </a:r>
          </a:p>
          <a:p>
            <a:pPr lvl="2"/>
            <a:r>
              <a:rPr lang="en-US" dirty="0"/>
              <a:t>Respiratory Support</a:t>
            </a:r>
          </a:p>
          <a:p>
            <a:pPr lvl="2"/>
            <a:r>
              <a:rPr lang="en-US" dirty="0"/>
              <a:t>Early recognition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347" y="1856858"/>
            <a:ext cx="4117449" cy="403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86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bone healing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047314"/>
            <a:ext cx="6078472" cy="5455086"/>
          </a:xfrm>
        </p:spPr>
        <p:txBody>
          <a:bodyPr>
            <a:normAutofit/>
          </a:bodyPr>
          <a:lstStyle/>
          <a:p>
            <a:r>
              <a:rPr lang="en-US" sz="2400" dirty="0"/>
              <a:t>Fractures are joined initially by a cuff of provisional woven bone (bridging external callus). This varies in amount.</a:t>
            </a:r>
          </a:p>
          <a:p>
            <a:pPr algn="justLow"/>
            <a:endParaRPr lang="en-US" sz="100" dirty="0"/>
          </a:p>
          <a:p>
            <a:r>
              <a:rPr lang="en-US" sz="2400" dirty="0"/>
              <a:t>cortex - to - cortex union</a:t>
            </a:r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endParaRPr lang="en-US" sz="100" dirty="0"/>
          </a:p>
          <a:p>
            <a:pPr marL="609600" indent="-609600"/>
            <a:r>
              <a:rPr lang="en-US" sz="2400" dirty="0"/>
              <a:t>late medullary callus</a:t>
            </a:r>
            <a:endParaRPr lang="en-US" sz="2000" dirty="0"/>
          </a:p>
          <a:p>
            <a:endParaRPr lang="en-US" sz="2400" dirty="0"/>
          </a:p>
          <a:p>
            <a:r>
              <a:rPr lang="en-US" sz="2400" dirty="0" err="1"/>
              <a:t>Remodelling</a:t>
            </a:r>
            <a:r>
              <a:rPr lang="en-US" sz="2400" dirty="0"/>
              <a:t> and the gradual replacement of bridging bone by medullary callus</a:t>
            </a:r>
            <a:r>
              <a:rPr lang="en-US" dirty="0"/>
              <a:t>                      </a:t>
            </a:r>
          </a:p>
        </p:txBody>
      </p:sp>
      <p:sp>
        <p:nvSpPr>
          <p:cNvPr id="4" name="Down Arrow 3"/>
          <p:cNvSpPr/>
          <p:nvPr/>
        </p:nvSpPr>
        <p:spPr>
          <a:xfrm>
            <a:off x="3267964" y="2425466"/>
            <a:ext cx="319532" cy="304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  <p:sp>
        <p:nvSpPr>
          <p:cNvPr id="5" name="Down Arrow 4"/>
          <p:cNvSpPr/>
          <p:nvPr/>
        </p:nvSpPr>
        <p:spPr>
          <a:xfrm>
            <a:off x="3267964" y="3345899"/>
            <a:ext cx="308864" cy="338743"/>
          </a:xfrm>
          <a:prstGeom prst="downArrow">
            <a:avLst>
              <a:gd name="adj1" fmla="val 41777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 sz="1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972" y="1375758"/>
            <a:ext cx="2801370" cy="1525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696" y="3233946"/>
            <a:ext cx="3474527" cy="22524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60236" y="5503108"/>
            <a:ext cx="2940051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Lecture Notes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Orthopaedics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and Fractures</a:t>
            </a:r>
            <a:endParaRPr lang="ar-SA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ar-SA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3229736" y="4457701"/>
            <a:ext cx="319532" cy="43344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34503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DVT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DVT / Pulmonary embolism</a:t>
            </a:r>
          </a:p>
          <a:p>
            <a:pPr lvl="1"/>
            <a:r>
              <a:rPr lang="en-US" dirty="0"/>
              <a:t>Causes of DVT after fracture</a:t>
            </a:r>
          </a:p>
          <a:p>
            <a:pPr lvl="2"/>
            <a:r>
              <a:rPr lang="en-US" dirty="0"/>
              <a:t>Immobilization causes blood stasis</a:t>
            </a:r>
          </a:p>
          <a:p>
            <a:pPr lvl="2"/>
            <a:r>
              <a:rPr lang="en-US" dirty="0"/>
              <a:t>Hypercoagulability</a:t>
            </a:r>
          </a:p>
          <a:p>
            <a:pPr lvl="2"/>
            <a:r>
              <a:rPr lang="en-US" dirty="0"/>
              <a:t>Intimal injury of vessels</a:t>
            </a:r>
          </a:p>
          <a:p>
            <a:pPr lvl="1"/>
            <a:r>
              <a:rPr lang="en-US" dirty="0"/>
              <a:t>Thrombosis of LL veins</a:t>
            </a:r>
          </a:p>
          <a:p>
            <a:pPr lvl="1"/>
            <a:r>
              <a:rPr lang="en-US" dirty="0"/>
              <a:t>Embolism to heart and then lungs</a:t>
            </a:r>
          </a:p>
          <a:p>
            <a:pPr lvl="1"/>
            <a:r>
              <a:rPr lang="en-US" dirty="0"/>
              <a:t>Mechanical blockage</a:t>
            </a:r>
          </a:p>
          <a:p>
            <a:pPr lvl="1"/>
            <a:r>
              <a:rPr lang="en-US" dirty="0"/>
              <a:t>Ventilation/perfusion mismatch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331" y="1916113"/>
            <a:ext cx="2302476" cy="36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87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DVT prevention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Mobilization</a:t>
            </a:r>
          </a:p>
          <a:p>
            <a:pPr lvl="1"/>
            <a:r>
              <a:rPr lang="en-US"/>
              <a:t>Patient</a:t>
            </a:r>
            <a:endParaRPr lang="en-US" dirty="0"/>
          </a:p>
          <a:p>
            <a:pPr lvl="1"/>
            <a:r>
              <a:rPr lang="en-US" dirty="0"/>
              <a:t>Limb</a:t>
            </a:r>
          </a:p>
          <a:p>
            <a:r>
              <a:rPr lang="en-US" dirty="0"/>
              <a:t>Mechanical</a:t>
            </a:r>
          </a:p>
          <a:p>
            <a:pPr lvl="1"/>
            <a:r>
              <a:rPr lang="en-US" dirty="0"/>
              <a:t>Skeletal stabilization</a:t>
            </a:r>
          </a:p>
          <a:p>
            <a:pPr lvl="1"/>
            <a:r>
              <a:rPr lang="en-US" dirty="0"/>
              <a:t>SCD*, foot pumps</a:t>
            </a:r>
          </a:p>
          <a:p>
            <a:pPr lvl="1"/>
            <a:r>
              <a:rPr lang="en-US" dirty="0"/>
              <a:t>Compression </a:t>
            </a:r>
          </a:p>
          <a:p>
            <a:r>
              <a:rPr lang="en-US" dirty="0"/>
              <a:t>Chemical anticoagulation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175" y="2589894"/>
            <a:ext cx="4256938" cy="22796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25083" y="4831904"/>
            <a:ext cx="17070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 err="1">
                <a:solidFill>
                  <a:srgbClr val="3A7D8E"/>
                </a:solidFill>
              </a:rPr>
              <a:t>www.kendallhealthcare.com</a:t>
            </a:r>
            <a:endParaRPr lang="en-US" sz="900" dirty="0">
              <a:solidFill>
                <a:srgbClr val="3A7D8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5029" y="5892800"/>
            <a:ext cx="3332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SCD: Sequential Compression Device</a:t>
            </a:r>
          </a:p>
        </p:txBody>
      </p:sp>
    </p:spTree>
    <p:extLst>
      <p:ext uri="{BB962C8B-B14F-4D97-AF65-F5344CB8AC3E}">
        <p14:creationId xmlns:p14="http://schemas.microsoft.com/office/powerpoint/2010/main" val="42042294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Osteoarthritis of joints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522788" cy="4899910"/>
          </a:xfrm>
        </p:spPr>
        <p:txBody>
          <a:bodyPr/>
          <a:lstStyle/>
          <a:p>
            <a:r>
              <a:rPr lang="en-US" dirty="0"/>
              <a:t>In non-anatomically reduced  intra-articular fractures (step present)</a:t>
            </a:r>
          </a:p>
          <a:p>
            <a:endParaRPr lang="en-US" dirty="0"/>
          </a:p>
          <a:p>
            <a:r>
              <a:rPr lang="en-US" dirty="0"/>
              <a:t>With mal-alignment of </a:t>
            </a:r>
            <a:r>
              <a:rPr lang="en-US" dirty="0" err="1"/>
              <a:t>extra-articular</a:t>
            </a:r>
            <a:r>
              <a:rPr lang="en-US" dirty="0"/>
              <a:t> fractures causing abnormal stress forces on nearby joints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311" y="1065686"/>
            <a:ext cx="2176327" cy="18495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61775" y="2915216"/>
            <a:ext cx="121539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 err="1">
                <a:solidFill>
                  <a:srgbClr val="397B8C"/>
                </a:solidFill>
              </a:rPr>
              <a:t>www.boneschool.com</a:t>
            </a:r>
            <a:r>
              <a:rPr lang="en-US" sz="800" dirty="0">
                <a:solidFill>
                  <a:srgbClr val="397B8C"/>
                </a:solidFill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3490"/>
          <a:stretch/>
        </p:blipFill>
        <p:spPr>
          <a:xfrm>
            <a:off x="5889999" y="3435350"/>
            <a:ext cx="1771650" cy="31646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01976" y="6585838"/>
            <a:ext cx="9476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r-IN" sz="900" dirty="0">
                <a:solidFill>
                  <a:srgbClr val="397B8C"/>
                </a:solidFill>
              </a:rPr>
              <a:t>https://faoj.org/</a:t>
            </a:r>
            <a:endParaRPr lang="en-US" sz="900" dirty="0">
              <a:solidFill>
                <a:srgbClr val="397B8C"/>
              </a:solidFill>
            </a:endParaRPr>
          </a:p>
        </p:txBody>
      </p:sp>
      <p:pic>
        <p:nvPicPr>
          <p:cNvPr id="1026" name="Picture 2" descr="http://orthoinfo.aaos.org/figures/A00393F0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0"/>
          <a:stretch/>
        </p:blipFill>
        <p:spPr bwMode="auto">
          <a:xfrm>
            <a:off x="4855752" y="1065687"/>
            <a:ext cx="1618275" cy="184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072063" y="2917471"/>
            <a:ext cx="127791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397B8C"/>
                </a:solidFill>
              </a:rPr>
              <a:t>http://orthoinfo.aaos.org</a:t>
            </a:r>
            <a:endParaRPr lang="ar-SA" sz="8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0250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Avascular necrosis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8042276" cy="4339977"/>
          </a:xfrm>
        </p:spPr>
        <p:txBody>
          <a:bodyPr/>
          <a:lstStyle/>
          <a:p>
            <a:r>
              <a:rPr lang="en-US" dirty="0"/>
              <a:t>More related to specific fractures:</a:t>
            </a:r>
          </a:p>
          <a:p>
            <a:pPr lvl="1"/>
            <a:r>
              <a:rPr lang="en-US" dirty="0"/>
              <a:t>Peculiar blood supply arrangement</a:t>
            </a:r>
          </a:p>
          <a:p>
            <a:pPr lvl="2"/>
            <a:r>
              <a:rPr lang="en-US" dirty="0"/>
              <a:t>Neck of femur</a:t>
            </a:r>
          </a:p>
          <a:p>
            <a:pPr lvl="2"/>
            <a:r>
              <a:rPr lang="en-US" dirty="0"/>
              <a:t>Scaphoid</a:t>
            </a:r>
          </a:p>
          <a:p>
            <a:pPr lvl="2"/>
            <a:r>
              <a:rPr lang="en-US" dirty="0"/>
              <a:t>Talus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385" y="2963707"/>
            <a:ext cx="4388075" cy="35535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7262" y="6533300"/>
            <a:ext cx="2241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000" dirty="0">
                <a:solidFill>
                  <a:srgbClr val="3A7D8E"/>
                </a:solidFill>
              </a:rPr>
              <a:t>https://</a:t>
            </a:r>
            <a:r>
              <a:rPr lang="de-DE" sz="1000" dirty="0" err="1">
                <a:solidFill>
                  <a:srgbClr val="3A7D8E"/>
                </a:solidFill>
              </a:rPr>
              <a:t>rafalafena.wordpress.com</a:t>
            </a:r>
            <a:endParaRPr lang="en-US" sz="1000" dirty="0">
              <a:solidFill>
                <a:srgbClr val="3A7D8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835" y="3732014"/>
            <a:ext cx="2301180" cy="27652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53026" y="6548549"/>
            <a:ext cx="13800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800" dirty="0" err="1">
                <a:solidFill>
                  <a:srgbClr val="3A7D8E"/>
                </a:solidFill>
              </a:rPr>
              <a:t>www.wikiradiography.net</a:t>
            </a:r>
            <a:endParaRPr lang="en-US" sz="800" dirty="0">
              <a:solidFill>
                <a:srgbClr val="3A7D8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9193" r="31120"/>
          <a:stretch/>
        </p:blipFill>
        <p:spPr>
          <a:xfrm>
            <a:off x="35280" y="4357365"/>
            <a:ext cx="2326915" cy="21911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5283" y="6488668"/>
            <a:ext cx="13366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800" dirty="0" err="1">
                <a:solidFill>
                  <a:srgbClr val="3A7D8E"/>
                </a:solidFill>
              </a:rPr>
              <a:t>www.podiatrytoday.com</a:t>
            </a:r>
            <a:endParaRPr lang="en-US" sz="800" dirty="0">
              <a:solidFill>
                <a:srgbClr val="3A7D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9235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Neurological 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Nerve Injuries</a:t>
            </a:r>
          </a:p>
          <a:p>
            <a:pPr lvl="1"/>
            <a:r>
              <a:rPr lang="en-US" dirty="0"/>
              <a:t>Peripheral nerves in relation to bone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Spinal injuries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6705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Neurological 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Nerve Injuries</a:t>
            </a:r>
          </a:p>
          <a:p>
            <a:pPr lvl="1"/>
            <a:r>
              <a:rPr lang="en-US" dirty="0"/>
              <a:t>Peripheral nerves in relation to bone</a:t>
            </a:r>
          </a:p>
          <a:p>
            <a:pPr lvl="2"/>
            <a:r>
              <a:rPr lang="en-US" dirty="0"/>
              <a:t>e.g. Radial nerve in fracture of humeral shaft</a:t>
            </a:r>
          </a:p>
          <a:p>
            <a:pPr lvl="1"/>
            <a:r>
              <a:rPr lang="en-US" dirty="0"/>
              <a:t>Spinal nerves</a:t>
            </a:r>
          </a:p>
          <a:p>
            <a:pPr lvl="2"/>
            <a:r>
              <a:rPr lang="en-US" dirty="0"/>
              <a:t>In injuries of spine (vertebral column)</a:t>
            </a:r>
          </a:p>
        </p:txBody>
      </p:sp>
    </p:spTree>
    <p:extLst>
      <p:ext uri="{BB962C8B-B14F-4D97-AF65-F5344CB8AC3E}">
        <p14:creationId xmlns:p14="http://schemas.microsoft.com/office/powerpoint/2010/main" val="13639364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Vascular 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Kinking of vessels more common than tears</a:t>
            </a:r>
          </a:p>
          <a:p>
            <a:r>
              <a:rPr lang="en-US" dirty="0"/>
              <a:t>Compartment syndrome</a:t>
            </a:r>
          </a:p>
          <a:p>
            <a:endParaRPr lang="en-US" dirty="0"/>
          </a:p>
          <a:p>
            <a:pPr lvl="1"/>
            <a:r>
              <a:rPr lang="en-US" dirty="0"/>
              <a:t>e.g. Brachial artery in supracondylar fracture of humerus</a:t>
            </a:r>
          </a:p>
          <a:p>
            <a:pPr lvl="1"/>
            <a:r>
              <a:rPr lang="en-US" dirty="0"/>
              <a:t>e.g. Popliteal artery in knee dislocation</a:t>
            </a:r>
          </a:p>
        </p:txBody>
      </p:sp>
    </p:spTree>
    <p:extLst>
      <p:ext uri="{BB962C8B-B14F-4D97-AF65-F5344CB8AC3E}">
        <p14:creationId xmlns:p14="http://schemas.microsoft.com/office/powerpoint/2010/main" val="872562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Infection after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open fractures</a:t>
            </a:r>
          </a:p>
          <a:p>
            <a:pPr lvl="1"/>
            <a:r>
              <a:rPr lang="en-US" dirty="0"/>
              <a:t>More if more severe injury</a:t>
            </a:r>
          </a:p>
          <a:p>
            <a:pPr lvl="1"/>
            <a:r>
              <a:rPr lang="en-US" dirty="0"/>
              <a:t>More if delayed treatment (Time)</a:t>
            </a:r>
          </a:p>
          <a:p>
            <a:pPr lvl="1"/>
            <a:r>
              <a:rPr lang="en-US" dirty="0"/>
              <a:t>More in contaminated open wounds</a:t>
            </a:r>
          </a:p>
          <a:p>
            <a:r>
              <a:rPr lang="en-US" dirty="0"/>
              <a:t>After open reduction and internal fixation</a:t>
            </a:r>
          </a:p>
          <a:p>
            <a:pPr lvl="1"/>
            <a:r>
              <a:rPr lang="en-US" dirty="0"/>
              <a:t>More if prolonged surgery</a:t>
            </a:r>
          </a:p>
          <a:p>
            <a:pPr lvl="1"/>
            <a:r>
              <a:rPr lang="en-US" dirty="0"/>
              <a:t>More if tissues not respected</a:t>
            </a:r>
          </a:p>
          <a:p>
            <a:pPr lvl="1"/>
            <a:r>
              <a:rPr lang="en-US" dirty="0"/>
              <a:t>With foreign material of internal</a:t>
            </a:r>
          </a:p>
          <a:p>
            <a:pPr marL="349250" lvl="1" indent="0">
              <a:buNone/>
            </a:pPr>
            <a:r>
              <a:rPr lang="en-US" dirty="0"/>
              <a:t>      fixation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680" y="1236945"/>
            <a:ext cx="2974320" cy="1426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243" y="3885599"/>
            <a:ext cx="2875757" cy="2130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8692" y="6015789"/>
            <a:ext cx="1446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3A7D8E"/>
                </a:solidFill>
              </a:rPr>
              <a:t>AOSR. </a:t>
            </a:r>
            <a:r>
              <a:rPr lang="en-US" sz="1000" dirty="0" err="1">
                <a:solidFill>
                  <a:srgbClr val="3A7D8E"/>
                </a:solidFill>
              </a:rPr>
              <a:t>AOFoundation</a:t>
            </a:r>
            <a:endParaRPr lang="en-US" sz="1000" dirty="0">
              <a:solidFill>
                <a:srgbClr val="3A7D8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36478" y="2669818"/>
            <a:ext cx="12875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3A7D8E"/>
                </a:solidFill>
              </a:rPr>
              <a:t>WWW.ryortho.com</a:t>
            </a:r>
            <a:endParaRPr lang="en-US" sz="1000" dirty="0">
              <a:solidFill>
                <a:srgbClr val="3A7D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356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Pitfalls in Fracture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History of mechanism of injury not obtained</a:t>
            </a:r>
          </a:p>
          <a:p>
            <a:pPr lvl="1"/>
            <a:r>
              <a:rPr lang="en-US" dirty="0"/>
              <a:t>Combination injury missed</a:t>
            </a:r>
          </a:p>
          <a:p>
            <a:pPr lvl="1"/>
            <a:r>
              <a:rPr lang="en-US" dirty="0"/>
              <a:t>Soft tissue not considered</a:t>
            </a:r>
          </a:p>
          <a:p>
            <a:r>
              <a:rPr lang="en-US" dirty="0"/>
              <a:t>Failure to consider occult fractures</a:t>
            </a:r>
          </a:p>
          <a:p>
            <a:r>
              <a:rPr lang="en-US" dirty="0"/>
              <a:t>X-rays not proper; exposure, views</a:t>
            </a:r>
            <a:r>
              <a:rPr lang="is-IS" dirty="0"/>
              <a:t>….etc.</a:t>
            </a:r>
            <a:endParaRPr lang="en-US" dirty="0"/>
          </a:p>
          <a:p>
            <a:r>
              <a:rPr lang="en-US" dirty="0"/>
              <a:t>Inadequate film accepted</a:t>
            </a:r>
          </a:p>
        </p:txBody>
      </p:sp>
    </p:spTree>
    <p:extLst>
      <p:ext uri="{BB962C8B-B14F-4D97-AF65-F5344CB8AC3E}">
        <p14:creationId xmlns:p14="http://schemas.microsoft.com/office/powerpoint/2010/main" val="10624587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Summary</a:t>
            </a:r>
            <a:br>
              <a:rPr lang="en-US" sz="4000" dirty="0"/>
            </a:br>
            <a:r>
              <a:rPr lang="en-US" sz="4000" dirty="0"/>
              <a:t>Complications of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963058"/>
            <a:ext cx="3840480" cy="4343400"/>
          </a:xfrm>
        </p:spPr>
        <p:txBody>
          <a:bodyPr>
            <a:normAutofit/>
          </a:bodyPr>
          <a:lstStyle/>
          <a:p>
            <a:r>
              <a:rPr lang="en-US" sz="2800" dirty="0"/>
              <a:t>Mal-union</a:t>
            </a:r>
          </a:p>
          <a:p>
            <a:r>
              <a:rPr lang="en-US" sz="2800" dirty="0"/>
              <a:t>Non-union</a:t>
            </a:r>
          </a:p>
          <a:p>
            <a:r>
              <a:rPr lang="en-US" sz="2800" dirty="0"/>
              <a:t>Fat embolism</a:t>
            </a:r>
          </a:p>
          <a:p>
            <a:r>
              <a:rPr lang="en-US" sz="2800" dirty="0"/>
              <a:t>DVT</a:t>
            </a:r>
          </a:p>
          <a:p>
            <a:r>
              <a:rPr lang="en-US" sz="2800" dirty="0"/>
              <a:t>Avascular necrosis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963058"/>
            <a:ext cx="3840480" cy="4343400"/>
          </a:xfrm>
        </p:spPr>
        <p:txBody>
          <a:bodyPr>
            <a:normAutofit/>
          </a:bodyPr>
          <a:lstStyle/>
          <a:p>
            <a:r>
              <a:rPr lang="en-US" sz="2800" dirty="0"/>
              <a:t>Stiffness</a:t>
            </a:r>
          </a:p>
          <a:p>
            <a:r>
              <a:rPr lang="en-US" sz="2800" dirty="0"/>
              <a:t>Neurological</a:t>
            </a:r>
          </a:p>
          <a:p>
            <a:r>
              <a:rPr lang="en-US" sz="2800" dirty="0"/>
              <a:t>Vascular</a:t>
            </a:r>
          </a:p>
          <a:p>
            <a:r>
              <a:rPr lang="en-US" sz="2800" dirty="0"/>
              <a:t>Complications of surgery</a:t>
            </a:r>
          </a:p>
          <a:p>
            <a:pPr lvl="1"/>
            <a:r>
              <a:rPr lang="en-US" sz="2400" dirty="0"/>
              <a:t>Infection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83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bone healing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22" r="978"/>
          <a:stretch/>
        </p:blipFill>
        <p:spPr>
          <a:xfrm>
            <a:off x="278770" y="1419219"/>
            <a:ext cx="8657833" cy="3529372"/>
          </a:xfrm>
        </p:spPr>
      </p:pic>
      <p:sp>
        <p:nvSpPr>
          <p:cNvPr id="4" name="Rectangle 3"/>
          <p:cNvSpPr/>
          <p:nvPr/>
        </p:nvSpPr>
        <p:spPr>
          <a:xfrm>
            <a:off x="3246561" y="4972177"/>
            <a:ext cx="26604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rgbClr val="489CB0"/>
                </a:solidFill>
              </a:rPr>
              <a:t>http://</a:t>
            </a:r>
            <a:r>
              <a:rPr lang="cs-CZ" sz="1200" dirty="0" err="1">
                <a:solidFill>
                  <a:srgbClr val="489CB0"/>
                </a:solidFill>
              </a:rPr>
              <a:t>classes.midlandstech.edu</a:t>
            </a:r>
            <a:r>
              <a:rPr lang="cs-CZ" sz="1200" dirty="0">
                <a:solidFill>
                  <a:srgbClr val="489CB0"/>
                </a:solidFill>
              </a:rPr>
              <a:t>/</a:t>
            </a:r>
            <a:endParaRPr lang="en-US" sz="1200" dirty="0">
              <a:solidFill>
                <a:srgbClr val="489C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585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Fracture healing</a:t>
            </a:r>
            <a:endParaRPr lang="en-US"/>
          </a:p>
        </p:txBody>
      </p:sp>
      <p:sp>
        <p:nvSpPr>
          <p:cNvPr id="212995" name="Rectangle 3"/>
          <p:cNvSpPr>
            <a:spLocks noGrp="1" noChangeArrowheads="1"/>
          </p:cNvSpPr>
          <p:nvPr>
            <p:ph idx="1"/>
          </p:nvPr>
        </p:nvSpPr>
        <p:spPr>
          <a:xfrm>
            <a:off x="469900" y="1214422"/>
            <a:ext cx="4816480" cy="4735528"/>
          </a:xfrm>
        </p:spPr>
        <p:txBody>
          <a:bodyPr rtlCol="0">
            <a:normAutofit fontScale="92500" lnSpcReduction="10000"/>
          </a:bodyPr>
          <a:lstStyle/>
          <a:p>
            <a:pPr marL="609600" indent="-609600" fontAlgn="auto">
              <a:spcAft>
                <a:spcPts val="0"/>
              </a:spcAft>
              <a:buFontTx/>
              <a:buAutoNum type="arabicPeriod"/>
              <a:defRPr/>
            </a:pPr>
            <a:r>
              <a:rPr lang="de-CH" dirty="0"/>
              <a:t>Inflammation</a:t>
            </a:r>
          </a:p>
          <a:p>
            <a:pPr marL="1009650" lvl="1" indent="-609600" fontAlgn="auto">
              <a:spcAft>
                <a:spcPts val="0"/>
              </a:spcAft>
              <a:defRPr/>
            </a:pPr>
            <a:r>
              <a:rPr lang="de-CH" dirty="0"/>
              <a:t>Hematoma</a:t>
            </a:r>
          </a:p>
          <a:p>
            <a:pPr marL="1009650" lvl="1" indent="-609600" fontAlgn="auto">
              <a:spcAft>
                <a:spcPts val="0"/>
              </a:spcAft>
              <a:defRPr/>
            </a:pPr>
            <a:r>
              <a:rPr lang="de-CH" dirty="0"/>
              <a:t>Mesenchymal cells</a:t>
            </a:r>
          </a:p>
          <a:p>
            <a:pPr marL="609600" indent="-609600" fontAlgn="auto">
              <a:spcAft>
                <a:spcPts val="0"/>
              </a:spcAft>
              <a:buFontTx/>
              <a:buAutoNum type="arabicPeriod"/>
              <a:defRPr/>
            </a:pPr>
            <a:r>
              <a:rPr lang="de-CH" dirty="0"/>
              <a:t>Soft callus</a:t>
            </a:r>
          </a:p>
          <a:p>
            <a:pPr marL="1009650" lvl="1" indent="-609600" fontAlgn="auto">
              <a:spcAft>
                <a:spcPts val="0"/>
              </a:spcAft>
              <a:defRPr/>
            </a:pPr>
            <a:r>
              <a:rPr lang="de-CH" dirty="0"/>
              <a:t>Granualation tissue</a:t>
            </a:r>
          </a:p>
          <a:p>
            <a:pPr marL="609600" indent="-609600" fontAlgn="auto">
              <a:spcAft>
                <a:spcPts val="0"/>
              </a:spcAft>
              <a:buFontTx/>
              <a:buAutoNum type="arabicPeriod"/>
              <a:defRPr/>
            </a:pPr>
            <a:r>
              <a:rPr lang="de-CH" dirty="0"/>
              <a:t>Hard callus</a:t>
            </a:r>
          </a:p>
          <a:p>
            <a:pPr marL="1009650" lvl="1" indent="-609600" fontAlgn="auto">
              <a:spcAft>
                <a:spcPts val="0"/>
              </a:spcAft>
              <a:defRPr/>
            </a:pPr>
            <a:r>
              <a:rPr lang="de-CH" dirty="0"/>
              <a:t>Intramembranous bone formation</a:t>
            </a:r>
          </a:p>
          <a:p>
            <a:pPr marL="1009650" lvl="1" indent="-609600" fontAlgn="auto">
              <a:spcAft>
                <a:spcPts val="0"/>
              </a:spcAft>
              <a:defRPr/>
            </a:pPr>
            <a:r>
              <a:rPr lang="de-CH" dirty="0"/>
              <a:t>Enchondral ossification</a:t>
            </a:r>
          </a:p>
          <a:p>
            <a:pPr marL="609600" indent="-609600" fontAlgn="auto">
              <a:spcAft>
                <a:spcPts val="0"/>
              </a:spcAft>
              <a:buFontTx/>
              <a:buAutoNum type="arabicPeriod"/>
              <a:defRPr/>
            </a:pPr>
            <a:r>
              <a:rPr lang="de-CH" dirty="0"/>
              <a:t>Remodeling</a:t>
            </a:r>
            <a:endParaRPr lang="en-US" dirty="0"/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4965730" y="1285860"/>
            <a:ext cx="3600448" cy="2228322"/>
            <a:chOff x="3417" y="1584"/>
            <a:chExt cx="1911" cy="1002"/>
          </a:xfrm>
        </p:grpSpPr>
        <p:pic>
          <p:nvPicPr>
            <p:cNvPr id="13323" name="Picture 4" descr="callus formation-trim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17" y="1584"/>
              <a:ext cx="1911" cy="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494" y="1992"/>
              <a:ext cx="1834" cy="133"/>
              <a:chOff x="3926" y="1129"/>
              <a:chExt cx="1834" cy="167"/>
            </a:xfrm>
          </p:grpSpPr>
          <p:sp>
            <p:nvSpPr>
              <p:cNvPr id="13331" name="AutoShape 6"/>
              <p:cNvSpPr>
                <a:spLocks noChangeArrowheads="1"/>
              </p:cNvSpPr>
              <p:nvPr/>
            </p:nvSpPr>
            <p:spPr bwMode="auto">
              <a:xfrm rot="-1609265">
                <a:off x="3926" y="1129"/>
                <a:ext cx="250" cy="12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FFFF"/>
              </a:solidFill>
              <a:ln w="9525">
                <a:solidFill>
                  <a:srgbClr val="3333FF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332" name="AutoShape 7"/>
              <p:cNvSpPr>
                <a:spLocks noChangeArrowheads="1"/>
              </p:cNvSpPr>
              <p:nvPr/>
            </p:nvSpPr>
            <p:spPr bwMode="auto">
              <a:xfrm rot="1636295" flipH="1">
                <a:off x="5510" y="1171"/>
                <a:ext cx="250" cy="12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FFFF"/>
              </a:solidFill>
              <a:ln w="9525">
                <a:solidFill>
                  <a:srgbClr val="3333FF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3768" y="1861"/>
              <a:ext cx="1320" cy="134"/>
              <a:chOff x="4200" y="966"/>
              <a:chExt cx="1320" cy="167"/>
            </a:xfrm>
          </p:grpSpPr>
          <p:sp>
            <p:nvSpPr>
              <p:cNvPr id="13329" name="AutoShape 9"/>
              <p:cNvSpPr>
                <a:spLocks noChangeArrowheads="1"/>
              </p:cNvSpPr>
              <p:nvPr/>
            </p:nvSpPr>
            <p:spPr bwMode="auto">
              <a:xfrm rot="-1999531">
                <a:off x="4200" y="966"/>
                <a:ext cx="250" cy="126"/>
              </a:xfrm>
              <a:prstGeom prst="rightArrow">
                <a:avLst>
                  <a:gd name="adj1" fmla="val 50000"/>
                  <a:gd name="adj2" fmla="val 49603"/>
                </a:avLst>
              </a:prstGeom>
              <a:solidFill>
                <a:srgbClr val="00FFFF"/>
              </a:solidFill>
              <a:ln w="9525">
                <a:solidFill>
                  <a:srgbClr val="3333FF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330" name="AutoShape 10"/>
              <p:cNvSpPr>
                <a:spLocks noChangeArrowheads="1"/>
              </p:cNvSpPr>
              <p:nvPr/>
            </p:nvSpPr>
            <p:spPr bwMode="auto">
              <a:xfrm rot="2196960" flipH="1">
                <a:off x="5270" y="1008"/>
                <a:ext cx="250" cy="12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FFFF"/>
              </a:solidFill>
              <a:ln w="9525">
                <a:solidFill>
                  <a:srgbClr val="3333FF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032" y="1742"/>
              <a:ext cx="816" cy="115"/>
              <a:chOff x="4464" y="816"/>
              <a:chExt cx="816" cy="144"/>
            </a:xfrm>
          </p:grpSpPr>
          <p:sp>
            <p:nvSpPr>
              <p:cNvPr id="13327" name="AutoShape 12"/>
              <p:cNvSpPr>
                <a:spLocks noChangeArrowheads="1"/>
              </p:cNvSpPr>
              <p:nvPr/>
            </p:nvSpPr>
            <p:spPr bwMode="auto">
              <a:xfrm rot="1137678" flipH="1">
                <a:off x="5030" y="835"/>
                <a:ext cx="250" cy="12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FFFF"/>
              </a:solidFill>
              <a:ln w="9525">
                <a:solidFill>
                  <a:srgbClr val="3333FF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328" name="AutoShape 13"/>
              <p:cNvSpPr>
                <a:spLocks noChangeArrowheads="1"/>
              </p:cNvSpPr>
              <p:nvPr/>
            </p:nvSpPr>
            <p:spPr bwMode="auto">
              <a:xfrm rot="-718185">
                <a:off x="4464" y="816"/>
                <a:ext cx="250" cy="12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FFFF"/>
              </a:solidFill>
              <a:ln w="9525">
                <a:solidFill>
                  <a:srgbClr val="3333FF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4947587" y="3835263"/>
            <a:ext cx="3624941" cy="2308381"/>
            <a:chOff x="3451" y="1752"/>
            <a:chExt cx="1924" cy="1038"/>
          </a:xfrm>
        </p:grpSpPr>
        <p:pic>
          <p:nvPicPr>
            <p:cNvPr id="13318" name="Picture 15" descr="periost callus X-ray-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51" y="1752"/>
              <a:ext cx="1924" cy="102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3319" name="Text Box 16"/>
            <p:cNvSpPr txBox="1">
              <a:spLocks noChangeArrowheads="1"/>
            </p:cNvSpPr>
            <p:nvPr/>
          </p:nvSpPr>
          <p:spPr bwMode="auto">
            <a:xfrm>
              <a:off x="3787" y="2540"/>
              <a:ext cx="1263" cy="25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/>
              <a:r>
                <a:rPr lang="en-US" altLang="ja-JP" sz="2000">
                  <a:solidFill>
                    <a:schemeClr val="bg1"/>
                  </a:solidFill>
                </a:rPr>
                <a:t>bony bridging</a:t>
              </a:r>
            </a:p>
          </p:txBody>
        </p:sp>
        <p:sp>
          <p:nvSpPr>
            <p:cNvPr id="13320" name="AutoShape 17"/>
            <p:cNvSpPr>
              <a:spLocks noChangeArrowheads="1"/>
            </p:cNvSpPr>
            <p:nvPr/>
          </p:nvSpPr>
          <p:spPr bwMode="auto">
            <a:xfrm flipV="1">
              <a:off x="4315" y="1752"/>
              <a:ext cx="64" cy="77"/>
            </a:xfrm>
            <a:prstGeom prst="triangle">
              <a:avLst>
                <a:gd name="adj" fmla="val 50000"/>
              </a:avLst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21" name="AutoShape 18"/>
            <p:cNvSpPr>
              <a:spLocks noChangeArrowheads="1"/>
            </p:cNvSpPr>
            <p:nvPr/>
          </p:nvSpPr>
          <p:spPr bwMode="auto">
            <a:xfrm rot="19377237" flipV="1">
              <a:off x="4123" y="1790"/>
              <a:ext cx="64" cy="77"/>
            </a:xfrm>
            <a:prstGeom prst="triangle">
              <a:avLst>
                <a:gd name="adj" fmla="val 50000"/>
              </a:avLst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22" name="AutoShape 19"/>
            <p:cNvSpPr>
              <a:spLocks noChangeArrowheads="1"/>
            </p:cNvSpPr>
            <p:nvPr/>
          </p:nvSpPr>
          <p:spPr bwMode="auto">
            <a:xfrm rot="1746483" flipV="1">
              <a:off x="4507" y="1790"/>
              <a:ext cx="64" cy="77"/>
            </a:xfrm>
            <a:prstGeom prst="triangle">
              <a:avLst>
                <a:gd name="adj" fmla="val 50000"/>
              </a:avLst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404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Cascade of tissue differentiation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dirty="0"/>
              <a:t>Following a fracture:</a:t>
            </a:r>
          </a:p>
          <a:p>
            <a:endParaRPr lang="de-CH" dirty="0"/>
          </a:p>
          <a:p>
            <a:pPr marL="806450" lvl="1" indent="-457200">
              <a:buFont typeface="+mj-lt"/>
              <a:buAutoNum type="arabicPeriod"/>
            </a:pPr>
            <a:r>
              <a:rPr lang="de-CH" dirty="0" err="1"/>
              <a:t>Hematoma</a:t>
            </a:r>
            <a:endParaRPr lang="de-CH" dirty="0"/>
          </a:p>
          <a:p>
            <a:pPr marL="806450" lvl="1" indent="-457200">
              <a:buFont typeface="+mj-lt"/>
              <a:buAutoNum type="arabicPeriod"/>
            </a:pPr>
            <a:r>
              <a:rPr lang="de-CH" dirty="0"/>
              <a:t>Granulation </a:t>
            </a:r>
            <a:r>
              <a:rPr lang="de-CH" dirty="0" err="1"/>
              <a:t>tissue</a:t>
            </a:r>
            <a:endParaRPr lang="en-GB" dirty="0"/>
          </a:p>
          <a:p>
            <a:pPr marL="806450" lvl="1" indent="-457200">
              <a:buFont typeface="+mj-lt"/>
              <a:buAutoNum type="arabicPeriod"/>
            </a:pPr>
            <a:r>
              <a:rPr lang="de-CH" dirty="0" err="1"/>
              <a:t>Connective</a:t>
            </a:r>
            <a:r>
              <a:rPr lang="de-CH" dirty="0"/>
              <a:t> </a:t>
            </a:r>
            <a:r>
              <a:rPr lang="de-CH" dirty="0" err="1"/>
              <a:t>tissue</a:t>
            </a:r>
            <a:endParaRPr lang="en-GB" dirty="0"/>
          </a:p>
          <a:p>
            <a:pPr marL="806450" lvl="1" indent="-457200">
              <a:buFont typeface="+mj-lt"/>
              <a:buAutoNum type="arabicPeriod"/>
            </a:pPr>
            <a:r>
              <a:rPr lang="de-CH" dirty="0" err="1"/>
              <a:t>Fibrocartilage</a:t>
            </a:r>
            <a:endParaRPr lang="de-CH" dirty="0"/>
          </a:p>
          <a:p>
            <a:pPr marL="806450" lvl="1" indent="-457200">
              <a:buFont typeface="+mj-lt"/>
              <a:buAutoNum type="arabicPeriod"/>
            </a:pPr>
            <a:r>
              <a:rPr lang="de-CH" dirty="0"/>
              <a:t>Mineral </a:t>
            </a:r>
            <a:r>
              <a:rPr lang="de-CH" dirty="0" err="1"/>
              <a:t>deposition</a:t>
            </a:r>
            <a:endParaRPr lang="de-CH" dirty="0"/>
          </a:p>
          <a:p>
            <a:pPr marL="806450" lvl="1" indent="-457200">
              <a:buFont typeface="+mj-lt"/>
              <a:buAutoNum type="arabicPeriod"/>
            </a:pPr>
            <a:r>
              <a:rPr lang="de-CH" dirty="0" err="1"/>
              <a:t>Bone</a:t>
            </a:r>
            <a:endParaRPr lang="en-US" dirty="0"/>
          </a:p>
          <a:p>
            <a:endParaRPr lang="de-CH" dirty="0"/>
          </a:p>
          <a:p>
            <a:endParaRPr lang="en-US" dirty="0"/>
          </a:p>
        </p:txBody>
      </p:sp>
      <p:pic>
        <p:nvPicPr>
          <p:cNvPr id="4" name="Picture 7" descr="Adv02768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86492" y="1214422"/>
            <a:ext cx="3874872" cy="2500328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</p:pic>
      <p:pic>
        <p:nvPicPr>
          <p:cNvPr id="5" name="Picture 8" descr="Adv02769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33504" y="3855815"/>
            <a:ext cx="3791346" cy="2502143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47466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Tissue Differentiation Cascade</a:t>
            </a:r>
            <a:endParaRPr lang="en-US"/>
          </a:p>
        </p:txBody>
      </p:sp>
      <p:pic>
        <p:nvPicPr>
          <p:cNvPr id="16387" name="Picture 6" descr="Adv02769 cop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52600" y="1357298"/>
            <a:ext cx="5638800" cy="3719513"/>
          </a:xfrm>
          <a:noFill/>
          <a:ln w="25400">
            <a:solidFill>
              <a:srgbClr val="002060"/>
            </a:solidFill>
          </a:ln>
        </p:spPr>
      </p:pic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742949" y="5667396"/>
            <a:ext cx="31480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7800" indent="-177800" algn="l" rtl="0">
              <a:spcBef>
                <a:spcPct val="20000"/>
              </a:spcBef>
              <a:tabLst>
                <a:tab pos="450850" algn="l"/>
              </a:tabLst>
            </a:pPr>
            <a:r>
              <a:rPr lang="de-CH" sz="2400" b="1" dirty="0" err="1"/>
              <a:t>Cartilage</a:t>
            </a:r>
            <a:r>
              <a:rPr lang="de-CH" sz="2400" b="1" dirty="0"/>
              <a:t> </a:t>
            </a:r>
            <a:r>
              <a:rPr lang="de-CH" sz="2400" b="1" dirty="0" err="1"/>
              <a:t>formation</a:t>
            </a:r>
            <a:endParaRPr lang="en-US" sz="2400" b="1" dirty="0"/>
          </a:p>
        </p:txBody>
      </p:sp>
      <p:sp>
        <p:nvSpPr>
          <p:cNvPr id="129033" name="Text Box 9"/>
          <p:cNvSpPr txBox="1">
            <a:spLocks noChangeArrowheads="1"/>
          </p:cNvSpPr>
          <p:nvPr/>
        </p:nvSpPr>
        <p:spPr bwMode="auto">
          <a:xfrm>
            <a:off x="7143755" y="5757882"/>
            <a:ext cx="9460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2400" b="1" dirty="0"/>
              <a:t>Bone</a:t>
            </a:r>
            <a:endParaRPr lang="en-US" sz="2400" b="1" dirty="0"/>
          </a:p>
        </p:txBody>
      </p:sp>
      <p:sp>
        <p:nvSpPr>
          <p:cNvPr id="129034" name="Text Box 10"/>
          <p:cNvSpPr txBox="1">
            <a:spLocks noChangeArrowheads="1"/>
          </p:cNvSpPr>
          <p:nvPr/>
        </p:nvSpPr>
        <p:spPr bwMode="auto">
          <a:xfrm>
            <a:off x="3967163" y="5667396"/>
            <a:ext cx="29267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2400" b="1" dirty="0"/>
              <a:t>Mineral </a:t>
            </a:r>
            <a:r>
              <a:rPr lang="de-CH" sz="2400" b="1" dirty="0" err="1"/>
              <a:t>depo</a:t>
            </a:r>
            <a:r>
              <a:rPr lang="en-US" sz="2400" b="1" dirty="0"/>
              <a:t>s</a:t>
            </a:r>
            <a:r>
              <a:rPr lang="de-CH" sz="2400" b="1" dirty="0" err="1"/>
              <a:t>ition</a:t>
            </a:r>
            <a:endParaRPr lang="en-US" sz="2400" b="1" dirty="0"/>
          </a:p>
        </p:txBody>
      </p:sp>
      <p:sp>
        <p:nvSpPr>
          <p:cNvPr id="129035" name="Line 11"/>
          <p:cNvSpPr>
            <a:spLocks noChangeShapeType="1"/>
          </p:cNvSpPr>
          <p:nvPr/>
        </p:nvSpPr>
        <p:spPr bwMode="auto">
          <a:xfrm flipH="1" flipV="1">
            <a:off x="6781800" y="5210196"/>
            <a:ext cx="228600" cy="457200"/>
          </a:xfrm>
          <a:prstGeom prst="line">
            <a:avLst/>
          </a:prstGeom>
          <a:noFill/>
          <a:ln w="69850">
            <a:solidFill>
              <a:srgbClr val="0091C4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9036" name="Line 12"/>
          <p:cNvSpPr>
            <a:spLocks noChangeShapeType="1"/>
          </p:cNvSpPr>
          <p:nvPr/>
        </p:nvSpPr>
        <p:spPr bwMode="auto">
          <a:xfrm flipV="1">
            <a:off x="5410200" y="5057796"/>
            <a:ext cx="152400" cy="609600"/>
          </a:xfrm>
          <a:prstGeom prst="line">
            <a:avLst/>
          </a:prstGeom>
          <a:noFill/>
          <a:ln w="69850">
            <a:solidFill>
              <a:srgbClr val="0091C4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9037" name="Line 13"/>
          <p:cNvSpPr>
            <a:spLocks noChangeShapeType="1"/>
          </p:cNvSpPr>
          <p:nvPr/>
        </p:nvSpPr>
        <p:spPr bwMode="auto">
          <a:xfrm flipV="1">
            <a:off x="2438400" y="5210196"/>
            <a:ext cx="76200" cy="457200"/>
          </a:xfrm>
          <a:prstGeom prst="line">
            <a:avLst/>
          </a:prstGeom>
          <a:noFill/>
          <a:ln w="69850">
            <a:solidFill>
              <a:srgbClr val="0091C4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394" name="Text Box 14"/>
          <p:cNvSpPr txBox="1">
            <a:spLocks noChangeArrowheads="1"/>
          </p:cNvSpPr>
          <p:nvPr/>
        </p:nvSpPr>
        <p:spPr bwMode="auto">
          <a:xfrm>
            <a:off x="6980270" y="5072072"/>
            <a:ext cx="126362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de-CH" sz="1100" dirty="0">
                <a:solidFill>
                  <a:srgbClr val="397B8C"/>
                </a:solidFill>
              </a:rPr>
              <a:t>Masson-Goldner</a:t>
            </a:r>
            <a:endParaRPr lang="en-US" sz="1100" dirty="0">
              <a:solidFill>
                <a:srgbClr val="397B8C"/>
              </a:solidFill>
            </a:endParaRPr>
          </a:p>
        </p:txBody>
      </p:sp>
      <p:sp>
        <p:nvSpPr>
          <p:cNvPr id="129039" name="AutoShape 15"/>
          <p:cNvSpPr>
            <a:spLocks noChangeArrowheads="1"/>
          </p:cNvSpPr>
          <p:nvPr/>
        </p:nvSpPr>
        <p:spPr bwMode="auto">
          <a:xfrm>
            <a:off x="6970126" y="5514995"/>
            <a:ext cx="1273765" cy="985817"/>
          </a:xfrm>
          <a:prstGeom prst="irregularSeal1">
            <a:avLst/>
          </a:prstGeom>
          <a:noFill/>
          <a:ln w="34925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3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1" grpId="0"/>
      <p:bldP spid="129033" grpId="0"/>
      <p:bldP spid="129034" grpId="0"/>
      <p:bldP spid="12903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8144</TotalTime>
  <Words>1651</Words>
  <Application>Microsoft Office PowerPoint</Application>
  <PresentationFormat>On-screen Show (4:3)</PresentationFormat>
  <Paragraphs>454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ＭＳ Ｐゴシック</vt:lpstr>
      <vt:lpstr>Arial</vt:lpstr>
      <vt:lpstr>Calibri</vt:lpstr>
      <vt:lpstr>News Gothic MT</vt:lpstr>
      <vt:lpstr>Wingdings</vt:lpstr>
      <vt:lpstr>Wingdings 2</vt:lpstr>
      <vt:lpstr>Breeze</vt:lpstr>
      <vt:lpstr>Principles of Fracture Treatment</vt:lpstr>
      <vt:lpstr>Objectives</vt:lpstr>
      <vt:lpstr>Natural bone healing</vt:lpstr>
      <vt:lpstr>Natural bone healing</vt:lpstr>
      <vt:lpstr>Natural bone healing</vt:lpstr>
      <vt:lpstr>Natural bone healing</vt:lpstr>
      <vt:lpstr>Fracture healing</vt:lpstr>
      <vt:lpstr>Cascade of tissue differentiation </vt:lpstr>
      <vt:lpstr>Tissue Differentiation Cascade</vt:lpstr>
      <vt:lpstr>Healing time &amp; strength</vt:lpstr>
      <vt:lpstr>Indirect Bone Healing</vt:lpstr>
      <vt:lpstr>Indirect Bone Healing</vt:lpstr>
      <vt:lpstr>Direct Bone Healing</vt:lpstr>
      <vt:lpstr>Fracture Healing</vt:lpstr>
      <vt:lpstr>Fracture Healing</vt:lpstr>
      <vt:lpstr>Average Healing Time</vt:lpstr>
      <vt:lpstr>Aims of Fracture Treatment</vt:lpstr>
      <vt:lpstr>Principles</vt:lpstr>
      <vt:lpstr>A/ Reduce The Fracture</vt:lpstr>
      <vt:lpstr>A/ Reduce The Fracture</vt:lpstr>
      <vt:lpstr>A/ Reduce The Fracture</vt:lpstr>
      <vt:lpstr>A/ Reduce The Fracture</vt:lpstr>
      <vt:lpstr>B/ Hold Reduction</vt:lpstr>
      <vt:lpstr>Difference in fracture treatment</vt:lpstr>
      <vt:lpstr>Treatment of Fractures</vt:lpstr>
      <vt:lpstr>Treatment of closed fractures</vt:lpstr>
      <vt:lpstr>Emergency care (splinting)</vt:lpstr>
      <vt:lpstr>Emergency care (splinting)</vt:lpstr>
      <vt:lpstr>Conservative</vt:lpstr>
      <vt:lpstr> Closed reduction</vt:lpstr>
      <vt:lpstr>Indications of Open reduction</vt:lpstr>
      <vt:lpstr>Types of internal fixation</vt:lpstr>
      <vt:lpstr>Types of internal fixation</vt:lpstr>
      <vt:lpstr>Types of internal fixation</vt:lpstr>
      <vt:lpstr>Types of internal fixation</vt:lpstr>
      <vt:lpstr>Types of internal fixation</vt:lpstr>
      <vt:lpstr>Types of internal fixation</vt:lpstr>
      <vt:lpstr>Types of internal fixation</vt:lpstr>
      <vt:lpstr>Operative Vs. Non-operative</vt:lpstr>
      <vt:lpstr>External fixation</vt:lpstr>
      <vt:lpstr>Rehabilitation</vt:lpstr>
      <vt:lpstr>Treatment of open fractures</vt:lpstr>
      <vt:lpstr>Summary</vt:lpstr>
      <vt:lpstr>Principles of Fracture Treatment  Part – 2  Complications of Fractures</vt:lpstr>
      <vt:lpstr>Complications of Fractures</vt:lpstr>
      <vt:lpstr>Mal-union</vt:lpstr>
      <vt:lpstr>Non-union</vt:lpstr>
      <vt:lpstr>Fat Embolism</vt:lpstr>
      <vt:lpstr>Fat Embolism</vt:lpstr>
      <vt:lpstr>DVT</vt:lpstr>
      <vt:lpstr>DVT prevention</vt:lpstr>
      <vt:lpstr>Osteoarthritis of joints</vt:lpstr>
      <vt:lpstr>Avascular necrosis</vt:lpstr>
      <vt:lpstr>Neurological complications</vt:lpstr>
      <vt:lpstr>Neurological complications</vt:lpstr>
      <vt:lpstr>Vascular complications</vt:lpstr>
      <vt:lpstr>Infection after fractures</vt:lpstr>
      <vt:lpstr>Pitfalls in Fracture Management</vt:lpstr>
      <vt:lpstr>Summary Complications of Fractures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tarif</cp:lastModifiedBy>
  <cp:revision>515</cp:revision>
  <dcterms:created xsi:type="dcterms:W3CDTF">2014-01-25T15:53:41Z</dcterms:created>
  <dcterms:modified xsi:type="dcterms:W3CDTF">2020-01-16T18:38:06Z</dcterms:modified>
</cp:coreProperties>
</file>