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8" r:id="rId2"/>
    <p:sldId id="464" r:id="rId3"/>
    <p:sldId id="337" r:id="rId4"/>
    <p:sldId id="458" r:id="rId5"/>
    <p:sldId id="460" r:id="rId6"/>
    <p:sldId id="262" r:id="rId7"/>
    <p:sldId id="414" r:id="rId8"/>
    <p:sldId id="413" r:id="rId9"/>
    <p:sldId id="412" r:id="rId10"/>
    <p:sldId id="411" r:id="rId11"/>
    <p:sldId id="261" r:id="rId12"/>
    <p:sldId id="463" r:id="rId13"/>
    <p:sldId id="453" r:id="rId14"/>
    <p:sldId id="436" r:id="rId15"/>
    <p:sldId id="341" r:id="rId16"/>
    <p:sldId id="339" r:id="rId17"/>
    <p:sldId id="427" r:id="rId18"/>
    <p:sldId id="415" r:id="rId19"/>
    <p:sldId id="462" r:id="rId20"/>
    <p:sldId id="338" r:id="rId21"/>
    <p:sldId id="383" r:id="rId22"/>
    <p:sldId id="394" r:id="rId23"/>
    <p:sldId id="384" r:id="rId24"/>
    <p:sldId id="461" r:id="rId25"/>
    <p:sldId id="474" r:id="rId26"/>
    <p:sldId id="385" r:id="rId27"/>
    <p:sldId id="272" r:id="rId28"/>
    <p:sldId id="342" r:id="rId29"/>
    <p:sldId id="393" r:id="rId30"/>
    <p:sldId id="466" r:id="rId31"/>
    <p:sldId id="467" r:id="rId32"/>
    <p:sldId id="473" r:id="rId33"/>
    <p:sldId id="340" r:id="rId34"/>
    <p:sldId id="470" r:id="rId35"/>
    <p:sldId id="289" r:id="rId36"/>
    <p:sldId id="468" r:id="rId37"/>
    <p:sldId id="395" r:id="rId38"/>
    <p:sldId id="290" r:id="rId39"/>
    <p:sldId id="396" r:id="rId40"/>
    <p:sldId id="454" r:id="rId41"/>
    <p:sldId id="397" r:id="rId42"/>
    <p:sldId id="398" r:id="rId43"/>
    <p:sldId id="457" r:id="rId44"/>
    <p:sldId id="292" r:id="rId45"/>
    <p:sldId id="472" r:id="rId46"/>
    <p:sldId id="422" r:id="rId47"/>
    <p:sldId id="469" r:id="rId48"/>
    <p:sldId id="423" r:id="rId49"/>
    <p:sldId id="424" r:id="rId50"/>
    <p:sldId id="455" r:id="rId51"/>
    <p:sldId id="431" r:id="rId52"/>
    <p:sldId id="386" r:id="rId53"/>
    <p:sldId id="399" r:id="rId54"/>
    <p:sldId id="437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0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7B8C"/>
    <a:srgbClr val="2E678A"/>
    <a:srgbClr val="489CB0"/>
    <a:srgbClr val="BAC8D0"/>
    <a:srgbClr val="93B2B3"/>
    <a:srgbClr val="8FBDB7"/>
    <a:srgbClr val="3A7D8E"/>
    <a:srgbClr val="61D7F5"/>
    <a:srgbClr val="5FD5F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0" autoAdjust="0"/>
    <p:restoredTop sz="92437"/>
  </p:normalViewPr>
  <p:slideViewPr>
    <p:cSldViewPr snapToGrid="0" snapToObjects="1" showGuides="1">
      <p:cViewPr varScale="1">
        <p:scale>
          <a:sx n="69" d="100"/>
          <a:sy n="69" d="100"/>
        </p:scale>
        <p:origin x="1404" y="66"/>
      </p:cViewPr>
      <p:guideLst>
        <p:guide orient="horz" pos="1230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6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67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4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514350" indent="-5143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806450" indent="-4572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3000" indent="-4572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425575" indent="-4572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4572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1.jpeg"/><Relationship Id="rId10" Type="http://schemas.microsoft.com/office/2007/relationships/hdphoto" Target="../media/hdphoto4.wdp"/><Relationship Id="rId4" Type="http://schemas.openxmlformats.org/officeDocument/2006/relationships/image" Target="../media/image40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6.jpe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3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67.jpeg"/><Relationship Id="rId4" Type="http://schemas.microsoft.com/office/2007/relationships/hdphoto" Target="../media/hdphoto1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15.wdp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86038" y="4665134"/>
            <a:ext cx="41148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235F84"/>
                </a:solidFill>
              </a:rPr>
              <a:t>Prof. </a:t>
            </a:r>
            <a:r>
              <a:rPr lang="en-US" sz="2400" dirty="0" err="1">
                <a:solidFill>
                  <a:srgbClr val="235F84"/>
                </a:solidFill>
              </a:rPr>
              <a:t>Mamoun</a:t>
            </a:r>
            <a:r>
              <a:rPr lang="en-US" sz="2400" dirty="0">
                <a:solidFill>
                  <a:srgbClr val="235F84"/>
                </a:solidFill>
              </a:rPr>
              <a:t> </a:t>
            </a:r>
            <a:r>
              <a:rPr lang="en-US" sz="2400" dirty="0" err="1" smtClean="0">
                <a:solidFill>
                  <a:srgbClr val="235F84"/>
                </a:solidFill>
              </a:rPr>
              <a:t>Kremli</a:t>
            </a:r>
            <a:endParaRPr lang="en-US" sz="2400" dirty="0">
              <a:solidFill>
                <a:srgbClr val="235F8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Principles of Fractures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8" y="1993159"/>
            <a:ext cx="1100666" cy="1766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009467" y="1993159"/>
            <a:ext cx="1064654" cy="1766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" t="9492" r="1054" b="14751"/>
          <a:stretch/>
        </p:blipFill>
        <p:spPr>
          <a:xfrm>
            <a:off x="3307932" y="437213"/>
            <a:ext cx="2671012" cy="6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936192" cy="4899910"/>
          </a:xfrm>
        </p:spPr>
        <p:txBody>
          <a:bodyPr>
            <a:normAutofit/>
          </a:bodyPr>
          <a:lstStyle/>
          <a:p>
            <a:r>
              <a:rPr lang="en-US" dirty="0"/>
              <a:t>Fall: height, point of impact, twist</a:t>
            </a:r>
          </a:p>
          <a:p>
            <a:r>
              <a:rPr lang="en-US" dirty="0"/>
              <a:t>Sport: type, direction of force</a:t>
            </a:r>
          </a:p>
          <a:p>
            <a:r>
              <a:rPr lang="en-US" dirty="0"/>
              <a:t>Road traffic accident (RTA):</a:t>
            </a:r>
          </a:p>
          <a:p>
            <a:pPr lvl="1"/>
            <a:r>
              <a:rPr lang="en-US" dirty="0"/>
              <a:t>Car (MVA) , motorcycle, pedestrian </a:t>
            </a:r>
          </a:p>
          <a:p>
            <a:r>
              <a:rPr lang="en-US" dirty="0"/>
              <a:t>Heavy object fall:</a:t>
            </a:r>
          </a:p>
          <a:p>
            <a:pPr lvl="1"/>
            <a:r>
              <a:rPr lang="en-US" dirty="0"/>
              <a:t>TV, wall, metal, earthquake</a:t>
            </a:r>
          </a:p>
          <a:p>
            <a:r>
              <a:rPr lang="en-US" dirty="0"/>
              <a:t>Assault &amp; firearms / blast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199" y="2129356"/>
            <a:ext cx="2620433" cy="1962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564" y="4493005"/>
            <a:ext cx="3254068" cy="19727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65564" y="6384100"/>
            <a:ext cx="3254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100" dirty="0">
                <a:solidFill>
                  <a:srgbClr val="3A7D8E"/>
                </a:solidFill>
              </a:rPr>
              <a:t>http://simple.wikipedia.org/wiki/Blast_injury</a:t>
            </a:r>
            <a:endParaRPr lang="en-US" sz="1100" dirty="0">
              <a:solidFill>
                <a:srgbClr val="3A7D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25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energy</a:t>
            </a:r>
          </a:p>
          <a:p>
            <a:r>
              <a:rPr lang="en-US" dirty="0"/>
              <a:t>High energy</a:t>
            </a:r>
          </a:p>
        </p:txBody>
      </p:sp>
      <p:pic>
        <p:nvPicPr>
          <p:cNvPr id="7" name="Picture 20" descr="racing motorcy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933" y="2755130"/>
            <a:ext cx="4096588" cy="291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horn in a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0862" y="2755130"/>
            <a:ext cx="2183238" cy="291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D9E063-2921-104F-B905-A51A9F7C6ADA}"/>
              </a:ext>
            </a:extLst>
          </p:cNvPr>
          <p:cNvSpPr/>
          <p:nvPr/>
        </p:nvSpPr>
        <p:spPr>
          <a:xfrm rot="20846555">
            <a:off x="4000668" y="1260688"/>
            <a:ext cx="3852471" cy="8935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Need to Differentiate</a:t>
            </a:r>
          </a:p>
        </p:txBody>
      </p:sp>
    </p:spTree>
    <p:extLst>
      <p:ext uri="{BB962C8B-B14F-4D97-AF65-F5344CB8AC3E}">
        <p14:creationId xmlns:p14="http://schemas.microsoft.com/office/powerpoint/2010/main" val="1627375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Mechanism of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AC8D0"/>
                </a:solidFill>
              </a:rPr>
              <a:t>Low energy</a:t>
            </a:r>
          </a:p>
          <a:p>
            <a:r>
              <a:rPr lang="en-US" dirty="0">
                <a:solidFill>
                  <a:srgbClr val="BAC8D0"/>
                </a:solidFill>
              </a:rPr>
              <a:t>High energy</a:t>
            </a:r>
          </a:p>
          <a:p>
            <a:endParaRPr lang="en-US" dirty="0"/>
          </a:p>
          <a:p>
            <a:r>
              <a:rPr lang="en-US" dirty="0"/>
              <a:t>Direction of force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952"/>
          <a:stretch/>
        </p:blipFill>
        <p:spPr>
          <a:xfrm>
            <a:off x="6561431" y="2596084"/>
            <a:ext cx="2525779" cy="32781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13BABE-4FC7-2B47-B474-950C0B1948FA}"/>
              </a:ext>
            </a:extLst>
          </p:cNvPr>
          <p:cNvGrpSpPr/>
          <p:nvPr/>
        </p:nvGrpSpPr>
        <p:grpSpPr>
          <a:xfrm>
            <a:off x="3913450" y="1738312"/>
            <a:ext cx="2487350" cy="3278187"/>
            <a:chOff x="4611950" y="1916113"/>
            <a:chExt cx="2118634" cy="292626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26835"/>
            <a:stretch/>
          </p:blipFill>
          <p:spPr>
            <a:xfrm>
              <a:off x="4611950" y="1916113"/>
              <a:ext cx="2118634" cy="292626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AEA968C-4AB8-0A45-918D-8E855DFC4C0F}"/>
                </a:ext>
              </a:extLst>
            </p:cNvPr>
            <p:cNvSpPr/>
            <p:nvPr/>
          </p:nvSpPr>
          <p:spPr>
            <a:xfrm>
              <a:off x="4611950" y="4652920"/>
              <a:ext cx="162351" cy="1051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0766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AC8D0"/>
                </a:solidFill>
              </a:rPr>
              <a:t>Low energy</a:t>
            </a:r>
          </a:p>
          <a:p>
            <a:r>
              <a:rPr lang="en-US" dirty="0">
                <a:solidFill>
                  <a:srgbClr val="BAC8D0"/>
                </a:solidFill>
              </a:rPr>
              <a:t>High energy</a:t>
            </a:r>
          </a:p>
          <a:p>
            <a:pPr marL="0" indent="0">
              <a:buNone/>
            </a:pPr>
            <a:endParaRPr lang="en-US" dirty="0">
              <a:solidFill>
                <a:srgbClr val="BAC8D0"/>
              </a:solidFill>
            </a:endParaRPr>
          </a:p>
          <a:p>
            <a:r>
              <a:rPr lang="en-US" dirty="0">
                <a:solidFill>
                  <a:srgbClr val="BAC8D0"/>
                </a:solidFill>
              </a:rPr>
              <a:t>Direction of force</a:t>
            </a:r>
          </a:p>
          <a:p>
            <a:endParaRPr lang="en-US" dirty="0"/>
          </a:p>
          <a:p>
            <a:r>
              <a:rPr lang="en-US" dirty="0"/>
              <a:t>Blunt / Sharp</a:t>
            </a:r>
          </a:p>
          <a:p>
            <a:r>
              <a:rPr lang="en-US" dirty="0"/>
              <a:t>Closed / Open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631" y="1817236"/>
            <a:ext cx="4107257" cy="191588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3785" t="5850" b="5850"/>
          <a:stretch/>
        </p:blipFill>
        <p:spPr>
          <a:xfrm>
            <a:off x="4223608" y="3888943"/>
            <a:ext cx="4170279" cy="23867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86631" y="3510975"/>
            <a:ext cx="13492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3A7D8E"/>
                </a:solidFill>
              </a:rPr>
              <a:t>http://</a:t>
            </a:r>
            <a:r>
              <a:rPr lang="en-US" sz="1100" dirty="0" err="1">
                <a:solidFill>
                  <a:srgbClr val="3A7D8E"/>
                </a:solidFill>
              </a:rPr>
              <a:t>eorif.com</a:t>
            </a:r>
            <a:r>
              <a:rPr lang="en-US" sz="1100" dirty="0">
                <a:solidFill>
                  <a:srgbClr val="3A7D8E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09853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dirty="0"/>
              <a:t>Kinetic Energy = ½ MV</a:t>
            </a:r>
            <a:r>
              <a:rPr lang="en-GB" b="1" baseline="50000" dirty="0"/>
              <a:t>2</a:t>
            </a:r>
            <a:endParaRPr lang="en-GB" b="1" dirty="0"/>
          </a:p>
          <a:p>
            <a:pPr marL="0" indent="0">
              <a:buNone/>
            </a:pPr>
            <a:endParaRPr lang="en-GB" dirty="0"/>
          </a:p>
          <a:p>
            <a:r>
              <a:rPr lang="de-DE" dirty="0" err="1"/>
              <a:t>If</a:t>
            </a:r>
            <a:r>
              <a:rPr lang="de-DE" dirty="0"/>
              <a:t> a Simple fall                =   1</a:t>
            </a:r>
          </a:p>
          <a:p>
            <a:r>
              <a:rPr lang="de-DE" dirty="0" err="1"/>
              <a:t>Skiing</a:t>
            </a:r>
            <a:r>
              <a:rPr lang="de-DE" dirty="0"/>
              <a:t> </a:t>
            </a:r>
            <a:r>
              <a:rPr lang="de-DE" dirty="0" err="1"/>
              <a:t>injury</a:t>
            </a:r>
            <a:r>
              <a:rPr lang="de-DE" dirty="0"/>
              <a:t>	                =   3-5</a:t>
            </a:r>
          </a:p>
          <a:p>
            <a:r>
              <a:rPr lang="de-DE" dirty="0"/>
              <a:t>High-</a:t>
            </a:r>
            <a:r>
              <a:rPr lang="de-DE" dirty="0" err="1"/>
              <a:t>velocity</a:t>
            </a:r>
            <a:r>
              <a:rPr lang="de-DE" dirty="0"/>
              <a:t> </a:t>
            </a:r>
            <a:r>
              <a:rPr lang="de-DE" dirty="0" err="1"/>
              <a:t>gunshot</a:t>
            </a:r>
            <a:r>
              <a:rPr lang="de-DE" dirty="0"/>
              <a:t>    =   20</a:t>
            </a:r>
          </a:p>
          <a:p>
            <a:r>
              <a:rPr lang="de-DE" dirty="0"/>
              <a:t>Car </a:t>
            </a:r>
            <a:r>
              <a:rPr lang="de-DE" dirty="0" err="1"/>
              <a:t>bumper</a:t>
            </a:r>
            <a:r>
              <a:rPr lang="de-DE" dirty="0"/>
              <a:t> (25 km/</a:t>
            </a:r>
            <a:r>
              <a:rPr lang="de-DE" dirty="0" err="1"/>
              <a:t>hr</a:t>
            </a:r>
            <a:r>
              <a:rPr lang="de-DE" dirty="0"/>
              <a:t>)  =  100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73300" y="1338408"/>
            <a:ext cx="4572000" cy="709626"/>
          </a:xfrm>
          <a:prstGeom prst="rect">
            <a:avLst/>
          </a:prstGeom>
          <a:solidFill>
            <a:schemeClr val="tx2">
              <a:lumMod val="50000"/>
              <a:lumOff val="5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dissipated during injury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77213" y="4050216"/>
            <a:ext cx="3056044" cy="2007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157" t="16490" r="17429" b="5253"/>
          <a:stretch/>
        </p:blipFill>
        <p:spPr>
          <a:xfrm>
            <a:off x="6410227" y="2167087"/>
            <a:ext cx="1925053" cy="172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8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1_b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639" y="1966913"/>
            <a:ext cx="5168052" cy="405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According to site of Fracture:</a:t>
            </a:r>
          </a:p>
          <a:p>
            <a:pPr lvl="1"/>
            <a:r>
              <a:rPr lang="en-US" dirty="0" err="1"/>
              <a:t>Diapyhseal</a:t>
            </a:r>
            <a:endParaRPr lang="en-US" dirty="0"/>
          </a:p>
          <a:p>
            <a:pPr lvl="1"/>
            <a:r>
              <a:rPr lang="en-US" dirty="0" err="1"/>
              <a:t>Metaphyseal</a:t>
            </a:r>
            <a:endParaRPr lang="en-US" dirty="0"/>
          </a:p>
          <a:p>
            <a:pPr lvl="1"/>
            <a:r>
              <a:rPr lang="en-US" dirty="0"/>
              <a:t>Articular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Epiphyseal</a:t>
            </a:r>
          </a:p>
          <a:p>
            <a:pPr marL="349250" lvl="1" indent="0">
              <a:buNone/>
            </a:pPr>
            <a:r>
              <a:rPr lang="en-US" dirty="0"/>
              <a:t>      (in children)</a:t>
            </a:r>
          </a:p>
          <a:p>
            <a:endParaRPr lang="en-US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 rot="20422110">
            <a:off x="7405426" y="3785238"/>
            <a:ext cx="1487307" cy="366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266891"/>
                </a:solidFill>
              </a:rPr>
              <a:t>Epiphyseal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 rot="20670328">
            <a:off x="2198236" y="4937176"/>
            <a:ext cx="1828800" cy="366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266891"/>
                </a:solidFill>
              </a:rPr>
              <a:t>Metaphyseal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 rot="20110742">
            <a:off x="4533534" y="2789542"/>
            <a:ext cx="2439630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solidFill>
                  <a:srgbClr val="266891"/>
                </a:solidFill>
              </a:rPr>
              <a:t>Diaphyseal (Shaft)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 rot="20687575">
            <a:off x="3273682" y="6009234"/>
            <a:ext cx="1292242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266891"/>
                </a:solidFill>
              </a:rPr>
              <a:t>Articular</a:t>
            </a: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 rot="7380145">
            <a:off x="4764633" y="3578189"/>
            <a:ext cx="813380" cy="221808"/>
          </a:xfrm>
          <a:prstGeom prst="rightArrow">
            <a:avLst>
              <a:gd name="adj1" fmla="val 50000"/>
              <a:gd name="adj2" fmla="val 128571"/>
            </a:avLst>
          </a:prstGeom>
          <a:solidFill>
            <a:srgbClr val="6BA7BE"/>
          </a:solidFill>
          <a:ln w="9525">
            <a:solidFill>
              <a:srgbClr val="1C4A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 rot="1615101">
            <a:off x="3977291" y="5158355"/>
            <a:ext cx="813380" cy="221808"/>
          </a:xfrm>
          <a:prstGeom prst="rightArrow">
            <a:avLst>
              <a:gd name="adj1" fmla="val 50000"/>
              <a:gd name="adj2" fmla="val 128571"/>
            </a:avLst>
          </a:prstGeom>
          <a:solidFill>
            <a:srgbClr val="6BA7BE"/>
          </a:solidFill>
          <a:ln w="9525">
            <a:solidFill>
              <a:srgbClr val="1C4A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 rot="18918962">
            <a:off x="4539381" y="5920456"/>
            <a:ext cx="634837" cy="221017"/>
          </a:xfrm>
          <a:prstGeom prst="rightArrow">
            <a:avLst>
              <a:gd name="adj1" fmla="val 50000"/>
              <a:gd name="adj2" fmla="val 128571"/>
            </a:avLst>
          </a:prstGeom>
          <a:solidFill>
            <a:srgbClr val="6BA7BE"/>
          </a:solidFill>
          <a:ln w="9525">
            <a:solidFill>
              <a:srgbClr val="1C4A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 rot="7990985">
            <a:off x="7186567" y="4496048"/>
            <a:ext cx="813380" cy="221808"/>
          </a:xfrm>
          <a:prstGeom prst="rightArrow">
            <a:avLst>
              <a:gd name="adj1" fmla="val 50000"/>
              <a:gd name="adj2" fmla="val 128571"/>
            </a:avLst>
          </a:prstGeom>
          <a:solidFill>
            <a:srgbClr val="6BA7BE"/>
          </a:solidFill>
          <a:ln w="9525">
            <a:solidFill>
              <a:srgbClr val="1C4A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Freeform 12"/>
          <p:cNvSpPr/>
          <p:nvPr/>
        </p:nvSpPr>
        <p:spPr>
          <a:xfrm>
            <a:off x="4708187" y="4046706"/>
            <a:ext cx="145915" cy="359924"/>
          </a:xfrm>
          <a:custGeom>
            <a:avLst/>
            <a:gdLst>
              <a:gd name="connsiteX0" fmla="*/ 145915 w 145915"/>
              <a:gd name="connsiteY0" fmla="*/ 0 h 359924"/>
              <a:gd name="connsiteX1" fmla="*/ 126460 w 145915"/>
              <a:gd name="connsiteY1" fmla="*/ 48639 h 359924"/>
              <a:gd name="connsiteX2" fmla="*/ 107004 w 145915"/>
              <a:gd name="connsiteY2" fmla="*/ 107005 h 359924"/>
              <a:gd name="connsiteX3" fmla="*/ 87549 w 145915"/>
              <a:gd name="connsiteY3" fmla="*/ 136188 h 359924"/>
              <a:gd name="connsiteX4" fmla="*/ 68094 w 145915"/>
              <a:gd name="connsiteY4" fmla="*/ 194554 h 359924"/>
              <a:gd name="connsiteX5" fmla="*/ 48639 w 145915"/>
              <a:gd name="connsiteY5" fmla="*/ 330741 h 359924"/>
              <a:gd name="connsiteX6" fmla="*/ 29183 w 145915"/>
              <a:gd name="connsiteY6" fmla="*/ 350196 h 359924"/>
              <a:gd name="connsiteX7" fmla="*/ 0 w 145915"/>
              <a:gd name="connsiteY7" fmla="*/ 359924 h 3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915" h="359924">
                <a:moveTo>
                  <a:pt x="145915" y="0"/>
                </a:moveTo>
                <a:cubicBezTo>
                  <a:pt x="139430" y="16213"/>
                  <a:pt x="132427" y="32228"/>
                  <a:pt x="126460" y="48639"/>
                </a:cubicBezTo>
                <a:cubicBezTo>
                  <a:pt x="119452" y="67912"/>
                  <a:pt x="118380" y="89941"/>
                  <a:pt x="107004" y="107005"/>
                </a:cubicBezTo>
                <a:lnTo>
                  <a:pt x="87549" y="136188"/>
                </a:lnTo>
                <a:cubicBezTo>
                  <a:pt x="81064" y="155643"/>
                  <a:pt x="70359" y="174172"/>
                  <a:pt x="68094" y="194554"/>
                </a:cubicBezTo>
                <a:cubicBezTo>
                  <a:pt x="67542" y="199521"/>
                  <a:pt x="57929" y="309064"/>
                  <a:pt x="48639" y="330741"/>
                </a:cubicBezTo>
                <a:cubicBezTo>
                  <a:pt x="45026" y="339171"/>
                  <a:pt x="37047" y="345477"/>
                  <a:pt x="29183" y="350196"/>
                </a:cubicBezTo>
                <a:cubicBezTo>
                  <a:pt x="20390" y="355472"/>
                  <a:pt x="0" y="359924"/>
                  <a:pt x="0" y="359924"/>
                </a:cubicBezTo>
              </a:path>
            </a:pathLst>
          </a:custGeom>
          <a:noFill/>
          <a:ln w="317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Freeform 19"/>
          <p:cNvSpPr/>
          <p:nvPr/>
        </p:nvSpPr>
        <p:spPr>
          <a:xfrm>
            <a:off x="4796816" y="5342298"/>
            <a:ext cx="419100" cy="153018"/>
          </a:xfrm>
          <a:custGeom>
            <a:avLst/>
            <a:gdLst>
              <a:gd name="connsiteX0" fmla="*/ 0 w 419100"/>
              <a:gd name="connsiteY0" fmla="*/ 153018 h 153018"/>
              <a:gd name="connsiteX1" fmla="*/ 63500 w 419100"/>
              <a:gd name="connsiteY1" fmla="*/ 140318 h 153018"/>
              <a:gd name="connsiteX2" fmla="*/ 203200 w 419100"/>
              <a:gd name="connsiteY2" fmla="*/ 102218 h 153018"/>
              <a:gd name="connsiteX3" fmla="*/ 292100 w 419100"/>
              <a:gd name="connsiteY3" fmla="*/ 89518 h 153018"/>
              <a:gd name="connsiteX4" fmla="*/ 393700 w 419100"/>
              <a:gd name="connsiteY4" fmla="*/ 618 h 153018"/>
              <a:gd name="connsiteX5" fmla="*/ 419100 w 419100"/>
              <a:gd name="connsiteY5" fmla="*/ 618 h 15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100" h="153018">
                <a:moveTo>
                  <a:pt x="0" y="153018"/>
                </a:moveTo>
                <a:cubicBezTo>
                  <a:pt x="21167" y="148785"/>
                  <a:pt x="42559" y="145553"/>
                  <a:pt x="63500" y="140318"/>
                </a:cubicBezTo>
                <a:cubicBezTo>
                  <a:pt x="146167" y="119651"/>
                  <a:pt x="58757" y="122853"/>
                  <a:pt x="203200" y="102218"/>
                </a:cubicBezTo>
                <a:lnTo>
                  <a:pt x="292100" y="89518"/>
                </a:lnTo>
                <a:cubicBezTo>
                  <a:pt x="343792" y="11980"/>
                  <a:pt x="318310" y="13183"/>
                  <a:pt x="393700" y="618"/>
                </a:cubicBezTo>
                <a:cubicBezTo>
                  <a:pt x="402051" y="-774"/>
                  <a:pt x="410633" y="618"/>
                  <a:pt x="419100" y="618"/>
                </a:cubicBezTo>
              </a:path>
            </a:pathLst>
          </a:custGeom>
          <a:noFill/>
          <a:ln w="317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Freeform 20"/>
          <p:cNvSpPr/>
          <p:nvPr/>
        </p:nvSpPr>
        <p:spPr>
          <a:xfrm>
            <a:off x="5092700" y="5463972"/>
            <a:ext cx="215900" cy="317500"/>
          </a:xfrm>
          <a:custGeom>
            <a:avLst/>
            <a:gdLst>
              <a:gd name="connsiteX0" fmla="*/ 0 w 215900"/>
              <a:gd name="connsiteY0" fmla="*/ 317500 h 317500"/>
              <a:gd name="connsiteX1" fmla="*/ 38100 w 215900"/>
              <a:gd name="connsiteY1" fmla="*/ 203200 h 317500"/>
              <a:gd name="connsiteX2" fmla="*/ 114300 w 215900"/>
              <a:gd name="connsiteY2" fmla="*/ 177800 h 317500"/>
              <a:gd name="connsiteX3" fmla="*/ 139700 w 215900"/>
              <a:gd name="connsiteY3" fmla="*/ 139700 h 317500"/>
              <a:gd name="connsiteX4" fmla="*/ 152400 w 215900"/>
              <a:gd name="connsiteY4" fmla="*/ 101600 h 317500"/>
              <a:gd name="connsiteX5" fmla="*/ 190500 w 215900"/>
              <a:gd name="connsiteY5" fmla="*/ 76200 h 317500"/>
              <a:gd name="connsiteX6" fmla="*/ 215900 w 215900"/>
              <a:gd name="connsiteY6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00" h="317500">
                <a:moveTo>
                  <a:pt x="0" y="317500"/>
                </a:moveTo>
                <a:cubicBezTo>
                  <a:pt x="4311" y="291636"/>
                  <a:pt x="4876" y="223965"/>
                  <a:pt x="38100" y="203200"/>
                </a:cubicBezTo>
                <a:cubicBezTo>
                  <a:pt x="60804" y="189010"/>
                  <a:pt x="114300" y="177800"/>
                  <a:pt x="114300" y="177800"/>
                </a:cubicBezTo>
                <a:cubicBezTo>
                  <a:pt x="122767" y="165100"/>
                  <a:pt x="132874" y="153352"/>
                  <a:pt x="139700" y="139700"/>
                </a:cubicBezTo>
                <a:cubicBezTo>
                  <a:pt x="145687" y="127726"/>
                  <a:pt x="144037" y="112053"/>
                  <a:pt x="152400" y="101600"/>
                </a:cubicBezTo>
                <a:cubicBezTo>
                  <a:pt x="161935" y="89681"/>
                  <a:pt x="177800" y="84667"/>
                  <a:pt x="190500" y="76200"/>
                </a:cubicBezTo>
                <a:lnTo>
                  <a:pt x="215900" y="0"/>
                </a:lnTo>
              </a:path>
            </a:pathLst>
          </a:custGeom>
          <a:noFill/>
          <a:ln w="317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Freeform 21"/>
          <p:cNvSpPr/>
          <p:nvPr/>
        </p:nvSpPr>
        <p:spPr>
          <a:xfrm flipV="1">
            <a:off x="6925358" y="4931005"/>
            <a:ext cx="424275" cy="45719"/>
          </a:xfrm>
          <a:custGeom>
            <a:avLst/>
            <a:gdLst>
              <a:gd name="connsiteX0" fmla="*/ 323850 w 323850"/>
              <a:gd name="connsiteY0" fmla="*/ 9525 h 19050"/>
              <a:gd name="connsiteX1" fmla="*/ 276225 w 323850"/>
              <a:gd name="connsiteY1" fmla="*/ 19050 h 19050"/>
              <a:gd name="connsiteX2" fmla="*/ 228600 w 323850"/>
              <a:gd name="connsiteY2" fmla="*/ 9525 h 19050"/>
              <a:gd name="connsiteX3" fmla="*/ 123825 w 323850"/>
              <a:gd name="connsiteY3" fmla="*/ 0 h 19050"/>
              <a:gd name="connsiteX4" fmla="*/ 0 w 323850"/>
              <a:gd name="connsiteY4" fmla="*/ 9525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50" h="19050">
                <a:moveTo>
                  <a:pt x="323850" y="9525"/>
                </a:moveTo>
                <a:cubicBezTo>
                  <a:pt x="307975" y="12700"/>
                  <a:pt x="292414" y="19050"/>
                  <a:pt x="276225" y="19050"/>
                </a:cubicBezTo>
                <a:cubicBezTo>
                  <a:pt x="260036" y="19050"/>
                  <a:pt x="244664" y="11533"/>
                  <a:pt x="228600" y="9525"/>
                </a:cubicBezTo>
                <a:cubicBezTo>
                  <a:pt x="193802" y="5175"/>
                  <a:pt x="158750" y="3175"/>
                  <a:pt x="123825" y="0"/>
                </a:cubicBezTo>
                <a:cubicBezTo>
                  <a:pt x="12726" y="10100"/>
                  <a:pt x="54119" y="9525"/>
                  <a:pt x="0" y="9525"/>
                </a:cubicBezTo>
              </a:path>
            </a:pathLst>
          </a:custGeom>
          <a:noFill/>
          <a:ln w="317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803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13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Fracture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According to fracture line:</a:t>
            </a:r>
          </a:p>
          <a:p>
            <a:pPr lvl="1"/>
            <a:r>
              <a:rPr lang="en-US" dirty="0"/>
              <a:t>Complete (usual)</a:t>
            </a:r>
          </a:p>
          <a:p>
            <a:pPr lvl="2"/>
            <a:r>
              <a:rPr lang="en-US" dirty="0"/>
              <a:t>Cortex fractured on both sides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3CCB5-C825-8041-8D10-04B4403C6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56" y="2937182"/>
            <a:ext cx="2557794" cy="33384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FFBCBC-FC35-444B-8D1E-492ECF0CE6E9}"/>
              </a:ext>
            </a:extLst>
          </p:cNvPr>
          <p:cNvSpPr/>
          <p:nvPr/>
        </p:nvSpPr>
        <p:spPr>
          <a:xfrm>
            <a:off x="3839741" y="6362049"/>
            <a:ext cx="20690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E678A"/>
                </a:solidFill>
              </a:rPr>
              <a:t>https://</a:t>
            </a:r>
            <a:r>
              <a:rPr lang="en-US" sz="1000" dirty="0" err="1">
                <a:solidFill>
                  <a:srgbClr val="2E678A"/>
                </a:solidFill>
              </a:rPr>
              <a:t>orthoinfo.aaos.org</a:t>
            </a:r>
            <a:endParaRPr lang="en-US" sz="1000" dirty="0">
              <a:solidFill>
                <a:srgbClr val="2E678A"/>
              </a:solidFill>
            </a:endParaRPr>
          </a:p>
        </p:txBody>
      </p:sp>
      <p:pic>
        <p:nvPicPr>
          <p:cNvPr id="10" name="2 Imagen">
            <a:extLst>
              <a:ext uri="{FF2B5EF4-FFF2-40B4-BE49-F238E27FC236}">
                <a16:creationId xmlns:a16="http://schemas.microsoft.com/office/drawing/2014/main" id="{B156BA74-AF35-9640-8BE2-518F4AB1A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155" y="1323257"/>
            <a:ext cx="1680974" cy="495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16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According to fracture line:</a:t>
            </a:r>
          </a:p>
          <a:p>
            <a:pPr lvl="1"/>
            <a:r>
              <a:rPr lang="en-US" dirty="0">
                <a:solidFill>
                  <a:srgbClr val="BAC8D0"/>
                </a:solidFill>
              </a:rPr>
              <a:t>Complete (usual)</a:t>
            </a:r>
          </a:p>
          <a:p>
            <a:pPr lvl="2"/>
            <a:r>
              <a:rPr lang="en-US" dirty="0">
                <a:solidFill>
                  <a:srgbClr val="BAC8D0"/>
                </a:solidFill>
              </a:rPr>
              <a:t>Cortex fractured on both sides</a:t>
            </a:r>
          </a:p>
          <a:p>
            <a:pPr lvl="1"/>
            <a:r>
              <a:rPr lang="en-US" dirty="0"/>
              <a:t>Incomplete (in children)</a:t>
            </a:r>
          </a:p>
          <a:p>
            <a:pPr lvl="2"/>
            <a:r>
              <a:rPr lang="en-US" dirty="0"/>
              <a:t>Green stick / Torus, Buckle /Deformation</a:t>
            </a:r>
          </a:p>
        </p:txBody>
      </p:sp>
      <p:pic>
        <p:nvPicPr>
          <p:cNvPr id="5" name="Picture 4" descr="greenstick1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47" b="8438"/>
          <a:stretch/>
        </p:blipFill>
        <p:spPr>
          <a:xfrm rot="16200000">
            <a:off x="5411271" y="3004835"/>
            <a:ext cx="5424889" cy="1709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0364" r="11759"/>
          <a:stretch/>
        </p:blipFill>
        <p:spPr>
          <a:xfrm flipH="1">
            <a:off x="631912" y="4148349"/>
            <a:ext cx="1908136" cy="2390846"/>
          </a:xfrm>
          <a:prstGeom prst="rect">
            <a:avLst/>
          </a:prstGeom>
        </p:spPr>
      </p:pic>
      <p:pic>
        <p:nvPicPr>
          <p:cNvPr id="7" name="Picture 3" descr="C:\Users\hapsah\Desktop\traum5bgreenstick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812" y="3663235"/>
            <a:ext cx="2203274" cy="287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5BD0C-B755-414F-9EB6-CA6D7B5DA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48" y="3663234"/>
            <a:ext cx="2182078" cy="28759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C737D4-47B1-B84B-BBFD-C94626105F5D}"/>
              </a:ext>
            </a:extLst>
          </p:cNvPr>
          <p:cNvSpPr/>
          <p:nvPr/>
        </p:nvSpPr>
        <p:spPr>
          <a:xfrm>
            <a:off x="2671384" y="6549497"/>
            <a:ext cx="16991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E678A"/>
                </a:solidFill>
              </a:rPr>
              <a:t>https://</a:t>
            </a:r>
            <a:r>
              <a:rPr lang="en-US" sz="1000" dirty="0" err="1">
                <a:solidFill>
                  <a:srgbClr val="2E678A"/>
                </a:solidFill>
              </a:rPr>
              <a:t>radiopaedia.org</a:t>
            </a:r>
            <a:endParaRPr lang="en-US" sz="1000" dirty="0">
              <a:solidFill>
                <a:srgbClr val="2E67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3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According to fracture pattern:</a:t>
            </a:r>
          </a:p>
          <a:p>
            <a:pPr lvl="1"/>
            <a:r>
              <a:rPr lang="en-US" dirty="0"/>
              <a:t>Simple</a:t>
            </a:r>
          </a:p>
          <a:p>
            <a:pPr lvl="1"/>
            <a:r>
              <a:rPr lang="en-US" dirty="0"/>
              <a:t>Wedge comminuted</a:t>
            </a:r>
          </a:p>
          <a:p>
            <a:pPr lvl="1"/>
            <a:r>
              <a:rPr lang="en-US" dirty="0"/>
              <a:t>Complex comminuted</a:t>
            </a:r>
          </a:p>
          <a:p>
            <a:pPr lvl="2"/>
            <a:r>
              <a:rPr lang="en-US" dirty="0"/>
              <a:t>Multi-fragmented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811311" y="1375758"/>
            <a:ext cx="3168650" cy="3167063"/>
            <a:chOff x="5724525" y="1660527"/>
            <a:chExt cx="3168650" cy="3167063"/>
          </a:xfrm>
        </p:grpSpPr>
        <p:grpSp>
          <p:nvGrpSpPr>
            <p:cNvPr id="11" name="Group 13"/>
            <p:cNvGrpSpPr>
              <a:grpSpLocks/>
            </p:cNvGrpSpPr>
            <p:nvPr/>
          </p:nvGrpSpPr>
          <p:grpSpPr bwMode="auto">
            <a:xfrm>
              <a:off x="5795963" y="1789115"/>
              <a:ext cx="3068637" cy="2808287"/>
              <a:chOff x="3700" y="1117"/>
              <a:chExt cx="1933" cy="1769"/>
            </a:xfrm>
          </p:grpSpPr>
          <p:sp>
            <p:nvSpPr>
              <p:cNvPr id="12" name="Text Box 14"/>
              <p:cNvSpPr txBox="1">
                <a:spLocks noChangeArrowheads="1"/>
              </p:cNvSpPr>
              <p:nvPr/>
            </p:nvSpPr>
            <p:spPr bwMode="auto">
              <a:xfrm>
                <a:off x="3700" y="2444"/>
                <a:ext cx="58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/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</a:p>
              <a:p>
                <a:pPr algn="ctr" eaLnBrk="1" hangingPunct="1"/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Simple</a:t>
                </a:r>
              </a:p>
            </p:txBody>
          </p:sp>
          <p:sp>
            <p:nvSpPr>
              <p:cNvPr id="13" name="Text Box 15"/>
              <p:cNvSpPr txBox="1">
                <a:spLocks noChangeArrowheads="1"/>
              </p:cNvSpPr>
              <p:nvPr/>
            </p:nvSpPr>
            <p:spPr bwMode="auto">
              <a:xfrm>
                <a:off x="4332" y="2444"/>
                <a:ext cx="587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/>
                <a:r>
                  <a:rPr lang="en-US" sz="2000">
                    <a:latin typeface="Times New Roman" charset="0"/>
                    <a:ea typeface="Times New Roman" charset="0"/>
                    <a:cs typeface="Times New Roman" charset="0"/>
                  </a:rPr>
                  <a:t>B</a:t>
                </a:r>
              </a:p>
              <a:p>
                <a:pPr algn="ctr" eaLnBrk="1" hangingPunct="1"/>
                <a:r>
                  <a:rPr lang="en-US" sz="2000">
                    <a:latin typeface="Times New Roman" charset="0"/>
                    <a:ea typeface="Times New Roman" charset="0"/>
                    <a:cs typeface="Times New Roman" charset="0"/>
                  </a:rPr>
                  <a:t>Wedge</a:t>
                </a:r>
              </a:p>
            </p:txBody>
          </p:sp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4904" y="2425"/>
                <a:ext cx="729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/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</a:p>
              <a:p>
                <a:pPr algn="ctr" eaLnBrk="1" hangingPunct="1"/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Complex</a:t>
                </a:r>
              </a:p>
            </p:txBody>
          </p:sp>
          <p:pic>
            <p:nvPicPr>
              <p:cNvPr id="15" name="Picture 17" descr="Picture32 copy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899" y="1117"/>
                <a:ext cx="476" cy="1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8" descr="Picture32 copy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32" y="1117"/>
                <a:ext cx="484" cy="1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7" name="Picture 19" descr="Picture32 cop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34075" y="1952625"/>
              <a:ext cx="633413" cy="204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5724525" y="1660527"/>
              <a:ext cx="3168650" cy="316706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Picture 3" descr="CaptureWiz0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1050"/>
          <a:stretch/>
        </p:blipFill>
        <p:spPr bwMode="auto">
          <a:xfrm>
            <a:off x="549275" y="3717320"/>
            <a:ext cx="1932682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4" descr="Untitled 47"/>
          <p:cNvPicPr>
            <a:picLocks noChangeAspect="1" noChangeArrowheads="1"/>
          </p:cNvPicPr>
          <p:nvPr/>
        </p:nvPicPr>
        <p:blipFill>
          <a:blip r:embed="rId7" cstate="print">
            <a:lum bright="-22000" contrast="62000"/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24160" y="3717320"/>
            <a:ext cx="1477667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cDSC04250"/>
          <p:cNvPicPr>
            <a:picLocks noChangeAspect="1" noChangeArrowheads="1"/>
          </p:cNvPicPr>
          <p:nvPr/>
        </p:nvPicPr>
        <p:blipFill rotWithShape="1">
          <a:blip r:embed="rId9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04" b="13635"/>
          <a:stretch/>
        </p:blipFill>
        <p:spPr>
          <a:xfrm>
            <a:off x="2563587" y="3718382"/>
            <a:ext cx="1720547" cy="3074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942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According to fracture pattern:</a:t>
            </a:r>
          </a:p>
          <a:p>
            <a:pPr lvl="1"/>
            <a:r>
              <a:rPr lang="en-US" dirty="0"/>
              <a:t>Compressed                               Depressed</a:t>
            </a:r>
          </a:p>
        </p:txBody>
      </p:sp>
      <p:pic>
        <p:nvPicPr>
          <p:cNvPr id="1026" name="Picture 2" descr="fracture-tibial-plateau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17796"/>
          <a:stretch/>
        </p:blipFill>
        <p:spPr bwMode="auto">
          <a:xfrm>
            <a:off x="4881915" y="2276476"/>
            <a:ext cx="3480540" cy="267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24644" y="4773793"/>
            <a:ext cx="13139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http://boneandspine.com</a:t>
            </a:r>
          </a:p>
        </p:txBody>
      </p:sp>
      <p:pic>
        <p:nvPicPr>
          <p:cNvPr id="1028" name="Picture 4" descr="Figure F4 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20"/>
          <a:stretch/>
        </p:blipFill>
        <p:spPr bwMode="auto">
          <a:xfrm flipH="1">
            <a:off x="6654938" y="4990006"/>
            <a:ext cx="1583306" cy="150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igure F4 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146" b="18201"/>
          <a:stretch/>
        </p:blipFill>
        <p:spPr bwMode="auto">
          <a:xfrm flipH="1">
            <a:off x="4986293" y="4995918"/>
            <a:ext cx="1678250" cy="150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57502" y="6496285"/>
            <a:ext cx="21948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rgbClr val="3A7D8E"/>
                </a:solidFill>
              </a:rPr>
              <a:t>J Korean Fract Soc. 2014 Jul;27(3):245-260</a:t>
            </a:r>
            <a:endParaRPr lang="en-US" sz="800" dirty="0">
              <a:solidFill>
                <a:srgbClr val="3A7D8E"/>
              </a:solidFill>
            </a:endParaRPr>
          </a:p>
        </p:txBody>
      </p:sp>
      <p:pic>
        <p:nvPicPr>
          <p:cNvPr id="1030" name="Picture 6" descr="http://image.wikifoundry.com/image/1/9cpRudBNcLJ-2sfsTLM6mQ119798/GW338H600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3"/>
          <a:stretch/>
        </p:blipFill>
        <p:spPr bwMode="auto">
          <a:xfrm>
            <a:off x="1061428" y="2517540"/>
            <a:ext cx="2601287" cy="370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1442" y="6253257"/>
            <a:ext cx="17812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3A7D8E"/>
                </a:solidFill>
              </a:rPr>
              <a:t>http://www.wikiradiography.net/</a:t>
            </a: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 rot="10088842">
            <a:off x="2846220" y="3548221"/>
            <a:ext cx="1101859" cy="253818"/>
          </a:xfrm>
          <a:prstGeom prst="rightArrow">
            <a:avLst>
              <a:gd name="adj1" fmla="val 50000"/>
              <a:gd name="adj2" fmla="val 128571"/>
            </a:avLst>
          </a:prstGeom>
          <a:solidFill>
            <a:srgbClr val="6BA7BE"/>
          </a:solidFill>
          <a:ln w="9525">
            <a:solidFill>
              <a:srgbClr val="1C4A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 rot="19216019">
            <a:off x="4737111" y="5866263"/>
            <a:ext cx="813380" cy="221808"/>
          </a:xfrm>
          <a:prstGeom prst="rightArrow">
            <a:avLst>
              <a:gd name="adj1" fmla="val 50000"/>
              <a:gd name="adj2" fmla="val 128571"/>
            </a:avLst>
          </a:prstGeom>
          <a:solidFill>
            <a:srgbClr val="6BA7BE"/>
          </a:solidFill>
          <a:ln w="9525">
            <a:solidFill>
              <a:srgbClr val="1C4A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78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Fracture – the soft tissue part</a:t>
            </a:r>
          </a:p>
          <a:p>
            <a:r>
              <a:rPr lang="en-US" dirty="0"/>
              <a:t>Fracture types / classification</a:t>
            </a:r>
          </a:p>
          <a:p>
            <a:r>
              <a:rPr lang="en-US" dirty="0"/>
              <a:t>Relation between fracture and force</a:t>
            </a:r>
          </a:p>
          <a:p>
            <a:r>
              <a:rPr lang="en-US" dirty="0"/>
              <a:t>History and physical exam. In fractures</a:t>
            </a:r>
          </a:p>
          <a:p>
            <a:r>
              <a:rPr lang="en-US" dirty="0"/>
              <a:t>Principles of imaging</a:t>
            </a:r>
          </a:p>
        </p:txBody>
      </p:sp>
    </p:spTree>
    <p:extLst>
      <p:ext uri="{BB962C8B-B14F-4D97-AF65-F5344CB8AC3E}">
        <p14:creationId xmlns:p14="http://schemas.microsoft.com/office/powerpoint/2010/main" val="2024120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According to type of injury (force):</a:t>
            </a:r>
          </a:p>
          <a:p>
            <a:pPr lvl="1"/>
            <a:r>
              <a:rPr lang="en-US" dirty="0"/>
              <a:t>Ordinary fracture</a:t>
            </a:r>
          </a:p>
          <a:p>
            <a:pPr lvl="2"/>
            <a:r>
              <a:rPr lang="en-US" dirty="0"/>
              <a:t>Expected from force of injury</a:t>
            </a:r>
          </a:p>
          <a:p>
            <a:pPr lvl="1"/>
            <a:r>
              <a:rPr lang="en-US" dirty="0"/>
              <a:t>Stress fracture</a:t>
            </a:r>
          </a:p>
          <a:p>
            <a:pPr lvl="2"/>
            <a:r>
              <a:rPr lang="en-US" dirty="0"/>
              <a:t>Repetitive loading</a:t>
            </a:r>
          </a:p>
          <a:p>
            <a:pPr lvl="1"/>
            <a:r>
              <a:rPr lang="en-US" dirty="0"/>
              <a:t>Pathological fracture</a:t>
            </a:r>
          </a:p>
          <a:p>
            <a:pPr lvl="2"/>
            <a:r>
              <a:rPr lang="en-US" dirty="0"/>
              <a:t>Force too weak to cause fracture</a:t>
            </a:r>
          </a:p>
          <a:p>
            <a:pPr lvl="2"/>
            <a:r>
              <a:rPr lang="en-US" dirty="0"/>
              <a:t>Bone is pathologically weak</a:t>
            </a:r>
          </a:p>
          <a:p>
            <a:pPr lvl="1"/>
            <a:r>
              <a:rPr lang="en-US" dirty="0"/>
              <a:t>Avulsion fracture</a:t>
            </a:r>
          </a:p>
          <a:p>
            <a:pPr lvl="2"/>
            <a:r>
              <a:rPr lang="en-US" dirty="0"/>
              <a:t>Resisted muscle action, or where ligaments and tendons pull a bone fragment off</a:t>
            </a:r>
          </a:p>
        </p:txBody>
      </p:sp>
    </p:spTree>
    <p:extLst>
      <p:ext uri="{BB962C8B-B14F-4D97-AF65-F5344CB8AC3E}">
        <p14:creationId xmlns:p14="http://schemas.microsoft.com/office/powerpoint/2010/main" val="227026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Stress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Bone reacts to repeated loading</a:t>
            </a:r>
            <a:r>
              <a:rPr lang="id-ID" dirty="0"/>
              <a:t>, m</a:t>
            </a:r>
            <a:r>
              <a:rPr lang="en-US" dirty="0"/>
              <a:t>ay become fatigued &amp; a crack develops</a:t>
            </a:r>
          </a:p>
          <a:p>
            <a:r>
              <a:rPr lang="en-US" dirty="0"/>
              <a:t>Fatigue fractures</a:t>
            </a:r>
          </a:p>
          <a:p>
            <a:pPr lvl="1"/>
            <a:r>
              <a:rPr lang="en-US" dirty="0"/>
              <a:t>Abnormal stress or torque on a bone that has normal elastic resistance</a:t>
            </a:r>
            <a:endParaRPr lang="id-ID" dirty="0"/>
          </a:p>
          <a:p>
            <a:pPr lvl="1"/>
            <a:r>
              <a:rPr lang="en-US" dirty="0"/>
              <a:t>Examples:</a:t>
            </a:r>
          </a:p>
          <a:p>
            <a:pPr lvl="2"/>
            <a:r>
              <a:rPr lang="en-US" dirty="0"/>
              <a:t>military recruits, athletes</a:t>
            </a:r>
            <a:r>
              <a:rPr lang="id-ID" dirty="0"/>
              <a:t>, </a:t>
            </a:r>
            <a:r>
              <a:rPr lang="en-US" dirty="0"/>
              <a:t>ballet dancers</a:t>
            </a:r>
          </a:p>
          <a:p>
            <a:r>
              <a:rPr lang="en-US" dirty="0"/>
              <a:t>Insufficiency fractures</a:t>
            </a:r>
          </a:p>
          <a:p>
            <a:pPr lvl="1"/>
            <a:r>
              <a:rPr lang="en-US" dirty="0"/>
              <a:t>Normal muscular activity stresses a bone that is deficient in mineral or elastic resistance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878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Stress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Fatigue fractures</a:t>
            </a:r>
          </a:p>
          <a:p>
            <a:pPr lvl="1"/>
            <a:r>
              <a:rPr lang="en-US" dirty="0"/>
              <a:t>Usually Transvers</a:t>
            </a:r>
          </a:p>
          <a:p>
            <a:pPr lvl="2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metatarsal</a:t>
            </a:r>
          </a:p>
          <a:p>
            <a:pPr lvl="2"/>
            <a:r>
              <a:rPr lang="en-US" dirty="0"/>
              <a:t>Tibia</a:t>
            </a:r>
          </a:p>
          <a:p>
            <a:pPr lvl="2"/>
            <a:r>
              <a:rPr lang="en-US" dirty="0"/>
              <a:t>Fibula</a:t>
            </a:r>
          </a:p>
          <a:p>
            <a:r>
              <a:rPr lang="en-US" dirty="0"/>
              <a:t>Insufficiency fractures</a:t>
            </a:r>
          </a:p>
          <a:p>
            <a:pPr lvl="1"/>
            <a:r>
              <a:rPr lang="en-US" dirty="0"/>
              <a:t>In osteopenia, osteomalacia</a:t>
            </a:r>
          </a:p>
          <a:p>
            <a:pPr lvl="2"/>
            <a:r>
              <a:rPr lang="en-US" dirty="0"/>
              <a:t>Neck of femur</a:t>
            </a:r>
          </a:p>
          <a:p>
            <a:pPr lvl="2"/>
            <a:r>
              <a:rPr lang="en-US" dirty="0"/>
              <a:t>Ribs</a:t>
            </a:r>
          </a:p>
          <a:p>
            <a:pPr lvl="2"/>
            <a:r>
              <a:rPr lang="en-US" dirty="0"/>
              <a:t>Neck of humerus</a:t>
            </a:r>
          </a:p>
          <a:p>
            <a:pPr lvl="2"/>
            <a:r>
              <a:rPr lang="en-US" dirty="0"/>
              <a:t>Scapula</a:t>
            </a:r>
          </a:p>
          <a:p>
            <a:pPr marL="34925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576931" y="1216989"/>
            <a:ext cx="2187884" cy="2318342"/>
            <a:chOff x="6294691" y="1375758"/>
            <a:chExt cx="2187884" cy="23183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1771" y="1375758"/>
              <a:ext cx="2146300" cy="2311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294691" y="3440184"/>
              <a:ext cx="2187884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50" dirty="0" err="1">
                  <a:solidFill>
                    <a:srgbClr val="FFFFFF"/>
                  </a:solidFill>
                </a:rPr>
                <a:t>www.sanluispodiatrygroup.com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65622" y="1252271"/>
            <a:ext cx="1909647" cy="2275365"/>
            <a:chOff x="4465622" y="1252271"/>
            <a:chExt cx="1909647" cy="22753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1838" y="1252271"/>
              <a:ext cx="1716590" cy="227475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465622" y="3281415"/>
              <a:ext cx="190964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i-FI" sz="1000" dirty="0" err="1">
                  <a:solidFill>
                    <a:schemeClr val="bg1"/>
                  </a:solidFill>
                </a:rPr>
                <a:t>www.imaging.birjournals.org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86851" y="3700094"/>
            <a:ext cx="2146300" cy="2993918"/>
            <a:chOff x="5386851" y="3700094"/>
            <a:chExt cx="2146300" cy="29939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r="55135"/>
            <a:stretch/>
          </p:blipFill>
          <p:spPr>
            <a:xfrm>
              <a:off x="5386851" y="3700094"/>
              <a:ext cx="2146300" cy="299391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37190" y="6422455"/>
              <a:ext cx="1452557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050" dirty="0" err="1">
                  <a:solidFill>
                    <a:srgbClr val="FFFFFF"/>
                  </a:solidFill>
                </a:rPr>
                <a:t>www.studyblue.com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796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Pathological fractures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Fractures caused by trivial force on abnormally weak bone. Seen in:</a:t>
            </a:r>
          </a:p>
          <a:p>
            <a:r>
              <a:rPr lang="en-US" dirty="0"/>
              <a:t>Local bone disease</a:t>
            </a:r>
            <a:endParaRPr lang="id-ID" dirty="0"/>
          </a:p>
          <a:p>
            <a:pPr lvl="1"/>
            <a:r>
              <a:rPr lang="id-ID" dirty="0" err="1"/>
              <a:t>Osteomyelitis</a:t>
            </a:r>
            <a:endParaRPr lang="id-ID" dirty="0"/>
          </a:p>
          <a:p>
            <a:pPr lvl="1"/>
            <a:r>
              <a:rPr lang="id-ID" dirty="0" err="1"/>
              <a:t>Benign</a:t>
            </a:r>
            <a:r>
              <a:rPr lang="id-ID" dirty="0"/>
              <a:t> </a:t>
            </a:r>
            <a:r>
              <a:rPr lang="id-ID" dirty="0" err="1"/>
              <a:t>tumors</a:t>
            </a:r>
            <a:r>
              <a:rPr lang="id-ID" dirty="0"/>
              <a:t> </a:t>
            </a:r>
            <a:r>
              <a:rPr lang="id-ID" dirty="0" err="1"/>
              <a:t>and</a:t>
            </a:r>
            <a:r>
              <a:rPr lang="id-ID" dirty="0"/>
              <a:t> Bone </a:t>
            </a:r>
            <a:r>
              <a:rPr lang="id-ID" dirty="0" err="1"/>
              <a:t>cysts</a:t>
            </a:r>
            <a:endParaRPr lang="id-ID" dirty="0"/>
          </a:p>
          <a:p>
            <a:pPr lvl="1"/>
            <a:r>
              <a:rPr lang="id-ID" dirty="0" err="1"/>
              <a:t>Malignant</a:t>
            </a:r>
            <a:r>
              <a:rPr lang="id-ID" dirty="0"/>
              <a:t> </a:t>
            </a:r>
            <a:r>
              <a:rPr lang="id-ID" dirty="0" err="1"/>
              <a:t>tumors</a:t>
            </a:r>
            <a:r>
              <a:rPr lang="id-ID" dirty="0"/>
              <a:t> </a:t>
            </a:r>
            <a:r>
              <a:rPr lang="id-ID" dirty="0" err="1"/>
              <a:t>and</a:t>
            </a:r>
            <a:r>
              <a:rPr lang="id-ID" dirty="0"/>
              <a:t> </a:t>
            </a:r>
            <a:r>
              <a:rPr lang="id-ID" dirty="0" err="1"/>
              <a:t>matastasis</a:t>
            </a:r>
            <a:endParaRPr lang="id-ID" dirty="0"/>
          </a:p>
          <a:p>
            <a:r>
              <a:rPr lang="id-ID" dirty="0" err="1"/>
              <a:t>Generalized</a:t>
            </a:r>
            <a:r>
              <a:rPr lang="id-ID" dirty="0"/>
              <a:t> </a:t>
            </a:r>
            <a:r>
              <a:rPr lang="id-ID" dirty="0" err="1"/>
              <a:t>disease</a:t>
            </a:r>
            <a:endParaRPr lang="id-ID" dirty="0"/>
          </a:p>
          <a:p>
            <a:pPr lvl="1"/>
            <a:r>
              <a:rPr lang="id-ID" dirty="0" err="1"/>
              <a:t>Metabolic</a:t>
            </a:r>
            <a:r>
              <a:rPr lang="id-ID" dirty="0"/>
              <a:t>: osteoporosis, </a:t>
            </a:r>
            <a:r>
              <a:rPr lang="id-ID" dirty="0" err="1"/>
              <a:t>rikets</a:t>
            </a:r>
            <a:endParaRPr lang="id-ID" dirty="0"/>
          </a:p>
          <a:p>
            <a:pPr lvl="1"/>
            <a:r>
              <a:rPr lang="id-ID" dirty="0" err="1"/>
              <a:t>Congenital</a:t>
            </a:r>
            <a:r>
              <a:rPr lang="id-ID" dirty="0"/>
              <a:t>: osteogenesis </a:t>
            </a:r>
            <a:r>
              <a:rPr lang="id-ID" dirty="0" err="1"/>
              <a:t>imperfecta</a:t>
            </a:r>
            <a:endParaRPr lang="id-ID" dirty="0"/>
          </a:p>
          <a:p>
            <a:pPr lvl="1"/>
            <a:r>
              <a:rPr lang="en-US" dirty="0"/>
              <a:t>Others: Paget’s disease 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266" y="2310740"/>
            <a:ext cx="2992398" cy="3964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9274" y="4181388"/>
            <a:ext cx="5493991" cy="179608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12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Pathological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Fractures caused by trivial force on abnormally weak bone. Seen in:</a:t>
            </a:r>
          </a:p>
          <a:p>
            <a:r>
              <a:rPr lang="en-US" dirty="0"/>
              <a:t>Local bone disease</a:t>
            </a:r>
            <a:endParaRPr lang="id-ID" dirty="0"/>
          </a:p>
          <a:p>
            <a:pPr lvl="1"/>
            <a:r>
              <a:rPr lang="id-ID" dirty="0"/>
              <a:t>Osteomyelitis</a:t>
            </a:r>
          </a:p>
          <a:p>
            <a:pPr lvl="1"/>
            <a:r>
              <a:rPr lang="id-ID" dirty="0"/>
              <a:t>Benign tumors and Bone cysts</a:t>
            </a:r>
          </a:p>
          <a:p>
            <a:pPr lvl="1"/>
            <a:r>
              <a:rPr lang="id-ID" dirty="0"/>
              <a:t>Malignant tumors and matastasis</a:t>
            </a:r>
          </a:p>
          <a:p>
            <a:r>
              <a:rPr lang="id-ID" dirty="0"/>
              <a:t>Generalized disease</a:t>
            </a:r>
          </a:p>
          <a:p>
            <a:pPr lvl="1"/>
            <a:r>
              <a:rPr lang="id-ID" dirty="0"/>
              <a:t>Metabolic: osteoporosis, ri</a:t>
            </a:r>
            <a:r>
              <a:rPr lang="en-US" dirty="0"/>
              <a:t>c</a:t>
            </a:r>
            <a:r>
              <a:rPr lang="id-ID" dirty="0"/>
              <a:t>kets</a:t>
            </a:r>
          </a:p>
          <a:p>
            <a:pPr lvl="1"/>
            <a:r>
              <a:rPr lang="id-ID" dirty="0"/>
              <a:t>Congenital: osteogenesis imperfecta</a:t>
            </a:r>
          </a:p>
          <a:p>
            <a:pPr lvl="1"/>
            <a:r>
              <a:rPr lang="en-US" dirty="0"/>
              <a:t>Others: Paget’s disease </a:t>
            </a:r>
            <a:endParaRPr lang="id-ID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6208" y="2225630"/>
            <a:ext cx="2621951" cy="37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16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&amp; Fractures</a:t>
            </a:r>
            <a:endParaRPr lang="id-ID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bone:</a:t>
            </a:r>
          </a:p>
          <a:p>
            <a:pPr lvl="1"/>
            <a:r>
              <a:rPr lang="en-US" dirty="0"/>
              <a:t>Strong force: ordinary fracture</a:t>
            </a:r>
          </a:p>
          <a:p>
            <a:pPr lvl="1"/>
            <a:r>
              <a:rPr lang="en-US" dirty="0"/>
              <a:t>Repetitive stress: Stress (fatigue) fracture</a:t>
            </a:r>
          </a:p>
          <a:p>
            <a:r>
              <a:rPr lang="en-US" dirty="0"/>
              <a:t>Weak bone (Pathological fracture)</a:t>
            </a:r>
          </a:p>
          <a:p>
            <a:pPr lvl="1"/>
            <a:r>
              <a:rPr lang="en-US" dirty="0"/>
              <a:t>Weak (trivial) force: pathological fracture</a:t>
            </a:r>
          </a:p>
          <a:p>
            <a:pPr lvl="1"/>
            <a:r>
              <a:rPr lang="en-US" dirty="0"/>
              <a:t>Normal daily activity: Insufficiency fracture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849866"/>
              </p:ext>
            </p:extLst>
          </p:nvPr>
        </p:nvGraphicFramePr>
        <p:xfrm>
          <a:off x="549275" y="4421468"/>
          <a:ext cx="804227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0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Quality of Bone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of 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of Fracture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Repetitive loading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Stress - fatigue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Abnormal - weak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  <a:r>
                        <a:rPr lang="en-US" baseline="0" dirty="0"/>
                        <a:t> daily activities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Stress - insufficiency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Abnormal - weak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Trivial injury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Pathological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005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Picture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1" b="11140"/>
          <a:stretch/>
        </p:blipFill>
        <p:spPr bwMode="auto">
          <a:xfrm>
            <a:off x="1048361" y="3527474"/>
            <a:ext cx="4267200" cy="143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Avulsion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of bone separated by forceful sudden resisted muscle action</a:t>
            </a:r>
          </a:p>
          <a:p>
            <a:pPr lvl="1"/>
            <a:r>
              <a:rPr lang="en-US" dirty="0"/>
              <a:t>Caused by ligament or tendon pull on bone</a:t>
            </a:r>
          </a:p>
          <a:p>
            <a:pPr lvl="1"/>
            <a:r>
              <a:rPr lang="en-US" dirty="0"/>
              <a:t>Part of bone avulsed – bone weaker than tendon/ligament</a:t>
            </a:r>
          </a:p>
        </p:txBody>
      </p:sp>
      <p:pic>
        <p:nvPicPr>
          <p:cNvPr id="4" name="Picture 8" descr="fdpa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2" r="11316"/>
          <a:stretch>
            <a:fillRect/>
          </a:stretch>
        </p:blipFill>
        <p:spPr bwMode="auto">
          <a:xfrm rot="16200000">
            <a:off x="2423312" y="3489925"/>
            <a:ext cx="1454936" cy="46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singaporeorthopaedics.com.sg/wp-content/uploads/2012/09/knee-femoral-300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22" y="3262563"/>
            <a:ext cx="3277974" cy="327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345891" y="5365070"/>
            <a:ext cx="1687102" cy="1175467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66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Type of injury</a:t>
            </a:r>
            <a:endParaRPr lang="en-GB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549274" y="1375758"/>
            <a:ext cx="7629525" cy="489991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Direct</a:t>
            </a:r>
          </a:p>
          <a:p>
            <a:pPr lvl="1"/>
            <a:r>
              <a:rPr lang="en-GB" dirty="0"/>
              <a:t>Mild force: transverse / Severe force: comminution</a:t>
            </a:r>
          </a:p>
          <a:p>
            <a:pPr lvl="1"/>
            <a:r>
              <a:rPr lang="en-US" dirty="0"/>
              <a:t>S</a:t>
            </a:r>
            <a:r>
              <a:rPr lang="en-GB" dirty="0"/>
              <a:t>oft tissue more injured</a:t>
            </a:r>
          </a:p>
          <a:p>
            <a:r>
              <a:rPr lang="en-GB" dirty="0"/>
              <a:t>Indirect</a:t>
            </a:r>
          </a:p>
          <a:p>
            <a:pPr lvl="1"/>
            <a:r>
              <a:rPr lang="en-GB" dirty="0"/>
              <a:t>Pattern of fracture depends on force direction</a:t>
            </a:r>
          </a:p>
          <a:p>
            <a:pPr lvl="1"/>
            <a:r>
              <a:rPr lang="en-US" dirty="0"/>
              <a:t>L</a:t>
            </a:r>
            <a:r>
              <a:rPr lang="en-GB" dirty="0" err="1"/>
              <a:t>ess</a:t>
            </a:r>
            <a:r>
              <a:rPr lang="en-GB" dirty="0"/>
              <a:t> soft tissue injury </a:t>
            </a:r>
          </a:p>
          <a:p>
            <a:r>
              <a:rPr lang="en-GB" dirty="0"/>
              <a:t>Penetrating </a:t>
            </a:r>
          </a:p>
          <a:p>
            <a:pPr lvl="1"/>
            <a:r>
              <a:rPr lang="en-GB" dirty="0"/>
              <a:t>Missiles</a:t>
            </a:r>
          </a:p>
          <a:p>
            <a:pPr lvl="2"/>
            <a:r>
              <a:rPr lang="en-GB" dirty="0"/>
              <a:t>Low velocity &lt; 300 m/s  -  damage along the tract</a:t>
            </a:r>
          </a:p>
          <a:p>
            <a:pPr lvl="3"/>
            <a:r>
              <a:rPr lang="en-GB" dirty="0"/>
              <a:t>Comminution</a:t>
            </a:r>
          </a:p>
          <a:p>
            <a:pPr lvl="2"/>
            <a:r>
              <a:rPr lang="en-GB" dirty="0"/>
              <a:t>High velocity: &gt;300m/s  -  sever comminution</a:t>
            </a:r>
          </a:p>
          <a:p>
            <a:pPr lvl="3"/>
            <a:r>
              <a:rPr lang="en-GB" dirty="0"/>
              <a:t>Comminution with wide soft tissue damage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A1467-AD79-3F46-B1B2-704DDBF18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512"/>
          <a:stretch/>
        </p:blipFill>
        <p:spPr>
          <a:xfrm>
            <a:off x="7673784" y="704494"/>
            <a:ext cx="1358029" cy="1614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61A77-84D8-704E-89AC-CFC479AEF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37"/>
          <a:stretch/>
        </p:blipFill>
        <p:spPr>
          <a:xfrm>
            <a:off x="7799618" y="2534336"/>
            <a:ext cx="728431" cy="16142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4532B8-C612-BC42-B6D5-B541061E79FE}"/>
              </a:ext>
            </a:extLst>
          </p:cNvPr>
          <p:cNvSpPr/>
          <p:nvPr/>
        </p:nvSpPr>
        <p:spPr>
          <a:xfrm rot="5400000">
            <a:off x="7434531" y="2615940"/>
            <a:ext cx="265853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dirty="0">
                <a:solidFill>
                  <a:srgbClr val="397B8C"/>
                </a:solidFill>
              </a:rPr>
              <a:t>https://</a:t>
            </a:r>
            <a:r>
              <a:rPr lang="en-US" sz="600" dirty="0" err="1">
                <a:solidFill>
                  <a:srgbClr val="397B8C"/>
                </a:solidFill>
              </a:rPr>
              <a:t>www.researchgate.net</a:t>
            </a:r>
            <a:r>
              <a:rPr lang="en-US" sz="600" dirty="0">
                <a:solidFill>
                  <a:srgbClr val="397B8C"/>
                </a:solidFill>
              </a:rPr>
              <a:t>/publication/236633377_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4329CD-5DC7-0B4F-8D71-CAABD3BBCC06}"/>
              </a:ext>
            </a:extLst>
          </p:cNvPr>
          <p:cNvGrpSpPr/>
          <p:nvPr/>
        </p:nvGrpSpPr>
        <p:grpSpPr>
          <a:xfrm>
            <a:off x="7433731" y="4968033"/>
            <a:ext cx="1422401" cy="1737612"/>
            <a:chOff x="7552267" y="5069628"/>
            <a:chExt cx="1185334" cy="16020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0DCE09-D17D-4842-B901-497C31C2E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346" r="21852"/>
            <a:stretch/>
          </p:blipFill>
          <p:spPr>
            <a:xfrm>
              <a:off x="7552267" y="5069628"/>
              <a:ext cx="1185334" cy="15734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4486BB-6A83-114E-B60B-0BEF5C317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8833" r="79661"/>
            <a:stretch/>
          </p:blipFill>
          <p:spPr>
            <a:xfrm>
              <a:off x="7552267" y="6382042"/>
              <a:ext cx="375708" cy="2896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2DAE0C-BEB4-6C4E-91C3-EF0B25575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309" t="72833"/>
            <a:stretch/>
          </p:blipFill>
          <p:spPr>
            <a:xfrm>
              <a:off x="8468185" y="6382042"/>
              <a:ext cx="269415" cy="275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0871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&amp; fracture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Fracture pattern suggests mechanism of force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Spiral: (twisting)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Short oblique: (compression)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Wedge: (compression + bending)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Transverse: (angulation) (avulsion)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l="77492" b="20884"/>
          <a:stretch/>
        </p:blipFill>
        <p:spPr>
          <a:xfrm>
            <a:off x="8120648" y="3840841"/>
            <a:ext cx="778941" cy="2136601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/>
          <a:srcRect l="48211" r="23268" b="20884"/>
          <a:stretch/>
        </p:blipFill>
        <p:spPr>
          <a:xfrm>
            <a:off x="7078132" y="3211284"/>
            <a:ext cx="986999" cy="213660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21211" r="54071" b="20884"/>
          <a:stretch/>
        </p:blipFill>
        <p:spPr>
          <a:xfrm>
            <a:off x="6214523" y="2550894"/>
            <a:ext cx="855400" cy="213660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r="79168" b="20884"/>
          <a:stretch/>
        </p:blipFill>
        <p:spPr>
          <a:xfrm>
            <a:off x="5490086" y="1873571"/>
            <a:ext cx="720921" cy="213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09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&amp; fracture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ya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45" y="1420566"/>
            <a:ext cx="6411814" cy="48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587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fracture?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6545792" cy="4899910"/>
          </a:xfrm>
        </p:spPr>
        <p:txBody>
          <a:bodyPr/>
          <a:lstStyle/>
          <a:p>
            <a:r>
              <a:rPr lang="en-US" dirty="0"/>
              <a:t>A fracture is a break in the structural continuity of</a:t>
            </a:r>
            <a:r>
              <a:rPr lang="id-ID" dirty="0"/>
              <a:t> bone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6981" y="1916113"/>
            <a:ext cx="3361163" cy="4715765"/>
          </a:xfrm>
          <a:prstGeom prst="rect">
            <a:avLst/>
          </a:prstGeom>
          <a:noFill/>
          <a:ln>
            <a:noFill/>
          </a:ln>
          <a:effectLst>
            <a:glow rad="2794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770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Coffee Break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11" y="1395413"/>
            <a:ext cx="5887453" cy="4415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78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Described as: Position of distal in relation to proximal</a:t>
            </a:r>
          </a:p>
          <a:p>
            <a:pPr lvl="1"/>
            <a:r>
              <a:rPr lang="en-US" dirty="0"/>
              <a:t>Un-displaced</a:t>
            </a:r>
          </a:p>
          <a:p>
            <a:pPr lvl="1"/>
            <a:r>
              <a:rPr lang="en-US" dirty="0"/>
              <a:t>Displaced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84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Described as: Position of distal in relation to proximal</a:t>
            </a:r>
          </a:p>
          <a:p>
            <a:endParaRPr lang="en-US" dirty="0"/>
          </a:p>
          <a:p>
            <a:r>
              <a:rPr lang="en-US" dirty="0"/>
              <a:t>Un-displaced</a:t>
            </a:r>
          </a:p>
          <a:p>
            <a:r>
              <a:rPr lang="en-US" dirty="0"/>
              <a:t>Shift</a:t>
            </a:r>
          </a:p>
          <a:p>
            <a:pPr lvl="1"/>
            <a:r>
              <a:rPr lang="en-US" dirty="0"/>
              <a:t>Sideways</a:t>
            </a:r>
          </a:p>
          <a:p>
            <a:pPr lvl="1"/>
            <a:r>
              <a:rPr lang="en-US" dirty="0"/>
              <a:t>Shortening</a:t>
            </a:r>
          </a:p>
          <a:p>
            <a:pPr lvl="1"/>
            <a:r>
              <a:rPr lang="en-US" dirty="0"/>
              <a:t>Distraction</a:t>
            </a:r>
          </a:p>
          <a:p>
            <a:r>
              <a:rPr lang="en-US" dirty="0"/>
              <a:t>Angulation</a:t>
            </a:r>
          </a:p>
          <a:p>
            <a:pPr lvl="1"/>
            <a:r>
              <a:rPr lang="en-US" dirty="0"/>
              <a:t>In all planes</a:t>
            </a:r>
          </a:p>
          <a:p>
            <a:r>
              <a:rPr lang="en-US" dirty="0"/>
              <a:t>Rotation</a:t>
            </a:r>
          </a:p>
          <a:p>
            <a:endParaRPr lang="en-US" dirty="0"/>
          </a:p>
        </p:txBody>
      </p:sp>
      <p:graphicFrame>
        <p:nvGraphicFramePr>
          <p:cNvPr id="6" name="Group 53"/>
          <p:cNvGraphicFramePr>
            <a:graphicFrameLocks/>
          </p:cNvGraphicFramePr>
          <p:nvPr>
            <p:extLst/>
          </p:nvPr>
        </p:nvGraphicFramePr>
        <p:xfrm>
          <a:off x="3187778" y="2184717"/>
          <a:ext cx="5810883" cy="3827681"/>
        </p:xfrm>
        <a:graphic>
          <a:graphicData uri="http://schemas.openxmlformats.org/drawingml/2006/table">
            <a:tbl>
              <a:tblPr/>
              <a:tblGrid>
                <a:gridCol w="3431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0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0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97B8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cs typeface="Arial" charset="0"/>
                        </a:rPr>
                        <a:t>SHIFT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97B8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cs typeface="Arial" charset="0"/>
                        </a:rPr>
                        <a:t>ANGULATION /TILT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97B8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cs typeface="Arial" charset="0"/>
                        </a:rPr>
                        <a:t>TWIST/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97B8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cs typeface="Arial" charset="0"/>
                        </a:rPr>
                        <a:t>ROTATION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97B8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/>
                          <a:cs typeface="Times New Roman"/>
                        </a:rPr>
                        <a:t>Sideways     Overlap         Impaction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ms-MY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ms-MY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52" t="14759" r="81298" b="16757"/>
          <a:stretch/>
        </p:blipFill>
        <p:spPr>
          <a:xfrm>
            <a:off x="3225929" y="3614057"/>
            <a:ext cx="1012647" cy="2284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2506" t="14759" r="61292" b="16757"/>
          <a:stretch/>
        </p:blipFill>
        <p:spPr>
          <a:xfrm>
            <a:off x="4397235" y="3614057"/>
            <a:ext cx="1082971" cy="2284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511" t="14759" r="42760" b="16757"/>
          <a:stretch/>
        </p:blipFill>
        <p:spPr>
          <a:xfrm>
            <a:off x="5557188" y="3614057"/>
            <a:ext cx="984518" cy="2284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097" t="14759" r="22543" b="16757"/>
          <a:stretch/>
        </p:blipFill>
        <p:spPr>
          <a:xfrm>
            <a:off x="6722219" y="3497943"/>
            <a:ext cx="1091930" cy="2430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4417" t="14759" r="2814" b="16757"/>
          <a:stretch/>
        </p:blipFill>
        <p:spPr>
          <a:xfrm>
            <a:off x="8000391" y="3497943"/>
            <a:ext cx="907698" cy="24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12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Described as: Position of distal in relation to proximal</a:t>
            </a:r>
          </a:p>
          <a:p>
            <a:endParaRPr lang="en-US" dirty="0"/>
          </a:p>
          <a:p>
            <a:r>
              <a:rPr lang="en-US" dirty="0"/>
              <a:t>Un-displaced</a:t>
            </a:r>
          </a:p>
          <a:p>
            <a:r>
              <a:rPr lang="en-US" dirty="0"/>
              <a:t>Shift</a:t>
            </a:r>
          </a:p>
          <a:p>
            <a:pPr lvl="1"/>
            <a:r>
              <a:rPr lang="en-US" dirty="0"/>
              <a:t>Medial / Lateral</a:t>
            </a:r>
          </a:p>
          <a:p>
            <a:pPr lvl="1"/>
            <a:r>
              <a:rPr lang="en-US" dirty="0"/>
              <a:t>Anterior / Posterior</a:t>
            </a:r>
          </a:p>
          <a:p>
            <a:pPr lvl="1"/>
            <a:r>
              <a:rPr lang="en-US" dirty="0"/>
              <a:t>Shortening (overlap)</a:t>
            </a:r>
          </a:p>
          <a:p>
            <a:pPr lvl="1"/>
            <a:r>
              <a:rPr lang="en-US" dirty="0"/>
              <a:t>Distraction</a:t>
            </a:r>
          </a:p>
          <a:p>
            <a:r>
              <a:rPr lang="en-US" dirty="0"/>
              <a:t>Angulation</a:t>
            </a:r>
          </a:p>
          <a:p>
            <a:pPr lvl="1"/>
            <a:r>
              <a:rPr lang="en-US" dirty="0"/>
              <a:t>In all planes</a:t>
            </a:r>
          </a:p>
          <a:p>
            <a:r>
              <a:rPr lang="en-US" dirty="0"/>
              <a:t>Rotation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grayscl/>
          </a:blip>
          <a:srcRect t="1121" b="572"/>
          <a:stretch/>
        </p:blipFill>
        <p:spPr>
          <a:xfrm>
            <a:off x="6514181" y="2284292"/>
            <a:ext cx="2338177" cy="3497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3753004" y="2284292"/>
            <a:ext cx="2726231" cy="3497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0850" y="3902433"/>
            <a:ext cx="490840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volar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31115" y="3897071"/>
            <a:ext cx="569387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dorsal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6804" y="5257898"/>
            <a:ext cx="282904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Medial shift + overlap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No tilt because long axes are parallel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15" y="5350232"/>
            <a:ext cx="1027845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Dorsal tilting</a:t>
            </a:r>
            <a:endParaRPr lang="ar-S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1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Described as: Position of distal in relation to proximal</a:t>
            </a:r>
          </a:p>
          <a:p>
            <a:endParaRPr lang="en-US" dirty="0"/>
          </a:p>
          <a:p>
            <a:r>
              <a:rPr lang="en-US" dirty="0"/>
              <a:t>Un-displaced</a:t>
            </a:r>
          </a:p>
          <a:p>
            <a:r>
              <a:rPr lang="en-US" dirty="0"/>
              <a:t>Shift</a:t>
            </a:r>
          </a:p>
          <a:p>
            <a:pPr lvl="1"/>
            <a:r>
              <a:rPr lang="en-US" dirty="0"/>
              <a:t>Medial / Lateral</a:t>
            </a:r>
          </a:p>
          <a:p>
            <a:pPr lvl="1"/>
            <a:r>
              <a:rPr lang="en-US" dirty="0"/>
              <a:t>Anterior / Posterior</a:t>
            </a:r>
          </a:p>
          <a:p>
            <a:pPr lvl="1"/>
            <a:r>
              <a:rPr lang="en-US" dirty="0"/>
              <a:t>Shortening (overlap)</a:t>
            </a:r>
          </a:p>
          <a:p>
            <a:pPr lvl="1"/>
            <a:r>
              <a:rPr lang="en-US" dirty="0"/>
              <a:t>Distraction</a:t>
            </a:r>
          </a:p>
          <a:p>
            <a:r>
              <a:rPr lang="en-US" dirty="0"/>
              <a:t>Angulation</a:t>
            </a:r>
          </a:p>
          <a:p>
            <a:pPr lvl="1"/>
            <a:r>
              <a:rPr lang="en-US" dirty="0"/>
              <a:t>In all planes</a:t>
            </a:r>
          </a:p>
          <a:p>
            <a:r>
              <a:rPr lang="en-US" dirty="0"/>
              <a:t>Rotation</a:t>
            </a:r>
          </a:p>
        </p:txBody>
      </p:sp>
      <p:pic>
        <p:nvPicPr>
          <p:cNvPr id="1026" name="Picture 2" descr="Picture of Femur Fracture picture number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39913"/>
            <a:ext cx="3391845" cy="465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08096" y="5814003"/>
            <a:ext cx="2462534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Medial shift + medial tilt + overlap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72538" y="6498242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489CB0"/>
                </a:solidFill>
              </a:rPr>
              <a:t>http://medpic.org</a:t>
            </a:r>
            <a:endParaRPr lang="ar-SA" sz="1000" dirty="0">
              <a:solidFill>
                <a:srgbClr val="489C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Fracture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History</a:t>
            </a:r>
          </a:p>
          <a:p>
            <a:r>
              <a:rPr lang="en-US" dirty="0"/>
              <a:t>Clinical</a:t>
            </a:r>
            <a:r>
              <a:rPr lang="id-ID" dirty="0"/>
              <a:t> features</a:t>
            </a:r>
          </a:p>
          <a:p>
            <a:r>
              <a:rPr lang="id-ID" dirty="0"/>
              <a:t>Imaging: Radiology (x-Ray)</a:t>
            </a:r>
          </a:p>
        </p:txBody>
      </p:sp>
    </p:spTree>
    <p:extLst>
      <p:ext uri="{BB962C8B-B14F-4D97-AF65-F5344CB8AC3E}">
        <p14:creationId xmlns:p14="http://schemas.microsoft.com/office/powerpoint/2010/main" val="4164532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  <a:p>
            <a:pPr lvl="1"/>
            <a:r>
              <a:rPr lang="en-US" dirty="0"/>
              <a:t>Date, time, type, method of impact, …</a:t>
            </a:r>
          </a:p>
          <a:p>
            <a:r>
              <a:rPr lang="en-US" dirty="0"/>
              <a:t>Consciousness</a:t>
            </a:r>
          </a:p>
          <a:p>
            <a:r>
              <a:rPr lang="en-US" dirty="0"/>
              <a:t>Function of injured part</a:t>
            </a:r>
          </a:p>
          <a:p>
            <a:r>
              <a:rPr lang="en-US" dirty="0"/>
              <a:t>Open wound / bleeding</a:t>
            </a:r>
          </a:p>
          <a:p>
            <a:r>
              <a:rPr lang="en-US" dirty="0"/>
              <a:t>Other injuries</a:t>
            </a:r>
          </a:p>
          <a:p>
            <a:r>
              <a:rPr lang="en-US" dirty="0"/>
              <a:t>Anti-Tetanus status (if skin breached)</a:t>
            </a:r>
          </a:p>
        </p:txBody>
      </p:sp>
    </p:spTree>
    <p:extLst>
      <p:ext uri="{BB962C8B-B14F-4D97-AF65-F5344CB8AC3E}">
        <p14:creationId xmlns:p14="http://schemas.microsoft.com/office/powerpoint/2010/main" val="3113514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- history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Details of injury</a:t>
            </a:r>
          </a:p>
          <a:p>
            <a:pPr lvl="1"/>
            <a:r>
              <a:rPr lang="en-US" dirty="0"/>
              <a:t>Mechanism, force, bleeding, consciousness, …</a:t>
            </a:r>
          </a:p>
          <a:p>
            <a:r>
              <a:rPr lang="en-US" dirty="0"/>
              <a:t>Details of facture</a:t>
            </a:r>
          </a:p>
          <a:p>
            <a:pPr lvl="1"/>
            <a:r>
              <a:rPr lang="en-US" dirty="0"/>
              <a:t>Deformity, pain, loss of function, ..</a:t>
            </a:r>
          </a:p>
          <a:p>
            <a:r>
              <a:rPr lang="en-US" dirty="0"/>
              <a:t>Other medical problems</a:t>
            </a:r>
          </a:p>
          <a:p>
            <a:r>
              <a:rPr lang="en-US" dirty="0"/>
              <a:t>Anti-tetanus status if open injuries</a:t>
            </a:r>
          </a:p>
          <a:p>
            <a:r>
              <a:rPr lang="en-US" dirty="0"/>
              <a:t>Careful:</a:t>
            </a:r>
          </a:p>
          <a:p>
            <a:pPr lvl="1"/>
            <a:r>
              <a:rPr lang="en-US" dirty="0"/>
              <a:t>Fractures are not always at the site of impact</a:t>
            </a:r>
          </a:p>
          <a:p>
            <a:pPr lvl="1"/>
            <a:r>
              <a:rPr lang="en-US" dirty="0"/>
              <a:t>Some fractures do not need severe force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76B55D-DC24-FB47-B167-8B4663902724}"/>
              </a:ext>
            </a:extLst>
          </p:cNvPr>
          <p:cNvSpPr txBox="1"/>
          <p:nvPr/>
        </p:nvSpPr>
        <p:spPr>
          <a:xfrm rot="20469728">
            <a:off x="5655735" y="2923377"/>
            <a:ext cx="3362715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Shall be discussed separately</a:t>
            </a:r>
          </a:p>
        </p:txBody>
      </p:sp>
    </p:spTree>
    <p:extLst>
      <p:ext uri="{BB962C8B-B14F-4D97-AF65-F5344CB8AC3E}">
        <p14:creationId xmlns:p14="http://schemas.microsoft.com/office/powerpoint/2010/main" val="27149458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dirty="0"/>
              <a:t>History of Trauma</a:t>
            </a:r>
          </a:p>
          <a:p>
            <a:r>
              <a:rPr lang="id-ID" dirty="0"/>
              <a:t>Symptoms and signs: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id-ID" dirty="0"/>
              <a:t>Pain</a:t>
            </a:r>
          </a:p>
          <a:p>
            <a:pPr marL="800100" lvl="1" indent="-342900">
              <a:buFont typeface="+mj-lt"/>
              <a:buAutoNum type="arabicPeriod"/>
            </a:pPr>
            <a:r>
              <a:rPr lang="id-ID" dirty="0"/>
              <a:t>Swelling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id-ID" dirty="0"/>
              <a:t>Deformity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id-ID" dirty="0" err="1"/>
              <a:t>Loss</a:t>
            </a:r>
            <a:r>
              <a:rPr lang="id-ID" dirty="0"/>
              <a:t> </a:t>
            </a:r>
            <a:r>
              <a:rPr lang="id-ID" dirty="0" err="1"/>
              <a:t>of</a:t>
            </a:r>
            <a:r>
              <a:rPr lang="id-ID" dirty="0"/>
              <a:t> </a:t>
            </a:r>
            <a:r>
              <a:rPr lang="id-ID" dirty="0" err="1"/>
              <a:t>function</a:t>
            </a:r>
            <a:endParaRPr lang="id-ID" dirty="0"/>
          </a:p>
          <a:p>
            <a:pPr marL="800100" lvl="1" indent="-342900">
              <a:buFont typeface="+mj-lt"/>
              <a:buAutoNum type="arabicPeriod"/>
            </a:pPr>
            <a:r>
              <a:rPr lang="id-ID" dirty="0" err="1"/>
              <a:t>Localised</a:t>
            </a:r>
            <a:r>
              <a:rPr lang="id-ID" dirty="0"/>
              <a:t> </a:t>
            </a:r>
            <a:r>
              <a:rPr lang="id-ID" dirty="0" err="1"/>
              <a:t>bony</a:t>
            </a:r>
            <a:r>
              <a:rPr lang="id-ID" dirty="0"/>
              <a:t> tenderness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</a:t>
            </a:r>
            <a:r>
              <a:rPr lang="id-ID" dirty="0" err="1"/>
              <a:t>oss</a:t>
            </a:r>
            <a:r>
              <a:rPr lang="id-ID" dirty="0"/>
              <a:t> </a:t>
            </a:r>
            <a:r>
              <a:rPr lang="id-ID" dirty="0" err="1"/>
              <a:t>of</a:t>
            </a:r>
            <a:r>
              <a:rPr lang="id-ID" dirty="0"/>
              <a:t> </a:t>
            </a:r>
            <a:r>
              <a:rPr lang="id-ID" dirty="0" err="1"/>
              <a:t>motion</a:t>
            </a:r>
            <a:endParaRPr lang="id-ID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</a:t>
            </a:r>
            <a:r>
              <a:rPr lang="id-ID" dirty="0"/>
              <a:t>bnormal movement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id-ID" dirty="0" err="1"/>
              <a:t>Crepitus</a:t>
            </a:r>
            <a:endParaRPr lang="id-ID" dirty="0"/>
          </a:p>
          <a:p>
            <a:pPr lvl="1"/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007" y="2251355"/>
            <a:ext cx="3242280" cy="342580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89548" y="4347147"/>
            <a:ext cx="3477718" cy="0"/>
          </a:xfrm>
          <a:prstGeom prst="line">
            <a:avLst/>
          </a:prstGeom>
          <a:ln w="444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055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– clinical exam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medical condition</a:t>
            </a:r>
          </a:p>
          <a:p>
            <a:pPr lvl="1"/>
            <a:r>
              <a:rPr lang="en-US" dirty="0"/>
              <a:t>Should be evaluated to exclude</a:t>
            </a:r>
          </a:p>
          <a:p>
            <a:pPr lvl="2"/>
            <a:r>
              <a:rPr lang="en-US" dirty="0"/>
              <a:t>Shock</a:t>
            </a:r>
          </a:p>
          <a:p>
            <a:pPr lvl="2"/>
            <a:r>
              <a:rPr lang="en-US" dirty="0"/>
              <a:t>Brain injury</a:t>
            </a:r>
          </a:p>
          <a:p>
            <a:pPr lvl="2"/>
            <a:r>
              <a:rPr lang="en-US" dirty="0"/>
              <a:t>Other problems</a:t>
            </a:r>
          </a:p>
          <a:p>
            <a:r>
              <a:rPr lang="en-US" dirty="0"/>
              <a:t>Vital signs</a:t>
            </a:r>
          </a:p>
          <a:p>
            <a:pPr lvl="1"/>
            <a:r>
              <a:rPr lang="en-US" dirty="0"/>
              <a:t>Should be observed and followed up</a:t>
            </a:r>
          </a:p>
        </p:txBody>
      </p:sp>
    </p:spTree>
    <p:extLst>
      <p:ext uri="{BB962C8B-B14F-4D97-AF65-F5344CB8AC3E}">
        <p14:creationId xmlns:p14="http://schemas.microsoft.com/office/powerpoint/2010/main" val="1500757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fracture?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6545792" cy="4899910"/>
          </a:xfrm>
        </p:spPr>
        <p:txBody>
          <a:bodyPr/>
          <a:lstStyle/>
          <a:p>
            <a:r>
              <a:rPr lang="en-US" dirty="0"/>
              <a:t>A fracture is a break in the structural continuity of</a:t>
            </a:r>
            <a:r>
              <a:rPr lang="id-ID" dirty="0"/>
              <a:t> bone</a:t>
            </a:r>
          </a:p>
          <a:p>
            <a:pPr lvl="1"/>
            <a:r>
              <a:rPr lang="en-US" dirty="0"/>
              <a:t>Always associated with some soft tissue injury</a:t>
            </a:r>
          </a:p>
          <a:p>
            <a:r>
              <a:rPr lang="en-US" dirty="0"/>
              <a:t>A fracture is a soft tissue injury in which the underlying bone is broken!</a:t>
            </a:r>
            <a:endParaRPr lang="id-ID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758"/>
          <a:stretch/>
        </p:blipFill>
        <p:spPr>
          <a:xfrm>
            <a:off x="190210" y="4357688"/>
            <a:ext cx="1875367" cy="2217855"/>
          </a:xfrm>
          <a:prstGeom prst="rect">
            <a:avLst/>
          </a:prstGeom>
        </p:spPr>
      </p:pic>
      <p:pic>
        <p:nvPicPr>
          <p:cNvPr id="5" name="Picture 3" descr="Blisters - AV footpump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6" b="23913"/>
          <a:stretch/>
        </p:blipFill>
        <p:spPr bwMode="auto">
          <a:xfrm>
            <a:off x="2099443" y="4357688"/>
            <a:ext cx="5126052" cy="2217855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Xray bending wedge A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26" y="1338317"/>
            <a:ext cx="1701579" cy="5237226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42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– clinical exam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Look:</a:t>
            </a:r>
          </a:p>
          <a:p>
            <a:pPr lvl="1"/>
            <a:r>
              <a:rPr lang="en-US" dirty="0"/>
              <a:t>Adequate exposure</a:t>
            </a:r>
          </a:p>
          <a:p>
            <a:pPr lvl="1"/>
            <a:r>
              <a:rPr lang="en-US" dirty="0"/>
              <a:t>General on patient</a:t>
            </a:r>
          </a:p>
          <a:p>
            <a:pPr lvl="1"/>
            <a:r>
              <a:rPr lang="en-US" dirty="0"/>
              <a:t>Local:</a:t>
            </a:r>
          </a:p>
          <a:p>
            <a:pPr lvl="2"/>
            <a:r>
              <a:rPr lang="en-US" dirty="0"/>
              <a:t>Swelling, deformity, bruises, color, …</a:t>
            </a:r>
          </a:p>
          <a:p>
            <a:pPr lvl="2"/>
            <a:r>
              <a:rPr lang="en-US" dirty="0"/>
              <a:t>Special attention is to be paid to wounds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85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– clinical exam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Feel:</a:t>
            </a:r>
          </a:p>
          <a:p>
            <a:pPr lvl="1"/>
            <a:r>
              <a:rPr lang="en-US" dirty="0"/>
              <a:t>Localized bone Tenderness</a:t>
            </a:r>
          </a:p>
          <a:p>
            <a:pPr lvl="1"/>
            <a:r>
              <a:rPr lang="en-US" dirty="0"/>
              <a:t>Pulse distal to injury </a:t>
            </a:r>
            <a:r>
              <a:rPr lang="mr-IN" dirty="0"/>
              <a:t>–</a:t>
            </a:r>
            <a:r>
              <a:rPr lang="en-US" dirty="0"/>
              <a:t> capillary refill</a:t>
            </a:r>
          </a:p>
          <a:p>
            <a:pPr lvl="1"/>
            <a:r>
              <a:rPr lang="en-US" dirty="0"/>
              <a:t>Sensory and motor deficits</a:t>
            </a:r>
          </a:p>
          <a:p>
            <a:pPr lvl="1"/>
            <a:r>
              <a:rPr lang="en-US" dirty="0"/>
              <a:t>Compartment syndrome</a:t>
            </a:r>
          </a:p>
          <a:p>
            <a:pPr lvl="1"/>
            <a:r>
              <a:rPr lang="en-US" dirty="0"/>
              <a:t>Temperature and crepitus on movement</a:t>
            </a:r>
          </a:p>
          <a:p>
            <a:r>
              <a:rPr lang="en-US" dirty="0"/>
              <a:t>Move:</a:t>
            </a:r>
          </a:p>
          <a:p>
            <a:pPr lvl="1"/>
            <a:r>
              <a:rPr lang="en-US" dirty="0"/>
              <a:t>With care</a:t>
            </a:r>
          </a:p>
          <a:p>
            <a:pPr lvl="2"/>
            <a:r>
              <a:rPr lang="en-US" dirty="0"/>
              <a:t>make sure not to cause more pain or injury</a:t>
            </a:r>
          </a:p>
          <a:p>
            <a:pPr lvl="1"/>
            <a:r>
              <a:rPr lang="en-US" dirty="0"/>
              <a:t>Crepitus &amp; abnormal movement indicates a fracture</a:t>
            </a:r>
          </a:p>
          <a:p>
            <a:pPr lvl="1"/>
            <a:r>
              <a:rPr lang="en-US" dirty="0"/>
              <a:t>Joints distal to the affected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84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– clinical exam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Examination of the viscera</a:t>
            </a:r>
          </a:p>
          <a:p>
            <a:pPr lvl="1"/>
            <a:r>
              <a:rPr lang="en-US" dirty="0"/>
              <a:t>Liver and spleen in rib fractures</a:t>
            </a:r>
          </a:p>
          <a:p>
            <a:pPr lvl="1"/>
            <a:r>
              <a:rPr lang="en-US" dirty="0"/>
              <a:t>Urinary bladder and urethra in pelvic fractures</a:t>
            </a:r>
          </a:p>
          <a:p>
            <a:pPr lvl="1"/>
            <a:r>
              <a:rPr lang="en-US" dirty="0"/>
              <a:t>Neurological examination in head and spinal injury</a:t>
            </a:r>
          </a:p>
        </p:txBody>
      </p:sp>
    </p:spTree>
    <p:extLst>
      <p:ext uri="{BB962C8B-B14F-4D97-AF65-F5344CB8AC3E}">
        <p14:creationId xmlns:p14="http://schemas.microsoft.com/office/powerpoint/2010/main" val="2204330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 -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X-rays:</a:t>
            </a:r>
          </a:p>
          <a:p>
            <a:pPr lvl="1"/>
            <a:r>
              <a:rPr lang="en-US" dirty="0"/>
              <a:t>Low of 2s</a:t>
            </a:r>
          </a:p>
          <a:p>
            <a:pPr lvl="2"/>
            <a:r>
              <a:rPr lang="en-US" dirty="0"/>
              <a:t>Two views: AP and Lateral </a:t>
            </a:r>
            <a:r>
              <a:rPr lang="mr-IN" dirty="0"/>
              <a:t>–</a:t>
            </a:r>
            <a:r>
              <a:rPr lang="en-US" dirty="0"/>
              <a:t> special views</a:t>
            </a:r>
          </a:p>
          <a:p>
            <a:pPr lvl="2"/>
            <a:r>
              <a:rPr lang="en-US" dirty="0"/>
              <a:t>Two joints: Above and Below</a:t>
            </a:r>
          </a:p>
          <a:p>
            <a:pPr lvl="2"/>
            <a:r>
              <a:rPr lang="en-US" dirty="0"/>
              <a:t>Two sides: Right and Left</a:t>
            </a:r>
          </a:p>
          <a:p>
            <a:pPr lvl="2"/>
            <a:r>
              <a:rPr lang="en-US" dirty="0"/>
              <a:t>Two occasions</a:t>
            </a:r>
          </a:p>
          <a:p>
            <a:pPr lvl="2"/>
            <a:r>
              <a:rPr lang="en-US" dirty="0"/>
              <a:t>Two injuries</a:t>
            </a:r>
          </a:p>
          <a:p>
            <a:pPr lvl="2"/>
            <a:r>
              <a:rPr lang="en-US" dirty="0"/>
              <a:t>Two Doctors !</a:t>
            </a:r>
          </a:p>
          <a:p>
            <a:pPr lvl="1"/>
            <a:r>
              <a:rPr lang="en-US" dirty="0"/>
              <a:t>Special views:</a:t>
            </a:r>
          </a:p>
          <a:p>
            <a:pPr lvl="2"/>
            <a:r>
              <a:rPr lang="en-US" dirty="0"/>
              <a:t>Obliques, Tunnel view, skyline, stress views,</a:t>
            </a:r>
          </a:p>
          <a:p>
            <a:pPr lvl="2"/>
            <a:r>
              <a:rPr lang="en-US" dirty="0"/>
              <a:t>functional flexion/extension, traction films</a:t>
            </a:r>
          </a:p>
          <a:p>
            <a:pPr lvl="2"/>
            <a:r>
              <a:rPr lang="en-US" dirty="0"/>
              <a:t>Arthrography:</a:t>
            </a:r>
          </a:p>
          <a:p>
            <a:pPr lvl="3"/>
            <a:r>
              <a:rPr lang="en-US" dirty="0"/>
              <a:t>Shows intra-articular structures</a:t>
            </a:r>
          </a:p>
          <a:p>
            <a:pPr lvl="2"/>
            <a:r>
              <a:rPr lang="en-US" dirty="0"/>
              <a:t>Functional in hip</a:t>
            </a:r>
          </a:p>
        </p:txBody>
      </p:sp>
    </p:spTree>
    <p:extLst>
      <p:ext uri="{BB962C8B-B14F-4D97-AF65-F5344CB8AC3E}">
        <p14:creationId xmlns:p14="http://schemas.microsoft.com/office/powerpoint/2010/main" val="284659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Plain x-ray:</a:t>
            </a:r>
            <a:r>
              <a:rPr lang="id-ID" dirty="0">
                <a:sym typeface="Wingdings" panose="05000000000000000000" pitchFamily="2" charset="2"/>
              </a:rPr>
              <a:t> (law of two</a:t>
            </a:r>
            <a:r>
              <a:rPr lang="id-ID" sz="2000" dirty="0">
                <a:sym typeface="Wingdings" panose="05000000000000000000" pitchFamily="2" charset="2"/>
              </a:rPr>
              <a:t>s</a:t>
            </a:r>
            <a:r>
              <a:rPr lang="id-ID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views: AP and Lateral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616" r="60314"/>
          <a:stretch/>
        </p:blipFill>
        <p:spPr>
          <a:xfrm>
            <a:off x="5309560" y="1111695"/>
            <a:ext cx="1763975" cy="533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6009" r="12243"/>
          <a:stretch/>
        </p:blipFill>
        <p:spPr>
          <a:xfrm>
            <a:off x="7214686" y="1105326"/>
            <a:ext cx="1693415" cy="533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52110"/>
          <a:stretch/>
        </p:blipFill>
        <p:spPr>
          <a:xfrm>
            <a:off x="1294978" y="2626042"/>
            <a:ext cx="1576617" cy="3647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6589" y="6254153"/>
            <a:ext cx="3317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397B8C"/>
                </a:solidFill>
              </a:rPr>
              <a:t>Apley’s</a:t>
            </a:r>
            <a:r>
              <a:rPr lang="en-US" sz="1200" dirty="0">
                <a:solidFill>
                  <a:srgbClr val="397B8C"/>
                </a:solidFill>
              </a:rPr>
              <a:t> System of Orthopedics &amp; Fractures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8917"/>
          <a:stretch/>
        </p:blipFill>
        <p:spPr>
          <a:xfrm>
            <a:off x="3000442" y="2646434"/>
            <a:ext cx="1352516" cy="36476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7558" y="5516733"/>
            <a:ext cx="48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65498" y="3470005"/>
            <a:ext cx="5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82814" y="5517469"/>
            <a:ext cx="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5534" y="3470741"/>
            <a:ext cx="709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Lat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5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Plain x-ray:</a:t>
            </a:r>
            <a:r>
              <a:rPr lang="id-ID" dirty="0">
                <a:sym typeface="Wingdings" panose="05000000000000000000" pitchFamily="2" charset="2"/>
              </a:rPr>
              <a:t> (law of two</a:t>
            </a:r>
            <a:r>
              <a:rPr lang="id-ID" sz="2000" dirty="0">
                <a:sym typeface="Wingdings" panose="05000000000000000000" pitchFamily="2" charset="2"/>
              </a:rPr>
              <a:t>s</a:t>
            </a:r>
            <a:r>
              <a:rPr lang="id-ID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views: AP and Lateral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31B204-2D0C-4C42-A302-61FEAA500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87"/>
          <a:stretch/>
        </p:blipFill>
        <p:spPr>
          <a:xfrm>
            <a:off x="2316421" y="2428712"/>
            <a:ext cx="2127988" cy="42472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55983B-60CD-FE45-AD70-B7C143391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90"/>
          <a:stretch/>
        </p:blipFill>
        <p:spPr>
          <a:xfrm>
            <a:off x="4848447" y="2474787"/>
            <a:ext cx="2215116" cy="4247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A82E39-00F6-2244-AC61-1D3FFDDECC61}"/>
              </a:ext>
            </a:extLst>
          </p:cNvPr>
          <p:cNvSpPr txBox="1"/>
          <p:nvPr/>
        </p:nvSpPr>
        <p:spPr>
          <a:xfrm>
            <a:off x="3953698" y="245455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D84548-023C-554E-AEEE-69A97E600059}"/>
              </a:ext>
            </a:extLst>
          </p:cNvPr>
          <p:cNvSpPr txBox="1"/>
          <p:nvPr/>
        </p:nvSpPr>
        <p:spPr>
          <a:xfrm>
            <a:off x="4811605" y="2434031"/>
            <a:ext cx="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Lat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4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Plain x-ray:</a:t>
            </a:r>
            <a:r>
              <a:rPr lang="id-ID" dirty="0">
                <a:sym typeface="Wingdings" panose="05000000000000000000" pitchFamily="2" charset="2"/>
              </a:rPr>
              <a:t> (law of two</a:t>
            </a:r>
            <a:r>
              <a:rPr lang="id-ID" sz="2000" dirty="0">
                <a:sym typeface="Wingdings" panose="05000000000000000000" pitchFamily="2" charset="2"/>
              </a:rPr>
              <a:t>s</a:t>
            </a:r>
            <a:r>
              <a:rPr lang="id-ID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views: AP and Lateral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joints: joint above and joint belo</a:t>
            </a:r>
            <a:r>
              <a:rPr lang="en-US" dirty="0">
                <a:sym typeface="Wingdings" panose="05000000000000000000" pitchFamily="2" charset="2"/>
              </a:rPr>
              <a:t>w</a:t>
            </a:r>
          </a:p>
          <a:p>
            <a:pPr lvl="2"/>
            <a:r>
              <a:rPr lang="en-US" dirty="0">
                <a:solidFill>
                  <a:srgbClr val="2E678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show other injuries</a:t>
            </a:r>
          </a:p>
          <a:p>
            <a:pPr lvl="2"/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6747"/>
          <a:stretch/>
        </p:blipFill>
        <p:spPr>
          <a:xfrm>
            <a:off x="1580522" y="3465474"/>
            <a:ext cx="5342792" cy="2191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4349" y="6189722"/>
            <a:ext cx="3317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489CB0"/>
                </a:solidFill>
              </a:rPr>
              <a:t>Apley’s</a:t>
            </a:r>
            <a:r>
              <a:rPr lang="en-US" sz="1200" dirty="0">
                <a:solidFill>
                  <a:srgbClr val="489CB0"/>
                </a:solidFill>
              </a:rPr>
              <a:t> System of Orthopedics &amp; Fractures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522" y="3465474"/>
            <a:ext cx="6417564" cy="219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8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Plain x-ray:</a:t>
            </a:r>
            <a:r>
              <a:rPr lang="id-ID" dirty="0">
                <a:sym typeface="Wingdings" panose="05000000000000000000" pitchFamily="2" charset="2"/>
              </a:rPr>
              <a:t> (law of two</a:t>
            </a:r>
            <a:r>
              <a:rPr lang="id-ID" sz="2000" dirty="0">
                <a:sym typeface="Wingdings" panose="05000000000000000000" pitchFamily="2" charset="2"/>
              </a:rPr>
              <a:t>s</a:t>
            </a:r>
            <a:r>
              <a:rPr lang="id-ID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views: AP and Lateral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joints: joint above and joint below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olidFill>
                  <a:srgbClr val="2E678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show other injuries</a:t>
            </a:r>
          </a:p>
          <a:p>
            <a:pPr lvl="2"/>
            <a:r>
              <a:rPr lang="en-US" dirty="0">
                <a:solidFill>
                  <a:srgbClr val="2E678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assess rotation</a:t>
            </a:r>
            <a:endParaRPr lang="id-ID" dirty="0">
              <a:solidFill>
                <a:srgbClr val="2E678A"/>
              </a:solidFill>
              <a:sym typeface="Wingdings" panose="05000000000000000000" pitchFamily="2" charset="2"/>
            </a:endParaRPr>
          </a:p>
          <a:p>
            <a:pPr lvl="2"/>
            <a:endParaRPr lang="id-ID" dirty="0">
              <a:sym typeface="Wingdings" panose="05000000000000000000" pitchFamily="2" charset="2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11" y="2782254"/>
            <a:ext cx="2550940" cy="393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21059808">
            <a:off x="4373667" y="3625657"/>
            <a:ext cx="1550874" cy="400110"/>
          </a:xfrm>
          <a:prstGeom prst="rect">
            <a:avLst/>
          </a:prstGeom>
          <a:noFill/>
          <a:ln w="12700" cmpd="sng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2E678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Hip AP view</a:t>
            </a:r>
            <a:endParaRPr lang="id-ID" sz="1600" dirty="0">
              <a:solidFill>
                <a:srgbClr val="2E678A"/>
              </a:solidFill>
              <a:sym typeface="Wingdings" panose="05000000000000000000" pitchFamily="2" charset="2"/>
            </a:endParaRPr>
          </a:p>
        </p:txBody>
      </p:sp>
      <p:sp>
        <p:nvSpPr>
          <p:cNvPr id="10" name="Rectangle 9"/>
          <p:cNvSpPr/>
          <p:nvPr/>
        </p:nvSpPr>
        <p:spPr>
          <a:xfrm rot="21015802">
            <a:off x="3804621" y="5874479"/>
            <a:ext cx="2138727" cy="400110"/>
          </a:xfrm>
          <a:prstGeom prst="rect">
            <a:avLst/>
          </a:prstGeom>
          <a:ln w="12700" cmpd="sng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2E678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Knee lateral view</a:t>
            </a:r>
            <a:endParaRPr lang="id-ID" sz="1600" dirty="0">
              <a:solidFill>
                <a:srgbClr val="2E678A"/>
              </a:solidFill>
              <a:sym typeface="Wingdings" panose="05000000000000000000" pitchFamily="2" charset="2"/>
            </a:endParaRPr>
          </a:p>
        </p:txBody>
      </p:sp>
      <p:sp>
        <p:nvSpPr>
          <p:cNvPr id="11" name="Rectangle 10"/>
          <p:cNvSpPr/>
          <p:nvPr/>
        </p:nvSpPr>
        <p:spPr>
          <a:xfrm rot="20941548">
            <a:off x="3206542" y="4809382"/>
            <a:ext cx="276710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(in the same x-ray)</a:t>
            </a:r>
            <a:endParaRPr lang="id-ID" dirty="0">
              <a:solidFill>
                <a:schemeClr val="bg1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8407" y="6611779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489CB0"/>
                </a:solidFill>
              </a:rPr>
              <a:t>http://medpic.org</a:t>
            </a:r>
            <a:endParaRPr lang="ar-SA" sz="1000" dirty="0">
              <a:solidFill>
                <a:srgbClr val="489CB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181668-E583-FD4E-9AD1-B1F44C46CB29}"/>
              </a:ext>
            </a:extLst>
          </p:cNvPr>
          <p:cNvSpPr/>
          <p:nvPr/>
        </p:nvSpPr>
        <p:spPr>
          <a:xfrm>
            <a:off x="6749259" y="3059600"/>
            <a:ext cx="1133644" cy="9323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C8B0194-95D6-B04E-BD11-FC621321CF39}"/>
              </a:ext>
            </a:extLst>
          </p:cNvPr>
          <p:cNvSpPr/>
          <p:nvPr/>
        </p:nvSpPr>
        <p:spPr>
          <a:xfrm>
            <a:off x="6198278" y="5479911"/>
            <a:ext cx="1212565" cy="122004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1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Plain x-ray:</a:t>
            </a:r>
            <a:r>
              <a:rPr lang="id-ID" dirty="0">
                <a:sym typeface="Wingdings" panose="05000000000000000000" pitchFamily="2" charset="2"/>
              </a:rPr>
              <a:t> (law of two</a:t>
            </a:r>
            <a:r>
              <a:rPr lang="id-ID" sz="2000" dirty="0">
                <a:sym typeface="Wingdings" panose="05000000000000000000" pitchFamily="2" charset="2"/>
              </a:rPr>
              <a:t>s</a:t>
            </a:r>
            <a:r>
              <a:rPr lang="id-ID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views: AP and Lateral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joints: joint above and joint below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limbs: for comparison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ym typeface="Wingdings" panose="05000000000000000000" pitchFamily="2" charset="2"/>
              </a:rPr>
              <a:t>m</a:t>
            </a:r>
            <a:r>
              <a:rPr lang="id-ID" dirty="0">
                <a:sym typeface="Wingdings" panose="05000000000000000000" pitchFamily="2" charset="2"/>
              </a:rPr>
              <a:t>ore in children to</a:t>
            </a:r>
          </a:p>
          <a:p>
            <a:pPr marL="685800" lvl="2" indent="0">
              <a:buNone/>
            </a:pPr>
            <a:r>
              <a:rPr lang="id-ID" dirty="0">
                <a:sym typeface="Wingdings" panose="05000000000000000000" pitchFamily="2" charset="2"/>
              </a:rPr>
              <a:t>	</a:t>
            </a:r>
            <a:r>
              <a:rPr lang="en-US" dirty="0">
                <a:sym typeface="Wingdings" panose="05000000000000000000" pitchFamily="2" charset="2"/>
              </a:rPr>
              <a:t>  </a:t>
            </a:r>
            <a:r>
              <a:rPr lang="id-ID" dirty="0">
                <a:sym typeface="Wingdings" panose="05000000000000000000" pitchFamily="2" charset="2"/>
              </a:rPr>
              <a:t>compare epiphysis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5534"/>
          <a:stretch/>
        </p:blipFill>
        <p:spPr>
          <a:xfrm>
            <a:off x="5088500" y="2900180"/>
            <a:ext cx="1838652" cy="3481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647"/>
          <a:stretch/>
        </p:blipFill>
        <p:spPr>
          <a:xfrm>
            <a:off x="6967704" y="2900181"/>
            <a:ext cx="1958012" cy="348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5340" y="6331724"/>
            <a:ext cx="3317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489CB0"/>
                </a:solidFill>
              </a:rPr>
              <a:t>Apley’s</a:t>
            </a:r>
            <a:r>
              <a:rPr lang="en-US" sz="1200" dirty="0">
                <a:solidFill>
                  <a:srgbClr val="489CB0"/>
                </a:solidFill>
              </a:rPr>
              <a:t> System of Orthopedics &amp; Fractures</a:t>
            </a:r>
          </a:p>
        </p:txBody>
      </p:sp>
    </p:spTree>
    <p:extLst>
      <p:ext uri="{BB962C8B-B14F-4D97-AF65-F5344CB8AC3E}">
        <p14:creationId xmlns:p14="http://schemas.microsoft.com/office/powerpoint/2010/main" val="40243470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Plain x-ray:</a:t>
            </a:r>
            <a:r>
              <a:rPr lang="id-ID" dirty="0">
                <a:sym typeface="Wingdings" panose="05000000000000000000" pitchFamily="2" charset="2"/>
              </a:rPr>
              <a:t> (law of two</a:t>
            </a:r>
            <a:r>
              <a:rPr lang="id-ID" sz="2000" dirty="0">
                <a:sym typeface="Wingdings" panose="05000000000000000000" pitchFamily="2" charset="2"/>
              </a:rPr>
              <a:t>s</a:t>
            </a:r>
            <a:r>
              <a:rPr lang="id-ID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views: AP and Lateral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joints: joint above and joint below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limbs: for comparison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occasions</a:t>
            </a:r>
          </a:p>
          <a:p>
            <a:pPr lvl="2"/>
            <a:r>
              <a:rPr lang="id-ID" dirty="0">
                <a:sym typeface="Wingdings" panose="05000000000000000000" pitchFamily="2" charset="2"/>
              </a:rPr>
              <a:t>e.g. </a:t>
            </a:r>
            <a:r>
              <a:rPr lang="en-US" dirty="0">
                <a:sym typeface="Wingdings" panose="05000000000000000000" pitchFamily="2" charset="2"/>
              </a:rPr>
              <a:t>s</a:t>
            </a:r>
            <a:r>
              <a:rPr lang="id-ID" dirty="0">
                <a:sym typeface="Wingdings" panose="05000000000000000000" pitchFamily="2" charset="2"/>
              </a:rPr>
              <a:t>tress fractures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e</a:t>
            </a:r>
            <a:r>
              <a:rPr lang="id-ID" dirty="0">
                <a:sym typeface="Wingdings" panose="05000000000000000000" pitchFamily="2" charset="2"/>
              </a:rPr>
              <a:t>.g. scaphoid fracture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384" y="3263614"/>
            <a:ext cx="4319016" cy="2565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8472" y="5821972"/>
            <a:ext cx="3317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397B8C"/>
                </a:solidFill>
              </a:rPr>
              <a:t>Apley’s</a:t>
            </a:r>
            <a:r>
              <a:rPr lang="en-US" sz="1200" dirty="0">
                <a:solidFill>
                  <a:srgbClr val="397B8C"/>
                </a:solidFill>
              </a:rPr>
              <a:t> System of Orthopedics &amp; Fractures</a:t>
            </a:r>
          </a:p>
        </p:txBody>
      </p:sp>
    </p:spTree>
    <p:extLst>
      <p:ext uri="{BB962C8B-B14F-4D97-AF65-F5344CB8AC3E}">
        <p14:creationId xmlns:p14="http://schemas.microsoft.com/office/powerpoint/2010/main" val="26168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Mechanism of injury helps expect the</a:t>
            </a:r>
          </a:p>
          <a:p>
            <a:pPr lvl="1"/>
            <a:r>
              <a:rPr lang="en-US" dirty="0"/>
              <a:t>Extent and type of bone injury</a:t>
            </a:r>
          </a:p>
          <a:p>
            <a:pPr lvl="2"/>
            <a:r>
              <a:rPr lang="en-US" dirty="0"/>
              <a:t>Simple / comminuted / complex</a:t>
            </a:r>
          </a:p>
          <a:p>
            <a:pPr lvl="2"/>
            <a:r>
              <a:rPr lang="en-US" dirty="0"/>
              <a:t>Associated fractures/injuries</a:t>
            </a:r>
          </a:p>
          <a:p>
            <a:pPr lvl="3"/>
            <a:r>
              <a:rPr lang="en-US" dirty="0"/>
              <a:t>Fall from height on feet</a:t>
            </a:r>
          </a:p>
          <a:p>
            <a:pPr lvl="4"/>
            <a:r>
              <a:rPr lang="en-US" dirty="0"/>
              <a:t>fractured calcaneus and lumbar spine</a:t>
            </a:r>
          </a:p>
          <a:p>
            <a:pPr lvl="3"/>
            <a:r>
              <a:rPr lang="en-US" dirty="0"/>
              <a:t>Car dashboard injuries</a:t>
            </a:r>
          </a:p>
          <a:p>
            <a:pPr lvl="4"/>
            <a:r>
              <a:rPr lang="en-US" dirty="0"/>
              <a:t>fractured patella and hip dislocation</a:t>
            </a:r>
          </a:p>
          <a:p>
            <a:pPr lvl="1"/>
            <a:r>
              <a:rPr lang="en-US" dirty="0"/>
              <a:t>Extent of soft tissue injury</a:t>
            </a:r>
          </a:p>
          <a:p>
            <a:pPr lvl="1"/>
            <a:r>
              <a:rPr lang="en-US" dirty="0"/>
              <a:t>Suggested treatment and reduction technique</a:t>
            </a:r>
          </a:p>
          <a:p>
            <a:pPr lvl="1"/>
            <a:r>
              <a:rPr lang="en-US" dirty="0"/>
              <a:t>Prognosis</a:t>
            </a:r>
          </a:p>
        </p:txBody>
      </p:sp>
    </p:spTree>
    <p:extLst>
      <p:ext uri="{BB962C8B-B14F-4D97-AF65-F5344CB8AC3E}">
        <p14:creationId xmlns:p14="http://schemas.microsoft.com/office/powerpoint/2010/main" val="388567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dirty="0"/>
              <a:t>Plain x-ray:</a:t>
            </a:r>
            <a:r>
              <a:rPr lang="id-ID" dirty="0">
                <a:sym typeface="Wingdings" panose="05000000000000000000" pitchFamily="2" charset="2"/>
              </a:rPr>
              <a:t> (law of two</a:t>
            </a:r>
            <a:r>
              <a:rPr lang="id-ID" sz="2000" dirty="0">
                <a:sym typeface="Wingdings" panose="05000000000000000000" pitchFamily="2" charset="2"/>
              </a:rPr>
              <a:t>s</a:t>
            </a:r>
            <a:r>
              <a:rPr lang="id-ID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views: AP and Lateral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joints: joint above and joint below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limbs: for comparison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occasions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injuries</a:t>
            </a:r>
          </a:p>
          <a:p>
            <a:pPr lvl="2"/>
            <a:r>
              <a:rPr lang="en-US" sz="2000" dirty="0">
                <a:sym typeface="Wingdings" panose="05000000000000000000" pitchFamily="2" charset="2"/>
              </a:rPr>
              <a:t>e.g. patellar fracture and hip injury</a:t>
            </a:r>
            <a:endParaRPr lang="id-ID" sz="2000" dirty="0">
              <a:sym typeface="Wingdings" panose="05000000000000000000" pitchFamily="2" charset="2"/>
            </a:endParaRPr>
          </a:p>
          <a:p>
            <a:pPr lvl="2"/>
            <a:r>
              <a:rPr lang="en-US" sz="2000" dirty="0">
                <a:sym typeface="Wingdings" panose="05000000000000000000" pitchFamily="2" charset="2"/>
              </a:rPr>
              <a:t>e.g. calcaneal fractures &amp; spine injuries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11432" y="3469590"/>
            <a:ext cx="2316875" cy="2238009"/>
            <a:chOff x="4918034" y="2829446"/>
            <a:chExt cx="3616146" cy="39037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7224" r="21592"/>
            <a:stretch/>
          </p:blipFill>
          <p:spPr>
            <a:xfrm>
              <a:off x="4918034" y="2829446"/>
              <a:ext cx="3616146" cy="381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013481" y="6276845"/>
              <a:ext cx="2504948" cy="4563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100" dirty="0"/>
                <a:t>www.jumpintheair.com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061" t="10620" r="6964" b="14499"/>
          <a:stretch/>
        </p:blipFill>
        <p:spPr>
          <a:xfrm>
            <a:off x="6311432" y="428107"/>
            <a:ext cx="2280119" cy="29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054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5096480"/>
          </a:xfrm>
        </p:spPr>
        <p:txBody>
          <a:bodyPr>
            <a:normAutofit/>
          </a:bodyPr>
          <a:lstStyle/>
          <a:p>
            <a:r>
              <a:rPr lang="id-ID" dirty="0"/>
              <a:t>Plain x-ray:</a:t>
            </a:r>
            <a:r>
              <a:rPr lang="id-ID" dirty="0">
                <a:sym typeface="Wingdings" panose="05000000000000000000" pitchFamily="2" charset="2"/>
              </a:rPr>
              <a:t> (law of two</a:t>
            </a:r>
            <a:r>
              <a:rPr lang="id-ID" sz="2000" dirty="0">
                <a:sym typeface="Wingdings" panose="05000000000000000000" pitchFamily="2" charset="2"/>
              </a:rPr>
              <a:t>s</a:t>
            </a:r>
            <a:r>
              <a:rPr lang="id-ID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views: AP and Lateral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joints: joint above and joint below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limbs: for comparison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occasions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id-ID" dirty="0">
                <a:sym typeface="Wingdings" panose="05000000000000000000" pitchFamily="2" charset="2"/>
              </a:rPr>
              <a:t>wo injuries</a:t>
            </a:r>
          </a:p>
          <a:p>
            <a:pPr lvl="1"/>
            <a:r>
              <a:rPr lang="id-ID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.....and two Doctors!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!</a:t>
            </a:r>
            <a:endParaRPr lang="id-ID" dirty="0">
              <a:solidFill>
                <a:schemeClr val="bg1">
                  <a:lumMod val="85000"/>
                </a:schemeClr>
              </a:solidFill>
              <a:sym typeface="Wingdings" panose="05000000000000000000" pitchFamily="2" charset="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11613" y="2881930"/>
            <a:ext cx="3848971" cy="2830798"/>
            <a:chOff x="5111613" y="2881930"/>
            <a:chExt cx="3848971" cy="28307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1613" y="2881930"/>
              <a:ext cx="3848971" cy="256918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54475" y="5451118"/>
              <a:ext cx="130203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100" dirty="0">
                  <a:solidFill>
                    <a:srgbClr val="489CB0"/>
                  </a:solidFill>
                </a:rPr>
                <a:t>www.123rf.com/</a:t>
              </a:r>
              <a:endParaRPr lang="en-US" sz="1100" dirty="0">
                <a:solidFill>
                  <a:srgbClr val="489CB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35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dirty="0"/>
              <a:t>Plain x-ray: </a:t>
            </a:r>
            <a:r>
              <a:rPr lang="id-ID" dirty="0">
                <a:sym typeface="Wingdings" panose="05000000000000000000" pitchFamily="2" charset="2"/>
              </a:rPr>
              <a:t>(law of two</a:t>
            </a:r>
            <a:r>
              <a:rPr lang="id-ID" sz="2000" dirty="0">
                <a:sym typeface="Wingdings" panose="05000000000000000000" pitchFamily="2" charset="2"/>
              </a:rPr>
              <a:t>s</a:t>
            </a:r>
            <a:r>
              <a:rPr lang="id-ID" dirty="0">
                <a:sym typeface="Wingdings" panose="05000000000000000000" pitchFamily="2" charset="2"/>
              </a:rPr>
              <a:t>)</a:t>
            </a:r>
          </a:p>
          <a:p>
            <a:r>
              <a:rPr lang="id-ID" dirty="0">
                <a:sym typeface="Wingdings" panose="05000000000000000000" pitchFamily="2" charset="2"/>
              </a:rPr>
              <a:t>Special views: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Ankle mortis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Calcaneal view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Scaphoid views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Shoulder dislocation: axial view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Acetabular fractures: 45</a:t>
            </a:r>
            <a:r>
              <a:rPr lang="en-US" baseline="50000" dirty="0">
                <a:sym typeface="Wingdings" panose="05000000000000000000" pitchFamily="2" charset="2"/>
              </a:rPr>
              <a:t>o </a:t>
            </a:r>
            <a:r>
              <a:rPr lang="en-US" dirty="0">
                <a:sym typeface="Wingdings" panose="05000000000000000000" pitchFamily="2" charset="2"/>
              </a:rPr>
              <a:t> tilt views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Stress views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Traction views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Functional flexion/extension (spine)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35380" y="1375758"/>
            <a:ext cx="1756171" cy="2481960"/>
            <a:chOff x="6835380" y="1375758"/>
            <a:chExt cx="1756171" cy="24819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4041"/>
            <a:stretch/>
          </p:blipFill>
          <p:spPr>
            <a:xfrm>
              <a:off x="6835380" y="1375758"/>
              <a:ext cx="1756171" cy="248196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913190" y="3639391"/>
              <a:ext cx="162416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800" dirty="0">
                  <a:solidFill>
                    <a:srgbClr val="FFFFFF"/>
                  </a:solidFill>
                </a:rPr>
                <a:t>http://</a:t>
              </a:r>
              <a:r>
                <a:rPr lang="fr-FR" sz="800" dirty="0" err="1">
                  <a:solidFill>
                    <a:srgbClr val="FFFFFF"/>
                  </a:solidFill>
                </a:rPr>
                <a:t>osuemed.wordpress.com</a:t>
              </a:r>
              <a:r>
                <a:rPr lang="fr-FR" sz="800" dirty="0">
                  <a:solidFill>
                    <a:srgbClr val="FFFFFF"/>
                  </a:solidFill>
                </a:rPr>
                <a:t>/</a:t>
              </a:r>
              <a:endParaRPr lang="en-US" sz="8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26" name="Picture 2" descr="Image result for Scaphoid vie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380" y="4007360"/>
            <a:ext cx="1753004" cy="182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118374" y="5851746"/>
            <a:ext cx="12137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2E678A"/>
                </a:solidFill>
              </a:rPr>
              <a:t>https://radiopaedia.org</a:t>
            </a:r>
            <a:endParaRPr lang="ar-SA" sz="800" dirty="0">
              <a:solidFill>
                <a:srgbClr val="2E67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057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dirty="0">
                <a:sym typeface="Wingdings" panose="05000000000000000000" pitchFamily="2" charset="2"/>
              </a:rPr>
              <a:t>CT Scan: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</a:t>
            </a:r>
            <a:r>
              <a:rPr lang="id-ID" dirty="0">
                <a:sym typeface="Wingdings" panose="05000000000000000000" pitchFamily="2" charset="2"/>
              </a:rPr>
              <a:t>n complex and ntra-articular fractures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</a:t>
            </a:r>
            <a:r>
              <a:rPr lang="id-ID" dirty="0">
                <a:sym typeface="Wingdings" panose="05000000000000000000" pitchFamily="2" charset="2"/>
              </a:rPr>
              <a:t>n spine</a:t>
            </a:r>
          </a:p>
          <a:p>
            <a:pPr lvl="1"/>
            <a:r>
              <a:rPr lang="id-ID" dirty="0">
                <a:sym typeface="Wingdings" panose="05000000000000000000" pitchFamily="2" charset="2"/>
              </a:rPr>
              <a:t>In pelvic and acetabular fractures</a:t>
            </a:r>
          </a:p>
          <a:p>
            <a:pPr lvl="1"/>
            <a:r>
              <a:rPr lang="id-ID" dirty="0">
                <a:sym typeface="Wingdings" panose="05000000000000000000" pitchFamily="2" charset="2"/>
              </a:rPr>
              <a:t>In calcaneal fractures</a:t>
            </a:r>
          </a:p>
        </p:txBody>
      </p:sp>
      <p:pic>
        <p:nvPicPr>
          <p:cNvPr id="4" name="Picture 9" descr="MB_CT_Unfall_ap"/>
          <p:cNvPicPr>
            <a:picLocks noChangeAspect="1" noChangeArrowheads="1"/>
          </p:cNvPicPr>
          <p:nvPr/>
        </p:nvPicPr>
        <p:blipFill>
          <a:blip r:embed="rId2" cstate="print">
            <a:lum bright="-4000" contrast="20000"/>
            <a:grayscl/>
          </a:blip>
          <a:srcRect t="3780" b="11339"/>
          <a:stretch>
            <a:fillRect/>
          </a:stretch>
        </p:blipFill>
        <p:spPr bwMode="auto">
          <a:xfrm>
            <a:off x="6658437" y="1441173"/>
            <a:ext cx="2267855" cy="222133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4965" y="3904972"/>
            <a:ext cx="3354925" cy="2516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964" r="26089"/>
          <a:stretch/>
        </p:blipFill>
        <p:spPr>
          <a:xfrm>
            <a:off x="6658437" y="3904972"/>
            <a:ext cx="2267857" cy="246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50165"/>
          <a:stretch/>
        </p:blipFill>
        <p:spPr>
          <a:xfrm>
            <a:off x="884873" y="3904972"/>
            <a:ext cx="2281248" cy="25161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7588" y="6355498"/>
            <a:ext cx="21749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397B8C"/>
                </a:solidFill>
              </a:rPr>
              <a:t>www.learningradiology.com</a:t>
            </a:r>
            <a:endParaRPr lang="en-US" sz="12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9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Fracture – the soft tissue part</a:t>
            </a:r>
          </a:p>
          <a:p>
            <a:r>
              <a:rPr lang="en-US" dirty="0"/>
              <a:t>Fracture types - classification</a:t>
            </a:r>
          </a:p>
          <a:p>
            <a:r>
              <a:rPr lang="en-US" dirty="0"/>
              <a:t>Relation between fracture and force</a:t>
            </a:r>
          </a:p>
          <a:p>
            <a:r>
              <a:rPr lang="en-US" dirty="0"/>
              <a:t>Principles of imaging – Law of “</a:t>
            </a:r>
            <a:r>
              <a:rPr lang="en-US" dirty="0" err="1"/>
              <a:t>Two”s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43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936192" cy="4899910"/>
          </a:xfrm>
        </p:spPr>
        <p:txBody>
          <a:bodyPr>
            <a:normAutofit/>
          </a:bodyPr>
          <a:lstStyle/>
          <a:p>
            <a:r>
              <a:rPr lang="en-US" dirty="0"/>
              <a:t>Fall: height, point of impact, twist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2254214"/>
            <a:ext cx="3136799" cy="2349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466" y="2254214"/>
            <a:ext cx="2299531" cy="2393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8739B-6A9C-8C49-B4CE-6BBE1B9DD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463" y="2301713"/>
            <a:ext cx="2244520" cy="23020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505B32-C511-744D-B0A0-33541546280A}"/>
              </a:ext>
            </a:extLst>
          </p:cNvPr>
          <p:cNvSpPr/>
          <p:nvPr/>
        </p:nvSpPr>
        <p:spPr>
          <a:xfrm>
            <a:off x="3962112" y="4647817"/>
            <a:ext cx="19752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https://</a:t>
            </a:r>
            <a:r>
              <a:rPr lang="en-US" sz="900" dirty="0" err="1">
                <a:solidFill>
                  <a:srgbClr val="397B8C"/>
                </a:solidFill>
              </a:rPr>
              <a:t>nationaltradesmen.co.uk</a:t>
            </a:r>
            <a:r>
              <a:rPr lang="en-US" sz="9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27423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936192" cy="4899910"/>
          </a:xfrm>
        </p:spPr>
        <p:txBody>
          <a:bodyPr>
            <a:normAutofit/>
          </a:bodyPr>
          <a:lstStyle/>
          <a:p>
            <a:r>
              <a:rPr lang="en-US" dirty="0"/>
              <a:t>Fall: height, point of impact, twist</a:t>
            </a:r>
          </a:p>
          <a:p>
            <a:r>
              <a:rPr lang="en-US" dirty="0"/>
              <a:t>Sport: type, direction of force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369" y="2841463"/>
            <a:ext cx="3207598" cy="1931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218" y="2841463"/>
            <a:ext cx="2966180" cy="1931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44" y="2841463"/>
            <a:ext cx="2458175" cy="196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18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936192" cy="4899910"/>
          </a:xfrm>
        </p:spPr>
        <p:txBody>
          <a:bodyPr>
            <a:normAutofit/>
          </a:bodyPr>
          <a:lstStyle/>
          <a:p>
            <a:r>
              <a:rPr lang="en-US" dirty="0"/>
              <a:t>Fall: height, point of impact, twist</a:t>
            </a:r>
          </a:p>
          <a:p>
            <a:r>
              <a:rPr lang="en-US" dirty="0"/>
              <a:t>Sport: type, direction of force</a:t>
            </a:r>
          </a:p>
          <a:p>
            <a:r>
              <a:rPr lang="en-US" dirty="0"/>
              <a:t>Road traffic accident (RTA):</a:t>
            </a:r>
          </a:p>
          <a:p>
            <a:pPr lvl="1"/>
            <a:r>
              <a:rPr lang="en-US" dirty="0"/>
              <a:t>Car (MVA) , motorcycle, pedestrian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4273"/>
          <a:stretch/>
        </p:blipFill>
        <p:spPr>
          <a:xfrm>
            <a:off x="549275" y="3825713"/>
            <a:ext cx="2633703" cy="1691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781" y="3825713"/>
            <a:ext cx="2907606" cy="1691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189" y="3855616"/>
            <a:ext cx="2728591" cy="16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11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936192" cy="4899910"/>
          </a:xfrm>
        </p:spPr>
        <p:txBody>
          <a:bodyPr>
            <a:normAutofit/>
          </a:bodyPr>
          <a:lstStyle/>
          <a:p>
            <a:r>
              <a:rPr lang="en-US" dirty="0"/>
              <a:t>Fall: height, point of impact, twist</a:t>
            </a:r>
          </a:p>
          <a:p>
            <a:r>
              <a:rPr lang="en-US" dirty="0"/>
              <a:t>Sport: type, direction of force</a:t>
            </a:r>
          </a:p>
          <a:p>
            <a:r>
              <a:rPr lang="en-US" dirty="0"/>
              <a:t>Road traffic accident (RTA):</a:t>
            </a:r>
          </a:p>
          <a:p>
            <a:pPr lvl="1"/>
            <a:r>
              <a:rPr lang="en-US" dirty="0"/>
              <a:t>Car (MVA) , motorcycle, pedestrian </a:t>
            </a:r>
          </a:p>
          <a:p>
            <a:r>
              <a:rPr lang="en-US" dirty="0"/>
              <a:t>Heavy object fall:</a:t>
            </a:r>
          </a:p>
          <a:p>
            <a:pPr lvl="1"/>
            <a:r>
              <a:rPr lang="en-US" dirty="0"/>
              <a:t>TV, wall, metal, earthquake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37" y="4872489"/>
            <a:ext cx="2444044" cy="1833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136" y="4906243"/>
            <a:ext cx="2464452" cy="1845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043" y="4919052"/>
            <a:ext cx="2684586" cy="178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792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5944</TotalTime>
  <Words>1790</Words>
  <Application>Microsoft Office PowerPoint</Application>
  <PresentationFormat>On-screen Show (4:3)</PresentationFormat>
  <Paragraphs>450</Paragraphs>
  <Slides>54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ＭＳ Ｐゴシック</vt:lpstr>
      <vt:lpstr>Arial</vt:lpstr>
      <vt:lpstr>Calibri</vt:lpstr>
      <vt:lpstr>News Gothic MT</vt:lpstr>
      <vt:lpstr>Tahoma</vt:lpstr>
      <vt:lpstr>Times New Roman</vt:lpstr>
      <vt:lpstr>Wingdings</vt:lpstr>
      <vt:lpstr>Wingdings 2</vt:lpstr>
      <vt:lpstr>Breeze</vt:lpstr>
      <vt:lpstr>Principles of Fractures</vt:lpstr>
      <vt:lpstr>Objectives</vt:lpstr>
      <vt:lpstr>What is a fracture?</vt:lpstr>
      <vt:lpstr>What is a fracture?</vt:lpstr>
      <vt:lpstr>Type of injury</vt:lpstr>
      <vt:lpstr>Type of injury</vt:lpstr>
      <vt:lpstr>Type of injury</vt:lpstr>
      <vt:lpstr>Type of injury</vt:lpstr>
      <vt:lpstr>Type of injury</vt:lpstr>
      <vt:lpstr>Type of injury</vt:lpstr>
      <vt:lpstr>Mechanism of Injury</vt:lpstr>
      <vt:lpstr>Mechanism of Injury</vt:lpstr>
      <vt:lpstr>Mechanism of Injury</vt:lpstr>
      <vt:lpstr>Energy dissipated during injury</vt:lpstr>
      <vt:lpstr>Fracture Classification</vt:lpstr>
      <vt:lpstr>Fracture Classification</vt:lpstr>
      <vt:lpstr>Fracture Classification</vt:lpstr>
      <vt:lpstr>Fracture Classification</vt:lpstr>
      <vt:lpstr>Fracture Classification</vt:lpstr>
      <vt:lpstr>Fracture Classification</vt:lpstr>
      <vt:lpstr>Stress Fractures</vt:lpstr>
      <vt:lpstr>Stress Fractures</vt:lpstr>
      <vt:lpstr>Pathological fractures</vt:lpstr>
      <vt:lpstr>Pathological fractures</vt:lpstr>
      <vt:lpstr>Force &amp; Fractures</vt:lpstr>
      <vt:lpstr>Avulsion fractures</vt:lpstr>
      <vt:lpstr>Type of injury</vt:lpstr>
      <vt:lpstr>Force &amp; fracture pattern</vt:lpstr>
      <vt:lpstr>Force &amp; fracture pattern</vt:lpstr>
      <vt:lpstr>Coffee Break</vt:lpstr>
      <vt:lpstr>Displacement</vt:lpstr>
      <vt:lpstr>Displacement</vt:lpstr>
      <vt:lpstr>Displacement</vt:lpstr>
      <vt:lpstr>Displacement</vt:lpstr>
      <vt:lpstr>Fracture Diagnosis</vt:lpstr>
      <vt:lpstr>Trauma History</vt:lpstr>
      <vt:lpstr>Approach - history</vt:lpstr>
      <vt:lpstr>Clinical Features</vt:lpstr>
      <vt:lpstr>Approach – clinical exam</vt:lpstr>
      <vt:lpstr>Approach – clinical exam</vt:lpstr>
      <vt:lpstr>Approach – clinical exam</vt:lpstr>
      <vt:lpstr>Approach – clinical exam</vt:lpstr>
      <vt:lpstr>Investigations - Imaging</vt:lpstr>
      <vt:lpstr>Imaging</vt:lpstr>
      <vt:lpstr>Imaging</vt:lpstr>
      <vt:lpstr>Imaging</vt:lpstr>
      <vt:lpstr>Imaging</vt:lpstr>
      <vt:lpstr>Imaging</vt:lpstr>
      <vt:lpstr>Imaging</vt:lpstr>
      <vt:lpstr>Imaging</vt:lpstr>
      <vt:lpstr>Imaging</vt:lpstr>
      <vt:lpstr>Imaging</vt:lpstr>
      <vt:lpstr>Imaging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tarif</cp:lastModifiedBy>
  <cp:revision>464</cp:revision>
  <dcterms:created xsi:type="dcterms:W3CDTF">2014-01-25T15:53:41Z</dcterms:created>
  <dcterms:modified xsi:type="dcterms:W3CDTF">2020-01-16T18:40:12Z</dcterms:modified>
</cp:coreProperties>
</file>