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58"/>
  </p:notesMasterIdLst>
  <p:sldIdLst>
    <p:sldId id="256" r:id="rId2"/>
    <p:sldId id="325" r:id="rId3"/>
    <p:sldId id="258" r:id="rId4"/>
    <p:sldId id="259" r:id="rId5"/>
    <p:sldId id="260" r:id="rId6"/>
    <p:sldId id="257" r:id="rId7"/>
    <p:sldId id="326" r:id="rId8"/>
    <p:sldId id="261" r:id="rId9"/>
    <p:sldId id="263" r:id="rId10"/>
    <p:sldId id="265" r:id="rId11"/>
    <p:sldId id="270" r:id="rId12"/>
    <p:sldId id="266" r:id="rId13"/>
    <p:sldId id="272" r:id="rId14"/>
    <p:sldId id="273" r:id="rId15"/>
    <p:sldId id="305" r:id="rId16"/>
    <p:sldId id="306" r:id="rId17"/>
    <p:sldId id="307" r:id="rId18"/>
    <p:sldId id="308" r:id="rId19"/>
    <p:sldId id="309" r:id="rId20"/>
    <p:sldId id="320" r:id="rId21"/>
    <p:sldId id="321" r:id="rId22"/>
    <p:sldId id="310" r:id="rId23"/>
    <p:sldId id="311" r:id="rId24"/>
    <p:sldId id="322" r:id="rId25"/>
    <p:sldId id="323" r:id="rId26"/>
    <p:sldId id="312" r:id="rId27"/>
    <p:sldId id="313" r:id="rId28"/>
    <p:sldId id="314" r:id="rId29"/>
    <p:sldId id="324" r:id="rId30"/>
    <p:sldId id="274" r:id="rId31"/>
    <p:sldId id="275" r:id="rId32"/>
    <p:sldId id="276" r:id="rId33"/>
    <p:sldId id="280" r:id="rId34"/>
    <p:sldId id="279" r:id="rId35"/>
    <p:sldId id="281" r:id="rId36"/>
    <p:sldId id="283" r:id="rId37"/>
    <p:sldId id="285" r:id="rId38"/>
    <p:sldId id="282" r:id="rId39"/>
    <p:sldId id="286" r:id="rId40"/>
    <p:sldId id="284" r:id="rId41"/>
    <p:sldId id="287" r:id="rId42"/>
    <p:sldId id="288" r:id="rId43"/>
    <p:sldId id="289" r:id="rId44"/>
    <p:sldId id="295" r:id="rId45"/>
    <p:sldId id="296" r:id="rId46"/>
    <p:sldId id="290" r:id="rId47"/>
    <p:sldId id="297" r:id="rId48"/>
    <p:sldId id="299" r:id="rId49"/>
    <p:sldId id="300" r:id="rId50"/>
    <p:sldId id="302" r:id="rId51"/>
    <p:sldId id="315" r:id="rId52"/>
    <p:sldId id="316" r:id="rId53"/>
    <p:sldId id="317" r:id="rId54"/>
    <p:sldId id="318" r:id="rId55"/>
    <p:sldId id="319" r:id="rId56"/>
    <p:sldId id="33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74058-B768-4B2D-BE78-2A28CFF030CC}" type="datetimeFigureOut">
              <a:rPr lang="en-US" smtClean="0"/>
              <a:t>4/23/16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3129A-4C4D-4765-898C-D18C9F2D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8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0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1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9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4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4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9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5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5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2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8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4/23/16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4/23/16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31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Mustafa </a:t>
            </a:r>
            <a:r>
              <a:rPr lang="en-US" dirty="0" err="1" smtClean="0"/>
              <a:t>Elsingergy</a:t>
            </a:r>
            <a:r>
              <a:rPr lang="en-US" dirty="0" smtClean="0"/>
              <a:t> Consultant orthopedic surgeon </a:t>
            </a:r>
            <a:r>
              <a:rPr lang="en-US" dirty="0" err="1" smtClean="0"/>
              <a:t>Dallah</a:t>
            </a:r>
            <a:r>
              <a:rPr lang="en-US" dirty="0" smtClean="0"/>
              <a:t>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08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/>
              <a:t>Examination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Look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Posture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Deformity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 smtClean="0"/>
              <a:t>         scoliosis</a:t>
            </a:r>
          </a:p>
          <a:p>
            <a:pPr marL="0" indent="0">
              <a:buNone/>
            </a:pPr>
            <a:r>
              <a:rPr lang="en-US" dirty="0" smtClean="0"/>
              <a:t>          Kyphosis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Skin changes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 scar , sinus , redness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Swelling</a:t>
            </a:r>
            <a:r>
              <a:rPr lang="en-US" dirty="0" smtClean="0"/>
              <a:t> : </a:t>
            </a:r>
          </a:p>
          <a:p>
            <a:pPr marL="0" indent="0">
              <a:buNone/>
            </a:pPr>
            <a:r>
              <a:rPr lang="en-US" dirty="0" smtClean="0"/>
              <a:t>      abscess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81" y="1874045"/>
            <a:ext cx="4337933" cy="2887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09" y="4424523"/>
            <a:ext cx="2695575" cy="2354016"/>
          </a:xfrm>
          <a:prstGeom prst="rect">
            <a:avLst/>
          </a:prstGeom>
        </p:spPr>
      </p:pic>
      <p:pic>
        <p:nvPicPr>
          <p:cNvPr id="1026" name="Picture 2" descr="http://www.hindawi.com/journals/crior/2012/floats/208946/thumbnails/208946.fig.001_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68" y="1985628"/>
            <a:ext cx="2093041" cy="24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EXAMINATION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FEEL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Tenderness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Temperature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Bony prominences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Step sign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</a:p>
        </p:txBody>
      </p:sp>
      <p:pic>
        <p:nvPicPr>
          <p:cNvPr id="6148" name="Picture 4" descr="https://encrypted-tbn3.gstatic.com/images?q=tbn:ANd9GcQSvom3_n6-RH3PY2bIYzlHLXjpKN7e0ZUO6hA-uOCsE3uruC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20" y="2057400"/>
            <a:ext cx="3450089" cy="46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4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EXAMINATION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       MOVE </a:t>
            </a:r>
            <a:r>
              <a:rPr lang="en-US" dirty="0" smtClean="0"/>
              <a:t>: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Flexion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Extension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Lateral flexion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Rotation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Chest expansion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Muscle power of</a:t>
            </a:r>
            <a:r>
              <a:rPr lang="en-US" dirty="0" smtClean="0"/>
              <a:t> 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Planter flexor (tip toes walking)</a:t>
            </a:r>
          </a:p>
          <a:p>
            <a:pPr marL="0" indent="0">
              <a:buNone/>
            </a:pPr>
            <a:r>
              <a:rPr lang="en-US" dirty="0" smtClean="0"/>
              <a:t>      Dorsflexor (heel walking)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24" y="2726091"/>
            <a:ext cx="6389690" cy="262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EXAMINATION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SPECIAL TESTS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00B050"/>
                </a:solidFill>
              </a:rPr>
              <a:t>Sciatic nerve stretch , straight leg raising (SLR) ,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     Femoral nerve stretch  tests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	Sacroiliac stress test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	Full neurological ex of lower limbs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912" y="4604921"/>
            <a:ext cx="265747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007" y="1939724"/>
            <a:ext cx="2657475" cy="2382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482" y="1939724"/>
            <a:ext cx="2466975" cy="23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IMAGING FOR SPINAL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228900" cy="40152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X ray:</a:t>
            </a:r>
          </a:p>
          <a:p>
            <a:r>
              <a:rPr lang="en-US" dirty="0" err="1" smtClean="0"/>
              <a:t>Ap</a:t>
            </a:r>
            <a:r>
              <a:rPr lang="en-US" dirty="0" smtClean="0"/>
              <a:t> , </a:t>
            </a:r>
            <a:r>
              <a:rPr lang="en-US" dirty="0" err="1" smtClean="0"/>
              <a:t>lat</a:t>
            </a:r>
            <a:r>
              <a:rPr lang="en-US" dirty="0" smtClean="0"/>
              <a:t> ,oblique</a:t>
            </a:r>
          </a:p>
          <a:p>
            <a:r>
              <a:rPr lang="en-US" dirty="0" smtClean="0"/>
              <a:t>Flexion-extension LAT</a:t>
            </a:r>
          </a:p>
          <a:p>
            <a:r>
              <a:rPr lang="en-US" dirty="0" smtClean="0"/>
              <a:t>Deformity series eg scoliosis series </a:t>
            </a:r>
          </a:p>
          <a:p>
            <a:pPr marL="0" indent="0">
              <a:buNone/>
            </a:pPr>
            <a:r>
              <a:rPr lang="en-US" dirty="0" smtClean="0"/>
              <a:t>   CT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Mri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N.B. Other </a:t>
            </a:r>
            <a:r>
              <a:rPr lang="en-US" dirty="0" err="1" smtClean="0"/>
              <a:t>invetigations</a:t>
            </a:r>
            <a:r>
              <a:rPr lang="en-US" dirty="0" smtClean="0"/>
              <a:t> are requested accordingly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239" y="1911606"/>
            <a:ext cx="3360189" cy="3672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30" y="1956312"/>
            <a:ext cx="2707506" cy="3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unit of vertebral column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39" y="1872058"/>
            <a:ext cx="4129547" cy="43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000" dirty="0" smtClean="0"/>
              <a:t>Anatomy </a:t>
            </a:r>
          </a:p>
          <a:p>
            <a:r>
              <a:rPr lang="en-US" sz="2000" dirty="0" smtClean="0"/>
              <a:t>Disc is formed of :</a:t>
            </a:r>
          </a:p>
          <a:p>
            <a:pPr marL="0" indent="0">
              <a:buNone/>
            </a:pPr>
            <a:r>
              <a:rPr lang="en-US" sz="2000" dirty="0" smtClean="0"/>
              <a:t>                    nucleus </a:t>
            </a:r>
            <a:r>
              <a:rPr lang="en-US" sz="2000" dirty="0" err="1" smtClean="0"/>
              <a:t>pulposus</a:t>
            </a:r>
            <a:r>
              <a:rPr lang="en-US" sz="2000" dirty="0" smtClean="0"/>
              <a:t> ,</a:t>
            </a:r>
          </a:p>
          <a:p>
            <a:pPr marL="0" indent="0">
              <a:buNone/>
            </a:pPr>
            <a:r>
              <a:rPr lang="en-US" sz="2000" dirty="0" smtClean="0"/>
              <a:t>                    annulus </a:t>
            </a:r>
            <a:r>
              <a:rPr lang="en-US" sz="2000" dirty="0" err="1" smtClean="0"/>
              <a:t>fibrosus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98" y="2222287"/>
            <a:ext cx="5219700" cy="38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631074" cy="39825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PATHOLOGY</a:t>
            </a:r>
          </a:p>
          <a:p>
            <a:r>
              <a:rPr lang="en-US" dirty="0" smtClean="0"/>
              <a:t>Bulge </a:t>
            </a:r>
            <a:r>
              <a:rPr lang="en-US" dirty="0" smtClean="0">
                <a:sym typeface="Wingdings" panose="05000000000000000000" pitchFamily="2" charset="2"/>
              </a:rPr>
              <a:t> back pain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Protrusion </a:t>
            </a:r>
            <a:r>
              <a:rPr lang="ar-SA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sciatica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Prolapse &amp; sequestration </a:t>
            </a:r>
            <a:r>
              <a:rPr lang="ar-SA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numbness , paresthesia , weakness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629" y="1615175"/>
            <a:ext cx="3560171" cy="2349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630" y="3964888"/>
            <a:ext cx="356017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680059" cy="41785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CLINICAL PICTURE :</a:t>
            </a:r>
          </a:p>
          <a:p>
            <a:r>
              <a:rPr lang="en-US" dirty="0" smtClean="0"/>
              <a:t>Young adults are commonly affected but children and old age are not immune </a:t>
            </a:r>
          </a:p>
          <a:p>
            <a:pPr marL="0" indent="0">
              <a:buNone/>
            </a:pPr>
            <a:r>
              <a:rPr lang="en-US" dirty="0" smtClean="0"/>
              <a:t>    HISTORY AND SYMPTOMS </a:t>
            </a:r>
          </a:p>
          <a:p>
            <a:r>
              <a:rPr lang="en-US" dirty="0" smtClean="0"/>
              <a:t>Back pain and sciatica which increase with straining and coughing </a:t>
            </a:r>
          </a:p>
          <a:p>
            <a:r>
              <a:rPr lang="en-US" dirty="0" smtClean="0"/>
              <a:t>Numbness and paresthesia</a:t>
            </a:r>
          </a:p>
          <a:p>
            <a:r>
              <a:rPr lang="en-US" dirty="0" smtClean="0"/>
              <a:t>Motor weakness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501" y="3659213"/>
            <a:ext cx="3204613" cy="2132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1" y="2063642"/>
            <a:ext cx="2346022" cy="26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561802" cy="36365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 EXAMINATION AND SIGNS</a:t>
            </a:r>
          </a:p>
          <a:p>
            <a:r>
              <a:rPr lang="en-US" dirty="0" smtClean="0"/>
              <a:t>Spinal list </a:t>
            </a:r>
          </a:p>
          <a:p>
            <a:r>
              <a:rPr lang="en-US" dirty="0" smtClean="0"/>
              <a:t>Tenderness over the midline and paravertebral muscles </a:t>
            </a:r>
          </a:p>
          <a:p>
            <a:r>
              <a:rPr lang="en-US" dirty="0" smtClean="0"/>
              <a:t>Straight leg raising test </a:t>
            </a:r>
          </a:p>
          <a:p>
            <a:r>
              <a:rPr lang="en-US" dirty="0" smtClean="0"/>
              <a:t>Cross straight leg raising </a:t>
            </a:r>
          </a:p>
          <a:p>
            <a:r>
              <a:rPr lang="en-US" dirty="0" smtClean="0"/>
              <a:t>Femoral stretch</a:t>
            </a:r>
          </a:p>
          <a:p>
            <a:r>
              <a:rPr lang="en-US" dirty="0" smtClean="0"/>
              <a:t>Full neurological assessment</a:t>
            </a:r>
          </a:p>
          <a:p>
            <a:r>
              <a:rPr lang="en-US" dirty="0" smtClean="0"/>
              <a:t> cauda </a:t>
            </a:r>
            <a:r>
              <a:rPr lang="en-US" dirty="0" err="1" smtClean="0"/>
              <a:t>equina</a:t>
            </a:r>
            <a:r>
              <a:rPr lang="en-US" dirty="0" smtClean="0"/>
              <a:t>  lesion : </a:t>
            </a:r>
            <a:r>
              <a:rPr lang="en-US" dirty="0" err="1" smtClean="0"/>
              <a:t>sphincteric</a:t>
            </a:r>
            <a:r>
              <a:rPr lang="en-US" dirty="0" smtClean="0"/>
              <a:t> problem , and loss of sensation in the saddle area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755" y="1910070"/>
            <a:ext cx="2110124" cy="2711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380" y="1910070"/>
            <a:ext cx="2901420" cy="27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</a:t>
            </a:r>
            <a:r>
              <a:rPr lang="en-US" dirty="0" smtClean="0"/>
              <a:t>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know the common spinal disorders</a:t>
            </a:r>
          </a:p>
          <a:p>
            <a:r>
              <a:rPr lang="en-US" sz="2400" dirty="0" smtClean="0"/>
              <a:t>How to clinically diagnose spinal disorders cases ?</a:t>
            </a:r>
          </a:p>
          <a:p>
            <a:r>
              <a:rPr lang="en-US" sz="2400" dirty="0" smtClean="0"/>
              <a:t>What is natural history of each case ?</a:t>
            </a:r>
          </a:p>
          <a:p>
            <a:r>
              <a:rPr lang="en-US" sz="2400" dirty="0" smtClean="0"/>
              <a:t>What is suitable investigation ,and its limits ?</a:t>
            </a:r>
          </a:p>
          <a:p>
            <a:r>
              <a:rPr lang="en-US" sz="2400" dirty="0" err="1" smtClean="0"/>
              <a:t>Treament</a:t>
            </a:r>
            <a:r>
              <a:rPr lang="en-US" sz="2400" dirty="0" smtClean="0"/>
              <a:t> of the common disorders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1560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17638"/>
            <a:ext cx="12192000" cy="56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7" y="1927079"/>
            <a:ext cx="7648722" cy="4930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380" y="1927078"/>
            <a:ext cx="4405665" cy="49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565759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IMAGING </a:t>
            </a:r>
          </a:p>
          <a:p>
            <a:r>
              <a:rPr lang="en-US" dirty="0" smtClean="0"/>
              <a:t>X ray </a:t>
            </a:r>
          </a:p>
          <a:p>
            <a:pPr marL="0" indent="0">
              <a:buNone/>
            </a:pPr>
            <a:r>
              <a:rPr lang="en-US" dirty="0" smtClean="0"/>
              <a:t>     to roll out other bony pathology </a:t>
            </a:r>
          </a:p>
          <a:p>
            <a:pPr marL="0" indent="0">
              <a:buNone/>
            </a:pPr>
            <a:r>
              <a:rPr lang="en-US" dirty="0" smtClean="0"/>
              <a:t>     Narrowing of the disc space </a:t>
            </a:r>
          </a:p>
          <a:p>
            <a:r>
              <a:rPr lang="en-US" dirty="0" smtClean="0"/>
              <a:t>MRI</a:t>
            </a:r>
          </a:p>
          <a:p>
            <a:pPr marL="0" indent="0">
              <a:buNone/>
            </a:pPr>
            <a:r>
              <a:rPr lang="en-US" dirty="0" smtClean="0"/>
              <a:t>     Is the gold standard to identify the disc and localize the lesion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6" y="1995376"/>
            <a:ext cx="3273783" cy="29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1" y="1995376"/>
            <a:ext cx="2334986" cy="29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INTERVERTEBRAL DISC LESION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533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TREATMENT</a:t>
            </a:r>
          </a:p>
          <a:p>
            <a:pPr marL="0" indent="0">
              <a:buNone/>
            </a:pPr>
            <a:r>
              <a:rPr lang="en-US" dirty="0" smtClean="0"/>
              <a:t>CONSERVATIVE</a:t>
            </a:r>
          </a:p>
          <a:p>
            <a:r>
              <a:rPr lang="en-US" dirty="0" smtClean="0"/>
              <a:t>Rest </a:t>
            </a:r>
          </a:p>
          <a:p>
            <a:r>
              <a:rPr lang="en-US" dirty="0" smtClean="0"/>
              <a:t>NSAID</a:t>
            </a:r>
          </a:p>
          <a:p>
            <a:r>
              <a:rPr lang="en-US" dirty="0" smtClean="0"/>
              <a:t>Muscle relaxant </a:t>
            </a:r>
          </a:p>
          <a:p>
            <a:r>
              <a:rPr lang="en-US" dirty="0" smtClean="0"/>
              <a:t>Physiotherapy</a:t>
            </a:r>
          </a:p>
          <a:p>
            <a:pPr marL="0" indent="0">
              <a:buNone/>
            </a:pPr>
            <a:r>
              <a:rPr lang="en-US" dirty="0" smtClean="0"/>
              <a:t>SURGICAL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Absolute indication </a:t>
            </a:r>
          </a:p>
          <a:p>
            <a:r>
              <a:rPr lang="en-US" dirty="0" smtClean="0"/>
              <a:t>Cauda </a:t>
            </a:r>
            <a:r>
              <a:rPr lang="en-US" dirty="0" err="1" smtClean="0"/>
              <a:t>equina</a:t>
            </a:r>
            <a:r>
              <a:rPr lang="en-US" dirty="0" smtClean="0"/>
              <a:t> lesion</a:t>
            </a:r>
          </a:p>
          <a:p>
            <a:pPr marL="0" indent="0">
              <a:buNone/>
            </a:pPr>
            <a:r>
              <a:rPr lang="en-US" dirty="0" smtClean="0"/>
              <a:t>Relative indication</a:t>
            </a:r>
          </a:p>
          <a:p>
            <a:r>
              <a:rPr lang="en-US" dirty="0" smtClean="0"/>
              <a:t>Persistent pain</a:t>
            </a:r>
          </a:p>
          <a:p>
            <a:r>
              <a:rPr lang="en-US" dirty="0" smtClean="0"/>
              <a:t>Progressive neurological manifestations</a:t>
            </a:r>
          </a:p>
          <a:p>
            <a:r>
              <a:rPr lang="en-US" dirty="0" smtClean="0"/>
              <a:t>Frequent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32" y="1934847"/>
            <a:ext cx="6085639" cy="44496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SPONDYLOLISTHIASIS</a:t>
            </a:r>
          </a:p>
          <a:p>
            <a:r>
              <a:rPr lang="en-US" dirty="0" smtClean="0"/>
              <a:t>Anterior vertebral 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SPONDYLOLISIS</a:t>
            </a:r>
          </a:p>
          <a:p>
            <a:r>
              <a:rPr lang="en-US" dirty="0" smtClean="0"/>
              <a:t>Defect in the paras </a:t>
            </a:r>
            <a:r>
              <a:rPr lang="en-US" dirty="0" err="1" smtClean="0"/>
              <a:t>interarticularis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Normal anatomy preventing anterior displacement ; lamina and facets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86" y="1934846"/>
            <a:ext cx="6537351" cy="39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32" y="1934847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SPONDYLOLISTHIASIS</a:t>
            </a:r>
          </a:p>
          <a:p>
            <a:r>
              <a:rPr lang="en-US" dirty="0" smtClean="0"/>
              <a:t>Anterior vertebral 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SPONDYLOLISIS</a:t>
            </a:r>
          </a:p>
          <a:p>
            <a:r>
              <a:rPr lang="en-US" dirty="0" smtClean="0"/>
              <a:t>Defect in the paras </a:t>
            </a:r>
            <a:r>
              <a:rPr lang="en-US" dirty="0" err="1" smtClean="0"/>
              <a:t>interarticularis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Normal anatomy preventing anterior displacement ; lamina and facets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228" y="2052834"/>
            <a:ext cx="33207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32" y="1934847"/>
            <a:ext cx="5465154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SPONDYLOLISTHIASIS</a:t>
            </a:r>
          </a:p>
          <a:p>
            <a:r>
              <a:rPr lang="en-US" dirty="0" smtClean="0"/>
              <a:t>Anterior vertebral displacement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SPONDYLOLISIS</a:t>
            </a:r>
          </a:p>
          <a:p>
            <a:r>
              <a:rPr lang="en-US" dirty="0" smtClean="0"/>
              <a:t>Defect in the paras </a:t>
            </a:r>
            <a:r>
              <a:rPr lang="en-US" dirty="0" err="1" smtClean="0"/>
              <a:t>interarticularis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Normal anatomy preventing anterior displacement ; lamina and facets</a:t>
            </a:r>
            <a:endParaRPr lang="en-US" dirty="0"/>
          </a:p>
        </p:txBody>
      </p:sp>
      <p:pic>
        <p:nvPicPr>
          <p:cNvPr id="5122" name="Picture 2" descr="lumbar spine spondylolis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014" y="2045723"/>
            <a:ext cx="3056513" cy="395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08" y="2190442"/>
            <a:ext cx="3703336" cy="37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CAUSES OF SPONDYLOLISTHIASIS :</a:t>
            </a:r>
          </a:p>
          <a:p>
            <a:pPr marL="0" indent="0">
              <a:buNone/>
            </a:pPr>
            <a:r>
              <a:rPr lang="en-US" dirty="0" smtClean="0"/>
              <a:t>Dysplasia</a:t>
            </a:r>
          </a:p>
          <a:p>
            <a:pPr marL="0" indent="0">
              <a:buNone/>
            </a:pPr>
            <a:r>
              <a:rPr lang="en-US" dirty="0" err="1" smtClean="0"/>
              <a:t>Spondylolysis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Degenerative</a:t>
            </a:r>
          </a:p>
          <a:p>
            <a:pPr marL="0" indent="0">
              <a:buNone/>
            </a:pPr>
            <a:r>
              <a:rPr lang="en-US" dirty="0" smtClean="0"/>
              <a:t>Destruction by trauma , TB ,tumor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03" y="1971564"/>
            <a:ext cx="4783197" cy="4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CLINICAL FEATURES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DYSPLASTIC TYPE </a:t>
            </a:r>
            <a:r>
              <a:rPr lang="en-US" sz="2400" dirty="0" smtClean="0"/>
              <a:t>: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	Children , painless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POSTURAL PROBLEM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Protruding lower abdomen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tip toe walking with flexed knees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1904937"/>
            <a:ext cx="4589313" cy="475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SPONDYLOLISTHESIS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01" y="3221489"/>
            <a:ext cx="10554574" cy="363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CLINICAL FEATURES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SPONDYLOLYTIC TYPE 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	Adult ,most common type</a:t>
            </a:r>
          </a:p>
          <a:p>
            <a:pPr marL="0" indent="0">
              <a:buNone/>
            </a:pPr>
            <a:r>
              <a:rPr lang="en-US" dirty="0" smtClean="0"/>
              <a:t>Backache after exercises </a:t>
            </a:r>
          </a:p>
          <a:p>
            <a:pPr marL="0" indent="0">
              <a:buNone/>
            </a:pPr>
            <a:r>
              <a:rPr lang="en-US" dirty="0" smtClean="0"/>
              <a:t>Flat buttock</a:t>
            </a:r>
          </a:p>
          <a:p>
            <a:pPr marL="0" indent="0">
              <a:buNone/>
            </a:pPr>
            <a:r>
              <a:rPr lang="en-US" dirty="0" smtClean="0"/>
              <a:t>Step sign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DEGENARATIVE TYPE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Female &gt; male 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40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Ch</a:t>
            </a:r>
            <a:r>
              <a:rPr lang="en-US" dirty="0" smtClean="0"/>
              <a:t> back pain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Spinal stenosis symptoms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44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Disorders</a:t>
            </a:r>
            <a:br>
              <a:rPr lang="en-US" dirty="0" smtClean="0"/>
            </a:br>
            <a:r>
              <a:rPr lang="en-US" sz="2400" dirty="0" smtClean="0"/>
              <a:t>Normal Anatomy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5319"/>
            <a:ext cx="11373286" cy="3653480"/>
          </a:xfrm>
        </p:spPr>
        <p:txBody>
          <a:bodyPr/>
          <a:lstStyle/>
          <a:p>
            <a:r>
              <a:rPr lang="en-US" dirty="0" smtClean="0"/>
              <a:t>Normally vertebral column is formed of 7 cervical,</a:t>
            </a:r>
          </a:p>
          <a:p>
            <a:pPr marL="0" indent="0">
              <a:buNone/>
            </a:pPr>
            <a:r>
              <a:rPr lang="en-US" dirty="0" smtClean="0"/>
              <a:t>      12 THORACIC , 5 LUMBER  VERTBRAE ,and SACRUM</a:t>
            </a:r>
          </a:p>
          <a:p>
            <a:r>
              <a:rPr lang="en-US" dirty="0" smtClean="0"/>
              <a:t>Spine region has 3 major </a:t>
            </a:r>
            <a:r>
              <a:rPr lang="en-US" dirty="0" err="1" smtClean="0"/>
              <a:t>componants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b="1" dirty="0" smtClean="0">
                <a:solidFill>
                  <a:srgbClr val="00B050"/>
                </a:solidFill>
              </a:rPr>
              <a:t>Spinal column </a:t>
            </a:r>
            <a:r>
              <a:rPr lang="en-US" dirty="0" smtClean="0"/>
              <a:t>(</a:t>
            </a:r>
            <a:r>
              <a:rPr lang="en-US" dirty="0" err="1" smtClean="0"/>
              <a:t>bone&amp;disc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      neural elements </a:t>
            </a:r>
            <a:r>
              <a:rPr lang="en-US" dirty="0" smtClean="0"/>
              <a:t>(spinal cord &amp; nerve roots)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      Supporting structures </a:t>
            </a:r>
            <a:r>
              <a:rPr lang="en-US" dirty="0" smtClean="0"/>
              <a:t>(muscles &amp; ligaments)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46" y="3219903"/>
            <a:ext cx="2286000" cy="3636511"/>
          </a:xfrm>
          <a:prstGeom prst="rect">
            <a:avLst/>
          </a:prstGeom>
        </p:spPr>
      </p:pic>
      <p:pic>
        <p:nvPicPr>
          <p:cNvPr id="5" name="Picture 12" descr="01-1_Lumbar_An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1" b="21428"/>
          <a:stretch>
            <a:fillRect/>
          </a:stretch>
        </p:blipFill>
        <p:spPr bwMode="auto">
          <a:xfrm>
            <a:off x="7516038" y="3242026"/>
            <a:ext cx="2325526" cy="361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5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06" y="3234652"/>
            <a:ext cx="1331950" cy="36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6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DEFORMITY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994259" cy="3636511"/>
          </a:xfrm>
        </p:spPr>
        <p:txBody>
          <a:bodyPr/>
          <a:lstStyle/>
          <a:p>
            <a:pPr marL="0" lvl="0" indent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sz="3200" dirty="0" smtClean="0"/>
              <a:t>  </a:t>
            </a:r>
            <a:r>
              <a:rPr lang="en-US" sz="2800" dirty="0" smtClean="0"/>
              <a:t>SCOLIOSIS : </a:t>
            </a:r>
            <a:r>
              <a:rPr lang="en-US" altLang="en-US" sz="2400" dirty="0" smtClean="0">
                <a:solidFill>
                  <a:srgbClr val="FFFFFF"/>
                </a:solidFill>
                <a:latin typeface="Abadi MT Condensed Light" pitchFamily="34" charset="0"/>
              </a:rPr>
              <a:t>Lateral </a:t>
            </a:r>
            <a:r>
              <a:rPr lang="en-US" altLang="en-US" sz="2400" dirty="0">
                <a:solidFill>
                  <a:srgbClr val="FFFFFF"/>
                </a:solidFill>
                <a:latin typeface="Abadi MT Condensed Light" pitchFamily="34" charset="0"/>
              </a:rPr>
              <a:t>curvature of the spine &gt;10</a:t>
            </a:r>
            <a:r>
              <a:rPr lang="en-US" altLang="en-US" sz="24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º accompanied by vertebral rotation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KYPHOSIS </a:t>
            </a:r>
            <a:r>
              <a:rPr lang="en-US" sz="2400" dirty="0" smtClean="0"/>
              <a:t>: Dorsal curvature of the spine</a:t>
            </a:r>
            <a:r>
              <a:rPr lang="en-US" altLang="en-US" sz="2400" dirty="0">
                <a:solidFill>
                  <a:srgbClr val="FFFFFF"/>
                </a:solidFill>
                <a:latin typeface="Abadi MT Condensed Light" pitchFamily="34" charset="0"/>
              </a:rPr>
              <a:t>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</a:rPr>
              <a:t>&gt;40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º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18" y="2175417"/>
            <a:ext cx="2128423" cy="4514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48" y="2175418"/>
            <a:ext cx="2992752" cy="45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2045821"/>
            <a:ext cx="8376558" cy="363651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TYPES:</a:t>
            </a:r>
          </a:p>
          <a:p>
            <a:pPr marL="0" indent="0">
              <a:buNone/>
            </a:pPr>
            <a:r>
              <a:rPr lang="en-US" sz="2800" dirty="0" smtClean="0"/>
              <a:t>    COMPANSATORY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Deformity is secondary to pathology outside the </a:t>
            </a:r>
            <a:r>
              <a:rPr lang="en-US" sz="2400" dirty="0" smtClean="0"/>
              <a:t>spine</a:t>
            </a:r>
          </a:p>
          <a:p>
            <a:pPr marL="800100" lvl="2" indent="0">
              <a:buNone/>
            </a:pPr>
            <a:r>
              <a:rPr lang="en-US" sz="2000" dirty="0" smtClean="0"/>
              <a:t>eg </a:t>
            </a:r>
            <a:r>
              <a:rPr lang="en-US" sz="2000" dirty="0" smtClean="0"/>
              <a:t>. </a:t>
            </a:r>
            <a:r>
              <a:rPr lang="en-US" sz="2400" dirty="0" smtClean="0"/>
              <a:t>Limb </a:t>
            </a:r>
            <a:r>
              <a:rPr lang="en-US" sz="2400" dirty="0" smtClean="0"/>
              <a:t>length discrepancy , pelvic tilt. disappear with sitting</a:t>
            </a:r>
          </a:p>
          <a:p>
            <a:pPr marL="0" indent="0">
              <a:buNone/>
            </a:pPr>
            <a:r>
              <a:rPr lang="en-US" sz="2800" dirty="0" smtClean="0"/>
              <a:t>    STRUCTURAL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Fixed not disappear by sitting . Usually associated </a:t>
            </a:r>
            <a:r>
              <a:rPr lang="en-US" sz="2400" dirty="0" smtClean="0"/>
              <a:t>with</a:t>
            </a:r>
          </a:p>
          <a:p>
            <a:pPr marL="0" indent="0">
              <a:buNone/>
            </a:pPr>
            <a:r>
              <a:rPr lang="en-US" sz="2400" dirty="0" smtClean="0"/>
              <a:t>bony </a:t>
            </a:r>
            <a:r>
              <a:rPr lang="en-US" sz="2400" dirty="0" smtClean="0"/>
              <a:t>abnormality.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129" y="2231220"/>
            <a:ext cx="3082753" cy="39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STRUCTURAL 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Idiopathic:</a:t>
            </a:r>
          </a:p>
          <a:p>
            <a:pPr marL="0" indent="0">
              <a:buNone/>
            </a:pPr>
            <a:r>
              <a:rPr lang="en-US" sz="2400" dirty="0" smtClean="0"/>
              <a:t>       Infantile</a:t>
            </a:r>
          </a:p>
          <a:p>
            <a:pPr marL="0" indent="0">
              <a:buNone/>
            </a:pPr>
            <a:r>
              <a:rPr lang="en-US" sz="2400" dirty="0" smtClean="0"/>
              <a:t>       adolescent</a:t>
            </a:r>
          </a:p>
          <a:p>
            <a:r>
              <a:rPr lang="en-US" sz="2400" dirty="0" smtClean="0"/>
              <a:t>Neuropathic( paralytic )</a:t>
            </a:r>
          </a:p>
          <a:p>
            <a:r>
              <a:rPr lang="en-US" sz="2400" dirty="0" smtClean="0"/>
              <a:t>Myopathy</a:t>
            </a:r>
          </a:p>
          <a:p>
            <a:r>
              <a:rPr lang="en-US" sz="2400" dirty="0" smtClean="0"/>
              <a:t>neurofibromatosis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507" y="2433179"/>
            <a:ext cx="3142893" cy="4230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374" y="2433179"/>
            <a:ext cx="2956133" cy="429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9" y="2116331"/>
            <a:ext cx="7408874" cy="4268140"/>
          </a:xfrm>
        </p:spPr>
        <p:txBody>
          <a:bodyPr>
            <a:normAutofit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Shoulders are different heights – one shoulder blade is more prominent than the other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Head is not centered directly above the pelvis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Appearance of a raised, prominent hip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Rib cages are at different heights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Uneven waist 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Changes in look or texture of skin overlying the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spine </a:t>
            </a:r>
            <a:endParaRPr lang="en-US" altLang="en-US" sz="2800" dirty="0">
              <a:solidFill>
                <a:srgbClr val="FFFFFF"/>
              </a:solidFill>
              <a:latin typeface="Abadi MT Condensed Light" pitchFamily="34" charset="0"/>
              <a:cs typeface="Arial" panose="020B0604020202020204" pitchFamily="34" charset="0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Leaning of entire body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  <a:cs typeface="Arial" panose="020B0604020202020204" pitchFamily="34" charset="0"/>
              </a:rPr>
              <a:t>to one side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572" y="1392659"/>
            <a:ext cx="3717472" cy="53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</a:t>
            </a:r>
            <a:r>
              <a:rPr lang="en-US" dirty="0"/>
              <a:t>N</a:t>
            </a:r>
            <a:r>
              <a:rPr lang="en-US" dirty="0" smtClean="0"/>
              <a:t>atural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Back pain not significantly higher in pts with scoliosis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Curves in untreated adolescents with curves &lt; 30 º at time of bony maturity are unlikely to progress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Curves &gt;50 º at maturity progress 1º per </a:t>
            </a:r>
            <a:r>
              <a:rPr lang="en-US" altLang="en-US" sz="3200" dirty="0" smtClean="0">
                <a:solidFill>
                  <a:srgbClr val="FFFFFF"/>
                </a:solidFill>
                <a:latin typeface="Abadi MT Condensed Light" pitchFamily="34" charset="0"/>
              </a:rPr>
              <a:t>year</a:t>
            </a:r>
            <a:endParaRPr lang="en-US" altLang="en-US" sz="3200" dirty="0">
              <a:solidFill>
                <a:srgbClr val="FFFFFF"/>
              </a:solidFill>
              <a:latin typeface="Abadi MT Condensed Light" pitchFamily="34" charset="0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Life-threatening effects on pulmonary function do not occur until curve is &gt;100 º (</a:t>
            </a:r>
            <a:r>
              <a:rPr lang="en-US" altLang="en-US" sz="3200" dirty="0" err="1">
                <a:solidFill>
                  <a:srgbClr val="FFFFFF"/>
                </a:solidFill>
                <a:latin typeface="Abadi MT Condensed Light" pitchFamily="34" charset="0"/>
              </a:rPr>
              <a:t>ie</a:t>
            </a: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: </a:t>
            </a:r>
            <a:r>
              <a:rPr lang="en-US" altLang="en-US" sz="3200" dirty="0" err="1">
                <a:solidFill>
                  <a:srgbClr val="FFFFFF"/>
                </a:solidFill>
                <a:latin typeface="Abadi MT Condensed Light" pitchFamily="34" charset="0"/>
              </a:rPr>
              <a:t>Cor</a:t>
            </a: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  <a:latin typeface="Abadi MT Condensed Light" pitchFamily="34" charset="0"/>
              </a:rPr>
              <a:t>pulmonale</a:t>
            </a: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45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Natural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defTabSz="914400" fontAlgn="base">
              <a:spcAft>
                <a:spcPct val="0"/>
              </a:spcAft>
              <a:buClrTx/>
              <a:buSzPct val="85000"/>
              <a:buBlip>
                <a:blip r:embed="rId2"/>
              </a:buBlip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Three main determinants of curve progression are: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	(1) Patient gender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	(2) Future growth potential</a:t>
            </a:r>
          </a:p>
          <a:p>
            <a:pPr lvl="0" defTabSz="914400" fontAlgn="base">
              <a:spcAft>
                <a:spcPct val="0"/>
              </a:spcAft>
              <a:buClrTx/>
              <a:buSzPct val="85000"/>
              <a:buNone/>
            </a:pPr>
            <a:r>
              <a:rPr lang="en-US" altLang="en-US" sz="3200" dirty="0">
                <a:solidFill>
                  <a:srgbClr val="FFFFFF"/>
                </a:solidFill>
                <a:latin typeface="Abadi MT Condensed Light" pitchFamily="34" charset="0"/>
              </a:rPr>
              <a:t>	(3) Curve magnitude at time of diagnosis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 RAY:</a:t>
            </a:r>
          </a:p>
          <a:p>
            <a:r>
              <a:rPr lang="en-US" dirty="0" smtClean="0"/>
              <a:t>AP and LAT of all spine ( COBB ANGLE )</a:t>
            </a:r>
          </a:p>
          <a:p>
            <a:r>
              <a:rPr lang="en-US" dirty="0" smtClean="0"/>
              <a:t>AP pelvis ( RISSER GRADE 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3" y="1578763"/>
            <a:ext cx="4452257" cy="51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COBB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4294"/>
            <a:ext cx="8338735" cy="3169386"/>
          </a:xfrm>
        </p:spPr>
        <p:txBody>
          <a:bodyPr/>
          <a:lstStyle/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  <a:buFontTx/>
              <a:buChar char="-"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Choose the most tilted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</a:rPr>
              <a:t>vertebrae </a:t>
            </a: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above &amp; below apex of the curve.</a:t>
            </a:r>
            <a:endParaRPr lang="en-US" altLang="en-US" sz="1000" dirty="0">
              <a:solidFill>
                <a:srgbClr val="FFFFFF"/>
              </a:solidFill>
              <a:latin typeface="Abadi MT Condensed Light" pitchFamily="34" charset="0"/>
            </a:endParaRPr>
          </a:p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  <a:buFontTx/>
              <a:buChar char="-"/>
            </a:pPr>
            <a:endParaRPr lang="en-US" altLang="en-US" sz="1000" dirty="0">
              <a:solidFill>
                <a:srgbClr val="FFFFFF"/>
              </a:solidFill>
              <a:latin typeface="Abadi MT Condensed Light" pitchFamily="34" charset="0"/>
            </a:endParaRPr>
          </a:p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-  Angle b/t intersecting lines drawn perpendicular to the top of the </a:t>
            </a:r>
          </a:p>
          <a:p>
            <a:pPr lvl="1" defTabSz="914400" fontAlgn="base">
              <a:spcAft>
                <a:spcPct val="0"/>
              </a:spcAft>
              <a:buClr>
                <a:srgbClr val="FFCC00"/>
              </a:buClr>
              <a:buSzPct val="70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 superior vertebrae and bottom of the inferior vertebrae is the Cobb angle</a:t>
            </a:r>
            <a:endParaRPr lang="en-US" dirty="0"/>
          </a:p>
        </p:txBody>
      </p:sp>
      <p:pic>
        <p:nvPicPr>
          <p:cNvPr id="4" name="Picture 4" descr="C:\Documents and Settings\Andrea\My Documents\My Pictures\scoliosisx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35" y="1922929"/>
            <a:ext cx="2332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</a:t>
            </a:r>
            <a:r>
              <a:rPr lang="en-US" dirty="0" err="1" smtClean="0"/>
              <a:t>Risser</a:t>
            </a:r>
            <a:r>
              <a:rPr lang="en-US" dirty="0" smtClean="0"/>
              <a:t>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055"/>
            <a:ext cx="10554574" cy="3636511"/>
          </a:xfrm>
        </p:spPr>
        <p:txBody>
          <a:bodyPr>
            <a:normAutofit/>
          </a:bodyPr>
          <a:lstStyle/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3600" dirty="0" smtClean="0">
                <a:solidFill>
                  <a:srgbClr val="FFFFFF"/>
                </a:solidFill>
                <a:latin typeface="Abadi MT Condensed Light" pitchFamily="34" charset="0"/>
              </a:rPr>
              <a:t>    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</a:rPr>
              <a:t>Assessing </a:t>
            </a: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growth potential </a:t>
            </a:r>
            <a:r>
              <a:rPr lang="en-US" altLang="en-US" sz="2800" dirty="0" smtClean="0">
                <a:solidFill>
                  <a:srgbClr val="FFFFFF"/>
                </a:solidFill>
                <a:latin typeface="Abadi MT Condensed Light" pitchFamily="34" charset="0"/>
              </a:rPr>
              <a:t>:</a:t>
            </a:r>
            <a:endParaRPr lang="en-US" altLang="en-US" sz="2800" dirty="0">
              <a:solidFill>
                <a:srgbClr val="FFFFFF"/>
              </a:solidFill>
              <a:latin typeface="Abadi MT Condensed Light" pitchFamily="34" charset="0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- Measures progress of bony fusion of iliac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  </a:t>
            </a:r>
            <a:r>
              <a:rPr lang="en-US" altLang="en-US" sz="2800" dirty="0" err="1">
                <a:solidFill>
                  <a:srgbClr val="FFFFFF"/>
                </a:solidFill>
                <a:latin typeface="Abadi MT Condensed Light" pitchFamily="34" charset="0"/>
              </a:rPr>
              <a:t>apophysis</a:t>
            </a:r>
            <a:endParaRPr lang="en-US" altLang="en-US" sz="2800" dirty="0">
              <a:solidFill>
                <a:srgbClr val="FFFFFF"/>
              </a:solidFill>
              <a:latin typeface="Abadi MT Condensed Light" pitchFamily="34" charset="0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- Ranges from zero (no ossification) to 5 (complete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 	   bony fusion of the </a:t>
            </a:r>
            <a:r>
              <a:rPr lang="en-US" altLang="en-US" sz="2800" dirty="0" err="1">
                <a:solidFill>
                  <a:srgbClr val="FFFFFF"/>
                </a:solidFill>
                <a:latin typeface="Abadi MT Condensed Light" pitchFamily="34" charset="0"/>
              </a:rPr>
              <a:t>apophysis</a:t>
            </a: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)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- The lower the grade, the higher the potential for</a:t>
            </a: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Tx/>
              <a:buSzPct val="85000"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badi MT Condensed Light" pitchFamily="34" charset="0"/>
              </a:rPr>
              <a:t>	   progression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81" y="2008388"/>
            <a:ext cx="4479880" cy="36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TREATMENT  GUIDE LINES:</a:t>
            </a:r>
          </a:p>
          <a:p>
            <a:r>
              <a:rPr lang="en-US" dirty="0" smtClean="0"/>
              <a:t>Aim of treatment is to prevent curve progression</a:t>
            </a:r>
          </a:p>
          <a:p>
            <a:r>
              <a:rPr lang="en-US" dirty="0" smtClean="0"/>
              <a:t>Period of preliminary evaluation by photography , clinical evaluation , and radiological measuring the curve before decide to conservative or surgical treatment</a:t>
            </a:r>
          </a:p>
          <a:p>
            <a:r>
              <a:rPr lang="en-US" dirty="0" smtClean="0"/>
              <a:t>No treatment for curves &lt; 10</a:t>
            </a:r>
          </a:p>
          <a:p>
            <a:r>
              <a:rPr lang="en-US" dirty="0" smtClean="0"/>
              <a:t>Treatment is initiated if : </a:t>
            </a:r>
          </a:p>
          <a:p>
            <a:pPr marL="0" indent="0">
              <a:buNone/>
            </a:pPr>
            <a:r>
              <a:rPr lang="en-US" dirty="0" smtClean="0"/>
              <a:t>        skeletal immature curves &lt; 19 progress 1o degrees /year</a:t>
            </a:r>
          </a:p>
          <a:p>
            <a:pPr marL="0" indent="0">
              <a:buNone/>
            </a:pPr>
            <a:r>
              <a:rPr lang="en-US" dirty="0" smtClean="0"/>
              <a:t>        20 &lt; curves &lt; 29 progress 5 degrees /year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</a:t>
            </a:r>
            <a:r>
              <a:rPr lang="en-US" dirty="0" smtClean="0"/>
              <a:t>DISORDERS</a:t>
            </a:r>
            <a:br>
              <a:rPr lang="en-US" dirty="0" smtClean="0"/>
            </a:br>
            <a:r>
              <a:rPr lang="en-US" sz="2400" dirty="0" smtClean="0"/>
              <a:t>NORMAL ANATOMY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547" y="1628741"/>
            <a:ext cx="6877561" cy="4429159"/>
          </a:xfrm>
        </p:spPr>
        <p:txBody>
          <a:bodyPr/>
          <a:lstStyle/>
          <a:p>
            <a:r>
              <a:rPr lang="en-US" dirty="0" smtClean="0"/>
              <a:t>Normally the spine has 4 natural curves that help to </a:t>
            </a:r>
            <a:r>
              <a:rPr lang="en-US" dirty="0" err="1" smtClean="0"/>
              <a:t>destribute</a:t>
            </a:r>
            <a:r>
              <a:rPr lang="en-US" dirty="0" smtClean="0"/>
              <a:t> mechanical stress as the body moves:</a:t>
            </a:r>
          </a:p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rgbClr val="00B050"/>
                </a:solidFill>
              </a:rPr>
              <a:t>Cervical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00B050"/>
                </a:solidFill>
              </a:rPr>
              <a:t>lumber</a:t>
            </a:r>
            <a:r>
              <a:rPr lang="en-US" dirty="0" smtClean="0"/>
              <a:t> ( </a:t>
            </a:r>
            <a:r>
              <a:rPr lang="en-US" dirty="0" err="1" smtClean="0"/>
              <a:t>lordotic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rgbClr val="00B050"/>
                </a:solidFill>
              </a:rPr>
              <a:t>Thoracic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00B050"/>
                </a:solidFill>
              </a:rPr>
              <a:t>sacral</a:t>
            </a:r>
            <a:r>
              <a:rPr lang="en-US" dirty="0" smtClean="0"/>
              <a:t> (</a:t>
            </a:r>
            <a:r>
              <a:rPr lang="en-US" dirty="0" err="1" smtClean="0"/>
              <a:t>kyphotic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47" y="1962977"/>
            <a:ext cx="4568452" cy="45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TRATMENT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BRACING   </a:t>
            </a:r>
          </a:p>
          <a:p>
            <a:pPr marL="0" indent="0">
              <a:buNone/>
            </a:pPr>
            <a:r>
              <a:rPr lang="en-US" dirty="0" smtClean="0"/>
              <a:t>Indications:</a:t>
            </a:r>
          </a:p>
          <a:p>
            <a:pPr marL="0" indent="0">
              <a:buNone/>
            </a:pPr>
            <a:r>
              <a:rPr lang="en-US" dirty="0" smtClean="0"/>
              <a:t>40 &gt;curves &gt; 20 </a:t>
            </a:r>
          </a:p>
          <a:p>
            <a:pPr marL="0" indent="0">
              <a:buNone/>
            </a:pPr>
            <a:r>
              <a:rPr lang="en-US" dirty="0" smtClean="0"/>
              <a:t>Well balanced double curves</a:t>
            </a:r>
          </a:p>
          <a:p>
            <a:pPr marL="0" indent="0">
              <a:buNone/>
            </a:pPr>
            <a:r>
              <a:rPr lang="en-US" dirty="0" smtClean="0"/>
              <a:t>Young children who need surgery to hold curve stationary</a:t>
            </a:r>
          </a:p>
          <a:p>
            <a:pPr marL="0" indent="0">
              <a:buNone/>
            </a:pPr>
            <a:r>
              <a:rPr lang="en-US" dirty="0" smtClean="0"/>
              <a:t>To prevent recurrence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094" y="1940288"/>
            <a:ext cx="2572735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ADOLLESCENT IDIOPATHIC SCOLIOSOS                  TRATMENT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SURGERY  </a:t>
            </a:r>
          </a:p>
          <a:p>
            <a:pPr marL="0" indent="0">
              <a:buNone/>
            </a:pPr>
            <a:r>
              <a:rPr lang="en-US" dirty="0" smtClean="0"/>
              <a:t>Indications: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urves &gt; 40 in skeletally immature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smtClean="0"/>
              <a:t>Adult documented progressive curves</a:t>
            </a:r>
          </a:p>
          <a:p>
            <a:pPr marL="0" indent="0">
              <a:buNone/>
            </a:pPr>
            <a:r>
              <a:rPr lang="en-US" dirty="0" smtClean="0"/>
              <a:t>PROCEDURE:</a:t>
            </a:r>
          </a:p>
          <a:p>
            <a:pPr marL="0" indent="0">
              <a:buNone/>
            </a:pPr>
            <a:r>
              <a:rPr lang="en-US" dirty="0" smtClean="0"/>
              <a:t>Correction</a:t>
            </a:r>
          </a:p>
          <a:p>
            <a:pPr marL="0" indent="0">
              <a:buNone/>
            </a:pPr>
            <a:r>
              <a:rPr lang="en-US" dirty="0" smtClean="0"/>
              <a:t>Instrumentation</a:t>
            </a:r>
          </a:p>
          <a:p>
            <a:pPr marL="0" indent="0">
              <a:buNone/>
            </a:pPr>
            <a:r>
              <a:rPr lang="en-US" dirty="0" smtClean="0"/>
              <a:t>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3000375"/>
            <a:ext cx="3857625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18" y="4040542"/>
            <a:ext cx="4379757" cy="28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KYPHOSIS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DEFINATION : BACKWARD ANGULATION ABOVE 40 DEGREES</a:t>
            </a:r>
          </a:p>
          <a:p>
            <a:r>
              <a:rPr lang="en-US" sz="2400" dirty="0" smtClean="0"/>
              <a:t>TYPES :</a:t>
            </a:r>
          </a:p>
          <a:p>
            <a:r>
              <a:rPr lang="en-US" sz="2400" dirty="0" smtClean="0"/>
              <a:t>MOBILE :</a:t>
            </a:r>
          </a:p>
          <a:p>
            <a:pPr marL="0" indent="0">
              <a:buNone/>
            </a:pPr>
            <a:r>
              <a:rPr lang="en-US" sz="2400" dirty="0" smtClean="0"/>
              <a:t>           Compensatory</a:t>
            </a:r>
          </a:p>
          <a:p>
            <a:pPr marL="0" indent="0">
              <a:buNone/>
            </a:pPr>
            <a:r>
              <a:rPr lang="en-US" sz="2400" dirty="0" smtClean="0"/>
              <a:t>           Postural</a:t>
            </a:r>
          </a:p>
          <a:p>
            <a:r>
              <a:rPr lang="en-US" sz="2400" dirty="0" smtClean="0"/>
              <a:t>STRUCTURAL :</a:t>
            </a:r>
          </a:p>
          <a:p>
            <a:pPr marL="0" indent="0">
              <a:buNone/>
            </a:pPr>
            <a:r>
              <a:rPr lang="en-US" sz="2400" dirty="0" smtClean="0"/>
              <a:t>       Angular 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 err="1" smtClean="0"/>
              <a:t>cong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TB</a:t>
            </a:r>
          </a:p>
          <a:p>
            <a:r>
              <a:rPr lang="en-US" sz="2400" dirty="0" smtClean="0"/>
              <a:t>Rounded </a:t>
            </a:r>
            <a:r>
              <a:rPr lang="en-US" sz="2400" dirty="0" err="1" smtClean="0"/>
              <a:t>eg</a:t>
            </a:r>
            <a:r>
              <a:rPr lang="en-US" sz="2400" dirty="0" smtClean="0"/>
              <a:t>  </a:t>
            </a:r>
            <a:r>
              <a:rPr lang="en-US" sz="2400" dirty="0" err="1" smtClean="0"/>
              <a:t>Scheurmann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                   Senile osteoporosis</a:t>
            </a:r>
          </a:p>
          <a:p>
            <a:pPr marL="0" indent="0">
              <a:buNone/>
            </a:pPr>
            <a:r>
              <a:rPr lang="en-US" sz="2400" dirty="0" smtClean="0"/>
              <a:t>                         Ankyloses spondylitis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05" y="3192817"/>
            <a:ext cx="3127328" cy="1967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329" y="2346954"/>
            <a:ext cx="1964717" cy="38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529145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PATHOLOGY :</a:t>
            </a:r>
          </a:p>
          <a:p>
            <a:r>
              <a:rPr lang="en-US" dirty="0" smtClean="0"/>
              <a:t>Irregular ossification of vertebral body epiphysis</a:t>
            </a:r>
          </a:p>
          <a:p>
            <a:r>
              <a:rPr lang="en-US" dirty="0" smtClean="0"/>
              <a:t>Central herniation of disc material into the body(</a:t>
            </a:r>
            <a:r>
              <a:rPr lang="en-US" dirty="0" err="1" smtClean="0"/>
              <a:t>Schmoral</a:t>
            </a:r>
            <a:r>
              <a:rPr lang="en-US" dirty="0" smtClean="0"/>
              <a:t> Node)</a:t>
            </a:r>
          </a:p>
          <a:p>
            <a:r>
              <a:rPr lang="en-US" dirty="0" smtClean="0"/>
              <a:t>Wedging of vertebrae</a:t>
            </a:r>
          </a:p>
          <a:p>
            <a:r>
              <a:rPr lang="en-US" dirty="0" smtClean="0"/>
              <a:t>T YPES :</a:t>
            </a:r>
          </a:p>
          <a:p>
            <a:pPr marL="0" indent="0">
              <a:buNone/>
            </a:pPr>
            <a:r>
              <a:rPr lang="en-US" dirty="0" smtClean="0"/>
              <a:t>      Thoracic</a:t>
            </a:r>
          </a:p>
          <a:p>
            <a:pPr marL="0" indent="0">
              <a:buNone/>
            </a:pPr>
            <a:r>
              <a:rPr lang="en-US" dirty="0" smtClean="0"/>
              <a:t>       Thoracolumbar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397" y="2073729"/>
            <a:ext cx="4557059" cy="45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CLINCAL FEATURES :</a:t>
            </a:r>
          </a:p>
          <a:p>
            <a:pPr marL="0" indent="0">
              <a:buNone/>
            </a:pPr>
            <a:r>
              <a:rPr lang="en-US" dirty="0" smtClean="0"/>
              <a:t>Shortly after puberty </a:t>
            </a:r>
            <a:r>
              <a:rPr lang="en-US" dirty="0" err="1" smtClean="0"/>
              <a:t>i.e</a:t>
            </a:r>
            <a:r>
              <a:rPr lang="en-US" dirty="0" smtClean="0"/>
              <a:t> teen agers</a:t>
            </a:r>
          </a:p>
          <a:p>
            <a:pPr marL="0" indent="0">
              <a:buNone/>
            </a:pPr>
            <a:r>
              <a:rPr lang="en-US" dirty="0" smtClean="0"/>
              <a:t>Boys &gt; girls </a:t>
            </a:r>
          </a:p>
          <a:p>
            <a:pPr marL="0" indent="0">
              <a:buNone/>
            </a:pPr>
            <a:r>
              <a:rPr lang="en-US" dirty="0" smtClean="0"/>
              <a:t>Mid thoracic</a:t>
            </a:r>
          </a:p>
          <a:p>
            <a:pPr marL="0" indent="0">
              <a:buNone/>
            </a:pPr>
            <a:r>
              <a:rPr lang="en-US" dirty="0" smtClean="0"/>
              <a:t>Rounded shoulders</a:t>
            </a:r>
          </a:p>
          <a:p>
            <a:pPr marL="0" indent="0">
              <a:buNone/>
            </a:pPr>
            <a:r>
              <a:rPr lang="en-US" dirty="0" smtClean="0"/>
              <a:t>Rounded fixed kyphosis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529" y="1379298"/>
            <a:ext cx="3227614" cy="54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839388" cy="36365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X RAY :</a:t>
            </a:r>
          </a:p>
          <a:p>
            <a:r>
              <a:rPr lang="en-US" dirty="0" smtClean="0"/>
              <a:t>Irregular ossification of vertebral body epiphysis</a:t>
            </a:r>
          </a:p>
          <a:p>
            <a:r>
              <a:rPr lang="en-US" dirty="0" smtClean="0"/>
              <a:t>Central herniation of disc material into the body(</a:t>
            </a:r>
            <a:r>
              <a:rPr lang="en-US" dirty="0" err="1" smtClean="0"/>
              <a:t>Schmoral</a:t>
            </a:r>
            <a:r>
              <a:rPr lang="en-US" dirty="0" smtClean="0"/>
              <a:t> Node)</a:t>
            </a:r>
          </a:p>
          <a:p>
            <a:r>
              <a:rPr lang="en-US" dirty="0" smtClean="0"/>
              <a:t>Wedging of vertebrae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331" y="2230676"/>
            <a:ext cx="2640297" cy="396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65" y="2230676"/>
            <a:ext cx="2594883" cy="39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SCHEURMAN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      TREATMENT :</a:t>
            </a:r>
          </a:p>
          <a:p>
            <a:pPr marL="0" indent="0">
              <a:buNone/>
            </a:pPr>
            <a:r>
              <a:rPr lang="en-US" sz="2400" dirty="0" smtClean="0"/>
              <a:t>Mild unnoticed </a:t>
            </a:r>
          </a:p>
          <a:p>
            <a:pPr marL="0" indent="0">
              <a:buNone/>
            </a:pPr>
            <a:r>
              <a:rPr lang="en-US" sz="2400" dirty="0" smtClean="0"/>
              <a:t>Mild early   brace</a:t>
            </a:r>
          </a:p>
          <a:p>
            <a:pPr marL="0" indent="0">
              <a:buNone/>
            </a:pPr>
            <a:r>
              <a:rPr lang="en-US" sz="2400" dirty="0" smtClean="0"/>
              <a:t>Severe    surgery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PATHOLOGY : </a:t>
            </a:r>
          </a:p>
          <a:p>
            <a:r>
              <a:rPr lang="en-US" dirty="0" smtClean="0"/>
              <a:t>Most common skeletal T.B</a:t>
            </a:r>
          </a:p>
          <a:p>
            <a:r>
              <a:rPr lang="en-US" dirty="0" smtClean="0"/>
              <a:t>Blood born infection</a:t>
            </a:r>
          </a:p>
          <a:p>
            <a:r>
              <a:rPr lang="en-US" dirty="0" smtClean="0"/>
              <a:t>Start bony adjacent to disc lead to caseation and destruction then spread to adjacent disc and vertebra these will lead claps and ANGULAR DEFORMITY</a:t>
            </a:r>
          </a:p>
          <a:p>
            <a:r>
              <a:rPr lang="en-US" dirty="0" smtClean="0"/>
              <a:t>Collection of </a:t>
            </a:r>
            <a:r>
              <a:rPr lang="en-US" dirty="0" err="1" smtClean="0"/>
              <a:t>caseos</a:t>
            </a:r>
            <a:r>
              <a:rPr lang="en-US" dirty="0" smtClean="0"/>
              <a:t> mater to form Cold Abscess</a:t>
            </a:r>
          </a:p>
          <a:p>
            <a:r>
              <a:rPr lang="en-US" dirty="0" smtClean="0"/>
              <a:t>Paraplegia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CLINICAL FEATURES</a:t>
            </a:r>
          </a:p>
          <a:p>
            <a:r>
              <a:rPr lang="en-US" dirty="0" smtClean="0"/>
              <a:t>TB toxemia</a:t>
            </a:r>
          </a:p>
          <a:p>
            <a:r>
              <a:rPr lang="en-US" dirty="0" smtClean="0"/>
              <a:t>Severe back pain</a:t>
            </a:r>
          </a:p>
          <a:p>
            <a:r>
              <a:rPr lang="en-US" dirty="0" smtClean="0"/>
              <a:t>Fixed angular kyphosis</a:t>
            </a:r>
          </a:p>
          <a:p>
            <a:r>
              <a:rPr lang="en-US" dirty="0" smtClean="0"/>
              <a:t>Cold abscess : paravertebral , </a:t>
            </a:r>
            <a:r>
              <a:rPr lang="en-US" dirty="0" err="1" smtClean="0"/>
              <a:t>ilio</a:t>
            </a:r>
            <a:r>
              <a:rPr lang="en-US" dirty="0" smtClean="0"/>
              <a:t>-psoas , gluteal </a:t>
            </a:r>
          </a:p>
          <a:p>
            <a:r>
              <a:rPr lang="en-US" dirty="0" smtClean="0"/>
              <a:t>Movement : limitation of spinal movement</a:t>
            </a:r>
          </a:p>
          <a:p>
            <a:r>
              <a:rPr lang="en-US" dirty="0" err="1" smtClean="0"/>
              <a:t>Paraparesis</a:t>
            </a:r>
            <a:r>
              <a:rPr lang="en-US" dirty="0" smtClean="0"/>
              <a:t> / paraplegia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612" y="2449285"/>
            <a:ext cx="5139911" cy="38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610788" cy="4129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INVESTIGATION</a:t>
            </a:r>
          </a:p>
          <a:p>
            <a:r>
              <a:rPr lang="en-US" dirty="0" smtClean="0"/>
              <a:t>High ESR </a:t>
            </a:r>
          </a:p>
          <a:p>
            <a:r>
              <a:rPr lang="en-US" dirty="0" smtClean="0"/>
              <a:t>CBC : leucopenia , lymphocytosis </a:t>
            </a:r>
          </a:p>
          <a:p>
            <a:r>
              <a:rPr lang="en-US" dirty="0" err="1" smtClean="0"/>
              <a:t>Mantoux</a:t>
            </a:r>
            <a:r>
              <a:rPr lang="en-US" dirty="0" smtClean="0"/>
              <a:t> test : is a good –</a:t>
            </a:r>
            <a:r>
              <a:rPr lang="en-US" dirty="0" err="1" smtClean="0"/>
              <a:t>ve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IMAGING : narrow disc space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soft tissue abscess 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angular kyphosis 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destruction of 2 adjacent vertebrae with disc space in between </a:t>
            </a:r>
          </a:p>
          <a:p>
            <a:r>
              <a:rPr lang="en-US" dirty="0" smtClean="0"/>
              <a:t>MRI : is useful to asses spinal cord condition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431" y="2456096"/>
            <a:ext cx="3421625" cy="39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4" y="915319"/>
            <a:ext cx="7225005" cy="5354852"/>
          </a:xfrm>
        </p:spPr>
        <p:txBody>
          <a:bodyPr/>
          <a:lstStyle/>
          <a:p>
            <a:r>
              <a:rPr lang="en-US" sz="2400" dirty="0" smtClean="0"/>
              <a:t>Structural unit of the spine</a:t>
            </a:r>
          </a:p>
          <a:p>
            <a:r>
              <a:rPr lang="en-US" sz="2400" dirty="0" smtClean="0"/>
              <a:t>A number  of disorders can change the structural relationship of the </a:t>
            </a:r>
            <a:r>
              <a:rPr lang="en-US" sz="2400" dirty="0" err="1" smtClean="0"/>
              <a:t>spine,damage</a:t>
            </a:r>
            <a:r>
              <a:rPr lang="en-US" sz="2400" dirty="0" smtClean="0"/>
              <a:t> the vertebrae as well as the surrounding tissues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43" y="2360831"/>
            <a:ext cx="4448693" cy="39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6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T.B. SPINE( POTTS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TREATMENT</a:t>
            </a:r>
          </a:p>
          <a:p>
            <a:r>
              <a:rPr lang="en-US" dirty="0" smtClean="0"/>
              <a:t>Early i.e. no destruction ,no abscess : anti-TB chemotherapy </a:t>
            </a:r>
          </a:p>
          <a:p>
            <a:r>
              <a:rPr lang="en-US" dirty="0" smtClean="0"/>
              <a:t>Surgery is indicated in :</a:t>
            </a:r>
          </a:p>
          <a:p>
            <a:r>
              <a:rPr lang="en-US" dirty="0" smtClean="0"/>
              <a:t>Abscess </a:t>
            </a:r>
          </a:p>
          <a:p>
            <a:r>
              <a:rPr lang="en-US" dirty="0" smtClean="0"/>
              <a:t>Progressive deformity</a:t>
            </a:r>
          </a:p>
          <a:p>
            <a:r>
              <a:rPr lang="en-US" dirty="0" smtClean="0"/>
              <a:t>Neurological deterioration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24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DEGENERATIVE SPINE DISORDER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CAUSES </a:t>
            </a:r>
            <a:r>
              <a:rPr lang="en-US" sz="2400" b="1" dirty="0" smtClean="0"/>
              <a:t>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Recurrent attacks of disc prolapse</a:t>
            </a:r>
          </a:p>
          <a:p>
            <a:pPr marL="0" indent="0">
              <a:buNone/>
            </a:pPr>
            <a:r>
              <a:rPr lang="en-US" sz="2400" dirty="0" smtClean="0"/>
              <a:t>	Aging leads to loss of hydration of the disk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Spinal instability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241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DEGENERATIVE SPINE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PATHOLOGY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Decrease in the disc height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Osteophytes of the vertebral margins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Degenerative changes of the facet joint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580" y="1799303"/>
            <a:ext cx="4443965" cy="5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DEGENERATIVE SPINE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8499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CLINICAL FEATURES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Recurrent attacks of back pain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Catching sign (locking)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X-RAY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Narrowing of the disc space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Osteophytes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Osteoarthritic changes in facet joint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 smtClean="0"/>
              <a:t>Conservative measures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DD BACK Disorders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0881" y="1902542"/>
            <a:ext cx="5461119" cy="4881719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SPINAL CANAL 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DEFINITION </a:t>
            </a:r>
            <a:r>
              <a:rPr lang="en-US" sz="2400" b="1" dirty="0" smtClean="0"/>
              <a:t>: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Narrowing of the spinal canal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Causes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Degenerative changes of the bone and soft tissue of the spine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FEATURES 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Neurogenic claudication after standing or walking for a long time	</a:t>
            </a:r>
          </a:p>
          <a:p>
            <a:pPr marL="0" indent="0">
              <a:buNone/>
            </a:pPr>
            <a:r>
              <a:rPr lang="en-US" sz="2400" dirty="0" smtClean="0"/>
              <a:t>Relieved by sitting or squatting (</a:t>
            </a:r>
            <a:r>
              <a:rPr lang="en-US" sz="2400" dirty="0" err="1" smtClean="0"/>
              <a:t>i.e</a:t>
            </a:r>
            <a:r>
              <a:rPr lang="en-US" sz="2400" dirty="0" smtClean="0"/>
              <a:t> flexing the spine)</a:t>
            </a:r>
          </a:p>
        </p:txBody>
      </p:sp>
    </p:spTree>
    <p:extLst>
      <p:ext uri="{BB962C8B-B14F-4D97-AF65-F5344CB8AC3E}">
        <p14:creationId xmlns:p14="http://schemas.microsoft.com/office/powerpoint/2010/main" val="2444127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SPINAL CANAL STENOSIS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3750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IMAGING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X-ray: Lateral view may show degenerative spondylolisthesis or degenerative changes of the spine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MRI</a:t>
            </a:r>
          </a:p>
          <a:p>
            <a:pPr marL="0" indent="0">
              <a:buNone/>
            </a:pPr>
            <a:r>
              <a:rPr lang="en-US" sz="2400" dirty="0" smtClean="0"/>
              <a:t>Essential to show the extent of the stenosis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</a:t>
            </a:r>
          </a:p>
          <a:p>
            <a:pPr marL="0" indent="0">
              <a:buNone/>
            </a:pPr>
            <a:r>
              <a:rPr lang="en-US" sz="2400" dirty="0" smtClean="0"/>
              <a:t>Mild            Conservative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Severe            Surgical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637071" y="5412658"/>
            <a:ext cx="678426" cy="35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005781" y="5936226"/>
            <a:ext cx="678426" cy="35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75" y="520930"/>
            <a:ext cx="10571998" cy="970450"/>
          </a:xfrm>
        </p:spPr>
        <p:txBody>
          <a:bodyPr/>
          <a:lstStyle/>
          <a:p>
            <a:pPr algn="ctr"/>
            <a:r>
              <a:rPr lang="en-US" dirty="0" smtClean="0"/>
              <a:t>SPINAL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86000"/>
            <a:ext cx="10554574" cy="3971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The common disorders are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Deformity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Scoliosis</a:t>
            </a:r>
          </a:p>
          <a:p>
            <a:pPr marL="0" indent="0">
              <a:buNone/>
            </a:pPr>
            <a:r>
              <a:rPr lang="en-US" dirty="0" smtClean="0"/>
              <a:t>      Kyphosis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Infection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Tb</a:t>
            </a:r>
          </a:p>
          <a:p>
            <a:pPr marL="0" indent="0">
              <a:buNone/>
            </a:pPr>
            <a:r>
              <a:rPr lang="en-US" dirty="0" smtClean="0"/>
              <a:t>      Pyogenic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Intervertebral disc lesion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SPONDYLOLYSIS</a:t>
            </a:r>
            <a:r>
              <a:rPr lang="en-US" dirty="0" smtClean="0"/>
              <a:t> and </a:t>
            </a:r>
            <a:r>
              <a:rPr lang="en-US" sz="2100" b="1" dirty="0" smtClean="0">
                <a:solidFill>
                  <a:srgbClr val="00B050"/>
                </a:solidFill>
              </a:rPr>
              <a:t>SPONDYLOLISTHESIS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SPINE DEGENERATION </a:t>
            </a:r>
            <a:r>
              <a:rPr lang="en-US" dirty="0" smtClean="0"/>
              <a:t>and </a:t>
            </a:r>
            <a:r>
              <a:rPr lang="en-US" sz="2100" b="1" dirty="0" smtClean="0">
                <a:solidFill>
                  <a:srgbClr val="00B050"/>
                </a:solidFill>
              </a:rPr>
              <a:t>SPINAL CANAL STENOSIS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75" y="520930"/>
            <a:ext cx="10571998" cy="970450"/>
          </a:xfrm>
        </p:spPr>
        <p:txBody>
          <a:bodyPr/>
          <a:lstStyle/>
          <a:p>
            <a:pPr algn="ctr"/>
            <a:r>
              <a:rPr lang="en-US" dirty="0" smtClean="0"/>
              <a:t>SPINAL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7" y="2322095"/>
            <a:ext cx="11036402" cy="4139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The common disorders are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Intervertebral disc lesion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SPONDYLOLYSIS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00B050"/>
                </a:solidFill>
              </a:rPr>
              <a:t>SPONDYLOLISTHESIS</a:t>
            </a:r>
            <a:endParaRPr lang="en-US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Deformity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Scoliosis</a:t>
            </a:r>
          </a:p>
          <a:p>
            <a:pPr marL="0" indent="0">
              <a:buNone/>
            </a:pPr>
            <a:r>
              <a:rPr lang="en-US" dirty="0" smtClean="0"/>
              <a:t>      Kyphosis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Infection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Tb</a:t>
            </a:r>
          </a:p>
          <a:p>
            <a:pPr marL="0" indent="0">
              <a:buNone/>
            </a:pPr>
            <a:r>
              <a:rPr lang="en-US" dirty="0" smtClean="0"/>
              <a:t>      Pyogenic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rgbClr val="00B050"/>
                </a:solidFill>
              </a:rPr>
              <a:t>SPINE DEGENERATION </a:t>
            </a:r>
            <a:r>
              <a:rPr lang="en-US" dirty="0" smtClean="0"/>
              <a:t>and </a:t>
            </a:r>
            <a:r>
              <a:rPr lang="en-US" sz="2100" b="1" dirty="0" smtClean="0">
                <a:solidFill>
                  <a:srgbClr val="00B050"/>
                </a:solidFill>
              </a:rPr>
              <a:t>SPINAL CANAL STENOSIS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550426"/>
            <a:ext cx="10571998" cy="970450"/>
          </a:xfrm>
        </p:spPr>
        <p:txBody>
          <a:bodyPr/>
          <a:lstStyle/>
          <a:p>
            <a:pPr algn="ctr"/>
            <a:r>
              <a:rPr lang="en-US" dirty="0" smtClean="0"/>
              <a:t>CLINICAL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Symptoms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Pain</a:t>
            </a:r>
          </a:p>
          <a:p>
            <a:r>
              <a:rPr lang="en-US" sz="2000" dirty="0" smtClean="0"/>
              <a:t>Stiffness</a:t>
            </a:r>
          </a:p>
          <a:p>
            <a:r>
              <a:rPr lang="en-US" sz="2000" dirty="0" smtClean="0"/>
              <a:t>Deformity</a:t>
            </a:r>
          </a:p>
          <a:p>
            <a:r>
              <a:rPr lang="en-US" sz="2000" dirty="0" smtClean="0"/>
              <a:t>Neurological symptoms (numbness , </a:t>
            </a:r>
            <a:r>
              <a:rPr lang="en-US" sz="2000" dirty="0" err="1" smtClean="0"/>
              <a:t>parasthesia</a:t>
            </a:r>
            <a:r>
              <a:rPr lang="en-US" sz="2000" dirty="0" smtClean="0"/>
              <a:t> &amp; muscle weakness)</a:t>
            </a:r>
          </a:p>
          <a:p>
            <a:r>
              <a:rPr lang="en-US" sz="2000" dirty="0" smtClean="0"/>
              <a:t>Other symptoms (urethral discharge , sore eye , diarrhea)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944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</a:rPr>
              <a:t>Examination: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Look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Feel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Move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Special test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Full neurological ex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36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2888</TotalTime>
  <Words>1455</Words>
  <Application>Microsoft Macintosh PowerPoint</Application>
  <PresentationFormat>Widescreen</PresentationFormat>
  <Paragraphs>390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Abadi MT Condensed Light</vt:lpstr>
      <vt:lpstr>Calibri</vt:lpstr>
      <vt:lpstr>Century Gothic</vt:lpstr>
      <vt:lpstr>Tahoma</vt:lpstr>
      <vt:lpstr>Wingdings</vt:lpstr>
      <vt:lpstr>Wingdings 2</vt:lpstr>
      <vt:lpstr>Arial</vt:lpstr>
      <vt:lpstr>Quotable</vt:lpstr>
      <vt:lpstr>Spinal Disorders</vt:lpstr>
      <vt:lpstr>Objectives</vt:lpstr>
      <vt:lpstr>Spinal Disorders Normal Anatomy</vt:lpstr>
      <vt:lpstr>SPINAL DISORDERS NORMAL ANATOMY</vt:lpstr>
      <vt:lpstr>SPINAL DISORDERS</vt:lpstr>
      <vt:lpstr>SPINAL DISORDERS</vt:lpstr>
      <vt:lpstr>SPINAL DISORDERS</vt:lpstr>
      <vt:lpstr>CLINICAL ASSESSMENT</vt:lpstr>
      <vt:lpstr>CLINICAL ASSESSMENT</vt:lpstr>
      <vt:lpstr>CLINICAL ASSESSMENT</vt:lpstr>
      <vt:lpstr>CLINICAL ASSESSMENT</vt:lpstr>
      <vt:lpstr>CLINICAL ASSESSMENT</vt:lpstr>
      <vt:lpstr>CLINICAL ASSESSMENT</vt:lpstr>
      <vt:lpstr>IMAGING FOR SPINAL DISORDERS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INTERVERTEBRAL DISC LESION</vt:lpstr>
      <vt:lpstr>SPONDYLOLISTHIASIS</vt:lpstr>
      <vt:lpstr>SPONDYLOLISTHIASIS</vt:lpstr>
      <vt:lpstr>SPONDYLOLISTHIASIS</vt:lpstr>
      <vt:lpstr>SPONDYLOLISTHIASIS</vt:lpstr>
      <vt:lpstr>SPONDYLOLISTHESIS</vt:lpstr>
      <vt:lpstr>SPONDYLOLISTHESIS</vt:lpstr>
      <vt:lpstr>SPINAL DEFORMITY</vt:lpstr>
      <vt:lpstr>SCOLIOSIS</vt:lpstr>
      <vt:lpstr>STRUCTURAL SCOLIOSIS</vt:lpstr>
      <vt:lpstr>ADOLLESCENT IDIOPATHIC SCOLIOSOS                  CLINICAL FEATURES</vt:lpstr>
      <vt:lpstr>ADOLLESCENT IDIOPATHIC SCOLIOSOS                  Natural history</vt:lpstr>
      <vt:lpstr>ADOLLESCENT IDIOPATHIC SCOLIOSOS             Natural history</vt:lpstr>
      <vt:lpstr>ADOLLESCENT IDIOPATHIC SCOLIOSOS                  IMAGING</vt:lpstr>
      <vt:lpstr>ADOLLESCENT IDIOPATHIC SCOLIOSOS                  COBB ANGLE</vt:lpstr>
      <vt:lpstr>ADOLLESCENT IDIOPATHIC SCOLIOSOS                 Risser Grading</vt:lpstr>
      <vt:lpstr>ADOLLESCENT IDIOPATHIC SCOLIOSOS                  TREATMENT</vt:lpstr>
      <vt:lpstr>ADOLLESCENT IDIOPATHIC SCOLIOSOS                  TRATMENT</vt:lpstr>
      <vt:lpstr>ADOLLESCENT IDIOPATHIC SCOLIOSOS                  TRATMENT</vt:lpstr>
      <vt:lpstr>KYPHOSIS</vt:lpstr>
      <vt:lpstr>SCHEURMAN DISEASE</vt:lpstr>
      <vt:lpstr>SCHEURMAN DISEASE</vt:lpstr>
      <vt:lpstr>SCHEURMAN DISEASE</vt:lpstr>
      <vt:lpstr>SCHEURMAN DISEASE</vt:lpstr>
      <vt:lpstr>T.B. SPINE( POTTS DISEASE)</vt:lpstr>
      <vt:lpstr>T.B. SPINE( POTTS DISEASE)</vt:lpstr>
      <vt:lpstr>T.B. SPINE( POTTS DISEASE)</vt:lpstr>
      <vt:lpstr>T.B. SPINE( POTTS DISEASE)</vt:lpstr>
      <vt:lpstr>DEGENERATIVE SPINE DISORDER</vt:lpstr>
      <vt:lpstr>DEGENERATIVE SPINE DISORDER</vt:lpstr>
      <vt:lpstr>DEGENERATIVE SPINE DISORDER</vt:lpstr>
      <vt:lpstr>SPINAL CANAL STENOSIS</vt:lpstr>
      <vt:lpstr>SPINAL CANAL STENOSIS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Spinal Disorders</dc:title>
  <dc:creator>user</dc:creator>
  <cp:lastModifiedBy>mamoun kremli</cp:lastModifiedBy>
  <cp:revision>116</cp:revision>
  <dcterms:created xsi:type="dcterms:W3CDTF">2014-09-21T20:07:23Z</dcterms:created>
  <dcterms:modified xsi:type="dcterms:W3CDTF">2016-04-23T04:51:53Z</dcterms:modified>
</cp:coreProperties>
</file>