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notesMasterIdLst>
    <p:notesMasterId r:id="rId72"/>
  </p:notesMasterIdLst>
  <p:sldIdLst>
    <p:sldId id="256" r:id="rId2"/>
    <p:sldId id="325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70" r:id="rId11"/>
    <p:sldId id="266" r:id="rId12"/>
    <p:sldId id="267" r:id="rId13"/>
    <p:sldId id="264" r:id="rId14"/>
    <p:sldId id="272" r:id="rId15"/>
    <p:sldId id="271" r:id="rId16"/>
    <p:sldId id="268" r:id="rId17"/>
    <p:sldId id="273" r:id="rId18"/>
    <p:sldId id="326" r:id="rId19"/>
    <p:sldId id="274" r:id="rId20"/>
    <p:sldId id="275" r:id="rId21"/>
    <p:sldId id="276" r:id="rId22"/>
    <p:sldId id="277" r:id="rId23"/>
    <p:sldId id="278" r:id="rId24"/>
    <p:sldId id="331" r:id="rId25"/>
    <p:sldId id="281" r:id="rId26"/>
    <p:sldId id="282" r:id="rId27"/>
    <p:sldId id="280" r:id="rId28"/>
    <p:sldId id="283" r:id="rId29"/>
    <p:sldId id="285" r:id="rId30"/>
    <p:sldId id="286" r:id="rId31"/>
    <p:sldId id="284" r:id="rId32"/>
    <p:sldId id="287" r:id="rId33"/>
    <p:sldId id="327" r:id="rId34"/>
    <p:sldId id="288" r:id="rId35"/>
    <p:sldId id="289" r:id="rId36"/>
    <p:sldId id="295" r:id="rId37"/>
    <p:sldId id="296" r:id="rId38"/>
    <p:sldId id="290" r:id="rId39"/>
    <p:sldId id="297" r:id="rId40"/>
    <p:sldId id="298" r:id="rId41"/>
    <p:sldId id="299" r:id="rId42"/>
    <p:sldId id="300" r:id="rId43"/>
    <p:sldId id="302" r:id="rId44"/>
    <p:sldId id="301" r:id="rId45"/>
    <p:sldId id="303" r:id="rId46"/>
    <p:sldId id="304" r:id="rId47"/>
    <p:sldId id="328" r:id="rId48"/>
    <p:sldId id="305" r:id="rId49"/>
    <p:sldId id="306" r:id="rId50"/>
    <p:sldId id="307" r:id="rId51"/>
    <p:sldId id="308" r:id="rId52"/>
    <p:sldId id="309" r:id="rId53"/>
    <p:sldId id="320" r:id="rId54"/>
    <p:sldId id="321" r:id="rId55"/>
    <p:sldId id="310" r:id="rId56"/>
    <p:sldId id="311" r:id="rId57"/>
    <p:sldId id="329" r:id="rId58"/>
    <p:sldId id="322" r:id="rId59"/>
    <p:sldId id="323" r:id="rId60"/>
    <p:sldId id="312" r:id="rId61"/>
    <p:sldId id="313" r:id="rId62"/>
    <p:sldId id="314" r:id="rId63"/>
    <p:sldId id="324" r:id="rId64"/>
    <p:sldId id="330" r:id="rId65"/>
    <p:sldId id="315" r:id="rId66"/>
    <p:sldId id="316" r:id="rId67"/>
    <p:sldId id="317" r:id="rId68"/>
    <p:sldId id="318" r:id="rId69"/>
    <p:sldId id="319" r:id="rId70"/>
    <p:sldId id="332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9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74058-B768-4B2D-BE78-2A28CFF030CC}" type="datetimeFigureOut">
              <a:rPr lang="en-US" smtClean="0"/>
              <a:t>9/23/2014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3129A-4C4D-4765-898C-D18C9F2D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8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00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7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18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01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91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94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34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29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58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7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5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2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18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89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9/23/2014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314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Spinal Disorders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Mustafa </a:t>
            </a:r>
            <a:r>
              <a:rPr lang="en-US" dirty="0" err="1" smtClean="0"/>
              <a:t>Elsingergy</a:t>
            </a:r>
            <a:r>
              <a:rPr lang="en-US" dirty="0" smtClean="0"/>
              <a:t> Consultant orthopedic surgeon </a:t>
            </a:r>
            <a:r>
              <a:rPr lang="en-US" dirty="0" err="1" smtClean="0"/>
              <a:t>Dallah</a:t>
            </a:r>
            <a:r>
              <a:rPr lang="en-US" dirty="0" smtClean="0"/>
              <a:t> Hospital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1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         PATIENT STANDING </a:t>
            </a:r>
            <a:r>
              <a:rPr lang="en-US" sz="2400" dirty="0" smtClean="0"/>
              <a:t>EXAMINATION</a:t>
            </a:r>
            <a:endParaRPr lang="en-US" sz="2400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FEEL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Tenderness</a:t>
            </a:r>
          </a:p>
          <a:p>
            <a:pPr marL="0" indent="0">
              <a:buNone/>
            </a:pPr>
            <a:r>
              <a:rPr lang="en-US" b="1" dirty="0" smtClean="0"/>
              <a:t>Temperature</a:t>
            </a:r>
          </a:p>
          <a:p>
            <a:pPr marL="0" indent="0">
              <a:buNone/>
            </a:pPr>
            <a:r>
              <a:rPr lang="en-US" b="1" dirty="0" smtClean="0"/>
              <a:t>Bony prominences</a:t>
            </a:r>
          </a:p>
          <a:p>
            <a:pPr marL="0" indent="0">
              <a:buNone/>
            </a:pPr>
            <a:r>
              <a:rPr lang="en-US" b="1" dirty="0" smtClean="0"/>
              <a:t>Step sign</a:t>
            </a:r>
          </a:p>
          <a:p>
            <a:pPr marL="0" indent="0">
              <a:buNone/>
            </a:pPr>
            <a:r>
              <a:rPr lang="en-US" dirty="0" smtClean="0"/>
              <a:t>       </a:t>
            </a:r>
          </a:p>
        </p:txBody>
      </p:sp>
      <p:pic>
        <p:nvPicPr>
          <p:cNvPr id="6148" name="Picture 4" descr="https://encrypted-tbn3.gstatic.com/images?q=tbn:ANd9GcQSvom3_n6-RH3PY2bIYzlHLXjpKN7e0ZUO6hA-uOCsE3uruC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158" y="2522241"/>
            <a:ext cx="2893003" cy="386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64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164" y="2177317"/>
            <a:ext cx="10554574" cy="36365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 smtClean="0"/>
              <a:t>         PATIENT STANDING </a:t>
            </a:r>
            <a:r>
              <a:rPr lang="en-US" sz="2600" dirty="0" smtClean="0"/>
              <a:t>EXAMINATION</a:t>
            </a:r>
            <a:endParaRPr lang="en-US" sz="2600" dirty="0" smtClean="0"/>
          </a:p>
          <a:p>
            <a:pPr marL="0" indent="0"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       MOVE </a:t>
            </a:r>
            <a:r>
              <a:rPr lang="en-US" dirty="0" smtClean="0"/>
              <a:t>:</a:t>
            </a:r>
          </a:p>
          <a:p>
            <a:r>
              <a:rPr lang="en-US" sz="1900" b="1" dirty="0" smtClean="0">
                <a:solidFill>
                  <a:srgbClr val="00B050"/>
                </a:solidFill>
              </a:rPr>
              <a:t>Flexion</a:t>
            </a:r>
          </a:p>
          <a:p>
            <a:r>
              <a:rPr lang="en-US" sz="1900" b="1" dirty="0" smtClean="0">
                <a:solidFill>
                  <a:srgbClr val="00B050"/>
                </a:solidFill>
              </a:rPr>
              <a:t>Extension</a:t>
            </a:r>
          </a:p>
          <a:p>
            <a:r>
              <a:rPr lang="en-US" sz="1900" b="1" dirty="0" smtClean="0">
                <a:solidFill>
                  <a:srgbClr val="00B050"/>
                </a:solidFill>
              </a:rPr>
              <a:t>Lateral flexion</a:t>
            </a:r>
          </a:p>
          <a:p>
            <a:r>
              <a:rPr lang="en-US" sz="1900" b="1" dirty="0" smtClean="0">
                <a:solidFill>
                  <a:srgbClr val="00B050"/>
                </a:solidFill>
              </a:rPr>
              <a:t>Rotation</a:t>
            </a:r>
          </a:p>
          <a:p>
            <a:r>
              <a:rPr lang="en-US" sz="1900" b="1" dirty="0" smtClean="0">
                <a:solidFill>
                  <a:srgbClr val="00B050"/>
                </a:solidFill>
              </a:rPr>
              <a:t>Chest expansion</a:t>
            </a:r>
          </a:p>
          <a:p>
            <a:r>
              <a:rPr lang="en-US" sz="1900" b="1" dirty="0" smtClean="0">
                <a:solidFill>
                  <a:srgbClr val="00B050"/>
                </a:solidFill>
              </a:rPr>
              <a:t>Muscle power of</a:t>
            </a:r>
            <a:r>
              <a:rPr lang="en-US" dirty="0" smtClean="0"/>
              <a:t>  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sz="1900" dirty="0" smtClean="0"/>
              <a:t>Planter flexor (tip toes walking)</a:t>
            </a:r>
          </a:p>
          <a:p>
            <a:pPr marL="0" indent="0">
              <a:buNone/>
            </a:pPr>
            <a:r>
              <a:rPr lang="en-US" sz="1900" dirty="0" smtClean="0"/>
              <a:t>      Dorsflexor (heel walking)</a:t>
            </a:r>
            <a:endParaRPr lang="en-US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4" y="3567660"/>
            <a:ext cx="7429756" cy="305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2144132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    PATIENT SUPINE </a:t>
            </a:r>
            <a:r>
              <a:rPr lang="en-US" sz="2400" dirty="0" smtClean="0"/>
              <a:t>EXAMINATION</a:t>
            </a: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sz="2400" b="1" dirty="0" smtClean="0">
                <a:solidFill>
                  <a:srgbClr val="FF0000"/>
                </a:solidFill>
              </a:rPr>
              <a:t>Look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Wasting quadriceps muscle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Skin changes 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scare , sinus , redness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Swelling</a:t>
            </a:r>
            <a:r>
              <a:rPr lang="en-US" dirty="0" smtClean="0"/>
              <a:t> : </a:t>
            </a:r>
            <a:endParaRPr lang="en-US" dirty="0" smtClean="0"/>
          </a:p>
          <a:p>
            <a:r>
              <a:rPr lang="en-US" dirty="0" smtClean="0"/>
              <a:t>abscess</a:t>
            </a:r>
            <a:endParaRPr lang="en-US" dirty="0"/>
          </a:p>
        </p:txBody>
      </p:sp>
      <p:sp>
        <p:nvSpPr>
          <p:cNvPr id="5" name="AutoShape 4" descr="data:image/jpeg;base64,/9j/4AAQSkZJRgABAQAAAQABAAD/2wCEAAkGBxQTEhUUExQVFBQXFxcUFRUYFBQVGBcXGhwXFxUUFxQYHCggGBwlHBcXITEhJSkrLi4uFx8zODMsNygtLiwBCgoKDg0OGxAQGCwkHCQsLCwsLCwsLCwsLCwsLCwsLCwsLCwsLCwsLCwsLCwsLCwsLCwsLCwsLCwsLCwsLCwsLP/AABEIAMIBAwMBIgACEQEDEQH/xAAcAAABBQEBAQAAAAAAAAAAAAAFAAIDBAYBBwj/xAA8EAABAgQEAwYFAwEHBQAAAAABAAIDBBEhBRIxQVFhcQYTIoGRsTKhwdHwQnLh8RUjM1JikrIUFkNTov/EABoBAAIDAQEAAAAAAAAAAAAAAAIDAQQFAAb/xAAmEQACAwACAgICAgMBAAAAAAAAAQIDEQQSITEyURNBM4EUIlIF/9oADAMBAAIRAxEAPwDyF8bMapi4AuqMwY25PWJIJ1EqLiDhC4xPomM1XHD6K3AmBo71+6qpAIWtG12SrexDMJgN9VZhkIBDjEfCafVWoM9UgGgJ3r8kmVbNSnnQfhrGGWCvT35KwwKpLuXJycyUAFXG5HIankldf0aX5FGPZhuTw9zxXQcdz0U09hzHMpQAi1dCpcIxBr4YynQaIi+VqAaVNLqXHDMsvla/Pr6PNcYknVrc0txshko+j2ng4H5r0uNI1NMoHPT+qzeKdnyCXCldx7lOrsS8Mo20t/7IoNgd9EPdVodbey0UvhTgAAB6q1gmHtawBumtePNHoMFTLkNP/UUqU15M06TLdQQPl8kgBRa5sFV5rCWP2oeIsmQ5v/SBlx/pmYquOerGI4ZFh3aM45/cIBFxqhp3ZBGoLv4VuF8Z+hEqnH2FA2qdlQcY27/1j/cfsn/25xZ/9fwj7IDGTYnOd2KChcdBw5lZ99XGriXdSppqKXuLjvtwGwUQS5PQ0iPKimBxtYZ/c36hDaLsKKWuDhqDX7hCnhLWmmcE0hTMcHAOGhFUx7fNOFALG4VDmG9nddvVDIZsfKnkVp5mWD2uG5usyYBrSmmqTZHzqGRfgmzJJ2QcElPk4qBdSSSQzq6ugLtEIRPh2TvWZxVtbj7rmMQgyO8NplqCKaUIBpZVyEosGgB2NR5rjjoC6Tt+Fcr/AD9kiaXUHHHmg9lBROJqbqdh3AAUkey3hc5lNHm2xOyIvAqXGg58tlnoxqUwlLlXvku082Va6tb9BiFiohxAWaGz+B5gcuK9JwucDmDpXivHF6H2bjnuIbhwpz4KJwxHV3OybbNTF8Wg/PoqU3Jg/por0MggOGtLhdP5qqzQ8CS8Tujf4Cb8uYotBAo4Ag1BVKPK5thVVZXPAda7DtwQshw3yg+1ilaxMlYoeLa7gqwGqBeFWZgAggrznthhvdxQ4CzqjlUfnyXqRYs520w/PLuIF2+MeWvyqnUT6zQuyOxZ5hRcopSFzKtbCgMITSFMGrVYB2YrSJFHMM4czzSrZqC1hwi5Mz+G4LEikWyt4kew3WnkuzjGbZjxIBP8LTQZQDZT91RZ875SLUa0jFxpTuiW0tq3oVC5i1GLSHeAUpmGiCRcNeP0+hr8leo5EXFKT8layp7qBjmqlMwRcjfVE3s+X5cKpMNVgSBzCSVxzLpKCdM8upJKuMHsTiFDEFkwPIQtE6TlSRoz3MDTTK2+gBtb6quI35RPExYiguKKDhQtK8FE+JUphK4QpI0nloJc6g/N0ozr04KFhokSuOHppK62Ib8xRMXHCWv7HTNu7O1x51J9yspAbU8gjkhLva9jgCLEjmpcE4NsOqTjNYelSV2q0yiqYOQWVrqAUyejAFrRWrjlHtc7DmqL9mp+tCeUFcfLAhWYHZ2KWgh7a3o2tyQK0FkNl5vM3Wtb+XVdKDXsiE4y+LLGHwsr9bZdPMIo0IPhIq5ztaeEe5KMNSgJ+xKCchBzC03qCFZcE2I2y4A8SmYOR7mHVri30NEyiL9r4GSbf/qo75UPsndnMM76JVw8DTfmeC2Y2Lp2ZnuD7Ygp2UwOtIsQc2A/8jzW0YwAJkvDoKKfRZlk3OWsuRgorDhKa5dXHJZJE4KJzVOUx4QsnAfNyrXC4891lcQlix1D1B4hbKIgPaFn92Xbt8Xlv8qqxx7nF5+hNtaktM0W86LispLVKJnJvD3svqOI26hVVqYWlCqz8Nhkk5adCQB5LNhf/wBG9f8A+Y92t/0zPqOiNTeEUuw+Rv6UVJ2HuKcrIszreNZW8kiilREG4W+quyuDkG7a+y52RQEaZv8AQCXchOgJ6Cq1kHDGk/C3/b87q6cHJAoQ2l9LaEfyg/Khv+M/sxow6NSvdRKfsd9lJ/ZMc37mJ/sctxh8KYZX+8zDYVr/AMh7FEhiERo8cKvNoPsKoXY/0EuOv3p5hMyEWGAXw3NB3IoOirL1Z0/Lx2GG/cUII+fJYvGOysSFV0MiLD2oRnHIt38vRTGzfYFlGeY+QTKC3uFp8KDnUc7XQdFmJSGQcpBB4EEEeS2uHQaNHyTLZrokBRB9mwjhbixxYTY3b9R6+6vzzADDcT4Gkl/TX3CoRIZGV3A1PTdFDEzNt1HXZVG8emjFdo4bPAMcY2XD3RIb2taXvNb0DRcUtU09lhZA1bn0r4qCtBW5AGwVWDLEgDLlZvrc6ivFXJeAT4WabnYfnBTZZ2IpoVWvQtgrSGfuJd5HT5IlmVOEKAAbUCmzKtpDRZDrJsU2UbHpkaJZEDh5726gF0eHl+JwLfn/ACtLgEgIUMN5XPE7qnOQe8mWE/oa71cR9AfVHIRonub6KIHTJNlitFGCmPemByWThPVIuUBcV1iFs7CRMcugptVB2EUVCMXZmY8cWkfJFnFDJ7QqY+wZIysu2rQeQXVNCl3AAUOi6tpMzGQMFyuVv8k42TAaeqxUe3kPBr/VW2wgBoL0+ap1NN/kiMs6rL7CmnzRxKPNzIseyTBoQBatR9VaYRShtt5qpKx6E6AGn1V1kQX2B991OFHTjIYr+WV1rfCDxVVoBuDVTwbCh3Kk5MvSYbRPfl2KklZJpFVHMYf/AJSR5/RRgbkPloDTqR8lHisuwMLqirbgoWJGcaTSNDLa6d0a02BOZPdIx4gc2I5hYbENaQTxBOY2XNLAU2/ZncVly9zYrWAgCmjqmpNNNrq7hsZ1crmUtrmbTpcgjzRKNEbDytAqSbAa21VyXhVubV2G2wC7v4AcFupnIEMP03RaYwR0JrnZasFwbWrSgPO9FZ7PyPeRhazbor2lijI1g/US93hyGmjQR8urFK+DbFd2rFFGRhyTiAHG3AfUq/LwsooBZSNbsnEKs5Nlp+RlbpwcmE3TXOuuAZKx6gmooAXGv1QXHp/JDJ1NLAXqdAEyK14A/AsOiZ3PdzoPL+aormQDs2KQWV1IzHqSSfdFg6qOSx4cvK0sB1U4FQtTgUB2EoT2pjAuoScHkprymuTHlQRg2Khc8aIg96HTlz5o4i5LwWoMoC0W2SV2G2gAXFoJsy2YF7kx7tlGC48uZ+y4CBz+aopHsnPSZzqDTQcAibJoNbc1tX2WVxSe/S3XegFuSH/9U/iU6FbaMnm8qPfqvOGziPF9C3YjUdFPBmxu4c6jdYlmIxBurkHGD+oVR/jZVXIia1kVnL1p6K1ALxdhzD1pyIWP/tVhG4PO4ToWLBpq15B4ivtVR0Yf5o/Z6LBnorWikMn0p7qGJica5DAOpWe/7xAh0zVPJpr87D1Wfn+0UR9aVA5m/oLe6hVtv0FK+CXs2UXtA5vxinofZNh9rIWU3J10B+y88hsfFeGiriTSlz5rVHAxCYK629+CP8PjRH+U9xBXC80RxiPsToOA2C0ULgEKw+FQDoi0mM7msH6jSvLU08gVUl5eItL1rNn2XlssLNSrn6DNlNOXG1EDxmYzxnHUDwDoN/M1PmtRPR+4gmmWrG0Ay6PNALnm5p00BWIYjvfVKJX4y7Sc2WG7FPco4blISqpcK8QqOK6ydGVaK6yJAsbEiUFUFHji5tmf8j9h7q3ORjltqbDquslckM8aEk891e4ley1/opcqzI9V+xkq6ytQiqMA+EK9DSJvWWorwTgp4CjYVOxiWTgm81JXmu92uOaaIScGEqIuUnkoop+S4grRnUVRt3tHNSzDrJmFCsXkE2C1iLXkWGgkpjTgurQwytPI53EmtsLn81QV0d7v1H1IUTWqRLhWomhfy7Ln58L6GtanrlUkwrHUqLicFxwyi7RShWZCUMWI1jdSdeG5PomdQdKQbstBhPZaJEo6J/dt4frPlt5rTYVg0ODoMzv8x18uCMw2qMIcinh2GQ4LaQ2AcT+o9TuquLm7QdyFoIUArPdoBR4qos+DCq8zRIZkNAA1KOdmZqHDi54zsrWi1ib1GwB2qPNZnD4Jca6o0yTrqsxy6vTVcXKOGwx3F4cZjRDiZ25iTbKRl0DmkAtu9wof8qEhn5/CoysHLXnuVdhE0SbJuT0KqvpHB5C5VOKiqoQxkUdDpqLZEJgoPNOJcAPzgmwWsXJ4iaSl87sx+FnurE6PA4U2RCTle7YB5nqquIHwu6FbFMOsMMa2feegWDqBwV9l1Qk27otAYsqRsR9EjGKwGpgTgUphDgEnH1TSeKWZQSNeOarRT5Kw5yrRipBZQmzwVjs+yuZ1OSqTjkXwiDlhjmrNC2RS5MsiXs35RJcypK7hn6eChOTUgoHjqLqaurjhBOXKpVXHEjVpuxsv4nxDt4B1Nz9PVZaq9H7OSZhwmAi9Mx6m/wAtPJMi/AMgrCYFZZDqoWipsr8uzzO6kWxzTbTRZTFj3kZrNhr6rRYk/KwlAMMgkkxDubdEnkTyOFniw2WheUhACgCKQYdVBKQaBX4TKLKkbEfRDHh0unQqUUk+7w6KtLGyHDiVxUQK64pAKUQytMmyiwWUL3l9LDTqlPHYamy0OGQMjGim39SrvGr16UOXZ1WfZFGahmJN8DuhRiZQXFz4D5BaTeRbM2K2SQKk2WCIMVaA1XGLGkzeRI0KQNTAV2qU2TgorVECnPiKF0RCiR5KgjlPD1BMFGgGUY4q4DiVpJaH4R0WfkW1iV4LUMZRqv8AHWLTM5UteEV0lIkrRTPn9JOIXEvCwJdSSXEiSSXQuOCnZuQ72M2vwt8TvLQeZ+q9GgV2QHsrh5hwgSPE/wAXQfpHpfzWrlZegvqbpiQuTFBh8VdhQ/JMhQ6norERwA5IgAF2hjXENu+qsyUtQCmwtZCXxM8x0Wnk2WCz+TLZYanFjkdHy0NWnwa6J0CEFJGIFvz1VVlzQfMHZRQGKaYbXqusZYIDiPKuvFAnKvMxVKRzIpSHnjDg2/2WhYShmDQCG5t3X8tkVpRa/Hh1iYvJn3mytMFAcXN2jnX0/qj0TVAZ+8WnAJl7ytkcWO2ojhtUzUstl1ousiRsolAUUUlOivonSkPNql4GQZFVjnLdGnwaBD5hldlxDKLYvD84rkd9lVIyupsVIwZnBo3pVMjHWIlLEEsFlfCXHU3RfNVNkoNBRTxIYWpXHFhj2S7PSAw+aSeUkQs8CCaWroKco9osjEkkkBJ0IpgGHd9FAPwto53TYeZ+qGBei9nMN7mEAR4j4n9Tt5CyJIhvAzKQrhFmQ6lU5V2wujMGHa6YkJbIRDpsq2IRi1hOyvRXUWT7Rz2d3dinNRKSitCrg5vEVuz47yK5x4rZy8Cg12Wd7NS2UVI1WlhjVZU5a9NmEcWD2Oufyq7HBp7fddhcwpHs2QMMHvYdjonNdy6qfZROt0Q4SQxHKo2GYjw0efTdSTUWiJYPJ5RmPxO15cArNFXaRW5N3SPj2XpeFSgUjgLpzCOKbEIotVIxmyg8LPxLxX9afJaN6zh/xH/uKTy/4y3wf5P6LIYkW0Uo2UEw7ZZJrNjQ3MUQhMoLaqtLw6K6wc1GEo5qDVD5kUuiZZbRDMQHouwhsBYifEKIr2ek6uDjqb+SCxvE8DgtZg4AVyiC0zuVPxgYfL2VVzCFc72yjeKrQwzdKmRdT3AVSXHafO6eE1dakxfkts6Qo1KuOCOUdITC3ZOQ72OCR4Yfjd1/SPW/kV6I1unFB+ykl3Uu2o8T/G7jf4R5CnnVaORg3qVCQMmX8PlqIrUAXVeXHBMnY2VpJOgrVNzEJ3WCe0OIZGf6jZo+qzsjKmxNydV0xDHil5uBZo5I1LwdPJZ19vZ4jV49XVa/YQw2DREmQ+CrS1hzN1ay2A6KoWtJIQ381IXCl9Vxr6WUT3a9FxOjIhKpxnaqYn5IfOxKAqUiGyfDZTvX5j8DPmdkeDVFhsHu4TRvSp6nVTsFVr0w6RMW6xzk2dATXsUzWpRNE5CWijEFlmP/ACP/AHFaWM6izMG7nfuJVfmfBFzg/NsutSYy6dCuVI5m/kstmoPhBStcoYZ4jz3U0N503G/FcjtOxIlrbIXORa1CvR3W1p0QaffTTguwhlKQhZovmtg2DQWWZwKzq0rW9fNahsVaFEfBkXy2RGXkKWHHUcRtQoiyif5Qjwy7nC6hvfFJd3I6ngS6uVXUktj2lX8Fku+jNafh+J37Rr62HmhzCtp2Sk8sMv3ebcmjT1ufRNUvADNNLsqeSOykKyGyEFG4AoiihMmWGiiy/ayeqRBabn4unBHZ+ZyMLjtdYeTeYsQvO5t0S759Y4O41faW/QRw6XoKckZl4VTvZVpWFpy1RGGy3BZb8mpuFiBryp+e6kzVqU1qY91+t/NQFpK2J+fdNiPPrZMzWXHOUE6NjOQ+maI0cXBWY71Bhraxm8qplS2SF2yyDZqnusByTmEKFT2IWwYo8FQxnpwVeYKKILYKxmYyt5mwQmUapMWiZomUba9VJKtWfy7Nln0anDh1hv2TwwrUOlOB/KqBgorBaNeBVQt6MNunC641+wTouo5pgQ6To2K5AcSi2pufyqLzD/lw+6z0w7M8V3KKPsXN+DRYDL0hg8fVEyFXw9gDBRWa1C1ILImPN6xibXZOeo3FGA2cLFxcI6pKMI08ASK4kkls6V6bho8DP2t9l1JEgZGjldAiTNEkk2PoRID9qD/cv6fUIDgmn5ySSVPley7xPiw/LfF5on+eySSpMuscNfX6KEnXoUklxI9/3UD9D0+ySSEIimPuu4L/AIx/aUkk+j5oTyP42aEaqUaJJLVMdDGm3moJw2KSSNAmRafE7qfdEYeiSSxrPmzdr+KLTdE8/CehSSSwmNf8PkFxmp6H6JJKDilNmx6ID+tvUJJIoewLPizZyPwBPCSS1Y+jGl7GRPoo2pJIwGcSSSQnH//Z"/>
          <p:cNvSpPr>
            <a:spLocks noChangeAspect="1" noChangeArrowheads="1"/>
          </p:cNvSpPr>
          <p:nvPr/>
        </p:nvSpPr>
        <p:spPr bwMode="auto">
          <a:xfrm>
            <a:off x="8901369" y="52976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QTEhUUExQVFBQXFxcUFRUYFBQVGBcXGhwXFxUUFxQYHCggGBwlHBcXITEhJSkrLi4uFx8zODMsNygtLiwBCgoKDg0OGxAQGCwkHCQsLCwsLCwsLCwsLCwsLCwsLCwsLCwsLCwsLCwsLCwsLCwsLCwsLCwsLCwsLCwsLCwsLP/AABEIAMIBAwMBIgACEQEDEQH/xAAcAAABBQEBAQAAAAAAAAAAAAAFAAIDBAYBBwj/xAA8EAABAgQEAwYFAwEHBQAAAAABAAIDBBEhBRIxQVFhcQYTIoGRsTKhwdHwQnLh8RUjM1JikrIUFkNTov/EABoBAAIDAQEAAAAAAAAAAAAAAAIDAQQFAAb/xAAmEQACAwACAgICAgMBAAAAAAAAAQIDEQQSITEyURNBM4EUIlIF/9oADAMBAAIRAxEAPwDyF8bMapi4AuqMwY25PWJIJ1EqLiDhC4xPomM1XHD6K3AmBo71+6qpAIWtG12SrexDMJgN9VZhkIBDjEfCafVWoM9UgGgJ3r8kmVbNSnnQfhrGGWCvT35KwwKpLuXJycyUAFXG5HIankldf0aX5FGPZhuTw9zxXQcdz0U09hzHMpQAi1dCpcIxBr4YynQaIi+VqAaVNLqXHDMsvla/Pr6PNcYknVrc0txshko+j2ng4H5r0uNI1NMoHPT+qzeKdnyCXCldx7lOrsS8Mo20t/7IoNgd9EPdVodbey0UvhTgAAB6q1gmHtawBumtePNHoMFTLkNP/UUqU15M06TLdQQPl8kgBRa5sFV5rCWP2oeIsmQ5v/SBlx/pmYquOerGI4ZFh3aM45/cIBFxqhp3ZBGoLv4VuF8Z+hEqnH2FA2qdlQcY27/1j/cfsn/25xZ/9fwj7IDGTYnOd2KChcdBw5lZ99XGriXdSppqKXuLjvtwGwUQS5PQ0iPKimBxtYZ/c36hDaLsKKWuDhqDX7hCnhLWmmcE0hTMcHAOGhFUx7fNOFALG4VDmG9nddvVDIZsfKnkVp5mWD2uG5usyYBrSmmqTZHzqGRfgmzJJ2QcElPk4qBdSSSQzq6ugLtEIRPh2TvWZxVtbj7rmMQgyO8NplqCKaUIBpZVyEosGgB2NR5rjjoC6Tt+Fcr/AD9kiaXUHHHmg9lBROJqbqdh3AAUkey3hc5lNHm2xOyIvAqXGg58tlnoxqUwlLlXvku082Va6tb9BiFiohxAWaGz+B5gcuK9JwucDmDpXivHF6H2bjnuIbhwpz4KJwxHV3OybbNTF8Wg/PoqU3Jg/por0MggOGtLhdP5qqzQ8CS8Tujf4Cb8uYotBAo4Ag1BVKPK5thVVZXPAda7DtwQshw3yg+1ilaxMlYoeLa7gqwGqBeFWZgAggrznthhvdxQ4CzqjlUfnyXqRYs520w/PLuIF2+MeWvyqnUT6zQuyOxZ5hRcopSFzKtbCgMITSFMGrVYB2YrSJFHMM4czzSrZqC1hwi5Mz+G4LEikWyt4kew3WnkuzjGbZjxIBP8LTQZQDZT91RZ875SLUa0jFxpTuiW0tq3oVC5i1GLSHeAUpmGiCRcNeP0+hr8leo5EXFKT8layp7qBjmqlMwRcjfVE3s+X5cKpMNVgSBzCSVxzLpKCdM8upJKuMHsTiFDEFkwPIQtE6TlSRoz3MDTTK2+gBtb6quI35RPExYiguKKDhQtK8FE+JUphK4QpI0nloJc6g/N0ozr04KFhokSuOHppK62Ib8xRMXHCWv7HTNu7O1x51J9yspAbU8gjkhLva9jgCLEjmpcE4NsOqTjNYelSV2q0yiqYOQWVrqAUyejAFrRWrjlHtc7DmqL9mp+tCeUFcfLAhWYHZ2KWgh7a3o2tyQK0FkNl5vM3Wtb+XVdKDXsiE4y+LLGHwsr9bZdPMIo0IPhIq5ztaeEe5KMNSgJ+xKCchBzC03qCFZcE2I2y4A8SmYOR7mHVri30NEyiL9r4GSbf/qo75UPsndnMM76JVw8DTfmeC2Y2Lp2ZnuD7Ygp2UwOtIsQc2A/8jzW0YwAJkvDoKKfRZlk3OWsuRgorDhKa5dXHJZJE4KJzVOUx4QsnAfNyrXC4891lcQlix1D1B4hbKIgPaFn92Xbt8Xlv8qqxx7nF5+hNtaktM0W86LispLVKJnJvD3svqOI26hVVqYWlCqz8Nhkk5adCQB5LNhf/wBG9f8A+Y92t/0zPqOiNTeEUuw+Rv6UVJ2HuKcrIszreNZW8kiilREG4W+quyuDkG7a+y52RQEaZv8AQCXchOgJ6Cq1kHDGk/C3/b87q6cHJAoQ2l9LaEfyg/Khv+M/sxow6NSvdRKfsd9lJ/ZMc37mJ/sctxh8KYZX+8zDYVr/AMh7FEhiERo8cKvNoPsKoXY/0EuOv3p5hMyEWGAXw3NB3IoOirL1Z0/Lx2GG/cUII+fJYvGOysSFV0MiLD2oRnHIt38vRTGzfYFlGeY+QTKC3uFp8KDnUc7XQdFmJSGQcpBB4EEEeS2uHQaNHyTLZrokBRB9mwjhbixxYTY3b9R6+6vzzADDcT4Gkl/TX3CoRIZGV3A1PTdFDEzNt1HXZVG8emjFdo4bPAMcY2XD3RIb2taXvNb0DRcUtU09lhZA1bn0r4qCtBW5AGwVWDLEgDLlZvrc6ivFXJeAT4WabnYfnBTZZ2IpoVWvQtgrSGfuJd5HT5IlmVOEKAAbUCmzKtpDRZDrJsU2UbHpkaJZEDh5726gF0eHl+JwLfn/ACtLgEgIUMN5XPE7qnOQe8mWE/oa71cR9AfVHIRonub6KIHTJNlitFGCmPemByWThPVIuUBcV1iFs7CRMcugptVB2EUVCMXZmY8cWkfJFnFDJ7QqY+wZIysu2rQeQXVNCl3AAUOi6tpMzGQMFyuVv8k42TAaeqxUe3kPBr/VW2wgBoL0+ap1NN/kiMs6rL7CmnzRxKPNzIseyTBoQBatR9VaYRShtt5qpKx6E6AGn1V1kQX2B991OFHTjIYr+WV1rfCDxVVoBuDVTwbCh3Kk5MvSYbRPfl2KklZJpFVHMYf/AJSR5/RRgbkPloDTqR8lHisuwMLqirbgoWJGcaTSNDLa6d0a02BOZPdIx4gc2I5hYbENaQTxBOY2XNLAU2/ZncVly9zYrWAgCmjqmpNNNrq7hsZ1crmUtrmbTpcgjzRKNEbDytAqSbAa21VyXhVubV2G2wC7v4AcFupnIEMP03RaYwR0JrnZasFwbWrSgPO9FZ7PyPeRhazbor2lijI1g/US93hyGmjQR8urFK+DbFd2rFFGRhyTiAHG3AfUq/LwsooBZSNbsnEKs5Nlp+RlbpwcmE3TXOuuAZKx6gmooAXGv1QXHp/JDJ1NLAXqdAEyK14A/AsOiZ3PdzoPL+aormQDs2KQWV1IzHqSSfdFg6qOSx4cvK0sB1U4FQtTgUB2EoT2pjAuoScHkprymuTHlQRg2Khc8aIg96HTlz5o4i5LwWoMoC0W2SV2G2gAXFoJsy2YF7kx7tlGC48uZ+y4CBz+aopHsnPSZzqDTQcAibJoNbc1tX2WVxSe/S3XegFuSH/9U/iU6FbaMnm8qPfqvOGziPF9C3YjUdFPBmxu4c6jdYlmIxBurkHGD+oVR/jZVXIia1kVnL1p6K1ALxdhzD1pyIWP/tVhG4PO4ToWLBpq15B4ivtVR0Yf5o/Z6LBnorWikMn0p7qGJica5DAOpWe/7xAh0zVPJpr87D1Wfn+0UR9aVA5m/oLe6hVtv0FK+CXs2UXtA5vxinofZNh9rIWU3J10B+y88hsfFeGiriTSlz5rVHAxCYK629+CP8PjRH+U9xBXC80RxiPsToOA2C0ULgEKw+FQDoi0mM7msH6jSvLU08gVUl5eItL1rNn2XlssLNSrn6DNlNOXG1EDxmYzxnHUDwDoN/M1PmtRPR+4gmmWrG0Ay6PNALnm5p00BWIYjvfVKJX4y7Sc2WG7FPco4blISqpcK8QqOK6ydGVaK6yJAsbEiUFUFHji5tmf8j9h7q3ORjltqbDquslckM8aEk891e4ley1/opcqzI9V+xkq6ytQiqMA+EK9DSJvWWorwTgp4CjYVOxiWTgm81JXmu92uOaaIScGEqIuUnkoop+S4grRnUVRt3tHNSzDrJmFCsXkE2C1iLXkWGgkpjTgurQwytPI53EmtsLn81QV0d7v1H1IUTWqRLhWomhfy7Ln58L6GtanrlUkwrHUqLicFxwyi7RShWZCUMWI1jdSdeG5PomdQdKQbstBhPZaJEo6J/dt4frPlt5rTYVg0ODoMzv8x18uCMw2qMIcinh2GQ4LaQ2AcT+o9TuquLm7QdyFoIUArPdoBR4qos+DCq8zRIZkNAA1KOdmZqHDi54zsrWi1ib1GwB2qPNZnD4Jca6o0yTrqsxy6vTVcXKOGwx3F4cZjRDiZ25iTbKRl0DmkAtu9wof8qEhn5/CoysHLXnuVdhE0SbJuT0KqvpHB5C5VOKiqoQxkUdDpqLZEJgoPNOJcAPzgmwWsXJ4iaSl87sx+FnurE6PA4U2RCTle7YB5nqquIHwu6FbFMOsMMa2feegWDqBwV9l1Qk27otAYsqRsR9EjGKwGpgTgUphDgEnH1TSeKWZQSNeOarRT5Kw5yrRipBZQmzwVjs+yuZ1OSqTjkXwiDlhjmrNC2RS5MsiXs35RJcypK7hn6eChOTUgoHjqLqaurjhBOXKpVXHEjVpuxsv4nxDt4B1Nz9PVZaq9H7OSZhwmAi9Mx6m/wAtPJMi/AMgrCYFZZDqoWipsr8uzzO6kWxzTbTRZTFj3kZrNhr6rRYk/KwlAMMgkkxDubdEnkTyOFniw2WheUhACgCKQYdVBKQaBX4TKLKkbEfRDHh0unQqUUk+7w6KtLGyHDiVxUQK64pAKUQytMmyiwWUL3l9LDTqlPHYamy0OGQMjGim39SrvGr16UOXZ1WfZFGahmJN8DuhRiZQXFz4D5BaTeRbM2K2SQKk2WCIMVaA1XGLGkzeRI0KQNTAV2qU2TgorVECnPiKF0RCiR5KgjlPD1BMFGgGUY4q4DiVpJaH4R0WfkW1iV4LUMZRqv8AHWLTM5UteEV0lIkrRTPn9JOIXEvCwJdSSXEiSSXQuOCnZuQ72M2vwt8TvLQeZ+q9GgV2QHsrh5hwgSPE/wAXQfpHpfzWrlZegvqbpiQuTFBh8VdhQ/JMhQ6norERwA5IgAF2hjXENu+qsyUtQCmwtZCXxM8x0Wnk2WCz+TLZYanFjkdHy0NWnwa6J0CEFJGIFvz1VVlzQfMHZRQGKaYbXqusZYIDiPKuvFAnKvMxVKRzIpSHnjDg2/2WhYShmDQCG5t3X8tkVpRa/Hh1iYvJn3mytMFAcXN2jnX0/qj0TVAZ+8WnAJl7ytkcWO2ojhtUzUstl1ousiRsolAUUUlOivonSkPNql4GQZFVjnLdGnwaBD5hldlxDKLYvD84rkd9lVIyupsVIwZnBo3pVMjHWIlLEEsFlfCXHU3RfNVNkoNBRTxIYWpXHFhj2S7PSAw+aSeUkQs8CCaWroKco9osjEkkkBJ0IpgGHd9FAPwto53TYeZ+qGBei9nMN7mEAR4j4n9Tt5CyJIhvAzKQrhFmQ6lU5V2wujMGHa6YkJbIRDpsq2IRi1hOyvRXUWT7Rz2d3dinNRKSitCrg5vEVuz47yK5x4rZy8Cg12Wd7NS2UVI1WlhjVZU5a9NmEcWD2Oufyq7HBp7fddhcwpHs2QMMHvYdjonNdy6qfZROt0Q4SQxHKo2GYjw0efTdSTUWiJYPJ5RmPxO15cArNFXaRW5N3SPj2XpeFSgUjgLpzCOKbEIotVIxmyg8LPxLxX9afJaN6zh/xH/uKTy/4y3wf5P6LIYkW0Uo2UEw7ZZJrNjQ3MUQhMoLaqtLw6K6wc1GEo5qDVD5kUuiZZbRDMQHouwhsBYifEKIr2ek6uDjqb+SCxvE8DgtZg4AVyiC0zuVPxgYfL2VVzCFc72yjeKrQwzdKmRdT3AVSXHafO6eE1dakxfkts6Qo1KuOCOUdITC3ZOQ72OCR4Yfjd1/SPW/kV6I1unFB+ykl3Uu2o8T/G7jf4R5CnnVaORg3qVCQMmX8PlqIrUAXVeXHBMnY2VpJOgrVNzEJ3WCe0OIZGf6jZo+qzsjKmxNydV0xDHil5uBZo5I1LwdPJZ19vZ4jV49XVa/YQw2DREmQ+CrS1hzN1ay2A6KoWtJIQ381IXCl9Vxr6WUT3a9FxOjIhKpxnaqYn5IfOxKAqUiGyfDZTvX5j8DPmdkeDVFhsHu4TRvSp6nVTsFVr0w6RMW6xzk2dATXsUzWpRNE5CWijEFlmP/ACP/AHFaWM6izMG7nfuJVfmfBFzg/NsutSYy6dCuVI5m/kstmoPhBStcoYZ4jz3U0N503G/FcjtOxIlrbIXORa1CvR3W1p0QaffTTguwhlKQhZovmtg2DQWWZwKzq0rW9fNahsVaFEfBkXy2RGXkKWHHUcRtQoiyif5Qjwy7nC6hvfFJd3I6ngS6uVXUktj2lX8Fku+jNafh+J37Rr62HmhzCtp2Sk8sMv3ebcmjT1ufRNUvADNNLsqeSOykKyGyEFG4AoiihMmWGiiy/ayeqRBabn4unBHZ+ZyMLjtdYeTeYsQvO5t0S759Y4O41faW/QRw6XoKckZl4VTvZVpWFpy1RGGy3BZb8mpuFiBryp+e6kzVqU1qY91+t/NQFpK2J+fdNiPPrZMzWXHOUE6NjOQ+maI0cXBWY71Bhraxm8qplS2SF2yyDZqnusByTmEKFT2IWwYo8FQxnpwVeYKKILYKxmYyt5mwQmUapMWiZomUba9VJKtWfy7Nln0anDh1hv2TwwrUOlOB/KqBgorBaNeBVQt6MNunC641+wTouo5pgQ6To2K5AcSi2pufyqLzD/lw+6z0w7M8V3KKPsXN+DRYDL0hg8fVEyFXw9gDBRWa1C1ILImPN6xibXZOeo3FGA2cLFxcI6pKMI08ASK4kkls6V6bho8DP2t9l1JEgZGjldAiTNEkk2PoRID9qD/cv6fUIDgmn5ySSVPley7xPiw/LfF5on+eySSpMuscNfX6KEnXoUklxI9/3UD9D0+ySSEIimPuu4L/AIx/aUkk+j5oTyP42aEaqUaJJLVMdDGm3moJw2KSSNAmRafE7qfdEYeiSSxrPmzdr+KLTdE8/CehSSSwmNf8PkFxmp6H6JJKDilNmx6ID+tvUJJIoewLPizZyPwBPCSS1Y+jGl7GRPoo2pJIwGcSSSQn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025" y="1912708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025" y="4164217"/>
            <a:ext cx="246697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2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125" y="2087376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         PATIENT SUPINE </a:t>
            </a:r>
            <a:r>
              <a:rPr lang="en-US" sz="2400" dirty="0" smtClean="0"/>
              <a:t>EXAMINATION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FEEL</a:t>
            </a:r>
            <a:r>
              <a:rPr lang="en-US" dirty="0" smtClean="0"/>
              <a:t> 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	</a:t>
            </a:r>
            <a:r>
              <a:rPr lang="en-US" b="1" dirty="0" smtClean="0"/>
              <a:t>Abdominal </a:t>
            </a:r>
            <a:r>
              <a:rPr lang="en-US" b="1" dirty="0" smtClean="0"/>
              <a:t>or groin abscess</a:t>
            </a:r>
          </a:p>
          <a:p>
            <a:pPr marL="0" indent="0">
              <a:buNone/>
            </a:pPr>
            <a:r>
              <a:rPr lang="en-US" b="1" dirty="0" smtClean="0"/>
              <a:t>	Pulses</a:t>
            </a: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     </a:t>
            </a:r>
            <a:r>
              <a:rPr lang="en-US" sz="2400" b="1" dirty="0" smtClean="0">
                <a:solidFill>
                  <a:srgbClr val="FF0000"/>
                </a:solidFill>
              </a:rPr>
              <a:t>MOVE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Flexion </a:t>
            </a:r>
            <a:r>
              <a:rPr lang="en-US" b="1" dirty="0" smtClean="0"/>
              <a:t>rotation of the hip to </a:t>
            </a:r>
            <a:r>
              <a:rPr lang="en-US" b="1" dirty="0" smtClean="0"/>
              <a:t>roll </a:t>
            </a:r>
            <a:r>
              <a:rPr lang="en-US" b="1" dirty="0" smtClean="0"/>
              <a:t>out hip problem</a:t>
            </a:r>
          </a:p>
        </p:txBody>
      </p:sp>
    </p:spTree>
    <p:extLst>
      <p:ext uri="{BB962C8B-B14F-4D97-AF65-F5344CB8AC3E}">
        <p14:creationId xmlns:p14="http://schemas.microsoft.com/office/powerpoint/2010/main" val="42369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04" y="2207297"/>
            <a:ext cx="10554574" cy="383373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    PATIENT SUPINE </a:t>
            </a:r>
            <a:r>
              <a:rPr lang="en-US" sz="2400" dirty="0" smtClean="0"/>
              <a:t>EXAMINATION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2400" b="1" dirty="0" smtClean="0">
                <a:solidFill>
                  <a:srgbClr val="FF0000"/>
                </a:solidFill>
              </a:rPr>
              <a:t>SPECIAL TESTS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Sciatic </a:t>
            </a:r>
            <a:r>
              <a:rPr lang="en-US" b="1" dirty="0" smtClean="0"/>
              <a:t>nerve stretch , </a:t>
            </a:r>
            <a:r>
              <a:rPr lang="en-US" b="1" dirty="0" smtClean="0"/>
              <a:t>straight</a:t>
            </a:r>
            <a:r>
              <a:rPr lang="en-US" b="1" dirty="0" smtClean="0"/>
              <a:t> </a:t>
            </a:r>
            <a:r>
              <a:rPr lang="en-US" b="1" dirty="0" smtClean="0"/>
              <a:t>leg raising (SLR) test</a:t>
            </a:r>
          </a:p>
          <a:p>
            <a:pPr marL="0" indent="0">
              <a:buNone/>
            </a:pPr>
            <a:r>
              <a:rPr lang="en-US" b="1" dirty="0" smtClean="0"/>
              <a:t>	Sacroiliac </a:t>
            </a:r>
            <a:r>
              <a:rPr lang="en-US" b="1" dirty="0" smtClean="0"/>
              <a:t>stress test</a:t>
            </a:r>
          </a:p>
          <a:p>
            <a:pPr marL="0" indent="0">
              <a:buNone/>
            </a:pPr>
            <a:r>
              <a:rPr lang="en-US" b="1" dirty="0" smtClean="0"/>
              <a:t>	Full </a:t>
            </a:r>
            <a:r>
              <a:rPr lang="en-US" b="1" dirty="0" smtClean="0"/>
              <a:t>neurological ex of lower limbs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041" y="2774714"/>
            <a:ext cx="2657475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041" y="4833240"/>
            <a:ext cx="2657475" cy="23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019" y="297287"/>
            <a:ext cx="10571998" cy="970450"/>
          </a:xfrm>
        </p:spPr>
        <p:txBody>
          <a:bodyPr/>
          <a:lstStyle/>
          <a:p>
            <a:pPr algn="ctr"/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144" y="2203554"/>
            <a:ext cx="10554574" cy="47593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    PATIENT PRONE </a:t>
            </a:r>
            <a:r>
              <a:rPr lang="en-US" dirty="0" smtClean="0"/>
              <a:t>EXAMINATION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sz="3100" b="1" dirty="0" smtClean="0">
                <a:solidFill>
                  <a:srgbClr val="FF0000"/>
                </a:solidFill>
              </a:rPr>
              <a:t>Look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Deformity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Skin changes 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smtClean="0"/>
              <a:t>scar </a:t>
            </a:r>
            <a:r>
              <a:rPr lang="en-US" dirty="0" smtClean="0"/>
              <a:t>, sinus , redness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Swelling</a:t>
            </a:r>
            <a:r>
              <a:rPr lang="en-US" dirty="0" smtClean="0"/>
              <a:t> : </a:t>
            </a:r>
            <a:endParaRPr lang="en-US" dirty="0" smtClean="0"/>
          </a:p>
          <a:p>
            <a:r>
              <a:rPr lang="en-US" dirty="0" smtClean="0"/>
              <a:t>abscess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sz="2600" b="1" dirty="0" smtClean="0">
                <a:solidFill>
                  <a:srgbClr val="FF0000"/>
                </a:solidFill>
              </a:rPr>
              <a:t>FEEL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Tenderness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Bony prominences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Muscles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Loin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Popliteal pulse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9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74" y="2331675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2400" dirty="0" smtClean="0"/>
              <a:t>PATIENT PRONE </a:t>
            </a:r>
            <a:r>
              <a:rPr lang="en-US" sz="2400" dirty="0" smtClean="0"/>
              <a:t>EXAMINATION</a:t>
            </a: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2400" b="1" dirty="0" smtClean="0">
                <a:solidFill>
                  <a:srgbClr val="FF0000"/>
                </a:solidFill>
              </a:rPr>
              <a:t>SPECIAL </a:t>
            </a:r>
            <a:r>
              <a:rPr lang="en-US" sz="2400" b="1" dirty="0" smtClean="0">
                <a:solidFill>
                  <a:srgbClr val="FF0000"/>
                </a:solidFill>
              </a:rPr>
              <a:t>TESTS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b="1" dirty="0" smtClean="0"/>
              <a:t>Femoral nerve stretch test</a:t>
            </a:r>
          </a:p>
          <a:p>
            <a:pPr marL="0" indent="0">
              <a:buNone/>
            </a:pPr>
            <a:r>
              <a:rPr lang="en-US" b="1" dirty="0" smtClean="0"/>
              <a:t>Sacroiliac stress test</a:t>
            </a:r>
          </a:p>
          <a:p>
            <a:pPr marL="0" indent="0">
              <a:buNone/>
            </a:pPr>
            <a:r>
              <a:rPr lang="en-US" b="1" dirty="0" smtClean="0"/>
              <a:t>Hamstring &amp; gluteus max  muscles </a:t>
            </a:r>
            <a:r>
              <a:rPr lang="en-US" b="1" dirty="0" smtClean="0"/>
              <a:t>examination</a:t>
            </a:r>
            <a:endParaRPr lang="en-US" b="1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528" y="1959385"/>
            <a:ext cx="4628696" cy="346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1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IMAGING FOR SPINAL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916" y="1978202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X RAY</a:t>
            </a:r>
            <a:r>
              <a:rPr lang="en-US" dirty="0" smtClean="0"/>
              <a:t>:</a:t>
            </a:r>
          </a:p>
          <a:p>
            <a:r>
              <a:rPr lang="en-US" dirty="0" smtClean="0"/>
              <a:t>AP , LAT ,OBLIQUE</a:t>
            </a:r>
          </a:p>
          <a:p>
            <a:r>
              <a:rPr lang="en-US" dirty="0" smtClean="0"/>
              <a:t>Flexion-Extension LAT</a:t>
            </a:r>
          </a:p>
          <a:p>
            <a:r>
              <a:rPr lang="en-US" dirty="0" smtClean="0"/>
              <a:t>Deformity series </a:t>
            </a:r>
            <a:r>
              <a:rPr lang="en-US" dirty="0" err="1" smtClean="0"/>
              <a:t>eg</a:t>
            </a:r>
            <a:r>
              <a:rPr lang="en-US" dirty="0" smtClean="0"/>
              <a:t> scoliosis series 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sz="2400" b="1" dirty="0" smtClean="0">
                <a:solidFill>
                  <a:srgbClr val="FF0000"/>
                </a:solidFill>
              </a:rPr>
              <a:t>CT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b="1" dirty="0" smtClean="0">
                <a:solidFill>
                  <a:srgbClr val="FF0000"/>
                </a:solidFill>
              </a:rPr>
              <a:t>MRI</a:t>
            </a:r>
          </a:p>
          <a:p>
            <a:pPr marL="0" indent="0">
              <a:buNone/>
            </a:pPr>
            <a:r>
              <a:rPr lang="en-US" dirty="0" smtClean="0"/>
              <a:t>N.B. OTHER </a:t>
            </a:r>
            <a:r>
              <a:rPr lang="en-US" dirty="0" smtClean="0"/>
              <a:t>INVESTIGATIONS </a:t>
            </a:r>
            <a:r>
              <a:rPr lang="en-US" dirty="0" smtClean="0"/>
              <a:t>ARE REQUESTED ACCORDINGLY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148" y="1911606"/>
            <a:ext cx="2776838" cy="3035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008" y="1978202"/>
            <a:ext cx="2215337" cy="2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9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4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SPINAL DEFORMITY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1812"/>
            <a:ext cx="10554574" cy="3636511"/>
          </a:xfrm>
        </p:spPr>
        <p:txBody>
          <a:bodyPr/>
          <a:lstStyle/>
          <a:p>
            <a:pPr marL="0" lvl="0" indent="0" defTabSz="914400" fontAlgn="base">
              <a:spcAft>
                <a:spcPct val="0"/>
              </a:spcAft>
              <a:buClrTx/>
              <a:buSzPct val="85000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SCOLIOSIS </a:t>
            </a:r>
            <a:r>
              <a:rPr lang="en-US" dirty="0" smtClean="0"/>
              <a:t>: </a:t>
            </a:r>
            <a:r>
              <a:rPr lang="en-US" altLang="en-US" dirty="0" smtClean="0">
                <a:solidFill>
                  <a:srgbClr val="FFFFFF"/>
                </a:solidFill>
                <a:latin typeface="Abadi MT Condensed Light" pitchFamily="34" charset="0"/>
              </a:rPr>
              <a:t>Lateral </a:t>
            </a:r>
            <a:r>
              <a:rPr lang="en-US" altLang="en-US" dirty="0">
                <a:solidFill>
                  <a:srgbClr val="FFFFFF"/>
                </a:solidFill>
                <a:latin typeface="Abadi MT Condensed Light" pitchFamily="34" charset="0"/>
              </a:rPr>
              <a:t>curvature of the spine &gt;10</a:t>
            </a:r>
            <a:r>
              <a:rPr lang="en-US" altLang="en-US" dirty="0">
                <a:solidFill>
                  <a:srgbClr val="FFFFFF"/>
                </a:solidFill>
                <a:latin typeface="Abadi MT Condensed Light" pitchFamily="34" charset="0"/>
                <a:cs typeface="Arial" panose="020B0604020202020204" pitchFamily="34" charset="0"/>
              </a:rPr>
              <a:t>º accompanied by vertebral rotation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sz="2400" b="1" dirty="0" smtClean="0">
                <a:solidFill>
                  <a:srgbClr val="FF0000"/>
                </a:solidFill>
              </a:rPr>
              <a:t>KYPHOSIS</a:t>
            </a:r>
            <a:r>
              <a:rPr lang="en-US" dirty="0" smtClean="0"/>
              <a:t> : Dorsal curvature of the spine</a:t>
            </a:r>
            <a:r>
              <a:rPr lang="en-US" altLang="en-US" dirty="0">
                <a:solidFill>
                  <a:srgbClr val="FFFFFF"/>
                </a:solidFill>
                <a:latin typeface="Abadi MT Condensed Light" pitchFamily="34" charset="0"/>
              </a:rPr>
              <a:t> </a:t>
            </a:r>
            <a:r>
              <a:rPr lang="en-US" altLang="en-US" dirty="0" smtClean="0">
                <a:solidFill>
                  <a:srgbClr val="FFFFFF"/>
                </a:solidFill>
                <a:latin typeface="Abadi MT Condensed Light" pitchFamily="34" charset="0"/>
              </a:rPr>
              <a:t>&gt;40</a:t>
            </a:r>
            <a:r>
              <a:rPr lang="en-US" altLang="en-US" dirty="0" smtClean="0">
                <a:solidFill>
                  <a:srgbClr val="FFFFFF"/>
                </a:solidFill>
                <a:latin typeface="Abadi MT Condensed Light" pitchFamily="34" charset="0"/>
                <a:cs typeface="Arial" panose="020B0604020202020204" pitchFamily="34" charset="0"/>
              </a:rPr>
              <a:t>º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57" y="2884003"/>
            <a:ext cx="2123284" cy="3779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465" y="2933200"/>
            <a:ext cx="2472813" cy="373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KNOW THE COMMON SPINAL DISORDERS</a:t>
            </a:r>
          </a:p>
          <a:p>
            <a:r>
              <a:rPr lang="en-US" dirty="0" smtClean="0"/>
              <a:t>HOW TO CLINICALLY DIAGNOSE SPINAL DISORDER CASES ?</a:t>
            </a:r>
          </a:p>
          <a:p>
            <a:r>
              <a:rPr lang="en-US" dirty="0" smtClean="0"/>
              <a:t>WHAT IS NATURAL HISTORY OF EACH CASE ?</a:t>
            </a:r>
          </a:p>
          <a:p>
            <a:r>
              <a:rPr lang="en-US" dirty="0" smtClean="0"/>
              <a:t>WHAT IS SUITABLE INVESTIGATION ,AND ITS LIMITS ?</a:t>
            </a:r>
          </a:p>
          <a:p>
            <a:r>
              <a:rPr lang="en-US" dirty="0" smtClean="0"/>
              <a:t>TREATMENT OF THE COMMON DISORDERS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6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SCOLIOSIS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45821"/>
            <a:ext cx="10554574" cy="3636511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TYPES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    COMPANSATORY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dirty="0" smtClean="0"/>
              <a:t> </a:t>
            </a:r>
            <a:r>
              <a:rPr lang="en-US" dirty="0" smtClean="0"/>
              <a:t>Deformity is secondary to pathology outside the spine </a:t>
            </a:r>
            <a:r>
              <a:rPr lang="en-US" dirty="0" err="1" smtClean="0"/>
              <a:t>eg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         </a:t>
            </a:r>
            <a:r>
              <a:rPr lang="en-US" dirty="0" smtClean="0"/>
              <a:t>Limb length discrepancy , pelvic tilt. </a:t>
            </a:r>
            <a:r>
              <a:rPr lang="en-US" dirty="0" smtClean="0"/>
              <a:t>Disappear </a:t>
            </a:r>
            <a:r>
              <a:rPr lang="en-US" dirty="0" smtClean="0"/>
              <a:t>with sitting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b="1" dirty="0" smtClean="0">
                <a:solidFill>
                  <a:srgbClr val="00B050"/>
                </a:solidFill>
              </a:rPr>
              <a:t>STRUCTURAL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smtClean="0"/>
              <a:t> </a:t>
            </a:r>
            <a:r>
              <a:rPr lang="en-US" dirty="0" smtClean="0"/>
              <a:t>Fixed </a:t>
            </a:r>
            <a:r>
              <a:rPr lang="en-US" dirty="0" smtClean="0"/>
              <a:t>does not</a:t>
            </a:r>
            <a:r>
              <a:rPr lang="en-US" dirty="0" smtClean="0"/>
              <a:t> </a:t>
            </a:r>
            <a:r>
              <a:rPr lang="en-US" dirty="0" smtClean="0"/>
              <a:t>disappear by sitting . Usually associated with bony abnormality.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656" y="2673115"/>
            <a:ext cx="2523344" cy="363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0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STRUCTURAL SCOLIOSIS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145" y="2162327"/>
            <a:ext cx="10554574" cy="3636511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Idiopathic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   Infantile</a:t>
            </a:r>
          </a:p>
          <a:p>
            <a:pPr marL="0" indent="0">
              <a:buNone/>
            </a:pPr>
            <a:r>
              <a:rPr lang="en-US" dirty="0" smtClean="0"/>
              <a:t>       adolescent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Neuropathic( paralytic )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Myopathy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neurofibromatosis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507" y="2433179"/>
            <a:ext cx="3142893" cy="42302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374" y="2433179"/>
            <a:ext cx="2956133" cy="429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8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</a:t>
            </a:r>
            <a:r>
              <a:rPr lang="en-US" dirty="0" smtClean="0"/>
              <a:t>A.I.S NATURAL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144" y="2042405"/>
            <a:ext cx="10554574" cy="3636511"/>
          </a:xfrm>
        </p:spPr>
        <p:txBody>
          <a:bodyPr/>
          <a:lstStyle/>
          <a:p>
            <a:pPr defTabSz="914400"/>
            <a:r>
              <a:rPr lang="en-US" altLang="en-US" sz="2400" dirty="0"/>
              <a:t>Present in 2 - 4% of kids aged 10 – 16 years</a:t>
            </a:r>
          </a:p>
          <a:p>
            <a:pPr defTabSz="914400"/>
            <a:r>
              <a:rPr lang="en-US" altLang="en-US" sz="2400" dirty="0"/>
              <a:t>Ratio of girls to boys with </a:t>
            </a:r>
            <a:r>
              <a:rPr lang="en-US" altLang="en-US" sz="2400" i="1" dirty="0"/>
              <a:t>small</a:t>
            </a:r>
            <a:r>
              <a:rPr lang="en-US" altLang="en-US" sz="2400" dirty="0"/>
              <a:t> curves (</a:t>
            </a:r>
            <a:r>
              <a:rPr lang="en-US" altLang="en-US" sz="2400" u="sng" dirty="0"/>
              <a:t>&lt;</a:t>
            </a:r>
            <a:r>
              <a:rPr lang="en-US" altLang="en-US" sz="2400" dirty="0"/>
              <a:t>10º) is equal, but for curves &gt;30º the ratio is 10:1</a:t>
            </a:r>
          </a:p>
          <a:p>
            <a:pPr defTabSz="914400"/>
            <a:r>
              <a:rPr lang="en-US" altLang="en-US" sz="2400" dirty="0"/>
              <a:t>Scoliosis tends to progress more often in girls (so girls with scoliosis are more likely to require treatment)</a:t>
            </a:r>
          </a:p>
          <a:p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600886" y="2884357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endParaRPr lang="en-US" alt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39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A.I.S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69" y="2020725"/>
            <a:ext cx="10554574" cy="3636511"/>
          </a:xfrm>
        </p:spPr>
        <p:txBody>
          <a:bodyPr/>
          <a:lstStyle/>
          <a:p>
            <a:pPr defTabSz="914400"/>
            <a:r>
              <a:rPr lang="en-US" altLang="en-US" sz="2400" dirty="0">
                <a:latin typeface="+mj-lt"/>
              </a:rPr>
              <a:t>Present in 2 - 4% of kids aged 10 – 16 years</a:t>
            </a:r>
          </a:p>
          <a:p>
            <a:pPr defTabSz="914400"/>
            <a:r>
              <a:rPr lang="en-US" altLang="en-US" sz="2400" dirty="0">
                <a:latin typeface="+mj-lt"/>
              </a:rPr>
              <a:t>Ratio of girls to boys with </a:t>
            </a:r>
            <a:r>
              <a:rPr lang="en-US" altLang="en-US" sz="2400" i="1" dirty="0">
                <a:latin typeface="+mj-lt"/>
              </a:rPr>
              <a:t>small</a:t>
            </a:r>
            <a:r>
              <a:rPr lang="en-US" altLang="en-US" sz="2400" dirty="0">
                <a:latin typeface="+mj-lt"/>
              </a:rPr>
              <a:t> curves (</a:t>
            </a:r>
            <a:r>
              <a:rPr lang="en-US" altLang="en-US" sz="2400" u="sng" dirty="0">
                <a:latin typeface="+mj-lt"/>
              </a:rPr>
              <a:t>&lt;</a:t>
            </a:r>
            <a:r>
              <a:rPr lang="en-US" altLang="en-US" sz="2400" dirty="0">
                <a:latin typeface="+mj-lt"/>
              </a:rPr>
              <a:t>10º) is equal, but for curves &gt;30º the ratio is 10:1</a:t>
            </a:r>
          </a:p>
          <a:p>
            <a:pPr defTabSz="914400"/>
            <a:r>
              <a:rPr lang="en-US" altLang="en-US" sz="2400" dirty="0">
                <a:latin typeface="+mj-lt"/>
              </a:rPr>
              <a:t>Scoliosis tends to progress more often in girls (so girls with scoliosis are more likely to require treatment)</a:t>
            </a:r>
          </a:p>
          <a:p>
            <a:endParaRPr lang="en-US" dirty="0"/>
          </a:p>
        </p:txBody>
      </p:sp>
      <p:pic>
        <p:nvPicPr>
          <p:cNvPr id="10242" name="Picture 2" descr="http://www.childrensortho.com/images/adolescent-idiopathic-scoli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55" y="2020725"/>
            <a:ext cx="1758846" cy="440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1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ADOLLESCENT IDIOPATHIC SCOLIOSOS                 A.I.S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74" y="2042405"/>
            <a:ext cx="10554574" cy="3636511"/>
          </a:xfrm>
        </p:spPr>
        <p:txBody>
          <a:bodyPr/>
          <a:lstStyle/>
          <a:p>
            <a:pPr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Back pain not significantly higher in pts with scoliosis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Curves in untreated adolescents with curves &lt; 30 º at time of bony maturity are unlikely to progress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Curves &gt;50 º at maturity progress 1º per year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Life-threatening effects on pulmonary function do not occur until curve is &gt;100 º (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</a:rPr>
              <a:t>ie</a:t>
            </a: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: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</a:rPr>
              <a:t>Cor</a:t>
            </a: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</a:rPr>
              <a:t>pulmonale</a:t>
            </a: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02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A.I.S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154" y="2087376"/>
            <a:ext cx="10554574" cy="3636511"/>
          </a:xfrm>
        </p:spPr>
        <p:txBody>
          <a:bodyPr/>
          <a:lstStyle/>
          <a:p>
            <a:pPr defTabSz="914400" fontAlgn="base">
              <a:spcAft>
                <a:spcPct val="0"/>
              </a:spcAft>
              <a:buClrTx/>
              <a:buSzPct val="85000"/>
            </a:pP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Three main determinants of curve progression are</a:t>
            </a: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:</a:t>
            </a:r>
          </a:p>
          <a:p>
            <a:pPr lvl="0" defTabSz="914400" fontAlgn="base">
              <a:spcAft>
                <a:spcPct val="0"/>
              </a:spcAft>
              <a:buClrTx/>
              <a:buSzPct val="85000"/>
              <a:buNone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	(1) Patient gender</a:t>
            </a:r>
          </a:p>
          <a:p>
            <a:pPr lvl="0" defTabSz="914400" fontAlgn="base">
              <a:spcAft>
                <a:spcPct val="0"/>
              </a:spcAft>
              <a:buClrTx/>
              <a:buSzPct val="85000"/>
              <a:buNone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	(2) Future growth potential</a:t>
            </a:r>
          </a:p>
          <a:p>
            <a:pPr lvl="0" defTabSz="914400" fontAlgn="base">
              <a:spcAft>
                <a:spcPct val="0"/>
              </a:spcAft>
              <a:buClrTx/>
              <a:buSzPct val="85000"/>
              <a:buNone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	(3) Curve magnitude at time of diagnosis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6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A.I.S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9804" y="1760252"/>
            <a:ext cx="10554574" cy="3636511"/>
          </a:xfrm>
        </p:spPr>
        <p:txBody>
          <a:bodyPr>
            <a:normAutofit/>
          </a:bodyPr>
          <a:lstStyle/>
          <a:p>
            <a:pPr lvl="0" algn="ctr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Assessing growth potential using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Risser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 grading</a:t>
            </a: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: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None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	- Measures progress of bony fusion of </a:t>
            </a:r>
            <a:r>
              <a:rPr lang="en-US" altLang="en-US" sz="2400" dirty="0" smtClean="0">
                <a:solidFill>
                  <a:srgbClr val="FFFFFF"/>
                </a:solidFill>
                <a:latin typeface="+mj-lt"/>
              </a:rPr>
              <a:t>iliac </a:t>
            </a:r>
            <a:r>
              <a:rPr lang="en-US" altLang="en-US" sz="2400" dirty="0" err="1" smtClean="0">
                <a:solidFill>
                  <a:srgbClr val="FFFFFF"/>
                </a:solidFill>
                <a:latin typeface="+mj-lt"/>
              </a:rPr>
              <a:t>apophysis</a:t>
            </a:r>
            <a:endParaRPr lang="en-US" altLang="en-US" sz="2400" dirty="0">
              <a:solidFill>
                <a:srgbClr val="FFFFFF"/>
              </a:solidFill>
              <a:latin typeface="+mj-lt"/>
            </a:endParaRP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None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	- Ranges from zero (no ossification) to 5 (complete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None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 	   bony fusion of the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</a:rPr>
              <a:t>apophysis</a:t>
            </a: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)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None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	- The lower the grade, the higher the potential for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None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	   progression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650" y="3447738"/>
            <a:ext cx="4418350" cy="294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A.I.S 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04300"/>
            <a:ext cx="10554574" cy="3636511"/>
          </a:xfrm>
        </p:spPr>
        <p:txBody>
          <a:bodyPr>
            <a:normAutofit/>
          </a:bodyPr>
          <a:lstStyle/>
          <a:p>
            <a:pPr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</a:pPr>
            <a:r>
              <a:rPr lang="en-US" altLang="en-US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Shoulders are different heights – one shoulder blade is more prominent than the other 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</a:pPr>
            <a:r>
              <a:rPr lang="en-US" altLang="en-US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Head is not centered directly above the pelvis 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</a:pPr>
            <a:r>
              <a:rPr lang="en-US" altLang="en-US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Appearance of a raised, prominent hip 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</a:pPr>
            <a:r>
              <a:rPr lang="en-US" altLang="en-US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Rib cages are at different heights 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</a:pPr>
            <a:r>
              <a:rPr lang="en-US" altLang="en-US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Uneven waist 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</a:pPr>
            <a:r>
              <a:rPr lang="en-US" altLang="en-US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Changes in look or texture of skin overlying the </a:t>
            </a:r>
            <a:r>
              <a:rPr lang="en-US" altLang="en-US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spine </a:t>
            </a:r>
            <a:endParaRPr lang="en-US" altLang="en-US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  <a:p>
            <a:pPr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</a:pPr>
            <a:r>
              <a:rPr lang="en-US" altLang="en-US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Leaning of entire 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body </a:t>
            </a:r>
            <a:r>
              <a:rPr lang="en-US" altLang="en-US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to one side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931" y="2647513"/>
            <a:ext cx="2943069" cy="421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7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A.I.S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581"/>
            <a:ext cx="10554574" cy="363651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X RAY:</a:t>
            </a:r>
          </a:p>
          <a:p>
            <a:r>
              <a:rPr lang="en-US" sz="2400" dirty="0" smtClean="0"/>
              <a:t>AP and LAT of all spine ( COBB ANGLE )</a:t>
            </a:r>
          </a:p>
          <a:p>
            <a:r>
              <a:rPr lang="en-US" sz="2400" dirty="0" smtClean="0"/>
              <a:t>AP pelvis ( RISSER GRADE 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659" y="2020622"/>
            <a:ext cx="4052341" cy="464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A.I.S  COBB 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04734" y="1922929"/>
            <a:ext cx="8338735" cy="3169386"/>
          </a:xfrm>
        </p:spPr>
        <p:txBody>
          <a:bodyPr/>
          <a:lstStyle/>
          <a:p>
            <a:pPr lvl="1" defTabSz="914400" fontAlgn="base"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Choose the most tilted </a:t>
            </a:r>
            <a:r>
              <a:rPr lang="en-US" altLang="en-US" sz="2400" dirty="0" smtClean="0">
                <a:solidFill>
                  <a:srgbClr val="FFFFFF"/>
                </a:solidFill>
                <a:latin typeface="+mj-lt"/>
              </a:rPr>
              <a:t>vertebrae </a:t>
            </a: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above &amp; below apex of the curve.</a:t>
            </a:r>
          </a:p>
          <a:p>
            <a:pPr lvl="1" defTabSz="914400" fontAlgn="base">
              <a:spcAft>
                <a:spcPct val="0"/>
              </a:spcAft>
              <a:buClr>
                <a:srgbClr val="FFCC00"/>
              </a:buClr>
              <a:buSzPct val="70000"/>
              <a:buFontTx/>
              <a:buChar char="-"/>
            </a:pPr>
            <a:endParaRPr lang="en-US" altLang="en-US" sz="2400" dirty="0">
              <a:solidFill>
                <a:srgbClr val="FFFFFF"/>
              </a:solidFill>
              <a:latin typeface="+mj-lt"/>
            </a:endParaRPr>
          </a:p>
          <a:p>
            <a:pPr lvl="1" defTabSz="914400" fontAlgn="base"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en-US" sz="2400" dirty="0" smtClean="0">
                <a:solidFill>
                  <a:srgbClr val="FFFFFF"/>
                </a:solidFill>
                <a:latin typeface="+mj-lt"/>
              </a:rPr>
              <a:t>Angle </a:t>
            </a: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b/t intersecting lines drawn perpendicular to the top of </a:t>
            </a:r>
            <a:r>
              <a:rPr lang="en-US" altLang="en-US" sz="2400" dirty="0" smtClean="0">
                <a:solidFill>
                  <a:srgbClr val="FFFFFF"/>
                </a:solidFill>
                <a:latin typeface="+mj-lt"/>
              </a:rPr>
              <a:t>the superior </a:t>
            </a:r>
            <a:r>
              <a:rPr lang="en-US" altLang="en-US" sz="2400" dirty="0">
                <a:solidFill>
                  <a:srgbClr val="FFFFFF"/>
                </a:solidFill>
                <a:latin typeface="+mj-lt"/>
              </a:rPr>
              <a:t>vertebrae and bottom of the inferior vertebrae is the Cobb </a:t>
            </a:r>
            <a:r>
              <a:rPr lang="en-US" altLang="en-US" sz="2400" dirty="0" smtClean="0">
                <a:solidFill>
                  <a:srgbClr val="FFFFFF"/>
                </a:solidFill>
                <a:latin typeface="+mj-lt"/>
              </a:rPr>
              <a:t>angle.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4" descr="C:\Documents and Settings\Andrea\My Documents\My Pictures\scoliosisx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734" y="1922929"/>
            <a:ext cx="3043263" cy="479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3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975" y="520930"/>
            <a:ext cx="10571998" cy="970450"/>
          </a:xfrm>
        </p:spPr>
        <p:txBody>
          <a:bodyPr/>
          <a:lstStyle/>
          <a:p>
            <a:pPr algn="ctr"/>
            <a:r>
              <a:rPr lang="en-US" dirty="0" smtClean="0"/>
              <a:t>SPINAL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770" y="2521975"/>
            <a:ext cx="10554574" cy="39710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</a:rPr>
              <a:t>THE COMMON DISORDERS ARE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DEFORMITY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  Scoliosis</a:t>
            </a:r>
          </a:p>
          <a:p>
            <a:pPr marL="0" indent="0">
              <a:buNone/>
            </a:pPr>
            <a:r>
              <a:rPr lang="en-US" dirty="0" smtClean="0"/>
              <a:t>      kyphosis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rgbClr val="00B050"/>
                </a:solidFill>
              </a:rPr>
              <a:t>INFECTION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  TB</a:t>
            </a:r>
          </a:p>
          <a:p>
            <a:pPr marL="0" indent="0">
              <a:buNone/>
            </a:pPr>
            <a:r>
              <a:rPr lang="en-US" dirty="0" smtClean="0"/>
              <a:t>      Pyogenic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rgbClr val="00B050"/>
                </a:solidFill>
              </a:rPr>
              <a:t>INTERVERTEBRAL DISC LESION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rgbClr val="00B050"/>
                </a:solidFill>
              </a:rPr>
              <a:t>SPONDYLOLYSIS</a:t>
            </a:r>
            <a:r>
              <a:rPr lang="en-US" dirty="0" smtClean="0"/>
              <a:t> and </a:t>
            </a:r>
            <a:r>
              <a:rPr lang="en-US" sz="2100" b="1" dirty="0" smtClean="0">
                <a:solidFill>
                  <a:srgbClr val="00B050"/>
                </a:solidFill>
              </a:rPr>
              <a:t>SPONDYLOLISTHESIS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rgbClr val="00B050"/>
                </a:solidFill>
              </a:rPr>
              <a:t>SPINE DEGENERATION </a:t>
            </a:r>
            <a:r>
              <a:rPr lang="en-US" dirty="0" smtClean="0"/>
              <a:t>and </a:t>
            </a:r>
            <a:r>
              <a:rPr lang="en-US" sz="2100" b="1" dirty="0" smtClean="0">
                <a:solidFill>
                  <a:srgbClr val="00B050"/>
                </a:solidFill>
              </a:rPr>
              <a:t>SPINAL CANAL STENOSIS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8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A.I.S TRATMENT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77513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TREATMENT  GUID LINES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Aim of treatment is to prevent curve progression</a:t>
            </a:r>
          </a:p>
          <a:p>
            <a:r>
              <a:rPr lang="en-US" dirty="0" smtClean="0"/>
              <a:t>Period of preliminary evaluation by photography , clinical evaluation , and radiological measuring the curve before </a:t>
            </a:r>
            <a:r>
              <a:rPr lang="en-US" dirty="0" smtClean="0"/>
              <a:t>deciding  </a:t>
            </a:r>
            <a:r>
              <a:rPr lang="en-US" dirty="0" smtClean="0"/>
              <a:t>conservative or surgical treatment</a:t>
            </a:r>
          </a:p>
          <a:p>
            <a:r>
              <a:rPr lang="en-US" dirty="0" smtClean="0"/>
              <a:t>No treatment for curves &lt; 10</a:t>
            </a:r>
          </a:p>
          <a:p>
            <a:r>
              <a:rPr lang="en-US" dirty="0" smtClean="0"/>
              <a:t>Treatment is initiated if : </a:t>
            </a:r>
          </a:p>
          <a:p>
            <a:pPr marL="0" indent="0">
              <a:buNone/>
            </a:pPr>
            <a:r>
              <a:rPr lang="en-US" dirty="0" smtClean="0"/>
              <a:t>        skeletal immature curves &lt; 19 progress </a:t>
            </a:r>
            <a:r>
              <a:rPr lang="en-US" dirty="0" smtClean="0"/>
              <a:t>10 </a:t>
            </a:r>
            <a:r>
              <a:rPr lang="en-US" dirty="0" smtClean="0"/>
              <a:t>degrees </a:t>
            </a:r>
            <a:r>
              <a:rPr lang="en-US" dirty="0" smtClean="0"/>
              <a:t>/year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20 &lt; curves &lt; 29 progress 5 degrees </a:t>
            </a:r>
            <a:r>
              <a:rPr lang="en-US" dirty="0" smtClean="0"/>
              <a:t>/</a:t>
            </a:r>
            <a:r>
              <a:rPr lang="en-US" dirty="0" smtClean="0"/>
              <a:t>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1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A.I.S TRATMENT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165" y="1922484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BRACING   </a:t>
            </a:r>
          </a:p>
          <a:p>
            <a:pPr marL="0" indent="0">
              <a:buNone/>
            </a:pPr>
            <a:r>
              <a:rPr lang="en-US" b="1" dirty="0" smtClean="0"/>
              <a:t>Indications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40 &gt;curves &gt; 20 </a:t>
            </a:r>
          </a:p>
          <a:p>
            <a:r>
              <a:rPr lang="en-US" dirty="0" smtClean="0"/>
              <a:t>Well balanced double curves</a:t>
            </a:r>
          </a:p>
          <a:p>
            <a:r>
              <a:rPr lang="en-US" dirty="0" smtClean="0"/>
              <a:t>Young children who need surgery to hold curve stationary</a:t>
            </a:r>
          </a:p>
          <a:p>
            <a:r>
              <a:rPr lang="en-US" dirty="0" smtClean="0"/>
              <a:t>To prevent recurrence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265" y="2657492"/>
            <a:ext cx="2572735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7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A.I.S TRATMENT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75" y="1952464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2400" b="1" dirty="0" smtClean="0">
                <a:solidFill>
                  <a:srgbClr val="FF0000"/>
                </a:solidFill>
              </a:rPr>
              <a:t>SURGERY</a:t>
            </a: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b="1" dirty="0" smtClean="0"/>
              <a:t>Indications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urves &gt; 40 in skeletally immature</a:t>
            </a:r>
            <a:r>
              <a:rPr lang="en-US" dirty="0"/>
              <a:t> </a:t>
            </a:r>
          </a:p>
          <a:p>
            <a:r>
              <a:rPr lang="en-US" dirty="0" smtClean="0"/>
              <a:t>Adult documented progressive curves</a:t>
            </a:r>
          </a:p>
          <a:p>
            <a:pPr marL="0" indent="0">
              <a:buNone/>
            </a:pPr>
            <a:r>
              <a:rPr lang="en-US" b="1" dirty="0" smtClean="0"/>
              <a:t>PROCEDURE</a:t>
            </a:r>
            <a:r>
              <a:rPr lang="en-US" dirty="0" smtClean="0"/>
              <a:t>:</a:t>
            </a:r>
          </a:p>
          <a:p>
            <a:r>
              <a:rPr lang="en-US" dirty="0" smtClean="0"/>
              <a:t>Correction</a:t>
            </a:r>
          </a:p>
          <a:p>
            <a:r>
              <a:rPr lang="en-US" dirty="0" smtClean="0"/>
              <a:t>Instrumentation</a:t>
            </a:r>
          </a:p>
          <a:p>
            <a:r>
              <a:rPr lang="en-US" dirty="0" smtClean="0"/>
              <a:t>Fusion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5" y="3000375"/>
            <a:ext cx="3857625" cy="3857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618" y="4040542"/>
            <a:ext cx="4379757" cy="28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utoShape 2" descr="data:image/jpeg;base64,/9j/4AAQSkZJRgABAQAAAQABAAD/2wCEAAkGBxQTEhQUExQWFhUWFxwaGRgXGB0ZFhoaGhgcHRoYGBocHCggGBolHBgXITEhJykrLi4uGCAzODMsNygtLisBCgoKDg0OGxAQGzQkICQ0LDQsNDQ0LCwvLCwsLDQsLCwsLCwsLCwsLCwsLCwsLCwsLCwsLCwsLCwsLCwsLCwsLP/AABEIAKgBLAMBIgACEQEDEQH/xAAcAAACAgMBAQAAAAAAAAAAAAAFBgMEAAIHAQj/xABCEAABAgQEAwYFAgUDAgUFAAABAhEAAyExBAUSQVFhcQYTIoGRoTKxwdHwQuEUI1Ji8RVyghYzB1OSstIkY4Oiwv/EABkBAAMBAQEAAAAAAAAAAAAAAAIDBAEABf/EACoRAAICAQQCAgEEAgMAAAAAAAABAhEDBBIhMRNBIlEUMmFxgUKxBaHw/9oADAMBAAIRAxEAPwCPKMt72YEje54Dcw/ZRk8mWClA1KBclYD8mpT94zLcskS9OlDn+ov+CCykISmgbz+rxTmzOTpdE+LCoLnsXMzyOaqZ3ksICt3I8R2IFouZXhMSlaTMEvSEkagWNfzg1Yl79KqXINgfnGy1KTUopC3kdUxixpO0X1TykAuxBsd2jQZiFOQluJasSJnoULgK5i0eqVLUllAHyhYZr/qcsUCk6uZr0eAWcZ8oAAEOxsaj0LPG2NyyQtR8SkKNt09ALwMV2cmayEkFLPqNB06xRjWPtsRkeTpIpf6kribvQ7xXnztTu7u93jabhiksRWNBLitJeiNt9MsZPIlqmATSyLn7Q2/6Xhgx7t0kO7k38/x4A5dgZaknUoIWkvWxarV3gnl2ZsatpqyQQeYtCMrbfDKMMUl8kU837PgJ1ydRBPws5SG9/wB4XZskiHv/AFlAp8NLfbjC5m+OE5i1RQHZvvBYZz6YGbHBcoE4bCKWoJSHJsIspyiYUqISfCWI3B6Xhi7JS0tMb4ikB6WerD0iaZmqULUlxdyeNGanKNlmluaSMjgjtTkxHVKMaqRDVipUoJ16H1EVBcCrnoSKQLxAlq1qZiTQBgADyhscl+hU8W32CZKtJBa0Gldol0JSksDfnSnCkDDLjUy4KUVLsCM5R6ZdxnaGasMVMBbS4PJy8CEzr0cl6ud/wxMZcRmVBRjFdGSnJ9sqlEaFEXTLiMy4ZYpoplEa6ItqRHiJYeto2zKJMtymZOUAgU3UfhHUxcxPZxSdTrSw5F1HgkXMTHHEABHgQLbqPFtnMHOzUszP5gSAQ7KU6lE2fYACJsmWcefRVjxQl8fYizsGtPxJUOoIiDu46tmGVoWP5jzFbOohIpsAfvFTLuyMtIKpo1E2S5AA+ZjFrI1ya9HK+Gc1/hjwjRWFPCOtzFhLJQhISBbSKRVxGMOkpUlLHbS7+W8CtZf+Ib0ddyOTrkxApEdIR2PEzUtTygTRIAJD2o9IV88ypMpWlK9XkximGeEnSJ54JxVsXCI80wQThgR8THgxiJWHhtoVyUSmNCmLa5URFMZQSkdjwWeSdKR3jNStDHmNT3lUKBSeb/IQhaDFrA4hUsuk/aPNlp12mehHU/aGM5TMTUt6xocYtFCW849y3NgsGXNLPV/002jyfg0g7EeXzeEyi06Y+Mk1aIf48xZkT5iqJ3iMZU1SCAbHaLuFWmVfxesCwy5Iy6a4KwONTByROCnFC3CAOKzXVZ/ONMFiwpVae0BTZoUzASgXUhCib0HziqEYYMoy0hjsS/mHi8ZSFahQUoR+8UEYVGpjWtxGpv7MaRHMlyFAhMk1uav1BO8af6UEo/kq8Y/qbfbkecGES2ZlBI4Fi/PiDEM5AQtyrbY1glORjhET8yXMJaY7izxBKVQjjFvFnUoqJd/WIUoi6PRBLs2w89SC6CxiBRJLm8WNMalEbwC7I3MYpLxKlEbiXGmUVdEeaREuNWJaCo2AeOcDtYU4kufAZpVf+xIa9RSBnlUasKOJy6OgmXESpUaYPN5a0uDuB5kgN1Dh+EEDLhilYtwBplRqZcEjKiMyoKwNoOMqNDLgiqVESpcbZm0HqRFwZtOCdAWQnhSPFSojMqOdPs5Nros5fnExC0lSlEJNoapfbGS1Qrpv1JhJMqI1S4XPBCfYyGonBcDSvtTLK3GocyH+sbq7WSQsqAL7UhOVKMa9xHfjYzfysgwY7titQISGc35QsYrEFRKlH7RN3EBe0M4hCkuLWsSOIO45XgmoYotpGKU80kpMJ9nMVI7yacQpPhI0pckMRR2YkUsK8YIZBmOFmrWDL1AzFMdCkpFWYlwz0YHnHJZU4hRbegbY7P8AflFjL8boUVVdJe5bqwFf3jzVlnKVtnpeOMY0kdNzrBoQtkv0JB9GgSUGJcAlXdp1ElRDkm7n5RP3UetB/FWeVNrcwuJceiXAvsjmwny0hSnWwqWc9Wo96XpYQy9xE6mmrHODTooaY8Et4IdxHskFJcXFo6zKPMPgp5YI1t5hPqaRaVhcULqJI/TqCj6Vi2jN1MEqBPE6qmLmEmoLMQFDidusTzlJeiqEYvqTKOFnTFMDK1F2JAI9rAxcm5bNcFErSOZc+jwS/jVACgI5KFesbpxaSCpXhOw1Uf1hDlzwh6jxyxexGVTgpvEX3NPK9IgmYNSd3IuOHUwxysSvbxB9g9OsCMRJIJ2L2/LQ6Em+xMoJcopOeJjRSSYsiTG4kw0VRUTLjcSotJlRL3UbuO2lMSY3GGeLaZcSiXGbjdoPEho27qLplRUxWJSghJPiNh9zYCO3HbRT7cYkplKAJBFWH6gL6SNxwP7xyKapS1Ahz4tr2FRuKcae8PfavNe9Zwzh70W36k8LCniLux3hGmEFZLD4jvQ+R6e8RTy75cFMI7UHJuLSkSkpLplsXoK0c7hzQvWnpHUuzuLTOlukgswoSraxUzE9I48h1qDuwOpJSK0q7D4Q9aNU73h87J58iThyFrTrJOlCfiJJPiWp3vT70ZmLLTdissOFQ3y5oUpaRdBA9QD9YFqzhP8ANdhoUUjn4QfM12hNwOerROmlQOldQ5qQW5tZ26CziKKsWlaJ1zqXdq2dySAE02fbizt86fQvxfZ0jLsUmagKBBLB25xYMqE3sNjhoQl2BAu9xdyWcnyAbchofQhw4txh0Z2rFyhTooqkxGqVFaVn0tRnD/yyr/kEgO3Gp9POLuWzxOQVJsFKT6Eh/Ro1ZEwJY2ijjFploUtVkhzG4lghxC726xagRLS1ASfEAX6cuB/eL3Z3MB/DqDo1Is6mDHrzLCtXFtu8yto14fimVsbnCUYhMpw2k6uSqeduX6hBqVhiqwJo/lzjnmO1zcUpepgkAkn+lRoC9nhgyrtZoTpP/laAxcJW5Ys21PIRLHXK2mOlpeFQUXikidLlMSV6qirFJaovd/SAHaopWBpU6aWZq71Yg8rRFKmkpSt9TFSquWJ2rY9aW3MR5jNZOujDZtRsHLpYFJGze9Ylza5yW1DYadQaYnzwEljUgF2NCrj+cI0ws8oUCGJFRR+hrF6ex1KIS6wCxL1cjw8De/CIJaC5BSCwOoAhi3FjsduIgYz4KA/k+fq1DVUvY1oG8SuV6DnwEdGw2b94kKSrQCPh0COQIUPhQ5UaPcl7sGe1PLgauWT5oiVLCJ84oWn9ISKBgz0oYrx5U3tkyXLGlcRf7FZkmTM1EcnJoHIv4gKtztHaMIBMQFpsoON/lSPnrBrCSlVDWwNRzPKOtdjs/lywEhyFbEK1KYXHhZ+jvHYpcUFlXNjh/Dx4cPE8jMULUAUKQDupmfhR43xuIQhLg6jsE19TYQ25XQr41YJxs1EsOosPvZ+HB4HYDOJcwy0gh1oKujFIb3PpCF22z6Yta5awlKkOzBizg0N2I25QrYDFMtBJfxORx3Z+JYCFvNzQ2OK1Z33Q4iSWiOcZh2pP8ClKV+M0N0nQ6gGYX8NucN3YTODipLqPiTcmjhyH9iPLaDU03SB21yN2XYooo5Cb048ozEgKLgv1H7xRx+Llyg6i5NkipP2EKWaZguaupCUiyXf14mDhicnYMsqSoPZrmyZfhSyldaD7wPy7N1pmkTi6Tf8AtPGn6WgZLmANqSFDndwKeV7x4uQpY1Ahm2V4qCzXLAekULFwIeU6AJbxFi5qZYdRb834DnC/kmMmJSlJVpQCx8QKgNiAp+O223EmuQJkrvUnUoH9RcLB2DUBdJpzhEsbi+R0cikuAdilzAnvSSakOlwkUDM3xCpFaEwdyrMELluvwlIqdjs486NzHGFnO5ipfgUGmUsXSALf7jz5RBluJWFBJKgDyCnPpT6Uh6w7ok8s+2Q34zEqIV3KdQCXKjRudeH1ECpuDEyWlXi1lLKUTbZJBtX6RYXOUQQSSDWtFE7+XnAzO81RKSEamUUlk0KWVQlSTQ2DEENu4LRPkccMNzHRbnKkc4z+QtLylII8TsxbU1Sk8xUp6XvChORV7Bw5Ozg8KbEw19p8ZLmGugFrh2c70NDvVrwIx2XplpSpL6kjUvUdlUFNzvtePJhkT/suSorCYltKCo7E2uGLAGgg5lOJCTUJIqAG0prRw5Ci3Jr0pdXQKgJSXNn6bRcw+JIJNHtzYhixFoY19AyRaxU465ljbmKJL+dVVO1Y8kTklE0FSkqammotVy7gNch6PaKuKmKNgNIFE7cyE3uLxAFlJLP1AalPr0g4cHVwPHZLAshJnTGQRRLgqYghkIBLqerN1cs3UsdNkS8Iv4xM7tkhdC5DAUJD1sTHF+zuaLk6SnSH/UpIUqhG+kqIF2cdQzw45lmyZksJRMmKSVOSqzhgNLAHd+VIZmyqGJiknvFufhNCVF1ArSth8JLtfdg3sOkOH/hlj5YKkzlDf4i9SSxrU2Vfi+zwp5zi0akiiVqqC5oLMW6qDD6RQw2OCTdvESA7HUpkl6M+keWo1No8/TZJbbYyb5L3a7FlU6askMvUxNPCDQM7FJAYAi8VJEtpKu8UQVOQVHdmBAJqK0PIRP3ffLSsk6avs7M3+4O4qNoFZriAUKSkKISpDi1PwCoGxgXklOo3/ISSLsxRlykpKiXVcfFpDkGr6mDPyJhbmY0udJaj0NHN3izhcQGbSXbwqcO70PIeXzgUpLFt/wB4dix03ZozZRigqWrUoDSHKi7ttuLOQ7xSxs4oWdBHjFWoGv4av6bxZyOXMCSkMHYuQCnfcKfa1YgzGYUrZapawGpo2c7tTo0KVeRpGopZpiFKU5BCf0vzLvXjQnnFRCmBIJd/Jrv1oInnoVMqk6qbnxf7a/E3J4rzZfJi1mZtmbjFMaSo4lkY5aC6TXYsKUaj2vBHDYpYTSYkVq4JL+kBREiANz9I1x9oxoxDcr/j3+UM/ZbNO5mOmXqLhncp1HfwgcDcmFU0ifCYgoUggmhdgaex6xsrrjsyUbR1nCdqj36taaFB8IIKQUE7mxqQabRDmPawqlrQZQZXhOklwCk+7uIUZGYJXLU5qdQLczWrXvV94yZj0Ili7Hbmbi/9z1id6nPdWLWKIL7RzipXiVqUDV/iFKpIuAC54VvAiQTqDX6t77QUxsoLQFgMftatmaBKSYohLcrGxVKg6ZAmBlTElZJqA7HnXkEgDiOcMPYXEATdBB+H9T3D3e7WAsNRuS8JWBUyrPWg2fb7welZuZawpJJIYKUGqWZ7Odx5m0FDK8c77QE4WqOi400cWFyaJELWIzNKZ6AVOgpJKttm+RimvM1TMEpCyQtBF7kNQvv9+kLWKnKCklqMeJFTWnJgYqnrm2lAlhpVfyOj5fixMQlbBiBtSuxiv/q8sTu68IQzkguNXMPa0JsvFapYlhRdhS4IDip3P2gOJv8AMLk3Po/4Yx66T4S6CWkXNnWcPP1LMpCxq06uAY28XRvWLozqXhpSu9Aman8KS7EPXUku7/XjCHJzUS5SloJeqXuwrZ+QI84E5hi1rky3oC7njcg06PCn/wAhknGqrk6GkUZXZ0HD5rLmpE/W7/1EODwA9GiSRncsSkzSRqaz3IAJHk8c67PzmC67OzULNyYvR7WHUEsHN1yw4CSkU0kVHJ1cw5fjC8v/ACGVWg1pIp2OUjP1LT3gVQWSzvSwLtxMLJnLKlLWSoqLJLgqCeDWLGoH+I1krZKpQ8CUi4sQQ9zYUO9PKN5cozJqVLowKgl6kNQt4tVTRg3SkQZs7l74/wDf7H44KygmUTOLqUrSwOnSnyNfFShYcYhzDFhUxQJSU0SUhnJrZNSdqmLi8WEBR16SakEP6m5v+0LE3EqVM1v4n3Yb7R2KLk7YySoty8CBNoSWDsUterBiX32aKgSXUCw35+lT+CDGFTr8RCSriRXmx0F6bPFNOXFUxKQAEuxNBa7Bh+Xh8Z0/kwGUpiwCWJBNy5SKctIJiTDgFBqxUW6VcG9vzhF7MsvXLKUh9JACqsNW9LOWNKxTxk5mItvxfZoZGaklQL+j2UktQsygKEg6iP0ixIZ9rDpB8yzKlr3GoMOhqGDtYU62jbKMGEyxqTchRJBahDcQ9rxFmKtaFps1S5AUXrchwmzXPuYkyZfJLb6QSQKziqgpi4NX2c0CQOG55xtKmhSeASaEgOSeXSnGrPWKwAUdDhLBnZz5ECz/AGdoI5bKLjWlJTpVU0YJd7XJrzp6NdRj/BlWE8oVpQVKSXAZyqjC7b7C3zgHmswKSwoHJ/qSrmitBBefjCgJQhGkKS9h5ijCoesLWaLClqOgprwv1rWFYY3PcaQSVpBo7Pc39Bv94kMrUUupI1G/B61irq6enzi5hCSU+Fy7NQVNm2fhzi18cnDHIEuVLITqG7p3pcu5AcwFmzCSdQBqwC0lRL8CAPIcYZp0lQFVEOFEh3okBh4two3he8QWAszRQulIpwdIY06iIcMk7ZtG03CAS0pIJI1EhILi2z1q/C0Vsuwfeq0q1Cnid77B7iL+MOpAGlWlt5Tqcc9ND5C8b4ObLlJNPEWv5XAYNXjDN8lH9zhfxMgpJDfSm1DWIyhr06wTzGSC5DBq0p6Pc+sDXfdXsfqIphK0ceL6RvJUQaE+T8feNkynAoq2wgnlGCSpaUqSWJY0G5Zw5vwjZSUVbBckkU0O3Ek8+PBqxouaoIKTQFulI6H/ANKyQlKNagHfUpKAehU9eYiNHZvC2OpWlgGWkE8zTZrAxD+fhOTEPDLBQygFAOQ5I86bwPJjqH/T2FAcAAgME6xppu4Zf4IpJy3BJW5YFmpMLW4EH5x0dfDmkwkhDw6qhlMdh9mMXcOgOp0uBQi1/nVxDk2E1gkyw39pJHMM1b3fbhHqsRg0Ed2kKq5LEq1WDOkj2jXrL4UGdQuZRidaJwISDoLB2drDibH0gdjkzFBHgWUhNwCxfoGs3rDsoeFSpEspYuQUhq/E1iXilNzVQmI8EzSQQRoTwDBr3fcX3jo5HdqJyoXMFlk4utiG4umrcVfjREnJJ+o/yiW4s3v8xDrhM5WoEiWrroQPOpIiKbnC1UYgs9kgnqlIDxjz5k/0hUhVVgZiZJ8Kidwxe92bpGsyUvu5YIIc20nUdiWId+l2MNeEzacR4iuld7cVF4hmdolaCshXdu3xfFU21Atb3jvNlv8AT/2ZSBCEmXKlpKlFw4Dc76VCjCIZf/aJI1Aj9JZnNNXhtyILteCM3OpM6cgaFl3GvU5Dh6Mzh0i9BEysAhSe7JokulTspQDEjSxTQki+0dva/Uqb5NbXoq5aSX8boCTqABdwHIKq+XOC2XI0YdavGCwqSSWuzqFDcNX7C8DmUkFSDrZRKAVF2BAGxYi3p0gzhMVKVKMtKVgOXOlRL8trwrKn9ccHQklyKmMxCiQQDpAaj8eLVgWXJu56kn33rDxgcmSQoaCoFmMxJTpuXta0SSOxqVLKkicU1AASac+A6RRHUY48Au2Kcie1RdhQ3oG9IYMplJ1d4oEkPp1MC7KFd7UqOMFF9jJYd5imL2YGlBQxJ/A4eWD3YVN3IfQBWhNLvC8maE1UQafsA92ZmoKGvUVKQR4mKSXD7H6PzhenpNKgfPo5AF46XKkSFJCNJB0F5XiEwgCocFyXHnS0ZhezGHIfupzVHiSpN6k1AarDygY6qGO7TO2O+BWTNIw6SdJ8RcgVtR3L/PrArBTVEkvVxYEnrSpH3jpp7PomIRLcpSnisAcnYfnvEX/R0gBgpnP9Tmp3BFITDV40nfsZtOaSMIpc1gFKBIuxuf7merja0Hc1KZKtDgaEBLFwG3J4gudr+sOGB7NSJC9aFAq4lT38iKGB+a9m5K1H+eE1csOjsSX2H4I16qE5q+kco0KWIxBWNLg18JIdKaXD3I8uPCK2U5UJiVLWCUiytLFQF6/qFXc8IbpHZySmhmE8jblQex5wYGXSzpSaajYMCd6tYU5WjZaqMY1Ayjk2IwJSsJDsSwehu1uN7wwyMAiT3WpTmXUgUU6tjwFvSH3FZNhCpQWlPeJawZyl/CWL7cTtwiGd2aw6ylbvyBqDXiLfl47JrYzSXP7mqLEntDipidNSxSbm5LPZgWBDRWwaJi2/SpqqUCUsLg+EtR7nyh/zbszhT8XeOz0URW3TaKGBybBIDqVMKXHhJDpPXehgYaiGykuf4NcaFnEYdQS1SdNd0i7AApFDwO3lAfHIUW2Pttd71jpsrA4SarQAVJ5qYgVP1VEuP7LYIkkzFJqxYjhZ2e1fKDx6mMXyZtbOPTUkOFAHl9qwTOWoSEhSXOkO5avQKh8R2TwgUFJmlQT/AFlx+8eTshlqLpWCOQp7Qc9bFuohLGzlyphcfb9o3w2IUkggmlR5fSIl7bc/k3zvF3L8IpagDuW+nlHpPoU2kixNzWYoMS7F9+MQzcwmBL2Ztz8zeGjIOzapiykj9bVPAtwMXs/7K91IFGPX7MOMKWNVdcCvJGxHlZisgkmwO5gcZpJcm8EsWnRLbiT8z9oFCCgl2kORIiaRZvz894NZTiZneAJ0mv8ASPctAtOHNKGu7U9YeeweW97MSQPc8OXnB7d0kgMkklYWOKxHcKLJejeHf0aFnM0YklBZxxADc6tSOnZnkqhLIrU8zWEbM8uKZiAX3fU7N5xRLDymSwyUyhg5U/QyjvR2+UUFYWeJjuKbukfWGbBYNkOWfyN3YQPm5d/OH2bfcwTwGrLyyxg8NOb4kim2lut4uqyUrkqCyni50hr7/wCIvZXlmohn9vrWD8rJv/p5vF77wGTAkuUbDI2c4xWT90pCgRQGy0lJLNUAxpl2KJQXWzn9KhT2YQa7S4BSJYfhw4+0LfZ3ClUsg2ruGd+G8RPCrqijfxYy5flsvSSZinG5CaecaLklCFBE16XUmoregJgj/AKCTa2wvS5J3helLLmWo1Itbo1IDU41GN0dik3LsGrzCbLH/ddzcPRqbiN8N2hU6iZpCg7DQ4Pm9IqfwpNQVbjfjAlT6r16DjzgIwhL0N3McpHaOYG/mIcvQgU82YxZwWdlRAKUOAaAJ9KdIX8EtNiQ7N+mxHURZwMxCZ6eBPGlRE84R5pA+RjPIzTSgOJNBc6SfQpiv/1qQSVIkk7+BPsyeUBc1WUAs1TR338uvrC9iJBYVvzLDzKoLHihNcm+VnTJOdIWjV3KfEf0kp26iNlYuWoMRLH/AOSoryW4MBMnk6sM1CQr+pv/AOoqTEKTqNaCniJYjl+WMTwUba+jfIEV5olDpHd1PNRqXqdZJjyfiwkpKhhyCBdCtTcCH+kJ2K16nc36N+NBwqRMKHWPhItR7XBEOnjUaYSyjAMzQok/yQGb4Vg9KK5R4rHytZI7svc/zQQ72PeQBThU6HExJ3o/DpSAeOnd3qGoXDQuGBSdJm+X9hyxJlKmKUdJrfVMCqUr4qxcw+KlE6mSAaUVMf8A90czOLVsfnFqRilaUDVZWwNqcDDZaR12d5F9HWVY2SjxFCDTdUz/AOXOBp7R4clv4XDF/wD7Y93d4CTJPepS5NjZ+DwtLSNaQ9eJr0ifDiUrtheZejpOH7QYW38NJS71lgJPqGPvGszE4Mp0mUwdx41mp3/7gjn+LlKCQ2z1Dkcto1wyVrA/mMWf4TeGeBVdneZfR0REzCkaXKA1kvxO5J4mNUycOKJxCgP9qftHOJ01cvV4q1/qb5Uj2VnJ0h115At8438Z1aZ3kj9ASSlzTf7w4djcn1LCtnpSnxdIW8FKJSGuSf2tHYOwWUaQlTJIYPZ/v+bx7WKNy/ggzzpUNvZjJBLUpRaqifrF3tPlyZkli9C9L2MEJc1KRtFTG4kKBDw1RbYrhRo+ee2WWmVRnq9+UKstFR1aOp9uMAVzagJKqJVRSVdXZSdtzCphOz6woAp3uNJAPHUxPCkJnHbKh+GdwLsjKtUpSglykcD9EmlYdf8AwrwRQCVgAjYHj5PaJMqyZpJSpiTZ0hSeYrUQYyvCqQnSmnTjtvFOPHHsmnKXQ3TJaFhmELGednwVAhx0HvBjIMQSTqahraPc4xyQpqEcYKNqVI504bmc+xeX92C5IZuJs/ID5xRlMZiR4qjYDdt3b2hzx8tEwUv0L+VoH5XlgTNckt7+bmKBNh7JcqCUpoeNS5EEp0hpS08T9I9k4hIAAaJZk0KDRPK2+R0aS4EbtDgguURRnA+fAQO7F9n3lsQ17h9+RhszDAalNdy7C2/3gnkmCTKSAB7f4jXFL5A23wDF5UyTT9PBrCE3H5SyEzRT4vb5iOrTEAs7QndrMv8A5SEJYDUbkDjzvWE5EskGmg4va7OVOETVIJFbP1MCsfhymaQGuDdjfpaCOfYTu5oLpd2oWB9D/iK+KIUUL1AFmLjg3GPJUXGRXd8m8mZpmgHTUCygYpYnETNb8OnHeKqZ51gu5B6U3tGxwwUokuxPM/MdINQp2waLOLxmsB2oLMW+f48RonBiKUbdvShaIZ8hjxDM7136R5LkqUdIH6asDt08oOMFXB3FBfJsUUpLHcbk78SRTyh1zDKT/AqmNztsfOlPaFrsnlCVAPuSQ54ULb7W5R1hOEK8GqWxqjyd33/Lw1aJOLl7ESzVKji2aSNKQkFiTRh9XaJstwcylTRzd6UrR284v5zhXoWdCm+EU5xe7FSgubpopyNhW70KukSYYufxYyUtqsoZXiVJWUqLOeCX343/AGgdnClHV+qvBJpzDfOD/avKjIxIZgKqGkCrcrjeAGZBSgo0qLFnHNrwMsLx5LZsZ3yAksSKMeOlI+UeKSEm4od2+zwSy+UAHO2ySPkl/nvFLGSWWS5qXrT0DRQpW6DUuRry+frlukOWFXAajecAp5Gs6qkHlT0P0ibIMVVnDAG7EkdHiXMJiSRpLf8AEmnWJIx2TaMvktd7KXL8RI2uwB4A7RWyrECVMI2NBW/JwTA0zgnwkhiXsw+v4I1xE9LJI1Py+haDWLhr0zuTbNccFLUABQu5A22FXihLKG+Jv+J+8bKWVl6tatYlGHT/AFj0imKUVQfRb7NSCtWkBztenvHdezaxKkpSS5F3p5Rx3slhWIWRR61Gn1/V5Q+Tc50hgW4AU/xHq6fD8bZBqMvz4G7GZm1Az8HgJNzTxVIPIHfhR4AHEqmfqZL3KgPma+UDpijUg0Sb2HVriKajER85DuMKJiAVA8QFbedorCUEkkAkGg+Fg5Avw8L+cA8DmKz8JIYsK0VzAIc+kSLxcxRYEBLmgdJfgKViLJC5XZdjdRqhvwbEeEpOm/h+waCMjQKG53/aENOIMsf9w8wdVursesez+0eohKVN/U7/AGBMLa+mMT+0N00hKyxNTYFIPUu0Lme4tQWQTt5+bRFPMyYRpMwMHsohuI294DZgmYokOSQd2F+n3ijG67ZPkju4osSs1I39zFyXnBgOnJpxqQQdg3xdC7xrissnI0vTVYE8PIQ9ZYk7wSGOTmx4mCUrOoQkTShRSq44Gn2i1LxT7/npDPixTU4j/KzYfn3i3KzMEXHrCFJxCRuff7xMjMeB+n1jHjizPLJHQRjas/vHs6ZqG0JcrM1E1J8+XIJgph8zdq+v+R8oB4qGRzJ8HNe1qzMVMZgEn4nGxZveE44kgadQ8gRvxHSH3tNglJ1sKKUSPC1yeIHqD9oQJrBTKbyp6cd48nJGptHo4XcSwkJUm46NzrbhSD+QYdBUHdywcE0PzFh+WASpaRtRgXJ/AbQ/9gMIlfeS1JZwC9WG7hjW7QMIuU6RmaVRFnE4H+YoORQ+ym9RyiPL5Wha3eqWILhno/PblDlM7Pq/jFI1IZqet9Pi4C54RTm5YUTZyGsgE6RQ+TOLG0HHBNOxXlVUD+ys6YKJGrxEMlgQXDvSkdiyaeTJDgh3cF3/AP2v6Ry7sdhwVfFupXMvcDcb7AR0qXi0JDB2EW4YPYhE5Le2LvaHs6FTdSUhl3oALGgZSSTbjA/sVlZlzC4DhQ2PB+GkX9oa5uYp6+f2eKcnGpQSU6i+xWpQHQEsIYtPFPclyBLL6vgrdvcGVywtIqm58NubkQo5NkpnSXpqBajV6qCVEdOUO+Kx+tJSpNCGuPrFLL50uUgJST5qJPsaCMlplJ20d50uhEzzKTIm6TYj+oEt1IS8URkillBZICiQKi/HlUC14dO00iXPVLUQCdQD1duQH1EGsB3KUoZKQUkF939afaELQ/Nv0M/JVKjmeCyxUsE6gxLUf522MUcclQYOKVcGnqL0EdfxWCkTEKASDqLn152jnPaiQiWopCQGFHvbq4iXUaRw+aHY8250K2Nklh8Kqe3nWnGNcHlkxb6ZbgcDHpxKXGoCnCn7ERIufbSQ3EE29frvE9ySpFXNE0nJ5g+IaR019QyaxdlYJnB1ODtL5DjUdIgwA8YO/AH3o/L3jpHZ3A65IUUgVP6SXHH4h8toowYvJ2TZsrixflSghrF/7wo+Q1U6RalyFvqBCB/eCVNxCADB7JZR7sFIRKB/VVcw8yQph79I3xmXEFSgT/uUQ/rqcekehLUVwgY6f2wbgpSE6lnxFLeIlRP/AKNKSOu0C81xo1MpATy8RJ51i6vGTDqSk0bSVO6m66qwLXhSsfGRxYGvk8TubbsoUEjxOegJ0hIO3jL05AmnpF3B5hq8DgO3Go6JDtAheWudKdalHikDz6dYs4TJJqS5QSOqUjzBNoCwqG7M8pAlp0BTcRoqeiqnrATCZaVTK6fDX9TH/wBKG94gVmqhpllYS36RoUkUtR/lDLlih4FKA+G11ddNaQPKC4J8RjBLIJsoMx5bMUv7GAqsQVTCp0JPAr52DWpxaL+bYsLVS7WKja1QlvnAw44SEkFwDwCle6gIJJmNoKSMVyYuxNCa8ybbO0aYhalKSzBKTUuyn4kguaRUTmCJvhTMU5DiqncDkdPnSKkzNValyiHUCwU5od2bxH1glFgOSBXaY6JxI1MqtdX1LmB+HxZ5/nnFrOpTpCjUg18IHmal9rmBEmcAoirMdvwRVCVE8ophlGLHH5faPVY47P7/ALCKeQyO9mJS9DsafSN88wa5M7TYGoqG/aG+WhPhCEjEvcken1gvl2KCWr7geyUwt4fD6kKOtLpDkVJbyoIlwantWmzn5Q1ZExEsVdBrtDLC0FTbfpZ+I+IP/iOZz5YBIKgOBel9/D14w/SsRRnvCrnOVq7wnZgWJLB1VIO/taINZi6kirSZO4s8GBEyUlQFQwPEcH1EcPaOh9jsH3QcKDkeLSEe5T5QCyjLkS6FIUFJILglPU63fbbhBlGO0pSCzNYUrxbaN0+Bxe5i8+dPhBycQZ4WdTlJsSEsOhZ+RiriZCDNVNUlJJS1dJ861gDMzQk2J8oixGaKNK9Ki/WLdiJt7DOCUiUCAkAOSKDjuwG7xri81Nkf+0QAVjaM5HQxF/EjiOu/pG8RMqUghiMzVv8AMfIRV/iaaqtxct/mKwmBqVHP5wY7OokFTTkAn9JuOdH48oGWbahkdPZQ/iSSACXJaDuHyKYoBphL/wBKVEDzIAidXZ+WtSqJQQaaUqr1BSAR5GGTKcXLCdCnQU8SEeySzdYmnqnXxKYaSP8AkKOMyaYixUS7USDXrrieVk8xKkB0eMONatJ9AKepgzn88kghlJo7MW8njVUtaglSduIAIfcBZc9IFauYT0mP6By8FMSsAzJfId4CegBAPtCz2pwpW5VUNTgPr7R0uRmyUqSmZcUJUyb8i1KcTC12vQhqWV/cSlunA8jGyySyx2yQHhWN7os49isKlyzU3rzqzRDJkMrSb/J7c3i1jpiu8IZTOz39wY0QkFQatGDbEcadY81KS4Z6CfAVwWVlRASpya0f2Bqd461k3gkoSoVSGoS3ypCPkmIKUhK2AA8DMQRx5nnvBYY5t39PrHrabTKMb+zyNRnbmeZRmulCAFMKUcFXQiGDvUTXDAlv1S036kN6RkZEM1yetBi9ipCUqWHALhiwqf6bUitiJqAWWpbm2okeTAU6gnyjIyBCDOXJlaaA1FSRUn/k59I2kSpaAVLISBt/lH1jIyMo0ETcTqJ0JDHm1OpAHo8D8bnC0BJGo6SQGUAB1ATXfcXjIyGxSFSbA2Mzqask6lf7RQN5fWKnfEgkkA/0sSR5s0ZGQ2xdBLJs47tR3UQzqsOFGgxgMN3v80kVU5ozsagVAZmF/WMjIyT9mxSsKSylSFKUGCdyw33pSF7O1ymUUKRqJagJLH+63lSMjIHGzZL0VuzWYiRPQouoW8Icl6U9oZSvvcQRMlFTBRcgUZiLmg29Y9jIKXZiBE/EqE5TISkcFTWS3ApSWPofOK/8apwSJblGkHU4YUrUAecZGQxOhTVldOKKS9PIRck497ipDP8Al49jILc2LcEeLx/FTj859IgmYuriMjI3ezFiieKzEv8AQUMQKxL0cvz4dYyMjt7CWOKISgcTEKkq2blsY8jIxyNQcyjEp06FuCrhYj/jW8FThQkiYkMg/BUEhT8W3YCtYyMhUnyEui7jc0mUEoTEFvFM0+E8fEYB4nE6JmtM1ZXuoH1AraMjI3ElyZkDOX9pBpImLUW3KEuRwofpFiV2uSj4UkoFiQznZmFN4yMg/FGzFklVWUsV2nK1hYUUEcKvah8RDdYq4vMe8uABU+GgPVt4yMh8Uo9ImyW+2K+OylS5gKQAHL3Dh9y7/wCY3GRyyv8A71hUMVXa1LXHXjGRkI8MXL+x0c0lH+g5IwctDeIqYMFaS9jS1qbcYrTwx8KdQ4hwLn/PnHkZFSbXsl3J81/s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KYPHOSIS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2228"/>
            <a:ext cx="10554574" cy="47069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100" dirty="0" smtClean="0"/>
              <a:t>DEFINITION </a:t>
            </a:r>
            <a:r>
              <a:rPr lang="en-US" sz="2100" dirty="0" smtClean="0"/>
              <a:t>: BACKWARD ANGULATION ABOVE 40 DEGREES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FF0000"/>
                </a:solidFill>
              </a:rPr>
              <a:t>TYPES </a:t>
            </a:r>
            <a:r>
              <a:rPr lang="en-US" sz="2100" dirty="0" smtClean="0"/>
              <a:t>:</a:t>
            </a:r>
          </a:p>
          <a:p>
            <a:r>
              <a:rPr lang="en-US" sz="2100" b="1" dirty="0" smtClean="0"/>
              <a:t>MOBILE</a:t>
            </a:r>
            <a:r>
              <a:rPr lang="en-US" sz="2100" dirty="0" smtClean="0"/>
              <a:t> :</a:t>
            </a:r>
          </a:p>
          <a:p>
            <a:pPr marL="0" indent="0">
              <a:buNone/>
            </a:pPr>
            <a:r>
              <a:rPr lang="en-US" sz="2100" dirty="0" smtClean="0"/>
              <a:t>           Compensatory</a:t>
            </a:r>
            <a:endParaRPr lang="en-US" sz="2100" dirty="0" smtClean="0"/>
          </a:p>
          <a:p>
            <a:pPr marL="0" indent="0">
              <a:buNone/>
            </a:pPr>
            <a:r>
              <a:rPr lang="en-US" sz="2100" dirty="0" smtClean="0"/>
              <a:t>           Postural</a:t>
            </a:r>
            <a:endParaRPr lang="en-US" sz="2100" dirty="0" smtClean="0"/>
          </a:p>
          <a:p>
            <a:r>
              <a:rPr lang="en-US" sz="2100" b="1" dirty="0" smtClean="0"/>
              <a:t>STRUCTURAL</a:t>
            </a:r>
            <a:r>
              <a:rPr lang="en-US" sz="2100" dirty="0" smtClean="0"/>
              <a:t> :</a:t>
            </a:r>
          </a:p>
          <a:p>
            <a:pPr marL="0" indent="0">
              <a:buNone/>
            </a:pPr>
            <a:r>
              <a:rPr lang="en-US" sz="2100" dirty="0" smtClean="0"/>
              <a:t>       Angular </a:t>
            </a:r>
            <a:r>
              <a:rPr lang="en-US" sz="2100" dirty="0" err="1" smtClean="0"/>
              <a:t>eg</a:t>
            </a:r>
            <a:r>
              <a:rPr lang="en-US" sz="2100" dirty="0" smtClean="0"/>
              <a:t> </a:t>
            </a:r>
            <a:r>
              <a:rPr lang="en-US" sz="2100" dirty="0" err="1" smtClean="0"/>
              <a:t>cong</a:t>
            </a:r>
            <a:endParaRPr lang="en-US" sz="2100" dirty="0" smtClean="0"/>
          </a:p>
          <a:p>
            <a:pPr marL="0" indent="0">
              <a:buNone/>
            </a:pPr>
            <a:r>
              <a:rPr lang="en-US" sz="2100" dirty="0" smtClean="0"/>
              <a:t>                    </a:t>
            </a:r>
            <a:r>
              <a:rPr lang="en-US" sz="2100" dirty="0" smtClean="0"/>
              <a:t>TB</a:t>
            </a:r>
          </a:p>
          <a:p>
            <a:r>
              <a:rPr lang="en-US" sz="2100" b="1" dirty="0" smtClean="0"/>
              <a:t>Rounded </a:t>
            </a:r>
            <a:r>
              <a:rPr lang="en-US" sz="2100" b="1" dirty="0" err="1" smtClean="0"/>
              <a:t>eg</a:t>
            </a:r>
            <a:r>
              <a:rPr lang="en-US" sz="2100" b="1" dirty="0" smtClean="0"/>
              <a:t>  </a:t>
            </a:r>
            <a:r>
              <a:rPr lang="en-US" sz="2100" b="1" dirty="0" err="1" smtClean="0"/>
              <a:t>Scheurmann</a:t>
            </a:r>
            <a:endParaRPr lang="en-US" sz="2100" b="1" dirty="0" smtClean="0"/>
          </a:p>
          <a:p>
            <a:pPr marL="0" indent="0">
              <a:buNone/>
            </a:pPr>
            <a:r>
              <a:rPr lang="en-US" sz="2100" dirty="0" smtClean="0"/>
              <a:t>                          </a:t>
            </a:r>
            <a:r>
              <a:rPr lang="en-US" sz="2100" dirty="0" smtClean="0"/>
              <a:t>Senile </a:t>
            </a:r>
            <a:r>
              <a:rPr lang="en-US" sz="2100" dirty="0" smtClean="0"/>
              <a:t>osteoporosis</a:t>
            </a:r>
          </a:p>
          <a:p>
            <a:pPr marL="0" indent="0">
              <a:buNone/>
            </a:pPr>
            <a:r>
              <a:rPr lang="en-US" sz="2100" dirty="0" smtClean="0"/>
              <a:t>                         </a:t>
            </a:r>
            <a:r>
              <a:rPr lang="en-US" sz="2100" dirty="0" smtClean="0"/>
              <a:t>Ankyloses spondylitis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773" y="3043004"/>
            <a:ext cx="2868260" cy="2488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741" y="2582651"/>
            <a:ext cx="2153433" cy="41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0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SCHEURMAN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77513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sz="2400" dirty="0" smtClean="0">
                <a:solidFill>
                  <a:srgbClr val="FF0000"/>
                </a:solidFill>
              </a:rPr>
              <a:t>PATHOLOGY</a:t>
            </a:r>
            <a:r>
              <a:rPr lang="en-US" dirty="0" smtClean="0"/>
              <a:t> :</a:t>
            </a:r>
          </a:p>
          <a:p>
            <a:r>
              <a:rPr lang="en-US" dirty="0" smtClean="0"/>
              <a:t>Irregular ossification of vertebral body epiphysis</a:t>
            </a:r>
          </a:p>
          <a:p>
            <a:r>
              <a:rPr lang="en-US" dirty="0" smtClean="0"/>
              <a:t>Central herniation of disc material into the </a:t>
            </a:r>
            <a:r>
              <a:rPr lang="en-US" dirty="0" smtClean="0"/>
              <a:t>body (</a:t>
            </a:r>
            <a:r>
              <a:rPr lang="en-US" dirty="0" err="1" smtClean="0"/>
              <a:t>Schmorl’s</a:t>
            </a:r>
            <a:r>
              <a:rPr lang="en-US" dirty="0" smtClean="0"/>
              <a:t> </a:t>
            </a:r>
            <a:r>
              <a:rPr lang="en-US" dirty="0" smtClean="0"/>
              <a:t>Node)</a:t>
            </a:r>
          </a:p>
          <a:p>
            <a:r>
              <a:rPr lang="en-US" dirty="0" smtClean="0"/>
              <a:t>Wedging of vertebrae</a:t>
            </a:r>
          </a:p>
          <a:p>
            <a:r>
              <a:rPr lang="en-US" dirty="0" smtClean="0"/>
              <a:t>TYPES 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  Thoracic</a:t>
            </a:r>
          </a:p>
          <a:p>
            <a:pPr marL="0" indent="0">
              <a:buNone/>
            </a:pPr>
            <a:r>
              <a:rPr lang="en-US" dirty="0" smtClean="0"/>
              <a:t>       Thoracolumbar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560" y="3055007"/>
            <a:ext cx="3608439" cy="360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6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SCHEURMAN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12425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sz="2400" dirty="0" smtClean="0">
                <a:solidFill>
                  <a:srgbClr val="FF0000"/>
                </a:solidFill>
              </a:rPr>
              <a:t>CLINCAL FEATURES </a:t>
            </a:r>
            <a:r>
              <a:rPr lang="en-US" dirty="0" smtClean="0"/>
              <a:t>:</a:t>
            </a:r>
          </a:p>
          <a:p>
            <a:r>
              <a:rPr lang="en-US" dirty="0" smtClean="0"/>
              <a:t>Shortly after puberty </a:t>
            </a:r>
            <a:r>
              <a:rPr lang="en-US" dirty="0" err="1" smtClean="0"/>
              <a:t>i.e</a:t>
            </a:r>
            <a:r>
              <a:rPr lang="en-US" dirty="0" smtClean="0"/>
              <a:t> teen agers</a:t>
            </a:r>
          </a:p>
          <a:p>
            <a:r>
              <a:rPr lang="en-US" dirty="0" smtClean="0"/>
              <a:t>Boys &gt; girls </a:t>
            </a:r>
          </a:p>
          <a:p>
            <a:r>
              <a:rPr lang="en-US" dirty="0" smtClean="0"/>
              <a:t>Mid thoracic</a:t>
            </a:r>
          </a:p>
          <a:p>
            <a:r>
              <a:rPr lang="en-US" dirty="0" smtClean="0"/>
              <a:t>Rounded shoulders</a:t>
            </a:r>
          </a:p>
          <a:p>
            <a:r>
              <a:rPr lang="en-US" dirty="0" smtClean="0"/>
              <a:t>Rounded fixed kyphosis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843" y="2012425"/>
            <a:ext cx="2808157" cy="476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SCHEURMAN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sz="2400" dirty="0" smtClean="0">
                <a:solidFill>
                  <a:srgbClr val="FF0000"/>
                </a:solidFill>
              </a:rPr>
              <a:t>X RAY </a:t>
            </a:r>
            <a:r>
              <a:rPr lang="en-US" dirty="0" smtClean="0"/>
              <a:t>:</a:t>
            </a:r>
          </a:p>
          <a:p>
            <a:r>
              <a:rPr lang="en-US" dirty="0" smtClean="0"/>
              <a:t>Irregular ossification of vertebral body epiphysis</a:t>
            </a:r>
          </a:p>
          <a:p>
            <a:r>
              <a:rPr lang="en-US" dirty="0" smtClean="0"/>
              <a:t>Central herniation of disc material into the </a:t>
            </a:r>
            <a:r>
              <a:rPr lang="en-US" dirty="0" smtClean="0"/>
              <a:t>body(</a:t>
            </a:r>
            <a:r>
              <a:rPr lang="en-US" dirty="0" err="1" smtClean="0"/>
              <a:t>Schmorl’s</a:t>
            </a:r>
            <a:r>
              <a:rPr lang="en-US" dirty="0" smtClean="0"/>
              <a:t> </a:t>
            </a:r>
            <a:r>
              <a:rPr lang="en-US" dirty="0" smtClean="0"/>
              <a:t>Node)</a:t>
            </a:r>
          </a:p>
          <a:p>
            <a:r>
              <a:rPr lang="en-US" dirty="0" smtClean="0"/>
              <a:t>Wedging of vertebrae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926" y="2968052"/>
            <a:ext cx="1743075" cy="3865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748" y="2968051"/>
            <a:ext cx="2528286" cy="386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SCHEURMAN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80" y="2034216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TREATMENT</a:t>
            </a:r>
            <a:r>
              <a:rPr lang="en-US" dirty="0" smtClean="0"/>
              <a:t>: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Mild            </a:t>
            </a:r>
            <a:r>
              <a:rPr lang="en-US" dirty="0" smtClean="0"/>
              <a:t>unnoticed </a:t>
            </a:r>
          </a:p>
          <a:p>
            <a:pPr marL="0" indent="0">
              <a:buNone/>
            </a:pPr>
            <a:r>
              <a:rPr lang="en-US" dirty="0" smtClean="0"/>
              <a:t>	Mild early            </a:t>
            </a:r>
            <a:r>
              <a:rPr lang="en-US" dirty="0" smtClean="0"/>
              <a:t>brace</a:t>
            </a:r>
          </a:p>
          <a:p>
            <a:pPr marL="0" indent="0">
              <a:buNone/>
            </a:pPr>
            <a:r>
              <a:rPr lang="en-US" dirty="0" smtClean="0"/>
              <a:t>	Severe             </a:t>
            </a:r>
            <a:r>
              <a:rPr lang="en-US" dirty="0" smtClean="0"/>
              <a:t>surgery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Right Arrow 3"/>
          <p:cNvSpPr/>
          <p:nvPr/>
        </p:nvSpPr>
        <p:spPr>
          <a:xfrm>
            <a:off x="1124263" y="3342806"/>
            <a:ext cx="584616" cy="31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708879" y="3721445"/>
            <a:ext cx="584616" cy="31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431561" y="4186699"/>
            <a:ext cx="584616" cy="31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T.B. SPINE( POTTS DISEASE)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2444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    PATHOLOGY </a:t>
            </a:r>
            <a:r>
              <a:rPr lang="en-US" dirty="0" smtClean="0"/>
              <a:t>: </a:t>
            </a:r>
          </a:p>
          <a:p>
            <a:r>
              <a:rPr lang="en-US" dirty="0" smtClean="0"/>
              <a:t>Most common skeletal T.B</a:t>
            </a:r>
          </a:p>
          <a:p>
            <a:r>
              <a:rPr lang="en-US" dirty="0" smtClean="0"/>
              <a:t>Blood born infection</a:t>
            </a:r>
          </a:p>
          <a:p>
            <a:r>
              <a:rPr lang="en-US" dirty="0" smtClean="0"/>
              <a:t>Start bony adjacent to disc </a:t>
            </a:r>
            <a:r>
              <a:rPr lang="en-US" dirty="0" smtClean="0"/>
              <a:t>leads </a:t>
            </a:r>
            <a:r>
              <a:rPr lang="en-US" dirty="0" smtClean="0"/>
              <a:t>to caseation and destruction then </a:t>
            </a:r>
            <a:r>
              <a:rPr lang="en-US" dirty="0" smtClean="0"/>
              <a:t>spreads </a:t>
            </a:r>
            <a:r>
              <a:rPr lang="en-US" dirty="0" smtClean="0"/>
              <a:t>to adjacent disc and vertebra </a:t>
            </a:r>
            <a:r>
              <a:rPr lang="en-US" dirty="0" smtClean="0"/>
              <a:t>this </a:t>
            </a:r>
            <a:r>
              <a:rPr lang="en-US" dirty="0" smtClean="0"/>
              <a:t>will </a:t>
            </a:r>
            <a:r>
              <a:rPr lang="en-US" dirty="0" smtClean="0"/>
              <a:t>lead to </a:t>
            </a:r>
            <a:r>
              <a:rPr lang="en-US" dirty="0" smtClean="0"/>
              <a:t>claps and ANGULAR DEFORMITY</a:t>
            </a:r>
          </a:p>
          <a:p>
            <a:r>
              <a:rPr lang="en-US" dirty="0" smtClean="0"/>
              <a:t>Collection of </a:t>
            </a:r>
            <a:r>
              <a:rPr lang="en-US" dirty="0" err="1" smtClean="0"/>
              <a:t>caseas</a:t>
            </a:r>
            <a:r>
              <a:rPr lang="en-US" dirty="0" smtClean="0"/>
              <a:t> </a:t>
            </a:r>
            <a:r>
              <a:rPr lang="en-US" dirty="0" smtClean="0"/>
              <a:t>mater to form Cold Abscess</a:t>
            </a:r>
          </a:p>
          <a:p>
            <a:r>
              <a:rPr lang="en-US" dirty="0" smtClean="0"/>
              <a:t>Paraplegia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1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SPINAL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855" y="2119049"/>
            <a:ext cx="10554574" cy="3636511"/>
          </a:xfrm>
        </p:spPr>
        <p:txBody>
          <a:bodyPr/>
          <a:lstStyle/>
          <a:p>
            <a:r>
              <a:rPr lang="en-US" dirty="0" smtClean="0"/>
              <a:t>NORMALLY THE VERTEBRAL </a:t>
            </a:r>
            <a:r>
              <a:rPr lang="en-US" dirty="0" smtClean="0"/>
              <a:t>COLUMN IS </a:t>
            </a:r>
            <a:r>
              <a:rPr lang="en-US" dirty="0" smtClean="0"/>
              <a:t>FORMED </a:t>
            </a:r>
            <a:r>
              <a:rPr lang="en-US" dirty="0" smtClean="0"/>
              <a:t>OF 7 CERVICAL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/>
              <a:t> </a:t>
            </a:r>
            <a:r>
              <a:rPr lang="en-US" dirty="0" smtClean="0"/>
              <a:t>12 THORACIC , 5 LUMBER  </a:t>
            </a:r>
            <a:r>
              <a:rPr lang="en-US" dirty="0" smtClean="0"/>
              <a:t>and </a:t>
            </a:r>
            <a:r>
              <a:rPr lang="en-US" dirty="0" smtClean="0"/>
              <a:t>SACRUM</a:t>
            </a:r>
          </a:p>
          <a:p>
            <a:r>
              <a:rPr lang="en-US" dirty="0" smtClean="0"/>
              <a:t>SPINE HAS 3 MAJOR COMPONANTS: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b="1" dirty="0" smtClean="0">
                <a:solidFill>
                  <a:srgbClr val="00B050"/>
                </a:solidFill>
              </a:rPr>
              <a:t>SPINAL </a:t>
            </a:r>
            <a:r>
              <a:rPr lang="en-US" b="1" dirty="0" smtClean="0">
                <a:solidFill>
                  <a:srgbClr val="00B050"/>
                </a:solidFill>
              </a:rPr>
              <a:t>COLUMN </a:t>
            </a:r>
            <a:r>
              <a:rPr lang="en-US" dirty="0" smtClean="0"/>
              <a:t>(</a:t>
            </a:r>
            <a:r>
              <a:rPr lang="en-US" dirty="0" smtClean="0"/>
              <a:t>BONE&amp;DISC)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     NEURAL </a:t>
            </a:r>
            <a:r>
              <a:rPr lang="en-US" b="1" dirty="0" smtClean="0">
                <a:solidFill>
                  <a:srgbClr val="00B050"/>
                </a:solidFill>
              </a:rPr>
              <a:t>ELEMENTS </a:t>
            </a:r>
            <a:r>
              <a:rPr lang="en-US" dirty="0" smtClean="0"/>
              <a:t>(</a:t>
            </a:r>
            <a:r>
              <a:rPr lang="en-US" dirty="0" smtClean="0"/>
              <a:t>SPINAL CORD &amp; NERVE ROOTS)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      </a:t>
            </a:r>
            <a:r>
              <a:rPr lang="en-US" b="1" dirty="0" smtClean="0">
                <a:solidFill>
                  <a:srgbClr val="00B050"/>
                </a:solidFill>
              </a:rPr>
              <a:t>SUPPORTING STRUCTURES </a:t>
            </a:r>
            <a:r>
              <a:rPr lang="en-US" dirty="0" smtClean="0"/>
              <a:t>(</a:t>
            </a:r>
            <a:r>
              <a:rPr lang="en-US" dirty="0" smtClean="0"/>
              <a:t>MUSCLES &amp; LIGAMENTS)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946" y="3219903"/>
            <a:ext cx="2286000" cy="3636511"/>
          </a:xfrm>
          <a:prstGeom prst="rect">
            <a:avLst/>
          </a:prstGeom>
        </p:spPr>
      </p:pic>
      <p:pic>
        <p:nvPicPr>
          <p:cNvPr id="5" name="Picture 12" descr="01-1_Lumbar_An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41" b="21428"/>
          <a:stretch>
            <a:fillRect/>
          </a:stretch>
        </p:blipFill>
        <p:spPr bwMode="auto">
          <a:xfrm>
            <a:off x="7516038" y="3234652"/>
            <a:ext cx="2325526" cy="361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5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71" y="5220929"/>
            <a:ext cx="1155343" cy="163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69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T.B. SPINE( POTTS DISEASE)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42405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sz="2400" dirty="0" smtClean="0">
                <a:solidFill>
                  <a:srgbClr val="FF0000"/>
                </a:solidFill>
              </a:rPr>
              <a:t>PATHOLOGY</a:t>
            </a:r>
            <a:r>
              <a:rPr lang="en-US" dirty="0" smtClean="0"/>
              <a:t> 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b="1" dirty="0" smtClean="0"/>
              <a:t>CAUSES </a:t>
            </a:r>
            <a:r>
              <a:rPr lang="en-US" b="1" dirty="0" smtClean="0"/>
              <a:t>OF PARAPLEGIA </a:t>
            </a:r>
            <a:r>
              <a:rPr lang="en-US" dirty="0" smtClean="0"/>
              <a:t>:</a:t>
            </a:r>
          </a:p>
          <a:p>
            <a:r>
              <a:rPr lang="en-US" dirty="0" smtClean="0"/>
              <a:t>Spinal cord compression</a:t>
            </a:r>
          </a:p>
          <a:p>
            <a:r>
              <a:rPr lang="en-US" dirty="0" smtClean="0"/>
              <a:t>Chronic irritation</a:t>
            </a:r>
          </a:p>
          <a:p>
            <a:r>
              <a:rPr lang="en-US" dirty="0" smtClean="0"/>
              <a:t>Spinal artery thrombosis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346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T.B. </a:t>
            </a:r>
            <a:r>
              <a:rPr lang="en-US" dirty="0" smtClean="0"/>
              <a:t>SPINE ( </a:t>
            </a:r>
            <a:r>
              <a:rPr lang="en-US" dirty="0" smtClean="0"/>
              <a:t>POTTS DISEASE)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12424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 CLINICAL </a:t>
            </a:r>
            <a:r>
              <a:rPr lang="en-US" sz="2400" dirty="0" smtClean="0">
                <a:solidFill>
                  <a:srgbClr val="FF0000"/>
                </a:solidFill>
              </a:rPr>
              <a:t>FEATURES</a:t>
            </a:r>
          </a:p>
          <a:p>
            <a:r>
              <a:rPr lang="en-US" dirty="0" smtClean="0"/>
              <a:t>TB toxemia</a:t>
            </a:r>
          </a:p>
          <a:p>
            <a:r>
              <a:rPr lang="en-US" dirty="0" smtClean="0"/>
              <a:t>Severe back pain</a:t>
            </a:r>
          </a:p>
          <a:p>
            <a:r>
              <a:rPr lang="en-US" dirty="0" smtClean="0"/>
              <a:t>Fixed angular kyphosis</a:t>
            </a:r>
          </a:p>
          <a:p>
            <a:r>
              <a:rPr lang="en-US" dirty="0" smtClean="0"/>
              <a:t>Cold abscess : paravertebral , </a:t>
            </a:r>
            <a:r>
              <a:rPr lang="en-US" dirty="0" err="1" smtClean="0"/>
              <a:t>ilio</a:t>
            </a:r>
            <a:r>
              <a:rPr lang="en-US" dirty="0" smtClean="0"/>
              <a:t>-psoas , gluteal </a:t>
            </a:r>
          </a:p>
          <a:p>
            <a:r>
              <a:rPr lang="en-US" dirty="0" smtClean="0"/>
              <a:t>Movement : limitation of spinal movement</a:t>
            </a:r>
          </a:p>
          <a:p>
            <a:r>
              <a:rPr lang="en-US" dirty="0" err="1" smtClean="0"/>
              <a:t>Paraparesis</a:t>
            </a:r>
            <a:r>
              <a:rPr lang="en-US" dirty="0" smtClean="0"/>
              <a:t> / paraplegia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370" y="2923082"/>
            <a:ext cx="4987153" cy="374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7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T.B. SPINE( POTTS DISEASE)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2444"/>
            <a:ext cx="10554574" cy="36365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INVESTIGATION</a:t>
            </a:r>
          </a:p>
          <a:p>
            <a:r>
              <a:rPr lang="en-US" dirty="0" smtClean="0"/>
              <a:t>High ESR </a:t>
            </a:r>
          </a:p>
          <a:p>
            <a:r>
              <a:rPr lang="en-US" dirty="0" smtClean="0"/>
              <a:t>CBC : leucopenia , lymphocytosis </a:t>
            </a:r>
          </a:p>
          <a:p>
            <a:r>
              <a:rPr lang="en-US" dirty="0" err="1" smtClean="0"/>
              <a:t>Mantoux</a:t>
            </a:r>
            <a:r>
              <a:rPr lang="en-US" dirty="0" smtClean="0"/>
              <a:t> test : is a good –</a:t>
            </a:r>
            <a:r>
              <a:rPr lang="en-US" dirty="0" err="1" smtClean="0"/>
              <a:t>ve</a:t>
            </a:r>
            <a:r>
              <a:rPr lang="en-US" dirty="0" smtClean="0"/>
              <a:t> test</a:t>
            </a:r>
          </a:p>
          <a:p>
            <a:r>
              <a:rPr lang="en-US" dirty="0" smtClean="0"/>
              <a:t>IMAGING : narrow disc space 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</a:t>
            </a:r>
            <a:r>
              <a:rPr lang="en-US" dirty="0" smtClean="0"/>
              <a:t>      </a:t>
            </a:r>
            <a:r>
              <a:rPr lang="en-US" dirty="0" smtClean="0"/>
              <a:t>soft tissue abscess 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</a:t>
            </a:r>
            <a:r>
              <a:rPr lang="en-US" dirty="0" smtClean="0"/>
              <a:t>    angular </a:t>
            </a:r>
            <a:r>
              <a:rPr lang="en-US" dirty="0" smtClean="0"/>
              <a:t>kyphosis 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</a:t>
            </a:r>
            <a:r>
              <a:rPr lang="en-US" dirty="0" smtClean="0"/>
              <a:t>    destruction </a:t>
            </a:r>
            <a:r>
              <a:rPr lang="en-US" dirty="0" smtClean="0"/>
              <a:t>of 2 adjacent vertebrae with disc space in </a:t>
            </a:r>
            <a:r>
              <a:rPr lang="en-US" dirty="0" smtClean="0"/>
              <a:t>between. </a:t>
            </a:r>
            <a:endParaRPr lang="en-US" dirty="0" smtClean="0"/>
          </a:p>
          <a:p>
            <a:r>
              <a:rPr lang="en-US" dirty="0" smtClean="0"/>
              <a:t>MRI : </a:t>
            </a:r>
            <a:r>
              <a:rPr lang="en-US" dirty="0" smtClean="0"/>
              <a:t> </a:t>
            </a:r>
            <a:r>
              <a:rPr lang="en-US" dirty="0" smtClean="0"/>
              <a:t>useful to asses spinal cord condition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527" y="2306460"/>
            <a:ext cx="3362473" cy="38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T.B. SPINE( POTTS DISEASE)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42405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</a:t>
            </a:r>
            <a:r>
              <a:rPr lang="en-US" sz="2400" dirty="0" smtClean="0">
                <a:solidFill>
                  <a:srgbClr val="FF0000"/>
                </a:solidFill>
              </a:rPr>
              <a:t>TREATMENT</a:t>
            </a:r>
          </a:p>
          <a:p>
            <a:r>
              <a:rPr lang="en-US" dirty="0" smtClean="0"/>
              <a:t>Early i.e. no destruction ,no abscess : anti-TB chemotherapy </a:t>
            </a:r>
          </a:p>
          <a:p>
            <a:r>
              <a:rPr lang="en-US" dirty="0" smtClean="0"/>
              <a:t>Surgery is indicated in :</a:t>
            </a:r>
          </a:p>
          <a:p>
            <a:r>
              <a:rPr lang="en-US" dirty="0" smtClean="0"/>
              <a:t>Abscess </a:t>
            </a:r>
          </a:p>
          <a:p>
            <a:r>
              <a:rPr lang="en-US" dirty="0" smtClean="0"/>
              <a:t>Progressive deformity</a:t>
            </a:r>
          </a:p>
          <a:p>
            <a:r>
              <a:rPr lang="en-US" dirty="0" smtClean="0"/>
              <a:t>Neurological deterioration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244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PYOGENIC INFECTION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17356"/>
            <a:ext cx="10554574" cy="3636511"/>
          </a:xfrm>
        </p:spPr>
        <p:txBody>
          <a:bodyPr/>
          <a:lstStyle/>
          <a:p>
            <a:r>
              <a:rPr lang="en-US" dirty="0" smtClean="0"/>
              <a:t>Is not common may start in bone as </a:t>
            </a:r>
            <a:r>
              <a:rPr lang="en-US" dirty="0" err="1" smtClean="0"/>
              <a:t>spondiolytis</a:t>
            </a:r>
            <a:r>
              <a:rPr lang="en-US" dirty="0" smtClean="0"/>
              <a:t> or in disc as biogenic </a:t>
            </a:r>
            <a:r>
              <a:rPr lang="en-US" dirty="0" err="1" smtClean="0"/>
              <a:t>discitis</a:t>
            </a:r>
            <a:r>
              <a:rPr lang="en-US" dirty="0" smtClean="0"/>
              <a:t> </a:t>
            </a:r>
          </a:p>
          <a:p>
            <a:r>
              <a:rPr lang="en-US" dirty="0" smtClean="0"/>
              <a:t>DIAGNOSIS</a:t>
            </a:r>
          </a:p>
          <a:p>
            <a:r>
              <a:rPr lang="en-US" dirty="0" smtClean="0"/>
              <a:t>Pain </a:t>
            </a:r>
          </a:p>
          <a:p>
            <a:r>
              <a:rPr lang="en-US" dirty="0" smtClean="0"/>
              <a:t>Tenderness: marked limitation of movement</a:t>
            </a:r>
          </a:p>
          <a:p>
            <a:r>
              <a:rPr lang="en-US" dirty="0" smtClean="0"/>
              <a:t>Marked limitation of movement </a:t>
            </a:r>
          </a:p>
        </p:txBody>
      </p:sp>
    </p:spTree>
    <p:extLst>
      <p:ext uri="{BB962C8B-B14F-4D97-AF65-F5344CB8AC3E}">
        <p14:creationId xmlns:p14="http://schemas.microsoft.com/office/powerpoint/2010/main" val="44497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PYOGENIC INFECTION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17356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INVESTIGATION</a:t>
            </a:r>
          </a:p>
          <a:p>
            <a:r>
              <a:rPr lang="en-US" dirty="0"/>
              <a:t>High ESR </a:t>
            </a:r>
            <a:r>
              <a:rPr lang="en-US" dirty="0" smtClean="0"/>
              <a:t>, High CRP</a:t>
            </a:r>
            <a:endParaRPr lang="en-US" dirty="0"/>
          </a:p>
          <a:p>
            <a:r>
              <a:rPr lang="en-US" dirty="0"/>
              <a:t>CBC </a:t>
            </a:r>
            <a:r>
              <a:rPr lang="en-US" dirty="0" smtClean="0"/>
              <a:t>: leukocytosis  </a:t>
            </a:r>
          </a:p>
          <a:p>
            <a:r>
              <a:rPr lang="en-US" dirty="0" smtClean="0"/>
              <a:t>Blood culture </a:t>
            </a:r>
          </a:p>
          <a:p>
            <a:r>
              <a:rPr lang="en-US" dirty="0"/>
              <a:t>A</a:t>
            </a:r>
            <a:r>
              <a:rPr lang="en-US" dirty="0" smtClean="0"/>
              <a:t>gglutination </a:t>
            </a:r>
            <a:r>
              <a:rPr lang="en-US" dirty="0"/>
              <a:t>test for salmonella and </a:t>
            </a:r>
            <a:r>
              <a:rPr lang="en-US" dirty="0" err="1" smtClean="0"/>
              <a:t>brucella</a:t>
            </a:r>
            <a:endParaRPr lang="en-US" dirty="0" smtClean="0"/>
          </a:p>
          <a:p>
            <a:r>
              <a:rPr lang="en-US" dirty="0" smtClean="0"/>
              <a:t>X ray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698" y="2904214"/>
            <a:ext cx="3983407" cy="37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3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PYOGENIC INFECTION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7533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TREATMENT</a:t>
            </a:r>
            <a:r>
              <a:rPr lang="en-US" dirty="0" smtClean="0"/>
              <a:t>:</a:t>
            </a:r>
          </a:p>
          <a:p>
            <a:r>
              <a:rPr lang="en-US" dirty="0" smtClean="0"/>
              <a:t>Bed rest </a:t>
            </a:r>
          </a:p>
          <a:p>
            <a:r>
              <a:rPr lang="en-US" dirty="0" smtClean="0"/>
              <a:t>Antibiotic for 6 weeks</a:t>
            </a:r>
          </a:p>
          <a:p>
            <a:r>
              <a:rPr lang="en-US" dirty="0" smtClean="0"/>
              <a:t>Brace </a:t>
            </a:r>
          </a:p>
        </p:txBody>
      </p:sp>
    </p:spTree>
    <p:extLst>
      <p:ext uri="{BB962C8B-B14F-4D97-AF65-F5344CB8AC3E}">
        <p14:creationId xmlns:p14="http://schemas.microsoft.com/office/powerpoint/2010/main" val="157935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7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STRUCTURAL UNIT OF VERTEBRAL </a:t>
            </a:r>
            <a:r>
              <a:rPr lang="en-US" sz="2400" b="1" dirty="0" smtClean="0"/>
              <a:t>COLUMN: 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040" y="2222287"/>
            <a:ext cx="4129547" cy="433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72385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sz="2400" dirty="0" smtClean="0">
                <a:solidFill>
                  <a:srgbClr val="FF0000"/>
                </a:solidFill>
              </a:rPr>
              <a:t>ANATOMY</a:t>
            </a:r>
            <a:r>
              <a:rPr lang="en-US" dirty="0" smtClean="0"/>
              <a:t> </a:t>
            </a:r>
          </a:p>
          <a:p>
            <a:r>
              <a:rPr lang="en-US" dirty="0" smtClean="0"/>
              <a:t>Disc is formed of :</a:t>
            </a:r>
          </a:p>
          <a:p>
            <a:pPr marL="0" indent="0">
              <a:buNone/>
            </a:pPr>
            <a:r>
              <a:rPr lang="en-US" dirty="0" smtClean="0"/>
              <a:t>                    nucleus </a:t>
            </a:r>
            <a:r>
              <a:rPr lang="en-US" dirty="0" err="1" smtClean="0"/>
              <a:t>pulposus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                 annulus </a:t>
            </a:r>
            <a:r>
              <a:rPr lang="en-US" dirty="0" err="1" smtClean="0"/>
              <a:t>fibrosus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505" y="2513985"/>
            <a:ext cx="5341495" cy="39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1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SPINAL </a:t>
            </a:r>
            <a:r>
              <a:rPr lang="en-US" dirty="0" smtClean="0"/>
              <a:t>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8547" y="1628741"/>
            <a:ext cx="10554574" cy="3636511"/>
          </a:xfrm>
        </p:spPr>
        <p:txBody>
          <a:bodyPr/>
          <a:lstStyle/>
          <a:p>
            <a:r>
              <a:rPr lang="en-US" dirty="0" smtClean="0"/>
              <a:t>NORMALLY THE </a:t>
            </a:r>
            <a:r>
              <a:rPr lang="en-US" dirty="0" smtClean="0"/>
              <a:t>SPINE HAS 4 NATURAL CURVES THAT HELP TO DESTRIBUTE MECHANICAL STRESS </a:t>
            </a:r>
            <a:r>
              <a:rPr lang="en-US" dirty="0" smtClean="0"/>
              <a:t>AS THE </a:t>
            </a:r>
            <a:r>
              <a:rPr lang="en-US" dirty="0" smtClean="0"/>
              <a:t>BODY MOVES:</a:t>
            </a:r>
          </a:p>
          <a:p>
            <a:pPr marL="0" indent="0">
              <a:buNone/>
            </a:pPr>
            <a:r>
              <a:rPr lang="en-US" dirty="0" smtClean="0"/>
              <a:t>                </a:t>
            </a:r>
            <a:r>
              <a:rPr lang="en-US" b="1" dirty="0" smtClean="0">
                <a:solidFill>
                  <a:srgbClr val="00B050"/>
                </a:solidFill>
              </a:rPr>
              <a:t>CERVICAL</a:t>
            </a:r>
            <a:r>
              <a:rPr lang="en-US" dirty="0" smtClean="0"/>
              <a:t> &amp; </a:t>
            </a:r>
            <a:r>
              <a:rPr lang="en-US" b="1" dirty="0" smtClean="0">
                <a:solidFill>
                  <a:srgbClr val="00B050"/>
                </a:solidFill>
              </a:rPr>
              <a:t>LUMBER</a:t>
            </a:r>
            <a:r>
              <a:rPr lang="en-US" dirty="0" smtClean="0"/>
              <a:t> ( LORDOTIC)</a:t>
            </a:r>
          </a:p>
          <a:p>
            <a:pPr marL="0" indent="0">
              <a:buNone/>
            </a:pPr>
            <a:r>
              <a:rPr lang="en-US" dirty="0" smtClean="0"/>
              <a:t>                </a:t>
            </a:r>
            <a:r>
              <a:rPr lang="en-US" b="1" dirty="0" smtClean="0">
                <a:solidFill>
                  <a:srgbClr val="00B050"/>
                </a:solidFill>
              </a:rPr>
              <a:t>THORACIC</a:t>
            </a:r>
            <a:r>
              <a:rPr lang="en-US" dirty="0" smtClean="0"/>
              <a:t> &amp; </a:t>
            </a:r>
            <a:r>
              <a:rPr lang="en-US" b="1" dirty="0" smtClean="0">
                <a:solidFill>
                  <a:srgbClr val="00B050"/>
                </a:solidFill>
              </a:rPr>
              <a:t>SACRAL</a:t>
            </a:r>
            <a:r>
              <a:rPr lang="en-US" dirty="0" smtClean="0"/>
              <a:t> (KYPHOTIC)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090" y="3097315"/>
            <a:ext cx="3760686" cy="37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164" y="1949095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sz="2400" dirty="0" smtClean="0">
                <a:solidFill>
                  <a:srgbClr val="FF0000"/>
                </a:solidFill>
              </a:rPr>
              <a:t>PATHOLOGY</a:t>
            </a:r>
          </a:p>
          <a:p>
            <a:r>
              <a:rPr lang="en-US" dirty="0" smtClean="0"/>
              <a:t>Bulge </a:t>
            </a:r>
            <a:r>
              <a:rPr lang="en-US" dirty="0" smtClean="0">
                <a:sym typeface="Wingdings" panose="05000000000000000000" pitchFamily="2" charset="2"/>
              </a:rPr>
              <a:t> back pain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Protrusion </a:t>
            </a:r>
            <a:r>
              <a:rPr lang="ar-SA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sciatica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Prolapse &amp; sequestration </a:t>
            </a:r>
            <a:r>
              <a:rPr lang="ar-SA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numbness , paresthesia , weakness</a:t>
            </a:r>
          </a:p>
          <a:p>
            <a:endParaRPr lang="en-US" dirty="0" smtClean="0"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829" y="1838828"/>
            <a:ext cx="3560171" cy="2349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830" y="4188541"/>
            <a:ext cx="356017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19" y="2042405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2400" dirty="0" smtClean="0">
                <a:solidFill>
                  <a:srgbClr val="FF0000"/>
                </a:solidFill>
              </a:rPr>
              <a:t>CLINICAL PICTURE </a:t>
            </a:r>
            <a:r>
              <a:rPr lang="en-US" dirty="0" smtClean="0"/>
              <a:t>:</a:t>
            </a:r>
          </a:p>
          <a:p>
            <a:r>
              <a:rPr lang="en-US" dirty="0" smtClean="0"/>
              <a:t>Young adults are commonly affected but children and old age are not immune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HISTORY AND SYMPTOMS </a:t>
            </a:r>
            <a:r>
              <a:rPr lang="en-US" dirty="0" smtClean="0"/>
              <a:t>:</a:t>
            </a:r>
            <a:endParaRPr lang="en-US" dirty="0" smtClean="0"/>
          </a:p>
          <a:p>
            <a:r>
              <a:rPr lang="en-US" dirty="0" smtClean="0"/>
              <a:t>Back pain and sciatica which increase with straining and coughing </a:t>
            </a:r>
          </a:p>
          <a:p>
            <a:r>
              <a:rPr lang="en-US" dirty="0" smtClean="0"/>
              <a:t>Numbness and paresthesia</a:t>
            </a:r>
          </a:p>
          <a:p>
            <a:r>
              <a:rPr lang="en-US" dirty="0" smtClean="0"/>
              <a:t>Motor weakness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201" y="4398614"/>
            <a:ext cx="3695799" cy="2459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4398614"/>
            <a:ext cx="2256803" cy="25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39739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2400" dirty="0" smtClean="0">
                <a:solidFill>
                  <a:srgbClr val="FF0000"/>
                </a:solidFill>
              </a:rPr>
              <a:t>EXAMINATION AND SIGNS</a:t>
            </a:r>
          </a:p>
          <a:p>
            <a:r>
              <a:rPr lang="en-US" dirty="0" smtClean="0"/>
              <a:t>Spinal list </a:t>
            </a:r>
          </a:p>
          <a:p>
            <a:r>
              <a:rPr lang="en-US" dirty="0" smtClean="0"/>
              <a:t>Tenderness over the midline and paravertebral muscles </a:t>
            </a:r>
          </a:p>
          <a:p>
            <a:r>
              <a:rPr lang="en-US" dirty="0" smtClean="0"/>
              <a:t>Straight leg raising test </a:t>
            </a:r>
          </a:p>
          <a:p>
            <a:r>
              <a:rPr lang="en-US" dirty="0" smtClean="0"/>
              <a:t>Cross straight leg raising </a:t>
            </a:r>
          </a:p>
          <a:p>
            <a:r>
              <a:rPr lang="en-US" dirty="0" smtClean="0"/>
              <a:t>Femoral stretch</a:t>
            </a:r>
          </a:p>
          <a:p>
            <a:r>
              <a:rPr lang="en-US" dirty="0" smtClean="0"/>
              <a:t>Full neurological assessment</a:t>
            </a:r>
          </a:p>
          <a:p>
            <a:r>
              <a:rPr lang="en-US" dirty="0" smtClean="0"/>
              <a:t>Cauda </a:t>
            </a:r>
            <a:r>
              <a:rPr lang="en-US" dirty="0" err="1" smtClean="0"/>
              <a:t>equina</a:t>
            </a:r>
            <a:r>
              <a:rPr lang="en-US" dirty="0" smtClean="0"/>
              <a:t>  lesion : </a:t>
            </a:r>
            <a:r>
              <a:rPr lang="en-US" dirty="0" err="1" smtClean="0"/>
              <a:t>sphincteric</a:t>
            </a:r>
            <a:r>
              <a:rPr lang="en-US" dirty="0" smtClean="0"/>
              <a:t> problem , and loss of sensation in the saddle area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1910070"/>
            <a:ext cx="1905000" cy="3126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047" y="1910070"/>
            <a:ext cx="3345610" cy="312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417638"/>
            <a:ext cx="12192000" cy="56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27079"/>
            <a:ext cx="7648722" cy="4930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722" y="1927078"/>
            <a:ext cx="4405665" cy="493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9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5990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IMAGING 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X ray </a:t>
            </a:r>
          </a:p>
          <a:p>
            <a:pPr marL="0" indent="0">
              <a:buNone/>
            </a:pPr>
            <a:r>
              <a:rPr lang="en-US" dirty="0" smtClean="0"/>
              <a:t>     </a:t>
            </a:r>
            <a:r>
              <a:rPr lang="en-US" dirty="0" smtClean="0"/>
              <a:t>to </a:t>
            </a:r>
            <a:r>
              <a:rPr lang="en-US" dirty="0" smtClean="0"/>
              <a:t>roll </a:t>
            </a:r>
            <a:r>
              <a:rPr lang="en-US" dirty="0" smtClean="0"/>
              <a:t>out other bony pathology </a:t>
            </a:r>
          </a:p>
          <a:p>
            <a:pPr marL="0" indent="0">
              <a:buNone/>
            </a:pPr>
            <a:r>
              <a:rPr lang="en-US" dirty="0" smtClean="0"/>
              <a:t>     Narrowing </a:t>
            </a:r>
            <a:r>
              <a:rPr lang="en-US" dirty="0" smtClean="0"/>
              <a:t>of the disc space </a:t>
            </a:r>
          </a:p>
          <a:p>
            <a:r>
              <a:rPr lang="en-US" b="1" dirty="0" smtClean="0"/>
              <a:t>MRI</a:t>
            </a:r>
          </a:p>
          <a:p>
            <a:pPr marL="0" indent="0">
              <a:buNone/>
            </a:pPr>
            <a:r>
              <a:rPr lang="en-US" dirty="0" smtClean="0"/>
              <a:t>     Is </a:t>
            </a:r>
            <a:r>
              <a:rPr lang="en-US" dirty="0" smtClean="0"/>
              <a:t>the gold standard to identify the disc and localize the lesion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902" y="4819650"/>
            <a:ext cx="2778267" cy="2038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902" y="2222287"/>
            <a:ext cx="2778267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67455"/>
            <a:ext cx="10554574" cy="46357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sz="2600" dirty="0" smtClean="0">
                <a:solidFill>
                  <a:srgbClr val="FF0000"/>
                </a:solidFill>
              </a:rPr>
              <a:t>TREATMENT</a:t>
            </a:r>
          </a:p>
          <a:p>
            <a:pPr marL="0" indent="0">
              <a:buNone/>
            </a:pPr>
            <a:r>
              <a:rPr lang="en-US" b="1" dirty="0" smtClean="0"/>
              <a:t>CONSERVATIVE</a:t>
            </a:r>
          </a:p>
          <a:p>
            <a:r>
              <a:rPr lang="en-US" dirty="0" smtClean="0"/>
              <a:t>Rest </a:t>
            </a:r>
          </a:p>
          <a:p>
            <a:r>
              <a:rPr lang="en-US" dirty="0" smtClean="0"/>
              <a:t>NSAID</a:t>
            </a:r>
          </a:p>
          <a:p>
            <a:r>
              <a:rPr lang="en-US" dirty="0" smtClean="0"/>
              <a:t>Muscle relaxant </a:t>
            </a:r>
          </a:p>
          <a:p>
            <a:r>
              <a:rPr lang="en-US" dirty="0" smtClean="0"/>
              <a:t>Physiotherapy</a:t>
            </a:r>
          </a:p>
          <a:p>
            <a:pPr marL="0" indent="0">
              <a:buNone/>
            </a:pPr>
            <a:r>
              <a:rPr lang="en-US" b="1" dirty="0" smtClean="0"/>
              <a:t>SURGICAL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Absolute indication </a:t>
            </a:r>
          </a:p>
          <a:p>
            <a:r>
              <a:rPr lang="en-US" dirty="0" smtClean="0"/>
              <a:t>Cauda </a:t>
            </a:r>
            <a:r>
              <a:rPr lang="en-US" dirty="0" err="1" smtClean="0"/>
              <a:t>equina</a:t>
            </a:r>
            <a:r>
              <a:rPr lang="en-US" dirty="0" smtClean="0"/>
              <a:t> lesion</a:t>
            </a:r>
          </a:p>
          <a:p>
            <a:pPr marL="0" indent="0">
              <a:buNone/>
            </a:pPr>
            <a:r>
              <a:rPr lang="en-US" b="1" dirty="0" smtClean="0"/>
              <a:t>Relative indication</a:t>
            </a:r>
          </a:p>
          <a:p>
            <a:r>
              <a:rPr lang="en-US" dirty="0" smtClean="0"/>
              <a:t>Persistent pain</a:t>
            </a:r>
          </a:p>
          <a:p>
            <a:r>
              <a:rPr lang="en-US" dirty="0" smtClean="0"/>
              <a:t>Progressive neurological manifestations</a:t>
            </a:r>
          </a:p>
          <a:p>
            <a:r>
              <a:rPr lang="en-US" dirty="0" smtClean="0"/>
              <a:t>Frequent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1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1" y="0"/>
            <a:ext cx="1221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SPONDYLOLISTHIASIS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4847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SPONDYLOLISTHIASIS</a:t>
            </a:r>
          </a:p>
          <a:p>
            <a:r>
              <a:rPr lang="en-US" dirty="0" smtClean="0"/>
              <a:t>Anterior vertebral </a:t>
            </a:r>
            <a:r>
              <a:rPr lang="en-US" dirty="0" smtClean="0"/>
              <a:t>displacement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SPONDYLOLISIS</a:t>
            </a:r>
          </a:p>
          <a:p>
            <a:r>
              <a:rPr lang="en-US" dirty="0" smtClean="0"/>
              <a:t>Defect in the paras interarticularis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Normal anatomy preventing anterior </a:t>
            </a:r>
            <a:r>
              <a:rPr lang="en-US" dirty="0" smtClean="0"/>
              <a:t>displacement: </a:t>
            </a:r>
            <a:r>
              <a:rPr lang="en-US" dirty="0" smtClean="0"/>
              <a:t>lamina and facets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009" y="1934847"/>
            <a:ext cx="4835128" cy="29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4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SPONDYLOLISTHIASIS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4847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sz="2400" dirty="0" smtClean="0">
                <a:solidFill>
                  <a:srgbClr val="FF0000"/>
                </a:solidFill>
              </a:rPr>
              <a:t>SPONDYLOLISTHIASIS</a:t>
            </a:r>
          </a:p>
          <a:p>
            <a:r>
              <a:rPr lang="en-US" dirty="0" smtClean="0"/>
              <a:t>Anterior vertebral </a:t>
            </a:r>
            <a:r>
              <a:rPr lang="en-US" dirty="0" smtClean="0"/>
              <a:t>displacement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SPONDYLOLISIS</a:t>
            </a:r>
          </a:p>
          <a:p>
            <a:r>
              <a:rPr lang="en-US" dirty="0" smtClean="0"/>
              <a:t>Defect in the paras interarticularis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Normal anatomy preventing anterior </a:t>
            </a:r>
            <a:r>
              <a:rPr lang="en-US" dirty="0" smtClean="0"/>
              <a:t>displacement: </a:t>
            </a:r>
            <a:r>
              <a:rPr lang="en-US" dirty="0" smtClean="0"/>
              <a:t>lamina and facets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228" y="2052834"/>
            <a:ext cx="332077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SPINAL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30" y="1174207"/>
            <a:ext cx="10554574" cy="3636511"/>
          </a:xfrm>
        </p:spPr>
        <p:txBody>
          <a:bodyPr/>
          <a:lstStyle/>
          <a:p>
            <a:r>
              <a:rPr lang="en-US" dirty="0" smtClean="0"/>
              <a:t>STRUCTURAL </a:t>
            </a:r>
            <a:r>
              <a:rPr lang="en-US" dirty="0" smtClean="0"/>
              <a:t>UNIT OF THE SPINE</a:t>
            </a:r>
          </a:p>
          <a:p>
            <a:r>
              <a:rPr lang="en-US" dirty="0" smtClean="0"/>
              <a:t>A NUMBER  OF DISORDERS CAN CHANGE THE </a:t>
            </a:r>
            <a:r>
              <a:rPr lang="en-US" dirty="0" smtClean="0"/>
              <a:t>STRUCTURAL </a:t>
            </a:r>
            <a:r>
              <a:rPr lang="en-US" dirty="0" smtClean="0"/>
              <a:t>RELATIONSHIP OF THE SPINE,DAMAGE THE VERTEBRAE </a:t>
            </a:r>
            <a:r>
              <a:rPr lang="en-US" dirty="0" smtClean="0"/>
              <a:t>AS WELL AS THE</a:t>
            </a:r>
            <a:r>
              <a:rPr lang="en-US" dirty="0" smtClean="0"/>
              <a:t> SURROUNDING TISSUES.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65" y="3550763"/>
            <a:ext cx="3667433" cy="33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4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SPONDYLOLISTHIASIS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19857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sz="2400" dirty="0" smtClean="0">
                <a:solidFill>
                  <a:srgbClr val="FF0000"/>
                </a:solidFill>
              </a:rPr>
              <a:t>SPONDYLOLISTHIASIS</a:t>
            </a:r>
          </a:p>
          <a:p>
            <a:r>
              <a:rPr lang="en-US" dirty="0" smtClean="0"/>
              <a:t>Anterior vertebral </a:t>
            </a:r>
            <a:r>
              <a:rPr lang="en-US" dirty="0" smtClean="0"/>
              <a:t>displacement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SPONDYLOLISIS</a:t>
            </a:r>
          </a:p>
          <a:p>
            <a:r>
              <a:rPr lang="en-US" dirty="0" smtClean="0"/>
              <a:t>Defect in the paras interarticularis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Normal anatomy preventing anterior </a:t>
            </a:r>
            <a:r>
              <a:rPr lang="en-US" dirty="0" smtClean="0"/>
              <a:t>displacement: </a:t>
            </a:r>
            <a:r>
              <a:rPr lang="en-US" dirty="0" smtClean="0"/>
              <a:t>lamina and facets</a:t>
            </a:r>
            <a:endParaRPr lang="en-US" dirty="0"/>
          </a:p>
        </p:txBody>
      </p:sp>
      <p:pic>
        <p:nvPicPr>
          <p:cNvPr id="5122" name="Picture 2" descr="lumbar spine spondylolisth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356" y="2045723"/>
            <a:ext cx="2857500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780" y="2190443"/>
            <a:ext cx="2512863" cy="25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9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SPONDYLOLISTHIASIS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02365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CAUSES OF SPONDYLOLISTHIASIS </a:t>
            </a:r>
            <a:r>
              <a:rPr lang="en-US" dirty="0" smtClean="0"/>
              <a:t>:</a:t>
            </a:r>
          </a:p>
          <a:p>
            <a:r>
              <a:rPr lang="en-US" dirty="0" smtClean="0"/>
              <a:t>Dysplasia</a:t>
            </a:r>
          </a:p>
          <a:p>
            <a:r>
              <a:rPr lang="en-US" dirty="0" err="1" smtClean="0"/>
              <a:t>Spondylolysis</a:t>
            </a:r>
            <a:endParaRPr lang="en-US" dirty="0" smtClean="0"/>
          </a:p>
          <a:p>
            <a:r>
              <a:rPr lang="en-US" dirty="0" smtClean="0"/>
              <a:t>Degenerative</a:t>
            </a:r>
          </a:p>
          <a:p>
            <a:r>
              <a:rPr lang="en-US" dirty="0" smtClean="0"/>
              <a:t>Destruction by trauma , TB ,tumor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03" y="1971564"/>
            <a:ext cx="4783197" cy="4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0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SPONDYLOLISTHESIS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395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CLINICAL FEATURES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DYSPLASTIC </a:t>
            </a:r>
            <a:r>
              <a:rPr lang="en-US" sz="2400" dirty="0" smtClean="0">
                <a:solidFill>
                  <a:srgbClr val="FF0000"/>
                </a:solidFill>
              </a:rPr>
              <a:t>TYPE </a:t>
            </a:r>
            <a:r>
              <a:rPr lang="en-US" sz="2400" dirty="0" smtClean="0"/>
              <a:t>: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	Children </a:t>
            </a:r>
            <a:r>
              <a:rPr lang="en-US" dirty="0" smtClean="0"/>
              <a:t>, painless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POSTURAL PROBLEM</a:t>
            </a:r>
            <a:r>
              <a:rPr lang="en-US" dirty="0" smtClean="0"/>
              <a:t> 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smtClean="0"/>
              <a:t>Protruding </a:t>
            </a:r>
            <a:r>
              <a:rPr lang="en-US" dirty="0" smtClean="0"/>
              <a:t>lower abdomen 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tip toe walking with flexed knees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308" y="2291602"/>
            <a:ext cx="4231691" cy="438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SPONDYLOLISTHESIS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38" y="3048197"/>
            <a:ext cx="10554574" cy="3636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CLINICAL FEATURES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SPONDYLOLYTIC</a:t>
            </a:r>
            <a:r>
              <a:rPr lang="en-US" dirty="0" smtClean="0">
                <a:solidFill>
                  <a:srgbClr val="FF0000"/>
                </a:solidFill>
              </a:rPr>
              <a:t> TYPE 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/>
              <a:t>Adult (most common type)</a:t>
            </a:r>
          </a:p>
          <a:p>
            <a:pPr marL="0" indent="0">
              <a:buNone/>
            </a:pPr>
            <a:r>
              <a:rPr lang="en-US" dirty="0" smtClean="0"/>
              <a:t>Backache after exercises </a:t>
            </a:r>
          </a:p>
          <a:p>
            <a:pPr marL="0" indent="0">
              <a:buNone/>
            </a:pPr>
            <a:r>
              <a:rPr lang="en-US" dirty="0" smtClean="0"/>
              <a:t>Flat buttock</a:t>
            </a:r>
          </a:p>
          <a:p>
            <a:pPr marL="0" indent="0">
              <a:buNone/>
            </a:pPr>
            <a:r>
              <a:rPr lang="en-US" dirty="0" smtClean="0"/>
              <a:t>Step sign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DEGENARATIVE TYPE</a:t>
            </a:r>
            <a:r>
              <a:rPr lang="en-US" dirty="0" smtClean="0"/>
              <a:t> </a:t>
            </a:r>
            <a:r>
              <a:rPr lang="en-US" dirty="0" smtClean="0"/>
              <a:t>:</a:t>
            </a:r>
          </a:p>
          <a:p>
            <a:r>
              <a:rPr lang="en-US" dirty="0" smtClean="0"/>
              <a:t>Female &gt; male</a:t>
            </a:r>
            <a:r>
              <a:rPr lang="en-US" dirty="0" smtClean="0"/>
              <a:t> </a:t>
            </a:r>
            <a:r>
              <a:rPr lang="en-US" dirty="0" smtClean="0"/>
              <a:t>,</a:t>
            </a:r>
          </a:p>
          <a:p>
            <a:r>
              <a:rPr lang="en-US" dirty="0" smtClean="0"/>
              <a:t>40 years</a:t>
            </a:r>
          </a:p>
          <a:p>
            <a:r>
              <a:rPr lang="en-US" dirty="0" err="1" smtClean="0"/>
              <a:t>Ch</a:t>
            </a:r>
            <a:r>
              <a:rPr lang="en-US" dirty="0" smtClean="0"/>
              <a:t> back pain</a:t>
            </a:r>
          </a:p>
          <a:p>
            <a:r>
              <a:rPr lang="en-US" dirty="0" smtClean="0"/>
              <a:t>Spinal stenosis symptoms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440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000" y="0"/>
            <a:ext cx="1221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2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DEGENERATIVE SPINE DISORDER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CAUSES </a:t>
            </a:r>
            <a:r>
              <a:rPr lang="en-US" sz="2400" b="1" dirty="0" smtClean="0"/>
              <a:t>: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Recurrent attacks of disc prolapse</a:t>
            </a:r>
          </a:p>
          <a:p>
            <a:pPr marL="0" indent="0">
              <a:buNone/>
            </a:pPr>
            <a:r>
              <a:rPr lang="en-US" sz="2400" dirty="0" smtClean="0"/>
              <a:t>	Aging leads to loss of hydration of the disk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Spinal instability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241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DEGENERATIVE SPINE DISORDER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PATHOLOGY 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Decrease in the disc height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Osteophytes of the vertebral margins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Degenerative changes of the facet joint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580" y="1799303"/>
            <a:ext cx="4443965" cy="505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8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DEGENERATIVE SPINE DISORDER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99271"/>
            <a:ext cx="10554574" cy="438499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CLINICAL FEATURES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Recurrent attacks of back pain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Catching sign (locking)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X-RAY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Narrowing of the disc space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Osteophytes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Osteoarthritic changes in facet joint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TREATMENT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Conservative measures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4" descr="DD BACK Disorders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0881" y="1902542"/>
            <a:ext cx="5461119" cy="4881719"/>
          </a:xfrm>
          <a:prstGeom prst="rect">
            <a:avLst/>
          </a:prstGeom>
          <a:noFill/>
          <a:effectLst>
            <a:outerShdw blurRad="50800" dir="1440000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59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SPINAL CANAL STENOSIS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77317"/>
            <a:ext cx="10554574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DEFINITION </a:t>
            </a:r>
            <a:r>
              <a:rPr lang="en-US" sz="2400" b="1" dirty="0" smtClean="0"/>
              <a:t>: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Narrowing of the spinal canal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Causes 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 smtClean="0"/>
              <a:t>Degenerative changes of the bone and soft tissue of the spine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FEATURES 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 smtClean="0"/>
              <a:t>Neurogenic claudication after standing or walking for a long time	</a:t>
            </a:r>
          </a:p>
          <a:p>
            <a:pPr marL="0" indent="0">
              <a:buNone/>
            </a:pPr>
            <a:r>
              <a:rPr lang="en-US" sz="2400" dirty="0" smtClean="0"/>
              <a:t>Relieved by sitting or squatting (</a:t>
            </a:r>
            <a:r>
              <a:rPr lang="en-US" sz="2400" dirty="0" err="1" smtClean="0"/>
              <a:t>i.e</a:t>
            </a:r>
            <a:r>
              <a:rPr lang="en-US" sz="2400" dirty="0" smtClean="0"/>
              <a:t> flexing the spine)</a:t>
            </a:r>
          </a:p>
        </p:txBody>
      </p:sp>
    </p:spTree>
    <p:extLst>
      <p:ext uri="{BB962C8B-B14F-4D97-AF65-F5344CB8AC3E}">
        <p14:creationId xmlns:p14="http://schemas.microsoft.com/office/powerpoint/2010/main" val="24441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SPINAL CANAL STENOSIS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22287"/>
            <a:ext cx="10554574" cy="4237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IMAGING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X-ray: Lateral view may show degenerative spondylolisthesis or degenerative changes of the spine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MRI</a:t>
            </a:r>
          </a:p>
          <a:p>
            <a:pPr marL="0" indent="0">
              <a:buNone/>
            </a:pPr>
            <a:r>
              <a:rPr lang="en-US" sz="2400" dirty="0" smtClean="0"/>
              <a:t>Essential to show the extent of the stenosis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Treatment</a:t>
            </a:r>
          </a:p>
          <a:p>
            <a:pPr marL="0" indent="0">
              <a:buNone/>
            </a:pPr>
            <a:r>
              <a:rPr lang="en-US" sz="2400" dirty="0" smtClean="0"/>
              <a:t>Mild            Conservative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 smtClean="0"/>
              <a:t>Severe            Surgical</a:t>
            </a:r>
          </a:p>
        </p:txBody>
      </p:sp>
      <p:sp>
        <p:nvSpPr>
          <p:cNvPr id="4" name="Right Arrow 3"/>
          <p:cNvSpPr/>
          <p:nvPr/>
        </p:nvSpPr>
        <p:spPr>
          <a:xfrm>
            <a:off x="882533" y="5412658"/>
            <a:ext cx="678426" cy="353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221746" y="5936226"/>
            <a:ext cx="678426" cy="353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12" y="550426"/>
            <a:ext cx="10571998" cy="970450"/>
          </a:xfrm>
        </p:spPr>
        <p:txBody>
          <a:bodyPr/>
          <a:lstStyle/>
          <a:p>
            <a:pPr algn="ctr"/>
            <a:r>
              <a:rPr lang="en-US" dirty="0" smtClean="0"/>
              <a:t>CLINICAL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525" y="2104300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SYMPTOMS</a:t>
            </a:r>
            <a:r>
              <a:rPr lang="en-US" dirty="0" smtClean="0"/>
              <a:t>:</a:t>
            </a:r>
          </a:p>
          <a:p>
            <a:r>
              <a:rPr lang="en-US" dirty="0" smtClean="0"/>
              <a:t>Pain</a:t>
            </a:r>
          </a:p>
          <a:p>
            <a:r>
              <a:rPr lang="en-US" dirty="0" smtClean="0"/>
              <a:t>Stiffness</a:t>
            </a:r>
          </a:p>
          <a:p>
            <a:r>
              <a:rPr lang="en-US" dirty="0" smtClean="0"/>
              <a:t>Deformity</a:t>
            </a:r>
          </a:p>
          <a:p>
            <a:r>
              <a:rPr lang="en-US" dirty="0" smtClean="0"/>
              <a:t>Neurological </a:t>
            </a:r>
            <a:r>
              <a:rPr lang="en-US" dirty="0" smtClean="0"/>
              <a:t>symptoms (</a:t>
            </a:r>
            <a:r>
              <a:rPr lang="en-US" dirty="0" smtClean="0"/>
              <a:t>numbness , </a:t>
            </a:r>
            <a:r>
              <a:rPr lang="en-US" dirty="0" smtClean="0"/>
              <a:t>paresthesia</a:t>
            </a:r>
            <a:r>
              <a:rPr lang="en-US" dirty="0" smtClean="0"/>
              <a:t> </a:t>
            </a:r>
            <a:r>
              <a:rPr lang="en-US" dirty="0" smtClean="0"/>
              <a:t>&amp; </a:t>
            </a:r>
            <a:r>
              <a:rPr lang="en-US" dirty="0" smtClean="0"/>
              <a:t>muscle weakness)</a:t>
            </a:r>
          </a:p>
          <a:p>
            <a:r>
              <a:rPr lang="en-US" dirty="0" smtClean="0"/>
              <a:t>Other symptoms (urethral discharge , sore eye , </a:t>
            </a:r>
            <a:r>
              <a:rPr lang="en-US" dirty="0" smtClean="0"/>
              <a:t>diarrhea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44970"/>
            <a:ext cx="12192001" cy="6789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8" y="4599464"/>
            <a:ext cx="10571998" cy="97045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Blackadder ITC" panose="04020505051007020D02" pitchFamily="82" charset="0"/>
              </a:rPr>
              <a:t>THANK YOU</a:t>
            </a:r>
            <a:endParaRPr lang="en-US" sz="5400" dirty="0">
              <a:solidFill>
                <a:srgbClr val="FFFF00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</a:t>
            </a:r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286" y="1864292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EXAMINATION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IT IS DONE IN 3 POSITIONS: </a:t>
            </a:r>
          </a:p>
          <a:p>
            <a:r>
              <a:rPr lang="en-US" dirty="0" smtClean="0"/>
              <a:t>With patient </a:t>
            </a:r>
            <a:r>
              <a:rPr lang="en-US" b="1" dirty="0" smtClean="0">
                <a:solidFill>
                  <a:srgbClr val="00B050"/>
                </a:solidFill>
              </a:rPr>
              <a:t>standing</a:t>
            </a:r>
          </a:p>
          <a:p>
            <a:r>
              <a:rPr lang="en-US" dirty="0" smtClean="0"/>
              <a:t>With patient </a:t>
            </a:r>
            <a:r>
              <a:rPr lang="en-US" b="1" dirty="0" smtClean="0">
                <a:solidFill>
                  <a:srgbClr val="00B050"/>
                </a:solidFill>
              </a:rPr>
              <a:t>prone</a:t>
            </a:r>
          </a:p>
          <a:p>
            <a:r>
              <a:rPr lang="en-US" dirty="0" smtClean="0"/>
              <a:t>With patient </a:t>
            </a:r>
            <a:r>
              <a:rPr lang="en-US" b="1" dirty="0" smtClean="0">
                <a:solidFill>
                  <a:srgbClr val="00B050"/>
                </a:solidFill>
              </a:rPr>
              <a:t>supine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7170" name="Picture 2" descr="https://encrypted-tbn2.gstatic.com/images?q=tbn:ANd9GcTx0XGYqDGV9Pe96Sunrr1Avt88yF3QsGZYplITH6LntWtmnYDa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156041"/>
            <a:ext cx="1828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encrypted-tbn1.gstatic.com/images?q=tbn:ANd9GcSs9smMwNjsRpPId4a0utm-WFlgSBzV7S_WRYXIDL_wS_3T3wYY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906" y="5139660"/>
            <a:ext cx="317182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encrypted-tbn3.gstatic.com/images?q=tbn:ANd9GcRmWW66Y4eeZ68lsy7rTLXFTiT_UPjJesTSt7Dq0FN9Y5esziGx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81" y="3682548"/>
            <a:ext cx="348615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23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314" y="2066999"/>
            <a:ext cx="10554574" cy="4545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2400" dirty="0" smtClean="0"/>
              <a:t>PATIENT STANDING </a:t>
            </a:r>
            <a:r>
              <a:rPr lang="en-US" sz="2400" dirty="0" smtClean="0"/>
              <a:t>EXAMINATION</a:t>
            </a: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sz="2400" b="1" dirty="0" smtClean="0">
                <a:solidFill>
                  <a:srgbClr val="FF0000"/>
                </a:solidFill>
              </a:rPr>
              <a:t>Look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Posture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Deformity</a:t>
            </a:r>
            <a:r>
              <a:rPr lang="en-US" dirty="0" smtClean="0"/>
              <a:t> :</a:t>
            </a:r>
          </a:p>
          <a:p>
            <a:pPr marL="0" indent="0">
              <a:buNone/>
            </a:pPr>
            <a:r>
              <a:rPr lang="en-US" dirty="0" smtClean="0"/>
              <a:t>         Scoliosis</a:t>
            </a:r>
          </a:p>
          <a:p>
            <a:pPr marL="0" indent="0">
              <a:buNone/>
            </a:pPr>
            <a:r>
              <a:rPr lang="en-US" dirty="0" smtClean="0"/>
              <a:t>          kyphosis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Skin changes 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smtClean="0"/>
              <a:t>scar </a:t>
            </a:r>
            <a:r>
              <a:rPr lang="en-US" dirty="0" smtClean="0"/>
              <a:t>, sinus , redness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Swelling</a:t>
            </a:r>
            <a:r>
              <a:rPr lang="en-US" dirty="0" smtClean="0"/>
              <a:t> :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abscess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485" y="2266530"/>
            <a:ext cx="3114191" cy="2073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01" y="4413558"/>
            <a:ext cx="2695575" cy="2354016"/>
          </a:xfrm>
          <a:prstGeom prst="rect">
            <a:avLst/>
          </a:prstGeom>
        </p:spPr>
      </p:pic>
      <p:pic>
        <p:nvPicPr>
          <p:cNvPr id="1026" name="Picture 2" descr="http://www.hindawi.com/journals/crior/2012/floats/208946/thumbnails/208946.fig.001_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060" y="4413558"/>
            <a:ext cx="2093041" cy="24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4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2758</TotalTime>
  <Words>1766</Words>
  <Application>Microsoft Office PowerPoint</Application>
  <PresentationFormat>Widescreen</PresentationFormat>
  <Paragraphs>440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Abadi MT Condensed Light</vt:lpstr>
      <vt:lpstr>Arial</vt:lpstr>
      <vt:lpstr>Blackadder ITC</vt:lpstr>
      <vt:lpstr>Calibri</vt:lpstr>
      <vt:lpstr>Century Gothic</vt:lpstr>
      <vt:lpstr>Tahoma</vt:lpstr>
      <vt:lpstr>Wingdings</vt:lpstr>
      <vt:lpstr>Wingdings 2</vt:lpstr>
      <vt:lpstr>Quotable</vt:lpstr>
      <vt:lpstr>Spinal Disorders</vt:lpstr>
      <vt:lpstr>OBJECIVES</vt:lpstr>
      <vt:lpstr>SPINAL DISORDERS</vt:lpstr>
      <vt:lpstr>SPINAL DISORDERS</vt:lpstr>
      <vt:lpstr>SPINAL DISORDERS</vt:lpstr>
      <vt:lpstr>SPINAL DISORDERS</vt:lpstr>
      <vt:lpstr>CLINICAL ASSESSMENT</vt:lpstr>
      <vt:lpstr>CLINICAL ASSESSMENT</vt:lpstr>
      <vt:lpstr>CLINICAL ASSESSMENT</vt:lpstr>
      <vt:lpstr>CLINICAL ASSESSMENT</vt:lpstr>
      <vt:lpstr>CLINICAL ASSESSMENT</vt:lpstr>
      <vt:lpstr>CLINICAL ASSESSMENT</vt:lpstr>
      <vt:lpstr>CLINICAL ASSESSMENT</vt:lpstr>
      <vt:lpstr>CLINICAL ASSESSMENT</vt:lpstr>
      <vt:lpstr>CLINICAL ASSESSMENT</vt:lpstr>
      <vt:lpstr>CLINICAL ASSESSMENT</vt:lpstr>
      <vt:lpstr>IMAGING FOR SPINAL DISORDERS</vt:lpstr>
      <vt:lpstr>PowerPoint Presentation</vt:lpstr>
      <vt:lpstr>SPINAL DEFORMITY</vt:lpstr>
      <vt:lpstr>SCOLIOSIS</vt:lpstr>
      <vt:lpstr>STRUCTURAL SCOLIOSIS</vt:lpstr>
      <vt:lpstr>ADOLLESCENT IDIOPATHIC SCOLIOSOS                 A.I.S NATURAL HISTORY</vt:lpstr>
      <vt:lpstr>ADOLLESCENT IDIOPATHIC SCOLIOSOS                 A.I.S</vt:lpstr>
      <vt:lpstr>ADOLLESCENT IDIOPATHIC SCOLIOSOS                 A.I.S</vt:lpstr>
      <vt:lpstr>ADOLLESCENT IDIOPATHIC SCOLIOSOS                 A.I.S</vt:lpstr>
      <vt:lpstr>ADOLLESCENT IDIOPATHIC SCOLIOSOS                 A.I.S</vt:lpstr>
      <vt:lpstr>ADOLLESCENT IDIOPATHIC SCOLIOSOS                 A.I.S CLINICAL FEATURES</vt:lpstr>
      <vt:lpstr>ADOLLESCENT IDIOPATHIC SCOLIOSOS                 A.I.S IMAGING</vt:lpstr>
      <vt:lpstr>ADOLLESCENT IDIOPATHIC SCOLIOSOS                 A.I.S  COBB ANGLE</vt:lpstr>
      <vt:lpstr>ADOLLESCENT IDIOPATHIC SCOLIOSOS                 A.I.S TRATMENT</vt:lpstr>
      <vt:lpstr>ADOLLESCENT IDIOPATHIC SCOLIOSOS                 A.I.S TRATMENT</vt:lpstr>
      <vt:lpstr>ADOLLESCENT IDIOPATHIC SCOLIOSOS                 A.I.S TRATMENT</vt:lpstr>
      <vt:lpstr>PowerPoint Presentation</vt:lpstr>
      <vt:lpstr>KYPHOSIS</vt:lpstr>
      <vt:lpstr>SCHEURMAN DISEASE</vt:lpstr>
      <vt:lpstr>SCHEURMAN DISEASE</vt:lpstr>
      <vt:lpstr>SCHEURMAN DISEASE</vt:lpstr>
      <vt:lpstr>SCHEURMAN DISEASE</vt:lpstr>
      <vt:lpstr>T.B. SPINE( POTTS DISEASE)</vt:lpstr>
      <vt:lpstr>T.B. SPINE( POTTS DISEASE)</vt:lpstr>
      <vt:lpstr>T.B. SPINE ( POTTS DISEASE)</vt:lpstr>
      <vt:lpstr>T.B. SPINE( POTTS DISEASE)</vt:lpstr>
      <vt:lpstr>T.B. SPINE( POTTS DISEASE)</vt:lpstr>
      <vt:lpstr>PYOGENIC INFECTION</vt:lpstr>
      <vt:lpstr>PYOGENIC INFECTION</vt:lpstr>
      <vt:lpstr>PYOGENIC INFECTION</vt:lpstr>
      <vt:lpstr>PowerPoint Presentation</vt:lpstr>
      <vt:lpstr>INTERVERTEBRAL DISC LESION</vt:lpstr>
      <vt:lpstr>INTERVERTEBRAL DISC LESION</vt:lpstr>
      <vt:lpstr>INTERVERTEBRAL DISC LESION</vt:lpstr>
      <vt:lpstr>INTERVERTEBRAL DISC LESION</vt:lpstr>
      <vt:lpstr>INTERVERTEBRAL DISC LESION</vt:lpstr>
      <vt:lpstr>INTERVERTEBRAL DISC LESION</vt:lpstr>
      <vt:lpstr>INTERVERTEBRAL DISC LESION</vt:lpstr>
      <vt:lpstr>INTERVERTEBRAL DISC LESION</vt:lpstr>
      <vt:lpstr>INTERVERTEBRAL DISC LESION</vt:lpstr>
      <vt:lpstr>PowerPoint Presentation</vt:lpstr>
      <vt:lpstr>SPONDYLOLISTHIASIS</vt:lpstr>
      <vt:lpstr>SPONDYLOLISTHIASIS</vt:lpstr>
      <vt:lpstr>SPONDYLOLISTHIASIS</vt:lpstr>
      <vt:lpstr>SPONDYLOLISTHIASIS</vt:lpstr>
      <vt:lpstr>SPONDYLOLISTHESIS</vt:lpstr>
      <vt:lpstr>SPONDYLOLISTHESIS</vt:lpstr>
      <vt:lpstr>PowerPoint Presentation</vt:lpstr>
      <vt:lpstr>DEGENERATIVE SPINE DISORDER</vt:lpstr>
      <vt:lpstr>DEGENERATIVE SPINE DISORDER</vt:lpstr>
      <vt:lpstr>DEGENERATIVE SPINE DISORDER</vt:lpstr>
      <vt:lpstr>SPINAL CANAL STENOSIS</vt:lpstr>
      <vt:lpstr>SPINAL CANAL STENOSIS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Spinal Disorders</dc:title>
  <dc:creator>user</dc:creator>
  <cp:lastModifiedBy>user</cp:lastModifiedBy>
  <cp:revision>111</cp:revision>
  <dcterms:created xsi:type="dcterms:W3CDTF">2014-09-21T20:07:23Z</dcterms:created>
  <dcterms:modified xsi:type="dcterms:W3CDTF">2014-09-24T06:51:17Z</dcterms:modified>
</cp:coreProperties>
</file>