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78" r:id="rId16"/>
    <p:sldId id="279" r:id="rId17"/>
    <p:sldId id="287" r:id="rId18"/>
    <p:sldId id="286" r:id="rId19"/>
    <p:sldId id="288" r:id="rId20"/>
    <p:sldId id="269" r:id="rId21"/>
    <p:sldId id="290" r:id="rId22"/>
    <p:sldId id="291" r:id="rId23"/>
    <p:sldId id="325" r:id="rId24"/>
    <p:sldId id="326" r:id="rId25"/>
    <p:sldId id="328" r:id="rId26"/>
    <p:sldId id="329" r:id="rId27"/>
    <p:sldId id="292" r:id="rId28"/>
    <p:sldId id="277" r:id="rId29"/>
    <p:sldId id="280" r:id="rId30"/>
    <p:sldId id="281" r:id="rId31"/>
    <p:sldId id="282" r:id="rId32"/>
    <p:sldId id="283" r:id="rId33"/>
    <p:sldId id="294" r:id="rId34"/>
    <p:sldId id="330" r:id="rId35"/>
    <p:sldId id="284" r:id="rId36"/>
    <p:sldId id="289" r:id="rId37"/>
    <p:sldId id="270" r:id="rId38"/>
    <p:sldId id="275" r:id="rId39"/>
    <p:sldId id="276" r:id="rId40"/>
    <p:sldId id="271" r:id="rId41"/>
    <p:sldId id="272" r:id="rId42"/>
    <p:sldId id="273" r:id="rId43"/>
    <p:sldId id="274" r:id="rId44"/>
    <p:sldId id="300" r:id="rId45"/>
    <p:sldId id="365" r:id="rId46"/>
    <p:sldId id="372" r:id="rId47"/>
    <p:sldId id="335" r:id="rId48"/>
    <p:sldId id="331" r:id="rId49"/>
    <p:sldId id="332" r:id="rId50"/>
    <p:sldId id="334" r:id="rId51"/>
    <p:sldId id="333" r:id="rId52"/>
    <p:sldId id="336" r:id="rId53"/>
    <p:sldId id="373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1" r:id="rId68"/>
    <p:sldId id="352" r:id="rId69"/>
    <p:sldId id="353" r:id="rId70"/>
    <p:sldId id="356" r:id="rId71"/>
    <p:sldId id="358" r:id="rId72"/>
    <p:sldId id="359" r:id="rId73"/>
    <p:sldId id="357" r:id="rId74"/>
    <p:sldId id="360" r:id="rId75"/>
    <p:sldId id="361" r:id="rId76"/>
    <p:sldId id="362" r:id="rId77"/>
    <p:sldId id="363" r:id="rId78"/>
    <p:sldId id="354" r:id="rId79"/>
    <p:sldId id="355" r:id="rId80"/>
    <p:sldId id="350" r:id="rId81"/>
    <p:sldId id="364" r:id="rId82"/>
    <p:sldId id="367" r:id="rId8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7"/>
    <p:restoredTop sz="94749"/>
  </p:normalViewPr>
  <p:slideViewPr>
    <p:cSldViewPr snapToGrid="0">
      <p:cViewPr varScale="1">
        <p:scale>
          <a:sx n="111" d="100"/>
          <a:sy n="111" d="100"/>
        </p:scale>
        <p:origin x="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B1645-3032-9C4C-9510-C896BFE54FCD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38E08-7B3D-1C4B-A80A-914EA246CF2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584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7360-257C-2214-55A6-AA429566E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44D0F-6226-B73D-8EB5-7B526006B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BA9F2-0555-B8DC-E3C6-7CE83CD6F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72BBF-60D8-631D-C99F-0B924B75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2C679-1900-37C5-0EB4-550929AF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3395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0923A-5838-BFB8-A362-07C948A17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66B8A-E8A3-9DCD-07E7-808396006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C9FD1-62DB-9284-DBB9-3DC4503C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DC73C-7D1B-2BE1-A2A8-6561CE9F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7B5C7-E45C-E1B8-A0A7-06C454544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9574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A22E2-9AE2-45E8-8FFB-C05B38DC95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A7999-74AC-2EC2-F9D9-549BC6234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4CF73-6F4B-8908-85D1-210ADE22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5621E-28E7-E0FA-E501-4F3DAF3B7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C3D8-CC60-DB57-150D-E60769E7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2405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C5CF-9938-6DCD-2D76-65B3335C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1C5B4-19D2-1C0C-1F66-4BBDA2AFC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18ABF-796F-14BE-5C12-946D492E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3090A-1B33-9397-BABC-4935C850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655A0-C535-D3E5-D1DD-424FBCDC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591141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A6868-F520-DCFA-87E6-6BB9E9E6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5185D-2490-6E31-13E6-275BF8029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19B1C-F441-9B66-1279-D7397DAF0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30A0D-3084-CF23-44EB-626C3706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91851-B6ED-FED7-33FB-DFC33E3C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38861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AF6A-B312-12CD-A775-D598F55B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D126A-AF9B-14F6-8C9D-57167051D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75C15-8299-4775-485F-90B0CE0DC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1F8EF-F574-E6A1-CCB4-23DD5625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4D21C-7971-B5E5-0F8B-0D9B280F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45E1B-B50D-6BFF-CA32-8FF1FB15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388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6A91-A8FA-2643-FB92-7C4F29028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16011-7943-228E-3688-089AF4430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F60FE-530D-C78E-CE4C-ABE519678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71E91-9422-0911-7691-D1A72F8FE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48F7F-1EA2-15DD-B86E-65A43ED48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A67DA2-64D5-C2EA-4924-75BA33E02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04A56C-87AE-9479-E205-557F20F4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968C55-D8C4-A695-C67B-72866538A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50481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F31-A474-50A8-A7ED-891B1A769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4ED5D-B422-ABFB-DA3C-D708D78A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77F43-3E86-B524-8E28-B8CF0FD1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FF565-FCD9-A34B-A1BB-05D196FD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51311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C08D4-DDD3-636A-6FCC-08E3C78C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D0FFD-6FDB-E5D7-9C0F-FD1510E70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62486-08AB-7A6D-4242-B86C976C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28533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890-D834-0794-8768-6299AB81A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A7B23-77A6-0603-844A-496DE7F50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2DEB6-0367-470F-8851-026FB9C4D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63E03-E4B1-F894-04D6-8D240620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5A31A-8AE1-C48B-0A16-FC7DD02C5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F8652-D080-594E-AAD2-53398416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847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FB06-AEAC-8410-3044-4614E4BF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A79625-4D87-2198-DD65-6F23C51437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0BB91-B2D1-4254-C459-81E9CC2C4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09A81-9199-FF23-8AE8-4C3D9E1B9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403E8-6E67-1A83-B7E4-D8B754DA8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5FDEE-C7F7-3973-B040-80EA3F6A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8362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72614-2AD3-A296-ECCB-7351E02B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17B31-7434-314C-5CC4-AB2297900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90D33-0FC6-D6F7-63F8-0BAD4CFDD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6AFA0-038E-3B47-B7D8-8275D1C6A6E0}" type="datetimeFigureOut">
              <a:rPr lang="en-SA" smtClean="0"/>
              <a:t>15/09/2025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8F6C9-CB37-13F2-97AB-AB73ED7EF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59920-E2F1-71DF-C7AF-8C64BBC08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89198-743F-EE4E-BF4F-A10405BA91E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8525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27CF-8E65-6358-87EB-52726EC18E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Spine Surgery</a:t>
            </a:r>
            <a:endParaRPr lang="en-S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04C98-1D90-B78B-16D2-7EB039ADB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021522"/>
          </a:xfrm>
        </p:spPr>
        <p:txBody>
          <a:bodyPr>
            <a:normAutofit fontScale="92500" lnSpcReduction="10000"/>
          </a:bodyPr>
          <a:lstStyle/>
          <a:p>
            <a:r>
              <a:rPr lang="en-SA" dirty="0"/>
              <a:t>Dr. Feras Qumqumji</a:t>
            </a:r>
          </a:p>
          <a:p>
            <a:r>
              <a:rPr lang="en-SA" dirty="0"/>
              <a:t>Adult and Pediatric Spine Surgery Consultant</a:t>
            </a:r>
          </a:p>
          <a:p>
            <a:r>
              <a:rPr lang="en-SA" dirty="0"/>
              <a:t>Program director of </a:t>
            </a:r>
            <a:r>
              <a:rPr lang="en-US" dirty="0"/>
              <a:t>Orthopedic</a:t>
            </a:r>
            <a:r>
              <a:rPr lang="en-SA" dirty="0"/>
              <a:t> Surgery Residency Training</a:t>
            </a:r>
          </a:p>
          <a:p>
            <a:r>
              <a:rPr lang="en-SA" dirty="0"/>
              <a:t>King Saud Medical City</a:t>
            </a:r>
          </a:p>
          <a:p>
            <a:r>
              <a:rPr lang="en-SA" dirty="0"/>
              <a:t>Riyad First Health Cluster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6711B-E819-E46B-CE08-794E33975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89100" cy="119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D3B1D8-388D-24A8-C404-FAFC75E83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454" y="0"/>
            <a:ext cx="1683545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5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3B01B-D33D-5303-1DF4-9AFABDB1D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8EEF-ACD2-4B19-9548-A8EF8D4A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Cervical Vertebra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EFB4A1-39A7-5DE4-C75E-9243C27E9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574" y="1842706"/>
            <a:ext cx="5742557" cy="393720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10F93-1F2F-6940-C7CA-DD49A7C7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3F826-64D5-C309-1B21-D616468C5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C9B50-ACFA-18CD-4C75-97D770913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882" y="2055812"/>
            <a:ext cx="5128906" cy="35298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D75C4-CB25-6E1C-7423-9B7C4C96C6F7}"/>
              </a:ext>
            </a:extLst>
          </p:cNvPr>
          <p:cNvSpPr txBox="1"/>
          <p:nvPr/>
        </p:nvSpPr>
        <p:spPr>
          <a:xfrm>
            <a:off x="1106311" y="5931929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effectLst/>
              </a:rPr>
              <a:t>C1 has no vertebral body and no spinous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58A099-8D91-47A4-6752-E23D94572FDE}"/>
              </a:ext>
            </a:extLst>
          </p:cNvPr>
          <p:cNvSpPr txBox="1"/>
          <p:nvPr/>
        </p:nvSpPr>
        <p:spPr>
          <a:xfrm>
            <a:off x="7336366" y="5950830"/>
            <a:ext cx="4549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effectLst/>
              </a:rPr>
              <a:t>C2 has an odontoid process (dens) and body</a:t>
            </a:r>
          </a:p>
        </p:txBody>
      </p:sp>
    </p:spTree>
    <p:extLst>
      <p:ext uri="{BB962C8B-B14F-4D97-AF65-F5344CB8AC3E}">
        <p14:creationId xmlns:p14="http://schemas.microsoft.com/office/powerpoint/2010/main" val="360230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699E9-31BB-8C88-7B6A-F6E9ED848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D995-126B-7157-50ED-8A2ED86D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Thoracic Vertebra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808CE-7FDE-B8BA-6DCA-8FB0AF56C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thoracic kyphosis</a:t>
            </a: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CFE0D-9F34-28C6-F7FB-A1087644F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ECA833-8029-5303-BDB7-09CB51C9B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E5954-EB3D-2979-EC0A-D1AD9FBBF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437" y="594431"/>
            <a:ext cx="4794515" cy="58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29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3589C-13CC-1FE0-F290-A8B98CB83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F0E1F-F00F-3003-7187-120D3CBB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Lumbar Vertebra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A90F74-D644-5EA3-ABA2-7EC313E17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0350" y="1027906"/>
            <a:ext cx="4588228" cy="550587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7A3886-F5A5-3591-3455-FC7E8840C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61B3D3-6BF1-F0F3-A65C-D89A717F2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48F7BF-BECA-C200-6CAB-3D59C3B22DBC}"/>
              </a:ext>
            </a:extLst>
          </p:cNvPr>
          <p:cNvSpPr txBox="1"/>
          <p:nvPr/>
        </p:nvSpPr>
        <p:spPr>
          <a:xfrm>
            <a:off x="2808464" y="29673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en-US" dirty="0"/>
              <a:t>L</a:t>
            </a:r>
            <a:r>
              <a:rPr lang="en-US" dirty="0">
                <a:effectLst/>
              </a:rPr>
              <a:t>umbar lordosis </a:t>
            </a:r>
          </a:p>
          <a:p>
            <a:pPr fontAlgn="base">
              <a:buNone/>
            </a:pPr>
            <a:br>
              <a:rPr lang="en-US" dirty="0">
                <a:effectLst/>
              </a:rPr>
            </a:b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5025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D82F-FED7-B985-223D-C7CC42657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7E76-2BF7-118B-69BF-412F68EB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effectLst/>
              </a:rPr>
              <a:t>Intervertebral Disc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6EA93-0AFD-4907-C57E-77DA2CCF5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8911" cy="4351338"/>
          </a:xfrm>
        </p:spPr>
        <p:txBody>
          <a:bodyPr>
            <a:normAutofit fontScale="77500" lnSpcReduction="20000"/>
          </a:bodyPr>
          <a:lstStyle/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 Annulus fibrosus</a:t>
            </a:r>
          </a:p>
          <a:p>
            <a:pPr fontAlgn="base"/>
            <a:r>
              <a:rPr lang="en-US" dirty="0"/>
              <a:t>Outer structure</a:t>
            </a:r>
          </a:p>
          <a:p>
            <a:pPr fontAlgn="base"/>
            <a:r>
              <a:rPr lang="en-US" dirty="0"/>
              <a:t>Composed of </a:t>
            </a:r>
            <a:r>
              <a:rPr lang="en-US" dirty="0">
                <a:solidFill>
                  <a:srgbClr val="0096FF"/>
                </a:solidFill>
              </a:rPr>
              <a:t>type I collagen </a:t>
            </a:r>
            <a:r>
              <a:rPr lang="en-US" dirty="0"/>
              <a:t>(oriented obliquely), water, and proteoglycans.</a:t>
            </a:r>
          </a:p>
          <a:p>
            <a:pPr fontAlgn="base"/>
            <a:r>
              <a:rPr lang="en-US" dirty="0"/>
              <a:t>Characterized by high tensile strength and prevents intervertebral distraction</a:t>
            </a:r>
          </a:p>
          <a:p>
            <a:pPr fontAlgn="base"/>
            <a:r>
              <a:rPr lang="en-US" dirty="0"/>
              <a:t>Remains flexible enough to allow for motion</a:t>
            </a:r>
          </a:p>
          <a:p>
            <a:pPr fontAlgn="base"/>
            <a:endParaRPr lang="en-US" dirty="0"/>
          </a:p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Nucleus pulposus</a:t>
            </a:r>
          </a:p>
          <a:p>
            <a:pPr fontAlgn="base"/>
            <a:r>
              <a:rPr lang="en-US" dirty="0"/>
              <a:t>Central portion of the intervertebral disc that is surrounded by the annulus fibrosus</a:t>
            </a:r>
          </a:p>
          <a:p>
            <a:pPr fontAlgn="base"/>
            <a:r>
              <a:rPr lang="en-US" dirty="0"/>
              <a:t>Composed of </a:t>
            </a:r>
            <a:r>
              <a:rPr lang="en-US" dirty="0">
                <a:solidFill>
                  <a:srgbClr val="0096FF"/>
                </a:solidFill>
              </a:rPr>
              <a:t>type II collagen</a:t>
            </a:r>
            <a:r>
              <a:rPr lang="en-US" dirty="0"/>
              <a:t>, water, and proteoglycans.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B6498-684F-ED6D-F3CC-CFCC12C60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EDA9F-AF41-4C4D-F740-813A67B7D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78759-333A-3CF3-BA8C-09A353ED6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684" y="2283884"/>
            <a:ext cx="3086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1BF98-4490-AEDD-23D4-B8CFC9CF2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B938-D10A-3658-743E-B3D5213D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Spine Trauma</a:t>
            </a:r>
            <a:endParaRPr lang="en-SA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C2323-1DD5-5723-6D1B-9EBD7C8A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B1072-E351-A0DC-F99D-6373A9D69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15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F0E40-CF2C-D727-5403-5880C17FC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FA569-EC95-71EB-5EAD-4A1326950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Suspicion of Spinal Injury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E5B85-C59B-11F3-4032-9F666D68A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8795"/>
          </a:xfrm>
        </p:spPr>
        <p:txBody>
          <a:bodyPr>
            <a:normAutofit fontScale="92500" lnSpcReduction="10000"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Cervical spine:</a:t>
            </a:r>
          </a:p>
          <a:p>
            <a:pPr lvl="1"/>
            <a:r>
              <a:rPr lang="en-US" dirty="0"/>
              <a:t>Head injury</a:t>
            </a:r>
            <a:endParaRPr lang="en-US" sz="1200" dirty="0"/>
          </a:p>
          <a:p>
            <a:pPr lvl="1"/>
            <a:r>
              <a:rPr lang="en-US" dirty="0"/>
              <a:t>Loss of consciousness</a:t>
            </a:r>
            <a:endParaRPr lang="en-US" sz="1200" dirty="0"/>
          </a:p>
          <a:p>
            <a:pPr lvl="1"/>
            <a:r>
              <a:rPr lang="en-US" dirty="0"/>
              <a:t>Severe facial injuries</a:t>
            </a:r>
          </a:p>
          <a:p>
            <a:pPr lvl="1"/>
            <a:r>
              <a:rPr lang="en-US" dirty="0"/>
              <a:t>Blunt injury above clavicle</a:t>
            </a:r>
            <a:endParaRPr lang="en-US" sz="1200" dirty="0"/>
          </a:p>
          <a:p>
            <a:pPr lvl="1"/>
            <a:r>
              <a:rPr lang="en-US" dirty="0"/>
              <a:t>Pain /stiffness in neck/back</a:t>
            </a:r>
          </a:p>
          <a:p>
            <a:pPr lvl="1"/>
            <a:endParaRPr lang="en-US" sz="1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Thoracolumbar spine:</a:t>
            </a:r>
          </a:p>
          <a:p>
            <a:pPr lvl="1"/>
            <a:r>
              <a:rPr lang="en-US" dirty="0"/>
              <a:t>Fall from height</a:t>
            </a:r>
          </a:p>
          <a:p>
            <a:pPr lvl="1"/>
            <a:r>
              <a:rPr lang="en-US" dirty="0"/>
              <a:t>Crushing accident</a:t>
            </a:r>
          </a:p>
          <a:p>
            <a:pPr lvl="1"/>
            <a:r>
              <a:rPr lang="en-US" dirty="0"/>
              <a:t>High-speed deceleration</a:t>
            </a:r>
          </a:p>
          <a:p>
            <a:pPr lvl="1"/>
            <a:r>
              <a:rPr lang="en-US" dirty="0"/>
              <a:t>Neurological symptoms in limbs</a:t>
            </a:r>
          </a:p>
          <a:p>
            <a:pPr lvl="1"/>
            <a:r>
              <a:rPr lang="en-US" dirty="0"/>
              <a:t>Rib fractures or seat belt bruising</a:t>
            </a:r>
          </a:p>
          <a:p>
            <a:pPr lvl="1"/>
            <a:r>
              <a:rPr lang="en-US" dirty="0"/>
              <a:t>Severe abdominal/pelvic and injuries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B07A6-BAD0-574B-A399-7B4A5731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A331B-479A-6E05-1A6B-ABA7DDA4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7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91FDC-0289-D4FC-6D7D-111FDDB90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D8739-8487-CCD0-5A6D-FB3AE7FC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Management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2FFF9-957A-67F2-93A5-B5F20DA94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 and management go hand in hand</a:t>
            </a:r>
          </a:p>
          <a:p>
            <a:r>
              <a:rPr lang="en-US" dirty="0"/>
              <a:t>Follow ATLS protocol: ABC</a:t>
            </a:r>
          </a:p>
          <a:p>
            <a:r>
              <a:rPr lang="en-US" dirty="0"/>
              <a:t>Inappropriate movement &amp; examination worsen the injury</a:t>
            </a:r>
          </a:p>
          <a:p>
            <a:r>
              <a:rPr lang="en-US" dirty="0"/>
              <a:t>Must immobilize the spine If any suspicion of spinal injury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5D26F-59E9-E679-5DB4-39F7C1C56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6AB85-AEFB-2859-3B15-88DE706C4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9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6" y="1375758"/>
            <a:ext cx="4739507" cy="4899910"/>
          </a:xfrm>
        </p:spPr>
        <p:txBody>
          <a:bodyPr>
            <a:normAutofit/>
          </a:bodyPr>
          <a:lstStyle/>
          <a:p>
            <a:r>
              <a:rPr lang="en-US" dirty="0"/>
              <a:t>Look:</a:t>
            </a:r>
          </a:p>
          <a:p>
            <a:pPr lvl="1"/>
            <a:r>
              <a:rPr lang="en-US" dirty="0"/>
              <a:t>General, attitude, bruises on head ,face, back </a:t>
            </a:r>
          </a:p>
          <a:p>
            <a:r>
              <a:rPr lang="en-US" dirty="0"/>
              <a:t>Feel</a:t>
            </a:r>
          </a:p>
          <a:p>
            <a:pPr lvl="1"/>
            <a:r>
              <a:rPr lang="en-US" dirty="0"/>
              <a:t>Tenderness, swelling</a:t>
            </a:r>
          </a:p>
          <a:p>
            <a:r>
              <a:rPr lang="en-US" dirty="0"/>
              <a:t>Do </a:t>
            </a:r>
            <a:r>
              <a:rPr lang="en-US" b="1" dirty="0"/>
              <a:t>NOT</a:t>
            </a:r>
            <a:r>
              <a:rPr lang="en-US" dirty="0"/>
              <a:t> Move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619" y="988277"/>
            <a:ext cx="3089931" cy="3083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77" y="4132811"/>
            <a:ext cx="3668375" cy="23270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63917" y="6459886"/>
            <a:ext cx="29611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sz="1200" dirty="0">
                <a:solidFill>
                  <a:srgbClr val="397B8C"/>
                </a:solidFill>
              </a:rPr>
              <a:t>Apley’s System of Orthopedics and Fractures</a:t>
            </a:r>
            <a:endParaRPr lang="en-US" sz="1200" dirty="0">
              <a:solidFill>
                <a:srgbClr val="397B8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55043" y="3841227"/>
            <a:ext cx="16962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sz="900" dirty="0">
                <a:solidFill>
                  <a:srgbClr val="397B8C"/>
                </a:solidFill>
              </a:rPr>
              <a:t>Apley’s System of Orthop and Fr</a:t>
            </a:r>
            <a:endParaRPr lang="en-US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6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 spine</a:t>
            </a:r>
          </a:p>
          <a:p>
            <a:r>
              <a:rPr lang="en-US" dirty="0"/>
              <a:t>Log-roll patient to see back</a:t>
            </a:r>
          </a:p>
        </p:txBody>
      </p:sp>
      <p:sp>
        <p:nvSpPr>
          <p:cNvPr id="8" name="Rectangle 7"/>
          <p:cNvSpPr/>
          <p:nvPr/>
        </p:nvSpPr>
        <p:spPr>
          <a:xfrm>
            <a:off x="4880123" y="6141969"/>
            <a:ext cx="29611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sz="1200" dirty="0" err="1">
                <a:solidFill>
                  <a:srgbClr val="397B8C"/>
                </a:solidFill>
              </a:rPr>
              <a:t>Apley’s</a:t>
            </a:r>
            <a:r>
              <a:rPr lang="hr-HR" sz="1200" dirty="0">
                <a:solidFill>
                  <a:srgbClr val="397B8C"/>
                </a:solidFill>
              </a:rPr>
              <a:t> System </a:t>
            </a:r>
            <a:r>
              <a:rPr lang="hr-HR" sz="1200" dirty="0" err="1">
                <a:solidFill>
                  <a:srgbClr val="397B8C"/>
                </a:solidFill>
              </a:rPr>
              <a:t>of</a:t>
            </a:r>
            <a:r>
              <a:rPr lang="hr-HR" sz="1200" dirty="0">
                <a:solidFill>
                  <a:srgbClr val="397B8C"/>
                </a:solidFill>
              </a:rPr>
              <a:t> </a:t>
            </a:r>
            <a:r>
              <a:rPr lang="hr-HR" sz="1200" dirty="0" err="1">
                <a:solidFill>
                  <a:srgbClr val="397B8C"/>
                </a:solidFill>
              </a:rPr>
              <a:t>Orthopedics</a:t>
            </a:r>
            <a:r>
              <a:rPr lang="hr-HR" sz="1200" dirty="0">
                <a:solidFill>
                  <a:srgbClr val="397B8C"/>
                </a:solidFill>
              </a:rPr>
              <a:t> </a:t>
            </a:r>
            <a:r>
              <a:rPr lang="hr-HR" sz="1200" dirty="0" err="1">
                <a:solidFill>
                  <a:srgbClr val="397B8C"/>
                </a:solidFill>
              </a:rPr>
              <a:t>and</a:t>
            </a:r>
            <a:r>
              <a:rPr lang="hr-HR" sz="1200" dirty="0">
                <a:solidFill>
                  <a:srgbClr val="397B8C"/>
                </a:solidFill>
              </a:rPr>
              <a:t> </a:t>
            </a:r>
            <a:r>
              <a:rPr lang="hr-HR" sz="1200" dirty="0" err="1">
                <a:solidFill>
                  <a:srgbClr val="397B8C"/>
                </a:solidFill>
              </a:rPr>
              <a:t>Fractures</a:t>
            </a:r>
            <a:endParaRPr lang="en-US" sz="1200" dirty="0">
              <a:solidFill>
                <a:srgbClr val="397B8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39385" y="3051221"/>
            <a:ext cx="2185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sz="1200" dirty="0">
                <a:solidFill>
                  <a:srgbClr val="397B8C"/>
                </a:solidFill>
              </a:rPr>
              <a:t>Apley’s System of Orthop and Fr</a:t>
            </a:r>
            <a:endParaRPr lang="en-US" sz="1200" dirty="0">
              <a:solidFill>
                <a:srgbClr val="397B8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364" y="1043156"/>
            <a:ext cx="2980513" cy="1993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336" y="3422650"/>
            <a:ext cx="4076700" cy="2705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176" y="3422650"/>
            <a:ext cx="40767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75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432" y="881314"/>
            <a:ext cx="3151120" cy="5775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Neurological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5" y="1375758"/>
            <a:ext cx="4891156" cy="4899910"/>
          </a:xfrm>
        </p:spPr>
        <p:txBody>
          <a:bodyPr/>
          <a:lstStyle/>
          <a:p>
            <a:r>
              <a:rPr lang="en-US" dirty="0"/>
              <a:t>Full neurological examination is a must</a:t>
            </a:r>
          </a:p>
          <a:p>
            <a:pPr lvl="1"/>
            <a:r>
              <a:rPr lang="en-US" dirty="0"/>
              <a:t>Dermatomes</a:t>
            </a:r>
          </a:p>
          <a:p>
            <a:pPr lvl="1"/>
            <a:r>
              <a:rPr lang="en-US" dirty="0"/>
              <a:t>Myotomes</a:t>
            </a:r>
          </a:p>
          <a:p>
            <a:pPr lvl="1"/>
            <a:r>
              <a:rPr lang="en-US" dirty="0"/>
              <a:t>Reflexes</a:t>
            </a:r>
          </a:p>
          <a:p>
            <a:r>
              <a:rPr lang="en-US" dirty="0"/>
              <a:t>To be repeated over days</a:t>
            </a:r>
          </a:p>
        </p:txBody>
      </p:sp>
      <p:sp>
        <p:nvSpPr>
          <p:cNvPr id="6" name="Rectangle 5"/>
          <p:cNvSpPr/>
          <p:nvPr/>
        </p:nvSpPr>
        <p:spPr>
          <a:xfrm>
            <a:off x="7739385" y="6616321"/>
            <a:ext cx="2185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sz="1200" dirty="0">
                <a:solidFill>
                  <a:srgbClr val="397B8C"/>
                </a:solidFill>
              </a:rPr>
              <a:t>Apley’s System of Orthop and Fr</a:t>
            </a:r>
            <a:endParaRPr lang="en-US" sz="12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5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EFB79-9FF5-35FF-3267-237C3F060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82A78-AA7E-FD54-ECF8-CD65900F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2D803-CB98-03FD-3263-AEDE9909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5797"/>
          </a:xfrm>
        </p:spPr>
        <p:txBody>
          <a:bodyPr>
            <a:normAutofit fontScale="77500" lnSpcReduction="20000"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dirty="0"/>
              <a:t>Nervous system</a:t>
            </a:r>
          </a:p>
          <a:p>
            <a:pPr fontAlgn="base">
              <a:buFont typeface="Wingdings" pitchFamily="2" charset="2"/>
              <a:buChar char="Ø"/>
            </a:pPr>
            <a:endParaRPr lang="en-US" dirty="0"/>
          </a:p>
          <a:p>
            <a:pPr fontAlgn="base">
              <a:buFont typeface="Wingdings" pitchFamily="2" charset="2"/>
              <a:buChar char="q"/>
            </a:pPr>
            <a:r>
              <a:rPr lang="en-US" dirty="0"/>
              <a:t>Central nervous system</a:t>
            </a:r>
          </a:p>
          <a:p>
            <a:pPr fontAlgn="base"/>
            <a:r>
              <a:rPr lang="en-US" dirty="0"/>
              <a:t>Brain</a:t>
            </a:r>
          </a:p>
          <a:p>
            <a:pPr fontAlgn="base"/>
            <a:r>
              <a:rPr lang="en-US" dirty="0"/>
              <a:t>Spinal cord: </a:t>
            </a:r>
            <a:r>
              <a:rPr lang="en-US" dirty="0">
                <a:solidFill>
                  <a:srgbClr val="0096FF"/>
                </a:solidFill>
              </a:rPr>
              <a:t>ends at </a:t>
            </a:r>
            <a:r>
              <a:rPr lang="en-US" b="1" dirty="0">
                <a:solidFill>
                  <a:srgbClr val="0096FF"/>
                </a:solidFill>
              </a:rPr>
              <a:t>L3</a:t>
            </a:r>
            <a:r>
              <a:rPr lang="en-US" dirty="0">
                <a:solidFill>
                  <a:srgbClr val="0096FF"/>
                </a:solidFill>
              </a:rPr>
              <a:t> at birth and </a:t>
            </a:r>
            <a:r>
              <a:rPr lang="en-US" b="1" dirty="0">
                <a:solidFill>
                  <a:srgbClr val="0096FF"/>
                </a:solidFill>
              </a:rPr>
              <a:t>L1</a:t>
            </a:r>
            <a:r>
              <a:rPr lang="en-US" dirty="0">
                <a:solidFill>
                  <a:srgbClr val="0096FF"/>
                </a:solidFill>
              </a:rPr>
              <a:t> at maturity</a:t>
            </a:r>
          </a:p>
          <a:p>
            <a:pPr marL="0" indent="0" fontAlgn="base">
              <a:buNone/>
            </a:pPr>
            <a:endParaRPr lang="en-US" dirty="0">
              <a:solidFill>
                <a:srgbClr val="0096FF"/>
              </a:solidFill>
            </a:endParaRPr>
          </a:p>
          <a:p>
            <a:pPr fontAlgn="base">
              <a:buFont typeface="Wingdings" pitchFamily="2" charset="2"/>
              <a:buChar char="q"/>
            </a:pPr>
            <a:r>
              <a:rPr lang="en-US" dirty="0"/>
              <a:t>Peripheral nervous system</a:t>
            </a:r>
          </a:p>
          <a:p>
            <a:pPr fontAlgn="base"/>
            <a:r>
              <a:rPr lang="en-US" dirty="0"/>
              <a:t>Cranial nerves</a:t>
            </a:r>
          </a:p>
          <a:p>
            <a:pPr fontAlgn="base"/>
            <a:r>
              <a:rPr lang="en-US" dirty="0"/>
              <a:t>Peripheral nerves</a:t>
            </a:r>
          </a:p>
          <a:p>
            <a:pPr fontAlgn="base"/>
            <a:endParaRPr lang="en-US" dirty="0"/>
          </a:p>
          <a:p>
            <a:pPr fontAlgn="base">
              <a:buFont typeface="Wingdings" pitchFamily="2" charset="2"/>
              <a:buChar char="q"/>
            </a:pPr>
            <a:r>
              <a:rPr lang="en-US" dirty="0"/>
              <a:t>Autonomic nervous system</a:t>
            </a:r>
          </a:p>
          <a:p>
            <a:pPr fontAlgn="base"/>
            <a:r>
              <a:rPr lang="en-US" dirty="0"/>
              <a:t>sympathetic system</a:t>
            </a:r>
          </a:p>
          <a:p>
            <a:pPr fontAlgn="base"/>
            <a:r>
              <a:rPr lang="en-US" dirty="0"/>
              <a:t>Parasympathetic nervous system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BEA8F-61E1-1CA9-019F-C2F578954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81B0A-6D23-C79B-B81C-246B5F055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46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A8DF9-6BFA-9403-136E-CC38F4ABA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BBBB-46B7-BDEB-B83E-ABA4C457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E00791-3566-64A8-DEBB-EE0C718D3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5801" y="148725"/>
            <a:ext cx="8702889" cy="67092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DF095D-F904-41A4-D317-AB1CC300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076E32-DD4E-6377-26CE-32E9A50C0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BAE675-06AB-50FA-76FD-713067D37D69}"/>
              </a:ext>
            </a:extLst>
          </p:cNvPr>
          <p:cNvSpPr txBox="1"/>
          <p:nvPr/>
        </p:nvSpPr>
        <p:spPr>
          <a:xfrm>
            <a:off x="511245" y="29962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A" sz="2400" dirty="0"/>
              <a:t>Examination</a:t>
            </a:r>
            <a:r>
              <a:rPr lang="en-S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3916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X-rays for C- Spine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5" y="1375758"/>
            <a:ext cx="4407492" cy="4899910"/>
          </a:xfrm>
        </p:spPr>
        <p:txBody>
          <a:bodyPr/>
          <a:lstStyle/>
          <a:p>
            <a:r>
              <a:rPr lang="en-US" dirty="0"/>
              <a:t>AP:</a:t>
            </a:r>
          </a:p>
          <a:p>
            <a:pPr lvl="1"/>
            <a:r>
              <a:rPr lang="en-US" dirty="0"/>
              <a:t>Intact lateral outline</a:t>
            </a:r>
          </a:p>
          <a:p>
            <a:pPr lvl="1"/>
            <a:r>
              <a:rPr lang="en-US" dirty="0"/>
              <a:t>Spinous processes &amp; Trachea in the middle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348" y="1677988"/>
            <a:ext cx="3235204" cy="4884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80348" y="6562513"/>
            <a:ext cx="3347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C7C9F"/>
                </a:solidFill>
              </a:rPr>
              <a:t>http://radiology-</a:t>
            </a:r>
            <a:r>
              <a:rPr lang="en-US" sz="1200" dirty="0" err="1">
                <a:solidFill>
                  <a:srgbClr val="2C7C9F"/>
                </a:solidFill>
              </a:rPr>
              <a:t>anatomy.blogspot.com</a:t>
            </a:r>
            <a:r>
              <a:rPr lang="en-US" sz="1200" dirty="0">
                <a:solidFill>
                  <a:srgbClr val="2C7C9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42985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X-rays for C- Spine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224" y="1177374"/>
            <a:ext cx="5042021" cy="4899910"/>
          </a:xfrm>
        </p:spPr>
        <p:txBody>
          <a:bodyPr/>
          <a:lstStyle/>
          <a:p>
            <a:r>
              <a:rPr lang="en-US" dirty="0"/>
              <a:t>Lateral:</a:t>
            </a:r>
          </a:p>
          <a:p>
            <a:pPr lvl="1"/>
            <a:r>
              <a:rPr lang="en-US" dirty="0"/>
              <a:t>All C- vertebrae &amp; upper T1</a:t>
            </a:r>
          </a:p>
          <a:p>
            <a:pPr lvl="1"/>
            <a:r>
              <a:rPr lang="en-US" dirty="0"/>
              <a:t>Prevertebral soft tissue width</a:t>
            </a:r>
          </a:p>
          <a:p>
            <a:pPr lvl="1"/>
            <a:r>
              <a:rPr lang="en-US" dirty="0"/>
              <a:t>Four parallel curves</a:t>
            </a:r>
          </a:p>
          <a:p>
            <a:pPr lvl="2"/>
            <a:r>
              <a:rPr lang="en-US" dirty="0"/>
              <a:t>Front of vertebral bodies</a:t>
            </a:r>
          </a:p>
          <a:p>
            <a:pPr lvl="2"/>
            <a:r>
              <a:rPr lang="en-US" dirty="0"/>
              <a:t>Back of vertebral bodies</a:t>
            </a:r>
          </a:p>
          <a:p>
            <a:pPr lvl="2"/>
            <a:r>
              <a:rPr lang="en-US" dirty="0"/>
              <a:t>Posterior borders of lateral masses</a:t>
            </a:r>
          </a:p>
          <a:p>
            <a:pPr lvl="2"/>
            <a:r>
              <a:rPr lang="en-US" dirty="0"/>
              <a:t>Bases of spinous processes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671" y="1133405"/>
            <a:ext cx="2435401" cy="4055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7124" y="4935073"/>
            <a:ext cx="194636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sz="1050" dirty="0">
                <a:solidFill>
                  <a:srgbClr val="397B8C"/>
                </a:solidFill>
              </a:rPr>
              <a:t>Apley’s System of Orthop and Fr</a:t>
            </a:r>
            <a:endParaRPr lang="en-US" sz="1050" dirty="0">
              <a:solidFill>
                <a:srgbClr val="397B8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4244" y="1177374"/>
            <a:ext cx="3939048" cy="51595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76845" y="6493404"/>
            <a:ext cx="2650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dirty="0">
                <a:solidFill>
                  <a:srgbClr val="2C7C9F"/>
                </a:solidFill>
              </a:rPr>
              <a:t>http://</a:t>
            </a:r>
            <a:r>
              <a:rPr lang="pl-PL" sz="1200" dirty="0" err="1">
                <a:solidFill>
                  <a:srgbClr val="2C7C9F"/>
                </a:solidFill>
              </a:rPr>
              <a:t>www.imageinterpretation.co.uk</a:t>
            </a:r>
            <a:r>
              <a:rPr lang="pl-PL" sz="1200" dirty="0">
                <a:solidFill>
                  <a:srgbClr val="2C7C9F"/>
                </a:solidFill>
              </a:rPr>
              <a:t>/</a:t>
            </a:r>
            <a:endParaRPr lang="en-US" sz="12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X-rays for C- Spine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Open-mouth view</a:t>
            </a:r>
          </a:p>
          <a:p>
            <a:r>
              <a:rPr lang="en-US" dirty="0"/>
              <a:t>For C1 and C2</a:t>
            </a:r>
          </a:p>
          <a:p>
            <a:pPr lvl="1"/>
            <a:r>
              <a:rPr lang="en-US" dirty="0"/>
              <a:t>Odontoid fractures</a:t>
            </a:r>
          </a:p>
          <a:p>
            <a:pPr lvl="1"/>
            <a:r>
              <a:rPr lang="en-US" dirty="0"/>
              <a:t>Lateral mass fractures</a:t>
            </a:r>
          </a:p>
          <a:p>
            <a:r>
              <a:rPr lang="en-US" dirty="0"/>
              <a:t>Look for:</a:t>
            </a:r>
          </a:p>
          <a:p>
            <a:pPr lvl="1"/>
            <a:r>
              <a:rPr lang="en-US" dirty="0"/>
              <a:t>Symmetry</a:t>
            </a:r>
          </a:p>
          <a:p>
            <a:pPr lvl="1"/>
            <a:r>
              <a:rPr lang="en-US" dirty="0"/>
              <a:t>Continuity of bone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432" b="3542"/>
          <a:stretch/>
        </p:blipFill>
        <p:spPr>
          <a:xfrm>
            <a:off x="5947825" y="1651408"/>
            <a:ext cx="4701755" cy="31110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01848" y="4752559"/>
            <a:ext cx="15937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00" dirty="0">
                <a:solidFill>
                  <a:srgbClr val="2C7C9F"/>
                </a:solidFill>
              </a:rPr>
              <a:t>http://</a:t>
            </a:r>
            <a:r>
              <a:rPr lang="fr-FR" sz="1000" dirty="0" err="1">
                <a:solidFill>
                  <a:srgbClr val="2C7C9F"/>
                </a:solidFill>
              </a:rPr>
              <a:t>nypemergency.org</a:t>
            </a:r>
            <a:r>
              <a:rPr lang="fr-FR" sz="1000" dirty="0">
                <a:solidFill>
                  <a:srgbClr val="2C7C9F"/>
                </a:solidFill>
              </a:rPr>
              <a:t>/</a:t>
            </a:r>
            <a:endParaRPr lang="en-US" sz="10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21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Factors:</a:t>
            </a:r>
          </a:p>
          <a:p>
            <a:pPr lvl="1"/>
            <a:r>
              <a:rPr lang="en-US" dirty="0"/>
              <a:t>Stable / Unstable</a:t>
            </a:r>
          </a:p>
          <a:p>
            <a:pPr lvl="1"/>
            <a:r>
              <a:rPr lang="en-US" dirty="0"/>
              <a:t>With / without neurological injury</a:t>
            </a:r>
            <a:endParaRPr lang="ar-SA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96FF"/>
                </a:solidFill>
              </a:rPr>
              <a:t>Objectives of Treatment:</a:t>
            </a:r>
          </a:p>
          <a:p>
            <a:pPr lvl="1"/>
            <a:r>
              <a:rPr lang="en-US" dirty="0"/>
              <a:t>Preserve neurological function</a:t>
            </a:r>
          </a:p>
          <a:p>
            <a:pPr lvl="1"/>
            <a:r>
              <a:rPr lang="en-US" dirty="0"/>
              <a:t>Relieve reversible neural compression</a:t>
            </a:r>
          </a:p>
          <a:p>
            <a:pPr lvl="1"/>
            <a:r>
              <a:rPr lang="en-US" dirty="0"/>
              <a:t>Restore alignment of spine</a:t>
            </a:r>
          </a:p>
          <a:p>
            <a:pPr lvl="1"/>
            <a:r>
              <a:rPr lang="en-US" dirty="0"/>
              <a:t>Stabilize the spine</a:t>
            </a:r>
          </a:p>
          <a:p>
            <a:pPr lvl="1"/>
            <a:r>
              <a:rPr lang="en-US" dirty="0"/>
              <a:t>Rehabilitate the patient</a:t>
            </a:r>
          </a:p>
        </p:txBody>
      </p:sp>
    </p:spTree>
    <p:extLst>
      <p:ext uri="{BB962C8B-B14F-4D97-AF65-F5344CB8AC3E}">
        <p14:creationId xmlns:p14="http://schemas.microsoft.com/office/powerpoint/2010/main" val="201705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Stable Without Neurological Injury:</a:t>
            </a:r>
          </a:p>
          <a:p>
            <a:pPr lvl="1"/>
            <a:r>
              <a:rPr lang="en-US" dirty="0"/>
              <a:t>Conservative (support by orthotics ,rest)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3276" y="2623812"/>
            <a:ext cx="2268085" cy="1837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508" y="4481880"/>
            <a:ext cx="1688853" cy="2244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360" y="2623813"/>
            <a:ext cx="3216670" cy="3918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030" y="2628911"/>
            <a:ext cx="3130650" cy="39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1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Unstable With/out Neurological Injury:</a:t>
            </a:r>
          </a:p>
          <a:p>
            <a:pPr lvl="1"/>
            <a:r>
              <a:rPr lang="en-US" dirty="0"/>
              <a:t>Secure stabilization:</a:t>
            </a:r>
          </a:p>
          <a:p>
            <a:pPr lvl="2"/>
            <a:r>
              <a:rPr lang="en-US" dirty="0"/>
              <a:t>Skin / Skeletal Traction</a:t>
            </a:r>
          </a:p>
          <a:p>
            <a:pPr lvl="2"/>
            <a:r>
              <a:rPr lang="en-US" dirty="0"/>
              <a:t>Surgery +/-Decompression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6916" y="3933046"/>
            <a:ext cx="3271241" cy="2715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2485" y="6622216"/>
            <a:ext cx="1684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dirty="0">
                <a:solidFill>
                  <a:srgbClr val="2C7C9F"/>
                </a:solidFill>
              </a:rPr>
              <a:t>http://www0.sun.ac.za/</a:t>
            </a:r>
            <a:endParaRPr lang="en-US" sz="1200" dirty="0">
              <a:solidFill>
                <a:srgbClr val="2C7C9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906440"/>
            <a:ext cx="4179795" cy="2741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916" y="1897465"/>
            <a:ext cx="3271241" cy="2035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11270" y="3652523"/>
            <a:ext cx="146226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rgbClr val="2C7C9F"/>
                </a:solidFill>
              </a:rPr>
              <a:t>http://</a:t>
            </a:r>
            <a:r>
              <a:rPr lang="en-US" sz="1050" dirty="0" err="1">
                <a:solidFill>
                  <a:srgbClr val="2C7C9F"/>
                </a:solidFill>
              </a:rPr>
              <a:t>reviews.jbjs.org</a:t>
            </a:r>
            <a:r>
              <a:rPr lang="en-US" sz="1050" dirty="0">
                <a:solidFill>
                  <a:srgbClr val="2C7C9F"/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086" y="1897464"/>
            <a:ext cx="3334070" cy="4724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27937" y="6668382"/>
            <a:ext cx="17491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900" dirty="0">
                <a:solidFill>
                  <a:srgbClr val="2C7C9F"/>
                </a:solidFill>
              </a:rPr>
              <a:t>http://</a:t>
            </a:r>
            <a:r>
              <a:rPr lang="pl-PL" sz="900" dirty="0" err="1">
                <a:solidFill>
                  <a:srgbClr val="2C7C9F"/>
                </a:solidFill>
              </a:rPr>
              <a:t>www.spineuniverse.com</a:t>
            </a:r>
            <a:r>
              <a:rPr lang="pl-PL" sz="900" dirty="0">
                <a:solidFill>
                  <a:srgbClr val="2C7C9F"/>
                </a:solidFill>
              </a:rPr>
              <a:t>/</a:t>
            </a:r>
            <a:endParaRPr lang="en-US" sz="900" dirty="0">
              <a:solidFill>
                <a:srgbClr val="2C7C9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0" y="3381993"/>
            <a:ext cx="4214569" cy="32380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33930" y="6509790"/>
            <a:ext cx="20502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C7C9F"/>
                </a:solidFill>
              </a:rPr>
              <a:t>http://</a:t>
            </a:r>
            <a:r>
              <a:rPr lang="en-US" sz="900" dirty="0" err="1">
                <a:solidFill>
                  <a:srgbClr val="2C7C9F"/>
                </a:solidFill>
              </a:rPr>
              <a:t>thenerdynurse.com</a:t>
            </a:r>
            <a:r>
              <a:rPr lang="en-US" sz="900" dirty="0">
                <a:solidFill>
                  <a:srgbClr val="2C7C9F"/>
                </a:solidFill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3843" y="4001294"/>
            <a:ext cx="171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Halo-Vest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4412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Unstable With/out Neurological Injury:</a:t>
            </a:r>
          </a:p>
          <a:p>
            <a:pPr lvl="1"/>
            <a:r>
              <a:rPr lang="en-US" dirty="0"/>
              <a:t>Secure stabilization:</a:t>
            </a:r>
          </a:p>
          <a:p>
            <a:pPr lvl="2"/>
            <a:r>
              <a:rPr lang="en-US" dirty="0"/>
              <a:t>Skin / Skeletal Traction</a:t>
            </a:r>
          </a:p>
          <a:p>
            <a:pPr lvl="2"/>
            <a:r>
              <a:rPr lang="en-US" dirty="0"/>
              <a:t>Surgery +/-Decompression </a:t>
            </a:r>
          </a:p>
        </p:txBody>
      </p:sp>
      <p:pic>
        <p:nvPicPr>
          <p:cNvPr id="2052" name="Picture 4" descr="https://www.researchgate.net/profile/Deng_Xing_Lun/publication/264990343/figure/fig1/AS:195901994868738@1423718083474/Radiographic-studies-of-the-cervical-defects-and-performed-procedures-a-c-Preoperativ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5" r="49379"/>
          <a:stretch/>
        </p:blipFill>
        <p:spPr bwMode="auto">
          <a:xfrm>
            <a:off x="6171284" y="3616961"/>
            <a:ext cx="3981653" cy="26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researchgate.net/profile/Deng_Xing_Lun/publication/264990343/figure/fig1/AS:195901994868738@1423718083474/Radiographic-studies-of-the-cervical-defects-and-performed-procedures-a-c-Preoperativ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0" t="-87" r="21923" b="53022"/>
          <a:stretch/>
        </p:blipFill>
        <p:spPr bwMode="auto">
          <a:xfrm>
            <a:off x="2110661" y="3616961"/>
            <a:ext cx="4013603" cy="26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22196" y="6275669"/>
            <a:ext cx="27679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www.researchgate.net/publication/264990343_S</a:t>
            </a:r>
            <a:endParaRPr lang="ar-SA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29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514F-C44F-40E4-4DC4-6431B059F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7174C99-1F96-3425-FBB9-567C6AA94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SA" b="1" dirty="0"/>
              <a:t>Common Adult Spine Fracture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4CA4A-E7DA-6773-D5C2-65BC9B1C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4C73E-36FE-9F6A-0F15-20534C14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07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D743E-EE70-7EB7-C269-8927EE99B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CC265-E558-00B3-8A99-761196EF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Anatomical area of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DE16E-2C98-9087-7665-FB32C020F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Upper cervical (C1-C2)</a:t>
            </a:r>
          </a:p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Sub-axial (C3-C7)</a:t>
            </a:r>
          </a:p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SA" dirty="0"/>
              <a:t>Thoracic </a:t>
            </a:r>
          </a:p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SA" dirty="0"/>
              <a:t>Thoracolumbar</a:t>
            </a:r>
          </a:p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SA" dirty="0"/>
              <a:t>Lumbar</a:t>
            </a:r>
          </a:p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SA" dirty="0"/>
              <a:t>Sacrum</a:t>
            </a:r>
          </a:p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SA" dirty="0"/>
              <a:t>Coccyx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AE293-9960-1792-5970-79489D1B8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E4513-5DAF-2F4C-1EDA-60A9F68E6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7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950F5-A418-5B91-3B95-DD8E53C3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Spinal Cord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90E65-D97B-8171-9254-958FF8339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22156" cy="4667250"/>
          </a:xfrm>
        </p:spPr>
        <p:txBody>
          <a:bodyPr>
            <a:normAutofit fontScale="70000" lnSpcReduction="20000"/>
          </a:bodyPr>
          <a:lstStyle/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Conus medullaris</a:t>
            </a:r>
          </a:p>
          <a:p>
            <a:pPr fontAlgn="base"/>
            <a:r>
              <a:rPr lang="en-US" dirty="0"/>
              <a:t>Termination of the spinal cord</a:t>
            </a:r>
          </a:p>
          <a:p>
            <a:pPr fontAlgn="base"/>
            <a:endParaRPr lang="en-US" dirty="0"/>
          </a:p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Filum </a:t>
            </a:r>
            <a:r>
              <a:rPr lang="en-US" dirty="0" err="1"/>
              <a:t>terminale</a:t>
            </a:r>
            <a:endParaRPr lang="en-US" dirty="0"/>
          </a:p>
          <a:p>
            <a:pPr fontAlgn="base"/>
            <a:r>
              <a:rPr lang="en-US" dirty="0"/>
              <a:t>Residual fragment of spinal cord that extends from the conus medullaris to the sacrum</a:t>
            </a:r>
          </a:p>
          <a:p>
            <a:pPr fontAlgn="base"/>
            <a:endParaRPr lang="en-US" dirty="0"/>
          </a:p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Thecal sac</a:t>
            </a:r>
          </a:p>
          <a:p>
            <a:pPr fontAlgn="base"/>
            <a:r>
              <a:rPr lang="en-US" dirty="0"/>
              <a:t>Dura-surrounded sac that extends from the spinal cord and contains cerebrospinal fluid, nerve roots, and the cauda equina</a:t>
            </a:r>
          </a:p>
          <a:p>
            <a:pPr fontAlgn="base"/>
            <a:endParaRPr lang="en-US" dirty="0"/>
          </a:p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Cauda equina</a:t>
            </a:r>
          </a:p>
          <a:p>
            <a:pPr fontAlgn="base"/>
            <a:r>
              <a:rPr lang="en-US" dirty="0"/>
              <a:t>Nerve roots and filum </a:t>
            </a:r>
            <a:r>
              <a:rPr lang="en-US" dirty="0" err="1"/>
              <a:t>terminale</a:t>
            </a:r>
            <a:r>
              <a:rPr lang="en-US" dirty="0"/>
              <a:t> that extend from the spinal cord and are surrounded by dura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B79B7-FC9F-9E67-12DA-AD3AFC3B7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C888E0-7461-78BD-602E-0FB657977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C7F2A-B7E9-98FF-AE24-8B7B584CA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356" y="1830564"/>
            <a:ext cx="4655639" cy="31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36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CFF51-62E6-AEC8-BD05-C15175EB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CAECA-1C3D-DCA6-D302-F5005699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C2 (Odontoid fracture)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0D938-9266-B8A1-A1D9-4554A0FAD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5035" cy="4351338"/>
          </a:xfrm>
        </p:spPr>
        <p:txBody>
          <a:bodyPr>
            <a:normAutofit fontScale="77500" lnSpcReduction="20000"/>
          </a:bodyPr>
          <a:lstStyle/>
          <a:p>
            <a:r>
              <a:rPr lang="en-SA" dirty="0"/>
              <a:t>C2 (Odontoid fracture)</a:t>
            </a:r>
          </a:p>
          <a:p>
            <a:pPr fontAlgn="base"/>
            <a:r>
              <a:rPr lang="en-US" dirty="0"/>
              <a:t>Seen in low-energy falls in elderly patients and high energy traumatic injuries in younger patients.</a:t>
            </a:r>
          </a:p>
          <a:p>
            <a:pPr fontAlgn="base"/>
            <a:r>
              <a:rPr lang="en-US" dirty="0"/>
              <a:t>Diagnosis may be made with standard lateral and </a:t>
            </a:r>
            <a:r>
              <a:rPr lang="en-US" dirty="0">
                <a:solidFill>
                  <a:srgbClr val="0096FF"/>
                </a:solidFill>
              </a:rPr>
              <a:t>open-mouth</a:t>
            </a:r>
            <a:r>
              <a:rPr lang="en-US" dirty="0"/>
              <a:t> odontoid radiographs.</a:t>
            </a:r>
          </a:p>
          <a:p>
            <a:pPr fontAlgn="base"/>
            <a:r>
              <a:rPr lang="en-US" dirty="0"/>
              <a:t>Some fractures may be difficult to visualize on radiographs and require a CT scan to diagnose.</a:t>
            </a:r>
          </a:p>
          <a:p>
            <a:pPr fontAlgn="base"/>
            <a:r>
              <a:rPr lang="en-US" dirty="0"/>
              <a:t>MRI is rarely indicated, as these fractures are usually </a:t>
            </a:r>
            <a:r>
              <a:rPr lang="en-US" dirty="0">
                <a:solidFill>
                  <a:srgbClr val="0096FF"/>
                </a:solidFill>
              </a:rPr>
              <a:t>not associated with neurologic symptoms</a:t>
            </a:r>
          </a:p>
          <a:p>
            <a:pPr fontAlgn="base"/>
            <a:r>
              <a:rPr lang="en-US" dirty="0"/>
              <a:t>Treatment may be nonoperative or operative depending on the type and risk factors for </a:t>
            </a:r>
            <a:r>
              <a:rPr lang="en-US" dirty="0">
                <a:solidFill>
                  <a:srgbClr val="FF0000"/>
                </a:solidFill>
              </a:rPr>
              <a:t>nonunion</a:t>
            </a:r>
            <a:r>
              <a:rPr lang="en-US" dirty="0"/>
              <a:t>. </a:t>
            </a: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B79CF-1984-3784-EEB6-CB6A194FF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85DBE-6119-D162-8412-5F2D87AF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105808-3F47-1060-98AB-5D29AC9C7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235" y="2277306"/>
            <a:ext cx="4933781" cy="34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5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DCF55-B0D7-EADA-DB0E-4AC069CFB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BF53-73B8-FE1C-9E75-64C05BFF0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Cervical facet dislocations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9534A-95B3-B8FB-CA64-A453DBA1D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8590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Spectrum of traumatic injuries with varying degrees of cervical instability and risk of spinal cord injury</a:t>
            </a:r>
          </a:p>
          <a:p>
            <a:pPr fontAlgn="base"/>
            <a:r>
              <a:rPr lang="en-US" dirty="0"/>
              <a:t>Diagnosis can be confirmed with </a:t>
            </a:r>
            <a:r>
              <a:rPr lang="en-US" dirty="0">
                <a:solidFill>
                  <a:srgbClr val="0096FF"/>
                </a:solidFill>
              </a:rPr>
              <a:t>radiographs or CT scan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An </a:t>
            </a:r>
            <a:r>
              <a:rPr lang="en-US" dirty="0">
                <a:solidFill>
                  <a:srgbClr val="0096FF"/>
                </a:solidFill>
              </a:rPr>
              <a:t>MRI</a:t>
            </a:r>
            <a:r>
              <a:rPr lang="en-US" dirty="0"/>
              <a:t> should be performed before surgery to identify an associated disk herniation</a:t>
            </a:r>
          </a:p>
          <a:p>
            <a:pPr fontAlgn="base"/>
            <a:r>
              <a:rPr lang="en-US" dirty="0"/>
              <a:t>Treatment usually involves closed or open reduction, followed by surgical stabilization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ADCC-DAEC-8D14-5389-34F43CBC0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5449C3-C4DE-5B61-78DC-CC4E499C0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84B6D-F2E2-C8C1-B285-AB787D381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959" y="1027906"/>
            <a:ext cx="4510671" cy="2941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5A77D6-5CE1-DBD7-ABDF-5164A0A1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268" y="4001294"/>
            <a:ext cx="2720051" cy="27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65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84BB3-60EF-C0CA-56BC-0DD42CC10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370D-A322-0451-85B8-6D032869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effectLst/>
              </a:rPr>
              <a:t>Closed Cervical Traction</a:t>
            </a:r>
            <a:endParaRPr lang="en-S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6E42E4-6A16-DE0E-5BB0-C5619F80D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6816" y="1825625"/>
            <a:ext cx="2918367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567AD-DB0D-6FDC-3C50-B0B461276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010D0C-89EC-5CEA-2F2F-6B3083703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74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Sprained Neck (Whiplash inj.)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 tissue sprain only - stable</a:t>
            </a:r>
          </a:p>
          <a:p>
            <a:r>
              <a:rPr lang="en-US" dirty="0"/>
              <a:t>RTA: Rear-end collision:</a:t>
            </a:r>
          </a:p>
          <a:p>
            <a:pPr lvl="1"/>
            <a:r>
              <a:rPr lang="en-US" dirty="0"/>
              <a:t>Body thrown forwards, neck jerked backwards</a:t>
            </a:r>
          </a:p>
          <a:p>
            <a:pPr lvl="1"/>
            <a:r>
              <a:rPr lang="en-US" dirty="0"/>
              <a:t>Pain/stiffness over 48 hours</a:t>
            </a:r>
          </a:p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Pain relief</a:t>
            </a:r>
          </a:p>
          <a:p>
            <a:pPr lvl="1"/>
            <a:r>
              <a:rPr lang="en-US" dirty="0"/>
              <a:t>C-Collar</a:t>
            </a:r>
          </a:p>
          <a:p>
            <a:pPr lvl="1"/>
            <a:r>
              <a:rPr lang="en-US" dirty="0"/>
              <a:t>Physiotherapy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821" y="3111116"/>
            <a:ext cx="2254263" cy="3418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3647" y="6525865"/>
            <a:ext cx="22910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100" dirty="0">
                <a:solidFill>
                  <a:srgbClr val="2C7C9F"/>
                </a:solidFill>
              </a:rPr>
              <a:t>http://</a:t>
            </a:r>
            <a:r>
              <a:rPr lang="nl-NL" sz="1100" dirty="0" err="1">
                <a:solidFill>
                  <a:srgbClr val="2C7C9F"/>
                </a:solidFill>
              </a:rPr>
              <a:t>drcaram.files.wordpress.com</a:t>
            </a:r>
            <a:r>
              <a:rPr lang="nl-NL" sz="1100" dirty="0">
                <a:solidFill>
                  <a:srgbClr val="2C7C9F"/>
                </a:solidFill>
              </a:rPr>
              <a:t>/</a:t>
            </a:r>
            <a:endParaRPr lang="en-US" sz="1100" dirty="0">
              <a:solidFill>
                <a:srgbClr val="2C7C9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370" y="3512821"/>
            <a:ext cx="2838450" cy="3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03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CB566-885A-01BF-A579-7D43606E6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70D9-BF93-F234-05A4-3A20A607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/>
              <a:t>Thoracolumbar Burst Fractures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C7925-FE0F-64A6-7C25-0276681C5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7633" cy="4351338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Common high-energy traumatic vertebral fractures caused by </a:t>
            </a:r>
            <a:r>
              <a:rPr lang="en-US" dirty="0">
                <a:solidFill>
                  <a:srgbClr val="0096FF"/>
                </a:solidFill>
              </a:rPr>
              <a:t>flexion</a:t>
            </a:r>
            <a:r>
              <a:rPr lang="en-US" dirty="0"/>
              <a:t> of the spine that leads to a compression force through the </a:t>
            </a:r>
            <a:r>
              <a:rPr lang="en-US" dirty="0">
                <a:solidFill>
                  <a:srgbClr val="0096FF"/>
                </a:solidFill>
              </a:rPr>
              <a:t>anterior and middle column</a:t>
            </a:r>
            <a:r>
              <a:rPr lang="en-US" dirty="0"/>
              <a:t> of the vertebrae leading to retropulsion of bone into the spinal canal and compression of the neural elements.</a:t>
            </a:r>
          </a:p>
          <a:p>
            <a:pPr fontAlgn="base"/>
            <a:r>
              <a:rPr lang="en-US" dirty="0">
                <a:solidFill>
                  <a:srgbClr val="0096FF"/>
                </a:solidFill>
              </a:rPr>
              <a:t>CT</a:t>
            </a:r>
            <a:r>
              <a:rPr lang="en-US" dirty="0"/>
              <a:t> scan is the gold standard investigation</a:t>
            </a:r>
          </a:p>
          <a:p>
            <a:pPr fontAlgn="base"/>
            <a:r>
              <a:rPr lang="en-US" dirty="0"/>
              <a:t>Treatment is </a:t>
            </a:r>
            <a:r>
              <a:rPr lang="en-US" dirty="0">
                <a:solidFill>
                  <a:srgbClr val="0096FF"/>
                </a:solidFill>
              </a:rPr>
              <a:t>bracing or surgical decompression </a:t>
            </a:r>
            <a:r>
              <a:rPr lang="en-US" dirty="0"/>
              <a:t>and stabilization depending on whether the patient has neurologic deficits and whether the fracture is unstable with a risk of drifting into kyphosis.</a:t>
            </a:r>
          </a:p>
          <a:p>
            <a: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B0EE5-9E55-894C-53D0-586D3A342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73AA6-E4F8-911B-0BFF-F481C3B44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2B4F8-2E95-269E-010C-2415496FC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799" y="1825625"/>
            <a:ext cx="40005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18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B4061-F440-489F-148E-DDA0E7004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DCF2-CD4A-ACB6-8B72-F786EAAC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Surgical fixation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7B7D59-5BD2-8163-C881-A4EC2FC0F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998" y="2372987"/>
            <a:ext cx="7676668" cy="35016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86A0A-9CFE-81E8-37A7-B90821D8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B9FB6-8D19-8609-A388-FC01D380C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64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21869-D690-D721-45D2-DA75409C7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1658-5B96-473A-10BD-E4966B41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SA" b="1" dirty="0"/>
              <a:t>Spinal Cord </a:t>
            </a:r>
            <a:r>
              <a:rPr lang="en-US" b="1" dirty="0"/>
              <a:t>Injury</a:t>
            </a:r>
            <a:endParaRPr lang="en-SA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42A45-67C0-A003-C17B-41918E5F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C87584-B423-5068-65FF-40068F8DF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56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8D9B6-F2D6-2E98-A463-6E74916B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2B028-34F7-B930-4774-01BE137C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Spinal Cord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754D7-AC94-A8C4-3651-198799733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Tetraplegia</a:t>
            </a:r>
          </a:p>
          <a:p>
            <a:pPr fontAlgn="base"/>
            <a:r>
              <a:rPr lang="en-US" dirty="0"/>
              <a:t>injury to the cervical spinal cord leading to impairment of function in the arms, trunk, legs, and pelvic organs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Paraplegia</a:t>
            </a:r>
          </a:p>
          <a:p>
            <a:pPr fontAlgn="base"/>
            <a:r>
              <a:rPr lang="en-US" dirty="0"/>
              <a:t>injury to the thoracic, lumbar, or sacral segments leading to impairment of function in the trunk, legs, and pelvic organs, depending on the level of injury</a:t>
            </a:r>
          </a:p>
          <a:p>
            <a:pPr fontAlgn="base"/>
            <a:r>
              <a:rPr lang="en-US" dirty="0"/>
              <a:t>arm function is preserved</a:t>
            </a:r>
          </a:p>
          <a:p>
            <a:pPr marL="0" indent="0" fontAlgn="base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78142-619E-6131-258D-9288934D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5F5A4-EC01-2910-32B8-20AD672AE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42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1A4-37A3-33C3-B659-0E33D2ADA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BC200-3781-E472-564A-C049F7C1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Spinal Cord injury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C092FD-29C1-CFFE-5392-F0111A130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93882"/>
            <a:ext cx="10515600" cy="221482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034AB-7A92-8DD7-56D1-8700F3A2F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6C1679-A4C9-4A66-41EF-9FD140161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59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12CFF-2199-E5E7-BCC4-5F1E03DAB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F2CB8-21DF-DF62-C99C-4FD3DCAC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Spinal Cord injury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E10EEC-38A7-9DB0-72CA-1997FED68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998" y="1825625"/>
            <a:ext cx="9134003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87E77D-7069-0FC7-D811-105587A42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0A8771-C9CA-FBE7-E240-C9F275C9E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69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C54F9-960B-3C39-FE0B-BF9F5F359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A54A-EAF7-CA5C-EC7D-936061716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/>
              <a:t>LAYERS OF THE SPINAL CORD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3D86B-D20E-7FB9-E5AF-515D2A720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Dura mater (outermost)</a:t>
            </a:r>
          </a:p>
          <a:p>
            <a:pPr fontAlgn="base"/>
            <a:r>
              <a:rPr lang="en-US" dirty="0"/>
              <a:t>Arachnoid</a:t>
            </a:r>
          </a:p>
          <a:p>
            <a:pPr fontAlgn="base"/>
            <a:r>
              <a:rPr lang="en-US" dirty="0"/>
              <a:t>Pia mater (innermost)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C4EC0-00F9-FDCC-155D-9B0C0CD38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165A89-014B-9AA0-502B-4545FC5A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721B6-8C6D-5894-C2D6-42B1433E2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689" y="153246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48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E893E-8B71-315D-BE94-2C0146863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A2D7F-E28B-B400-315F-FFBE8C4F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Spinal Cord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9FA1-E350-D9E6-7F9C-7D7B79467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>
              <a:buFont typeface="Courier New" panose="02070309020205020404" pitchFamily="49" charset="0"/>
              <a:buChar char="o"/>
            </a:pPr>
            <a:r>
              <a:rPr lang="en-US" b="1" dirty="0"/>
              <a:t>Complete injury</a:t>
            </a:r>
          </a:p>
          <a:p>
            <a:pPr fontAlgn="base"/>
            <a:r>
              <a:rPr lang="en-US" dirty="0"/>
              <a:t>an injury with </a:t>
            </a:r>
            <a:r>
              <a:rPr lang="en-US" dirty="0">
                <a:solidFill>
                  <a:srgbClr val="0096FF"/>
                </a:solidFill>
              </a:rPr>
              <a:t>no spared motor or sensory function</a:t>
            </a:r>
            <a:r>
              <a:rPr lang="en-US" dirty="0"/>
              <a:t> below the affected level</a:t>
            </a:r>
          </a:p>
          <a:p>
            <a:pPr fontAlgn="base"/>
            <a:r>
              <a:rPr lang="en-US" dirty="0"/>
              <a:t>Classified as ASIA A</a:t>
            </a:r>
          </a:p>
          <a:p>
            <a:pPr fontAlgn="base"/>
            <a:endParaRPr lang="en-US" dirty="0"/>
          </a:p>
          <a:p>
            <a:pPr fontAlgn="base">
              <a:buFont typeface="Courier New" panose="02070309020205020404" pitchFamily="49" charset="0"/>
              <a:buChar char="o"/>
            </a:pPr>
            <a:r>
              <a:rPr lang="en-US" b="1" dirty="0"/>
              <a:t>Incomplete injury</a:t>
            </a:r>
          </a:p>
          <a:p>
            <a:pPr fontAlgn="base"/>
            <a:r>
              <a:rPr lang="en-US" dirty="0"/>
              <a:t>an injury with </a:t>
            </a:r>
            <a:r>
              <a:rPr lang="en-US" dirty="0">
                <a:solidFill>
                  <a:srgbClr val="0096FF"/>
                </a:solidFill>
              </a:rPr>
              <a:t>some preserved </a:t>
            </a:r>
            <a:r>
              <a:rPr lang="en-US" dirty="0"/>
              <a:t>motor or sensory function below the injury level</a:t>
            </a:r>
          </a:p>
          <a:p>
            <a:pPr fontAlgn="base"/>
            <a:r>
              <a:rPr lang="en-US" dirty="0"/>
              <a:t>Incomplete spinal cord injuries:</a:t>
            </a:r>
          </a:p>
          <a:p>
            <a:pPr fontAlgn="base"/>
            <a:r>
              <a:rPr lang="en-US" dirty="0"/>
              <a:t>anterior cord syndrome </a:t>
            </a:r>
          </a:p>
          <a:p>
            <a:pPr fontAlgn="base"/>
            <a:r>
              <a:rPr lang="en-US" dirty="0"/>
              <a:t>Brown-Sequard syndrome   </a:t>
            </a:r>
          </a:p>
          <a:p>
            <a:pPr fontAlgn="base"/>
            <a:r>
              <a:rPr lang="en-US" dirty="0">
                <a:solidFill>
                  <a:srgbClr val="0096FF"/>
                </a:solidFill>
              </a:rPr>
              <a:t>central cord syndrome </a:t>
            </a:r>
          </a:p>
          <a:p>
            <a:pPr fontAlgn="base"/>
            <a:r>
              <a:rPr lang="en-US" dirty="0"/>
              <a:t>posterior cord syndrome </a:t>
            </a:r>
          </a:p>
          <a:p>
            <a:pPr fontAlgn="base"/>
            <a:r>
              <a:rPr lang="en-US" dirty="0"/>
              <a:t>conus medullaris syndrome</a:t>
            </a:r>
          </a:p>
          <a:p>
            <a:pPr fontAlgn="base"/>
            <a:r>
              <a:rPr lang="en-US" dirty="0"/>
              <a:t>cauda equina syndrome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0C7881-F382-C988-81B6-361BA70C2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07B64-6DA5-5B37-C791-3389E5948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25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3B2A-B2AC-27AC-B14B-DE0B47925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CF99E-A253-D224-FAB0-98F97AE2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/>
              <a:t>CENTRAL CORD SYNDROME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618AC-5298-09B7-4CEC-361E138A3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22" y="1814336"/>
            <a:ext cx="5833533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>
                <a:solidFill>
                  <a:srgbClr val="0096FF"/>
                </a:solidFill>
              </a:rPr>
              <a:t>Most common </a:t>
            </a:r>
            <a:r>
              <a:rPr lang="en-US" dirty="0"/>
              <a:t>incomplete cord injury </a:t>
            </a:r>
          </a:p>
          <a:p>
            <a:pPr fontAlgn="base"/>
            <a:r>
              <a:rPr lang="en-US" dirty="0"/>
              <a:t>Often in elderly with minor extension injury mechanisms  </a:t>
            </a:r>
          </a:p>
          <a:p>
            <a:pPr fontAlgn="base"/>
            <a:r>
              <a:rPr lang="en-US" dirty="0"/>
              <a:t>Hands and upper extremities are located "centrally" in corticospinal tract</a:t>
            </a:r>
          </a:p>
          <a:p>
            <a:pPr fontAlgn="base"/>
            <a:r>
              <a:rPr lang="en-US" dirty="0"/>
              <a:t>Presentation</a:t>
            </a:r>
          </a:p>
          <a:p>
            <a:pPr fontAlgn="base"/>
            <a:r>
              <a:rPr lang="en-US" dirty="0"/>
              <a:t>weakness with hand dexterity</a:t>
            </a:r>
          </a:p>
          <a:p>
            <a:pPr fontAlgn="base"/>
            <a:r>
              <a:rPr lang="en-US" dirty="0"/>
              <a:t>hyperpathia</a:t>
            </a:r>
          </a:p>
          <a:p>
            <a:pPr fontAlgn="base"/>
            <a:r>
              <a:rPr lang="en-US" dirty="0"/>
              <a:t>Motor deficit worse in UE than LE (some preserved motor function)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A8C1D-4A86-2265-3F2C-31D1584F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6DD113-F54B-1625-5FFB-BCF179531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12477-1F9D-9F74-259E-B482B8711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65884"/>
            <a:ext cx="5833534" cy="31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21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892B7-ABF9-827C-B04F-95565CCF3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62CB-5AA4-4AC4-094F-94C51273A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/>
              <a:t>ANTERIOR CORD SYNDROME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E955-E683-9174-5D68-4CECBF8AA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6" y="1825625"/>
            <a:ext cx="6002867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>
                <a:solidFill>
                  <a:srgbClr val="0096FF"/>
                </a:solidFill>
              </a:rPr>
              <a:t>W</a:t>
            </a:r>
            <a:r>
              <a:rPr lang="en-US" dirty="0">
                <a:solidFill>
                  <a:srgbClr val="0096FF"/>
                </a:solidFill>
                <a:effectLst/>
              </a:rPr>
              <a:t>orst prognosis </a:t>
            </a:r>
            <a:r>
              <a:rPr lang="en-US" dirty="0">
                <a:effectLst/>
              </a:rPr>
              <a:t>of incomplete SCI</a:t>
            </a:r>
          </a:p>
          <a:p>
            <a:pPr fontAlgn="base"/>
            <a:r>
              <a:rPr lang="en-US" dirty="0"/>
              <a:t>Injury to the anterior spinal cord caused by</a:t>
            </a:r>
          </a:p>
          <a:p>
            <a:pPr fontAlgn="base"/>
            <a:r>
              <a:rPr lang="en-US" dirty="0"/>
              <a:t>Direct compression (osseous) of the anterior spinal cord</a:t>
            </a:r>
          </a:p>
          <a:p>
            <a:pPr fontAlgn="base"/>
            <a:r>
              <a:rPr lang="en-US" dirty="0"/>
              <a:t>Anterior spinal artery injury  </a:t>
            </a:r>
          </a:p>
          <a:p>
            <a:pPr fontAlgn="base"/>
            <a:r>
              <a:rPr lang="en-US" dirty="0">
                <a:solidFill>
                  <a:srgbClr val="0096FF"/>
                </a:solidFill>
              </a:rPr>
              <a:t>Lower extremities affected more than upper extremities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5F45C-33C9-554E-268E-DFC3F0CD9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FB793-3777-88C1-215B-5F54B4BD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B19793-3FE1-A729-354F-A419726A1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12" y="2151944"/>
            <a:ext cx="5250743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54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C9534-10BB-B545-AF5D-57B047B0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74C3-EB41-4C77-D86D-9CFBFA38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/>
              <a:t>BROWN-SEQUARD SYNDROME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FAD1C-A373-E56F-73B3-E62026D2F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1825625"/>
            <a:ext cx="6341533" cy="4351338"/>
          </a:xfrm>
        </p:spPr>
        <p:txBody>
          <a:bodyPr>
            <a:normAutofit fontScale="92500"/>
          </a:bodyPr>
          <a:lstStyle/>
          <a:p>
            <a:pPr fontAlgn="base"/>
            <a:r>
              <a:rPr lang="en-US" dirty="0">
                <a:solidFill>
                  <a:srgbClr val="0096FF"/>
                </a:solidFill>
              </a:rPr>
              <a:t>E</a:t>
            </a:r>
            <a:r>
              <a:rPr lang="en-US" dirty="0">
                <a:solidFill>
                  <a:srgbClr val="0096FF"/>
                </a:solidFill>
                <a:effectLst/>
              </a:rPr>
              <a:t>xcellent prognosis</a:t>
            </a:r>
            <a:endParaRPr lang="en-US" dirty="0"/>
          </a:p>
          <a:p>
            <a:pPr fontAlgn="base"/>
            <a:r>
              <a:rPr lang="en-US" dirty="0"/>
              <a:t>Caused by complete cord </a:t>
            </a:r>
            <a:r>
              <a:rPr lang="en-US" dirty="0" err="1">
                <a:solidFill>
                  <a:srgbClr val="0096FF"/>
                </a:solidFill>
              </a:rPr>
              <a:t>hemitransection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usually seen with penetrating trauma  </a:t>
            </a:r>
          </a:p>
          <a:p>
            <a:pPr fontAlgn="base"/>
            <a:r>
              <a:rPr lang="en-US" dirty="0"/>
              <a:t>Ipsilateral deficit</a:t>
            </a:r>
          </a:p>
          <a:p>
            <a:pPr fontAlgn="base"/>
            <a:r>
              <a:rPr lang="en-US" dirty="0"/>
              <a:t>LCTL motor function</a:t>
            </a:r>
          </a:p>
          <a:p>
            <a:pPr fontAlgn="base"/>
            <a:r>
              <a:rPr lang="en-US" dirty="0"/>
              <a:t>DC: proprioception, vibratory sense 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Contralateral deficit</a:t>
            </a:r>
          </a:p>
          <a:p>
            <a:pPr fontAlgn="base"/>
            <a:r>
              <a:rPr lang="en-US" dirty="0"/>
              <a:t>LST: pain, temperature</a:t>
            </a:r>
          </a:p>
          <a:p>
            <a:pPr fontAlgn="base"/>
            <a:endParaRPr lang="en-US" dirty="0"/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3EE2F-5CFC-EE6A-52B8-2D23F21AF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849BA-03F0-52E3-99D3-1020444B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EEE67A-A2F4-D8B4-3B18-7DEF559ED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222" y="1825625"/>
            <a:ext cx="5813778" cy="34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31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effectLst/>
              </a:rPr>
              <a:t>Osteoporotic Vertebral Compression Fracture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commonest vertebral injury</a:t>
            </a:r>
          </a:p>
          <a:p>
            <a:pPr lvl="1"/>
            <a:r>
              <a:rPr lang="en-US" dirty="0"/>
              <a:t>Minor trauma in </a:t>
            </a:r>
            <a:r>
              <a:rPr lang="en-US" dirty="0">
                <a:solidFill>
                  <a:srgbClr val="0096FF"/>
                </a:solidFill>
              </a:rPr>
              <a:t>osteoporotic</a:t>
            </a:r>
            <a:r>
              <a:rPr lang="en-US" dirty="0"/>
              <a:t> people</a:t>
            </a:r>
          </a:p>
          <a:p>
            <a:pPr lvl="1"/>
            <a:r>
              <a:rPr lang="en-US" dirty="0"/>
              <a:t>Treatment is usually observation and pain management.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0820" y="6113599"/>
            <a:ext cx="1701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dirty="0">
                <a:solidFill>
                  <a:srgbClr val="397B8C"/>
                </a:solidFill>
              </a:rPr>
              <a:t>http://</a:t>
            </a:r>
            <a:r>
              <a:rPr lang="pl-PL" sz="1200" dirty="0" err="1">
                <a:solidFill>
                  <a:srgbClr val="397B8C"/>
                </a:solidFill>
              </a:rPr>
              <a:t>www.neuros.net</a:t>
            </a:r>
            <a:r>
              <a:rPr lang="pl-PL" sz="1200" dirty="0">
                <a:solidFill>
                  <a:srgbClr val="397B8C"/>
                </a:solidFill>
              </a:rPr>
              <a:t>/</a:t>
            </a:r>
            <a:endParaRPr lang="en-US" sz="12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14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E037C-BEE0-1D74-B54E-A4D51BA8C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536E4-7A43-9BE9-937A-3931A4D1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196" y="368771"/>
            <a:ext cx="10515600" cy="1325563"/>
          </a:xfrm>
        </p:spPr>
        <p:txBody>
          <a:bodyPr/>
          <a:lstStyle/>
          <a:p>
            <a:r>
              <a:rPr lang="en-US" b="1" dirty="0">
                <a:effectLst/>
              </a:rPr>
              <a:t>Osteoporotic Vertebral Compression Fracture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E87D2-4E13-0772-E72A-48BB211CB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9690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Very common fragility fractures of the spine that affect up to 50% of people over 80 years old.</a:t>
            </a:r>
          </a:p>
          <a:p>
            <a:pPr fontAlgn="base"/>
            <a:r>
              <a:rPr lang="en-US" dirty="0"/>
              <a:t>Diagnosis can be made with lateral radiographs.</a:t>
            </a:r>
          </a:p>
          <a:p>
            <a:pPr fontAlgn="base"/>
            <a:r>
              <a:rPr lang="en-US" dirty="0"/>
              <a:t>Treatment is usually observation and pain management.</a:t>
            </a:r>
          </a:p>
          <a:p>
            <a:pPr fontAlgn="base"/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64E7B-558A-E2FC-A88B-774F0F5D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EA634-5A7C-8E8D-8071-A8FE68AD0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01EDA-EE04-9AFD-EBEC-BEA42FD0F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522" y="1825625"/>
            <a:ext cx="3079274" cy="3636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87934-8AE6-D04C-BACF-35F7F4325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890" y="1578223"/>
            <a:ext cx="2922632" cy="43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67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F1761-482C-C351-00AA-6BDFF7905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E1EA-2F24-D80F-EDDC-105BFAAA0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311" y="380999"/>
            <a:ext cx="10515600" cy="1325563"/>
          </a:xfrm>
        </p:spPr>
        <p:txBody>
          <a:bodyPr/>
          <a:lstStyle/>
          <a:p>
            <a:r>
              <a:rPr lang="en-US" b="1" dirty="0">
                <a:effectLst/>
              </a:rPr>
              <a:t>Osteoporotic Vertebral Compression Fracture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2065B-5D16-CE1C-8D57-29AD101E9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>
                <a:solidFill>
                  <a:srgbClr val="0096FF"/>
                </a:solidFill>
              </a:rPr>
              <a:t>Kyphoplasty</a:t>
            </a:r>
            <a:r>
              <a:rPr lang="en-US" dirty="0"/>
              <a:t> is reserved for patients with recalcitrant symptoms after nonoperative treatment for 4-6 weeks fails.</a:t>
            </a:r>
          </a:p>
          <a:p>
            <a:pPr fontAlgn="base"/>
            <a:r>
              <a:rPr lang="en-US" dirty="0"/>
              <a:t>Assessment and management of osteoporosis is indicated in the presence of these injuries.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06A17-2BB7-627A-7A9C-60D5227D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74EB4-6D1D-F78A-41EA-5D6F7230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AD08FC-8E9F-C137-E481-DBC78DD0E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7500"/>
            <a:ext cx="57531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56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EBBC-710B-CC41-E4D6-23147B118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4C90-6CDC-1C20-737B-84B5ED3FC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Cauda Equina Syndrome</a:t>
            </a: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A94FD-2EE7-443F-8DB7-5A9B7CF5D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45D31-EDA5-9900-4464-32E357E21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65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70E0D-7114-4931-0B0B-E78AC3F4F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83BC-7D8B-54CC-E814-A5748AA0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/>
              <a:t>Cauda Equina Syndrome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3AA91-21A6-611B-9EE5-F2D0EA9C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0230" cy="4351338"/>
          </a:xfrm>
        </p:spPr>
        <p:txBody>
          <a:bodyPr/>
          <a:lstStyle/>
          <a:p>
            <a:pPr fontAlgn="base"/>
            <a:r>
              <a:rPr lang="en-US" dirty="0"/>
              <a:t>Caused by severe compression of the nerve roots in the thecal sac of the lumbar spine, most commonly due to an </a:t>
            </a:r>
            <a:r>
              <a:rPr lang="en-US" dirty="0">
                <a:solidFill>
                  <a:srgbClr val="0096FF"/>
                </a:solidFill>
              </a:rPr>
              <a:t>acute lumbar disc herniation.</a:t>
            </a:r>
          </a:p>
          <a:p>
            <a:pPr fontAlgn="base"/>
            <a:r>
              <a:rPr lang="en-US" dirty="0"/>
              <a:t>Early diagnosis is critical.</a:t>
            </a: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9C863-3A0D-96DE-D594-4D3420ABF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C03A0-F7C0-BA21-AD93-0D63439D5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D4137F-AA48-61E6-3FC7-A0AF4BE08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544" y="1933696"/>
            <a:ext cx="50673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3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975AB-F2DC-6E1C-550A-AC23DEFE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D013-E7B1-24BF-634C-3AAE247B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 Equina Syndrome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4C427-DB16-BA3A-DD69-2B8432DFF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6955" cy="435133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SA" dirty="0"/>
              <a:t>History and examination:</a:t>
            </a:r>
          </a:p>
          <a:p>
            <a:pPr fontAlgn="base"/>
            <a:r>
              <a:rPr lang="en-US" b="1" dirty="0">
                <a:solidFill>
                  <a:srgbClr val="0096FF"/>
                </a:solidFill>
              </a:rPr>
              <a:t>Back pain </a:t>
            </a:r>
            <a:r>
              <a:rPr lang="en-US" dirty="0">
                <a:solidFill>
                  <a:srgbClr val="0096FF"/>
                </a:solidFill>
              </a:rPr>
              <a:t>(most common)</a:t>
            </a:r>
          </a:p>
          <a:p>
            <a:pPr fontAlgn="base"/>
            <a:r>
              <a:rPr lang="en-US" dirty="0"/>
              <a:t>Unilateral or bilateral leg pain (2nd most common)  </a:t>
            </a:r>
          </a:p>
          <a:p>
            <a:pPr fontAlgn="base"/>
            <a:r>
              <a:rPr lang="en-US" dirty="0"/>
              <a:t>Saddle anesthesia &gt;&gt; specific </a:t>
            </a:r>
          </a:p>
          <a:p>
            <a:pPr fontAlgn="base"/>
            <a:r>
              <a:rPr lang="en-US" dirty="0"/>
              <a:t>Bladder dysfunction: Disruption of bladder contraction and sensation leads to </a:t>
            </a:r>
            <a:r>
              <a:rPr lang="en-US" dirty="0">
                <a:solidFill>
                  <a:srgbClr val="FF0000"/>
                </a:solidFill>
              </a:rPr>
              <a:t>urinary retention </a:t>
            </a:r>
            <a:r>
              <a:rPr lang="en-US" dirty="0"/>
              <a:t>and eventually to </a:t>
            </a:r>
            <a:r>
              <a:rPr lang="en-US" dirty="0">
                <a:solidFill>
                  <a:srgbClr val="FF0000"/>
                </a:solidFill>
              </a:rPr>
              <a:t>overflow incontinence  </a:t>
            </a:r>
          </a:p>
          <a:p>
            <a:pPr fontAlgn="base"/>
            <a:r>
              <a:rPr lang="en-US" dirty="0"/>
              <a:t>Unilateral or bilateral </a:t>
            </a:r>
            <a:r>
              <a:rPr lang="en-US" dirty="0">
                <a:solidFill>
                  <a:srgbClr val="0096FF"/>
                </a:solidFill>
              </a:rPr>
              <a:t>sensory</a:t>
            </a:r>
            <a:r>
              <a:rPr lang="en-US" dirty="0"/>
              <a:t> changes in legs</a:t>
            </a:r>
          </a:p>
          <a:p>
            <a:pPr fontAlgn="base"/>
            <a:r>
              <a:rPr lang="en-US" dirty="0"/>
              <a:t>Unilateral or bilateral </a:t>
            </a:r>
            <a:r>
              <a:rPr lang="en-US" dirty="0">
                <a:solidFill>
                  <a:srgbClr val="0096FF"/>
                </a:solidFill>
              </a:rPr>
              <a:t>motor weakness </a:t>
            </a:r>
            <a:r>
              <a:rPr lang="en-US" dirty="0"/>
              <a:t>in legs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21C46-1760-608B-59A2-96A6C881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1DBD8-831F-B36E-47B5-17E839230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1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C9436-A347-5B47-ED6C-A5C5C21C8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94B9F-1E69-D13A-5278-91CBD2B1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/>
              <a:t>SPINAL CORD FUNCTIONAL TRACTS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2413-53A3-5777-C7CF-0C4491057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>
            <a:normAutofit/>
          </a:bodyPr>
          <a:lstStyle/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Ascending tracts (sensory) </a:t>
            </a:r>
          </a:p>
          <a:p>
            <a:pPr fontAlgn="base"/>
            <a:r>
              <a:rPr lang="en-US" dirty="0"/>
              <a:t>Dorsal columns (posterior funiculi): deep touch, proprioception, vibration</a:t>
            </a:r>
          </a:p>
          <a:p>
            <a:pPr fontAlgn="base"/>
            <a:r>
              <a:rPr lang="en-US" dirty="0"/>
              <a:t>Lateral spinothalamic tract: pain and temperature</a:t>
            </a:r>
          </a:p>
          <a:p>
            <a:pPr fontAlgn="base"/>
            <a:r>
              <a:rPr lang="en-US" dirty="0"/>
              <a:t>Ventral spinothalamic tract: light touch</a:t>
            </a:r>
          </a:p>
          <a:p>
            <a:pPr fontAlgn="base"/>
            <a:endParaRPr lang="en-US" dirty="0"/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5BCFD-4758-2789-A09D-575E5C2ED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49709-0076-44B2-D359-552962C5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134E6-723E-D8B2-2C0E-9E305550B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67468"/>
            <a:ext cx="5620521" cy="32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39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6178D-77B3-7AE3-F6B2-14ECFCFF4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83A2-11C9-E42B-18B9-4619B0E65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 Equina Syndrome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11936-CA43-0E1A-C99F-15C304619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Urgent MRI </a:t>
            </a:r>
            <a:r>
              <a:rPr lang="en-US" dirty="0"/>
              <a:t>is performed to confirm the cause. </a:t>
            </a:r>
          </a:p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4B577-E8E6-EA66-F3CD-5731C9E11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F044CC-9020-9A1C-5609-12673500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094E53-3128-C686-33AF-846F9BB12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678" y="2342348"/>
            <a:ext cx="3367342" cy="45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56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78958-FB3E-9F00-2CFA-B5D26B91C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6CCD9-CAB2-1EE8-0F69-CC7751B2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Cauda Equina Syndrome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7C14B-A7AA-5C12-37CA-995636A20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Treatment is prompt surgical </a:t>
            </a:r>
            <a:r>
              <a:rPr lang="en-US" b="1" dirty="0">
                <a:solidFill>
                  <a:srgbClr val="FF0000"/>
                </a:solidFill>
              </a:rPr>
              <a:t>decompression</a:t>
            </a:r>
            <a:r>
              <a:rPr lang="en-US" dirty="0">
                <a:solidFill>
                  <a:srgbClr val="FF0000"/>
                </a:solidFill>
              </a:rPr>
              <a:t> that should be done ASAP, preferably be performed </a:t>
            </a:r>
            <a:r>
              <a:rPr lang="en-US" b="1" dirty="0">
                <a:solidFill>
                  <a:srgbClr val="FF0000"/>
                </a:solidFill>
              </a:rPr>
              <a:t>within 24 hours</a:t>
            </a:r>
            <a:r>
              <a:rPr lang="en-US" dirty="0">
                <a:solidFill>
                  <a:srgbClr val="FF0000"/>
                </a:solidFill>
              </a:rPr>
              <a:t>, absolutely within 48 hours.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923DF-D22C-F8C3-768F-8F05380DC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0B0704-43E7-85E4-1B05-5D6EA0BCA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0B259B-4B9A-422E-FF76-D9D5BA3C1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600" y="2854325"/>
            <a:ext cx="61468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83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63F6E-24F7-F9DA-3855-AA43C14CB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531A-7532-875A-93F3-817A039B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End of Part 1</a:t>
            </a: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13C6D-229F-D5D5-133C-812742DA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05EB8-8B8C-E13B-00CF-672AB6541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35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93382-A84C-6516-9964-DE5DB3470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5728-11A4-0C8E-EBFB-F828C5AB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Common Spinal Disorders </a:t>
            </a: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873F3-24B1-41C7-CD18-3F4C6235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E7AE5-DC5F-D8B4-7008-CB61DB5C5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855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80170-FC41-2A2B-AE06-D72D39781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9340-8DB8-E1F1-2D86-7C9DD47EF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/>
              <a:t>Cervical Spondylosis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C50EB-391D-2C49-5302-81DA84E02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77361" cy="4351338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en-US" dirty="0"/>
              <a:t>Represents the natural aging and </a:t>
            </a:r>
            <a:r>
              <a:rPr lang="en-US" dirty="0">
                <a:solidFill>
                  <a:srgbClr val="0096FF"/>
                </a:solidFill>
              </a:rPr>
              <a:t>degenerative process </a:t>
            </a:r>
            <a:r>
              <a:rPr lang="en-US" dirty="0"/>
              <a:t>of the cervical motion segment which can lead to cervical radiculopathy, cervical myelopathy, or axial neck pain. </a:t>
            </a:r>
          </a:p>
          <a:p>
            <a:pPr fontAlgn="base"/>
            <a:r>
              <a:rPr lang="en-US" dirty="0"/>
              <a:t>Typically begins at age 40-50</a:t>
            </a:r>
          </a:p>
          <a:p>
            <a:pPr fontAlgn="base"/>
            <a:r>
              <a:rPr lang="en-US" dirty="0"/>
              <a:t>85% of patients &gt;65 years of age</a:t>
            </a:r>
          </a:p>
          <a:p>
            <a:pPr fontAlgn="base"/>
            <a:r>
              <a:rPr lang="en-US" dirty="0"/>
              <a:t>Diagnosis can be made with plain radiographs of the cervical spine.</a:t>
            </a:r>
            <a:endParaRPr lang="en-SA" dirty="0"/>
          </a:p>
          <a:p>
            <a:pPr fontAlgn="base"/>
            <a:r>
              <a:rPr lang="en-US" dirty="0"/>
              <a:t>Treatment can be observation, medical management, or surgical management depending on the severity and chronicity of pain, presence of instability or, presence of neurological deficits. </a:t>
            </a:r>
            <a:endParaRPr lang="en-US" dirty="0">
              <a:effectLst/>
            </a:endParaRPr>
          </a:p>
          <a:p>
            <a:pPr fontAlgn="base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080C6-4306-9A33-7A2C-E7CE2B562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6709F-1E1B-DCEF-C664-C00300448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E190D-A143-D300-2CC0-C94CED490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544" y="1102665"/>
            <a:ext cx="39243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67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1620E-E53D-55C3-9088-F7557893A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6F1F-7950-E294-B213-537F939F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Cervical Myelopathy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205A-8388-EFB4-D723-2D14B2D22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6571" cy="4351338"/>
          </a:xfrm>
        </p:spPr>
        <p:txBody>
          <a:bodyPr>
            <a:normAutofit fontScale="92500"/>
          </a:bodyPr>
          <a:lstStyle/>
          <a:p>
            <a:pPr fontAlgn="base"/>
            <a:r>
              <a:rPr lang="en-US" dirty="0"/>
              <a:t>Cervical Myelopathy is a common form of neurologic impairment caused by compression of the cervical spinal cord most commonly due to degenerative cervical spondylosis.</a:t>
            </a:r>
          </a:p>
          <a:p>
            <a:pPr fontAlgn="base"/>
            <a:r>
              <a:rPr lang="en-US" dirty="0"/>
              <a:t>The condition most commonly presents in older patients with symmetric numbness and tingling in the extremities, hand clumsiness, and gait imbalance. </a:t>
            </a:r>
          </a:p>
          <a:p>
            <a:pPr fontAlgn="base"/>
            <a:r>
              <a:rPr lang="en-US" dirty="0"/>
              <a:t>Treatment is usually surgical decompression and stabilization as the condition is associated with step-wise progression.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52E45-FCEF-6F76-E2BC-D15D1548C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958D6-4D37-062C-99C4-FDCE3C173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63BA38-E315-F2BB-6CC5-25247593E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727" y="1754923"/>
            <a:ext cx="3710381" cy="33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43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39413-3810-5E97-845C-9CFEF0F5B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5B9F-7FA8-07C0-D7CC-293E39DA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/>
              <a:t>PRESENTATION OF MYELOPATHY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FFECD-A7E8-32E6-E21E-9E19130D5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Neck pain and stiffness</a:t>
            </a:r>
          </a:p>
          <a:p>
            <a:pPr fontAlgn="base"/>
            <a:r>
              <a:rPr lang="en-US" dirty="0"/>
              <a:t>Extremity </a:t>
            </a:r>
            <a:r>
              <a:rPr lang="en-US" dirty="0" err="1"/>
              <a:t>paresthesias</a:t>
            </a:r>
            <a:r>
              <a:rPr lang="en-US" dirty="0"/>
              <a:t>: diffuse, bilateral, </a:t>
            </a:r>
            <a:r>
              <a:rPr lang="en-US" dirty="0" err="1"/>
              <a:t>nondermatomal</a:t>
            </a:r>
            <a:r>
              <a:rPr lang="en-US" dirty="0"/>
              <a:t> numbness and tingling</a:t>
            </a:r>
          </a:p>
          <a:p>
            <a:pPr fontAlgn="base"/>
            <a:r>
              <a:rPr lang="en-US" dirty="0"/>
              <a:t>Weakness and clumsiness </a:t>
            </a:r>
          </a:p>
          <a:p>
            <a:pPr fontAlgn="base"/>
            <a:r>
              <a:rPr lang="en-US" dirty="0"/>
              <a:t>bilateral weakness and decreased manual dexterity (dropping object, difficulty manipulating fine objects)</a:t>
            </a:r>
          </a:p>
          <a:p>
            <a:pPr fontAlgn="base"/>
            <a:r>
              <a:rPr lang="en-US" dirty="0"/>
              <a:t>Gait instability: </a:t>
            </a:r>
            <a:r>
              <a:rPr lang="en-US" b="1" dirty="0"/>
              <a:t>most important </a:t>
            </a:r>
            <a:r>
              <a:rPr lang="en-US" dirty="0"/>
              <a:t>clinical predictor</a:t>
            </a:r>
          </a:p>
          <a:p>
            <a:pPr fontAlgn="base"/>
            <a:r>
              <a:rPr lang="en-US" dirty="0"/>
              <a:t>Urinary retention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2928A-0EB4-1E09-BD2D-B213437A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C9E57-9D48-68F0-359B-0B77CE774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51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7DF2D-A77F-6220-69FD-003892187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437C-E1DC-961C-9540-9BFFA4D1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Physical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9F665-973A-9918-3F11-83F581EE5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Upper motor neuron signs (spasticity):</a:t>
            </a:r>
          </a:p>
          <a:p>
            <a:pPr fontAlgn="base"/>
            <a:r>
              <a:rPr lang="en-US" dirty="0"/>
              <a:t>Hyperreflexia</a:t>
            </a: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Hoffmann's sign</a:t>
            </a:r>
            <a:r>
              <a:rPr lang="en-US" dirty="0"/>
              <a:t>: snapping patients distal phalanx of middle finger leads to spontaneous flexion of other fingers. </a:t>
            </a:r>
            <a:r>
              <a:rPr lang="en-US" b="1" dirty="0">
                <a:solidFill>
                  <a:srgbClr val="0096FF"/>
                </a:solidFill>
              </a:rPr>
              <a:t>(most common physical exam finding</a:t>
            </a:r>
            <a:r>
              <a:rPr lang="en-US" dirty="0"/>
              <a:t>)</a:t>
            </a:r>
          </a:p>
          <a:p>
            <a:pPr fontAlgn="base"/>
            <a:r>
              <a:rPr lang="en-US" dirty="0"/>
              <a:t>Sustained clonus : &gt; three beats defined as sustained clonus</a:t>
            </a:r>
          </a:p>
          <a:p>
            <a:pPr fontAlgn="base"/>
            <a:r>
              <a:rPr lang="en-US" dirty="0"/>
              <a:t>Babinski test: </a:t>
            </a:r>
            <a:r>
              <a:rPr lang="en-US" dirty="0">
                <a:effectLst/>
              </a:rPr>
              <a:t>considered positive with extension of great toe.</a:t>
            </a:r>
            <a:br>
              <a:rPr lang="en-US" dirty="0"/>
            </a:b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6B9C8-01C9-0F56-E20C-F2134C4B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79A03D-D08D-AC8C-E00C-BEC408242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9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E4A15-4286-D97C-04D1-E009A9880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7874-96FE-1C7E-D885-43667C129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D4749-953F-D588-CF60-C8E171E1D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rgbClr val="FF0000"/>
                </a:solidFill>
              </a:rPr>
              <a:t>MRI</a:t>
            </a:r>
            <a:r>
              <a:rPr lang="en-US" dirty="0"/>
              <a:t> is study of choice to evaluate degree of spinal cord and nerve root compression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5137E-CCFB-9272-2098-EE5820239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A14831-41F5-E8F3-34DD-F2E71A39B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17D29-9ABD-291D-4BD6-E0C521BC6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95" y="2602415"/>
            <a:ext cx="3710381" cy="33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12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C6958-74A1-E0F0-6CA6-A522491E4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21DF3-1ACB-9C80-0E5A-E5F884634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Management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AA455-533F-86E3-5A18-A5D7A0267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6980" cy="4351338"/>
          </a:xfrm>
        </p:spPr>
        <p:txBody>
          <a:bodyPr>
            <a:normAutofit/>
          </a:bodyPr>
          <a:lstStyle/>
          <a:p>
            <a:pPr fontAlgn="base"/>
            <a:r>
              <a:rPr lang="en-SA" dirty="0"/>
              <a:t>Depends on severity</a:t>
            </a:r>
          </a:p>
          <a:p>
            <a:pPr fontAlgn="base"/>
            <a:r>
              <a:rPr lang="en-SA" dirty="0"/>
              <a:t>Observation</a:t>
            </a:r>
          </a:p>
          <a:p>
            <a:pPr fontAlgn="base"/>
            <a:r>
              <a:rPr lang="en-SA" dirty="0"/>
              <a:t>Symptomatic treatment</a:t>
            </a:r>
          </a:p>
          <a:p>
            <a:pPr fontAlgn="base"/>
            <a:r>
              <a:rPr lang="en-SA" dirty="0"/>
              <a:t>Surgery (decompression and fusion)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31F02-B1D2-55A1-F189-4F4710764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F968D7-8D15-8AFF-1DD8-99DCF668D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9617E-5657-DA84-AE00-8BE82A4BB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050" y="1367728"/>
            <a:ext cx="4013200" cy="372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56072E-D1D2-65BB-6E3D-DE4782FE0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650" y="2176908"/>
            <a:ext cx="18034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3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3FDB0-E7CA-FBDC-3E6F-CF8AE0A37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C4EA8-7C53-D814-035B-8F2EA839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B3B78-C683-0684-3CD5-7FB973F79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/>
          <a:lstStyle/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Descending tracts (motor) </a:t>
            </a:r>
          </a:p>
          <a:p>
            <a:pPr fontAlgn="base"/>
            <a:r>
              <a:rPr lang="en-US" dirty="0"/>
              <a:t>Lateral corticospinal tract: main voluntary motor  </a:t>
            </a:r>
          </a:p>
          <a:p>
            <a:pPr fontAlgn="base"/>
            <a:r>
              <a:rPr lang="en-US" dirty="0"/>
              <a:t>Ventral corticospinal tract: voluntary motor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F812C-26D7-42F7-5E96-6D346ABA2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DE98B-C2A7-0F64-5241-C0A2EEE78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A45E1-EDE1-9C95-C7E7-47F8934B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777" y="1825625"/>
            <a:ext cx="6242756" cy="35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07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75BE6-EF84-0273-16C9-C3D53A91F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921-3825-B0DC-C77D-E53078BF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Cervical Radiculopathy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7D75D-DD70-D48E-E0DC-C30319F14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34239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A clinical condition characterized by </a:t>
            </a:r>
            <a:r>
              <a:rPr lang="en-US" b="1" dirty="0">
                <a:solidFill>
                  <a:srgbClr val="0096FF"/>
                </a:solidFill>
              </a:rPr>
              <a:t>unilateral</a:t>
            </a:r>
            <a:r>
              <a:rPr lang="en-US" dirty="0"/>
              <a:t> arm pain, numbness and tingling in a dermatomal distribution in the hand, and weakness in specific muscle groups.</a:t>
            </a:r>
          </a:p>
          <a:p>
            <a:pPr fontAlgn="base"/>
            <a:r>
              <a:rPr lang="en-US" dirty="0"/>
              <a:t>Evaluation consists of a thorough neurologic examination, cervical spine radiographs including flexion-extension views, and </a:t>
            </a:r>
            <a:r>
              <a:rPr lang="en-US" dirty="0">
                <a:solidFill>
                  <a:srgbClr val="0096FF"/>
                </a:solidFill>
              </a:rPr>
              <a:t>MRI</a:t>
            </a:r>
            <a:r>
              <a:rPr lang="en-US" dirty="0"/>
              <a:t> of the cervical spine.</a:t>
            </a:r>
          </a:p>
          <a:p>
            <a:pPr fontAlgn="base"/>
            <a:r>
              <a:rPr lang="en-US" dirty="0">
                <a:solidFill>
                  <a:srgbClr val="0096FF"/>
                </a:solidFill>
              </a:rPr>
              <a:t>Nonoperative</a:t>
            </a:r>
            <a:r>
              <a:rPr lang="en-US" dirty="0"/>
              <a:t> treatment is successful in 75% - 90% of patients, with surgical decompression reserved for refractory cases or patients with progressive neurologic deficits.</a:t>
            </a:r>
          </a:p>
          <a:p>
            <a:pPr fontAlgn="base"/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2130D-E4F3-ED70-10F2-23A4C8F4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D70534-D6D7-A570-A20D-824870C2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9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8F9F7-2DE7-ED0C-00F2-5E82FCE35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65EF-73DE-8DA6-B16B-B13D6D1A5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Imaging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AE0D18-D0B5-79BC-7566-81C3D0CC5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1702" y="1836776"/>
            <a:ext cx="2610802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8F4E1-3E26-F0C1-3866-03396376F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A52D5-D657-D1C9-454F-A722F04F2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05F8EE-3796-B48B-56C9-42D11174E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255" y="2509024"/>
            <a:ext cx="4935745" cy="300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37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F4423-E378-307D-7A66-433A92EF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7FDF4-A411-FA00-F273-6DDAA4AC7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Anterior Cervical Discectomy and Fusion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2E6D70-59FD-AFB3-0087-2347F789A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268" y="2510746"/>
            <a:ext cx="3459821" cy="253544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2E793-382B-2797-6131-1BE78A06B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D88D4-F5B1-7AD0-C667-CF2839F8B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589339-3B81-5F3D-AA6D-4A8596058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281" y="2187187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457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5E51-0102-99E7-BE49-19FC410D9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B45A-26EA-8DB7-D32F-EDB9222D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Lumbar Disc Herniation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5AE1C-1660-EEBF-A460-F5D5F8C89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A </a:t>
            </a:r>
            <a:r>
              <a:rPr lang="en-US" dirty="0">
                <a:effectLst/>
              </a:rPr>
              <a:t>very common cause of low back pain and unilateral leg pain, known as radiculopathy. </a:t>
            </a:r>
          </a:p>
          <a:p>
            <a:pPr fontAlgn="base"/>
            <a:r>
              <a:rPr lang="en-US" dirty="0"/>
              <a:t>Diagnosis is made </a:t>
            </a:r>
            <a:r>
              <a:rPr lang="en-US" dirty="0">
                <a:solidFill>
                  <a:srgbClr val="0096FF"/>
                </a:solidFill>
              </a:rPr>
              <a:t>clinically</a:t>
            </a:r>
            <a:r>
              <a:rPr lang="en-US" dirty="0"/>
              <a:t> and confirmed with an </a:t>
            </a:r>
            <a:r>
              <a:rPr lang="en-US" dirty="0">
                <a:solidFill>
                  <a:srgbClr val="0096FF"/>
                </a:solidFill>
              </a:rPr>
              <a:t>MRI</a:t>
            </a:r>
            <a:r>
              <a:rPr lang="en-US" dirty="0"/>
              <a:t> studies of the lumbar spine.</a:t>
            </a:r>
          </a:p>
          <a:p>
            <a:pPr fontAlgn="base"/>
            <a:r>
              <a:rPr lang="en-US" dirty="0"/>
              <a:t>Treatment for radicular leg pain is </a:t>
            </a:r>
            <a:r>
              <a:rPr lang="en-US" dirty="0">
                <a:solidFill>
                  <a:srgbClr val="0096FF"/>
                </a:solidFill>
              </a:rPr>
              <a:t>initially nonoperative </a:t>
            </a:r>
            <a:r>
              <a:rPr lang="en-US" dirty="0"/>
              <a:t>with oral medications and physical therapy. </a:t>
            </a:r>
          </a:p>
          <a:p>
            <a:pPr fontAlgn="base"/>
            <a:r>
              <a:rPr lang="en-US" dirty="0"/>
              <a:t>Surgical </a:t>
            </a:r>
            <a:r>
              <a:rPr lang="en-US" dirty="0">
                <a:solidFill>
                  <a:srgbClr val="0096FF"/>
                </a:solidFill>
              </a:rPr>
              <a:t>microdiscectomy</a:t>
            </a:r>
            <a:r>
              <a:rPr lang="en-US" dirty="0"/>
              <a:t> is only indicated for severe pain and/or motor deficit that have failed to respond to nonoperative management. </a:t>
            </a:r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8EF2E-79A9-77A8-A63E-2F06297DC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3EF9D-EEFC-9DBD-4384-E9EB5DEA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966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BCDC8-A46B-9CB9-AD03-0A0B979AD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DF7D7-56A8-6FB1-F0CE-D312FC82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0514C-2755-F6F7-7F9C-F6BB9266A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20482-F230-27C9-BBF7-A79F649F4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B9ECB9-AD24-AEEC-D751-DE0B699E1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A" dirty="0"/>
              <a:t>Lumbar disc herniation (L5/S1) 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682A8D96-413F-CC61-67F5-306900776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967" y="2365913"/>
            <a:ext cx="7159082" cy="327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381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353EC-D33A-BF04-7DD1-A6AF379ED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6D88-3322-761E-9C22-E885B9CF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Degenerative Spondylolisthesis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F526B-BA48-232B-39FF-F18EB15B7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A common degenerative condition characterized by subluxation of one vertebral body anterior to the adjacent inferior vertebral body with intact pars. </a:t>
            </a:r>
          </a:p>
          <a:p>
            <a:pPr fontAlgn="base"/>
            <a:r>
              <a:rPr lang="en-US" dirty="0"/>
              <a:t>The condition is most common in females over 40 years of age, at the L4-5 level.</a:t>
            </a:r>
          </a:p>
          <a:p>
            <a:pPr fontAlgn="base"/>
            <a:r>
              <a:rPr lang="en-US" dirty="0"/>
              <a:t>Diagnosis is made with lateral radiographs.</a:t>
            </a:r>
          </a:p>
          <a:p>
            <a:pPr fontAlgn="base"/>
            <a:r>
              <a:rPr lang="en-US" dirty="0"/>
              <a:t>Flexion and extension lateral lumbar radiographs can identify the degree of instability.</a:t>
            </a:r>
          </a:p>
          <a:p>
            <a:pPr fontAlgn="base"/>
            <a:r>
              <a:rPr lang="en-US" dirty="0"/>
              <a:t>MRI studies can be helpful for central or foraminal stenosis.</a:t>
            </a:r>
          </a:p>
          <a:p>
            <a:pPr fontAlgn="base"/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ABDF8-65FA-78DE-01CD-551E95320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39731-5D05-B2E5-9489-E84244153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576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610F8-0725-AA60-1CD0-6E236B84E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965B-5D50-D924-BA94-9D4134926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Degenerative Spondylolisthesis</a:t>
            </a:r>
            <a:endParaRPr lang="en-S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A51E98-B832-A900-1BB2-8F631883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211" y="1690688"/>
            <a:ext cx="3496837" cy="466244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512F13-8C8A-B543-4EE0-F91D7EC64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3E60B-9A5C-AF1C-CC67-F6C053D9C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2D2B0-44BC-6AD2-C313-9BF9A8934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497" y="1621604"/>
            <a:ext cx="4135578" cy="47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12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F7FFE-24AA-6688-C5FA-5ED8C471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3C07-99B8-EEC5-4491-C2A9F121D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7D650B-4E5B-F3F0-5683-C9702208E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5675" y="1473200"/>
            <a:ext cx="2413000" cy="3810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3BAD4-D793-977D-BB79-14D741074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8EB20-A9AB-0FA8-2D42-9FDB20F72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5D3E2-BD9D-A37F-A57F-BB105C387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980" y="1574800"/>
            <a:ext cx="3314700" cy="370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EEFDD5-7CA2-5902-A31F-EC89B994EFC5}"/>
              </a:ext>
            </a:extLst>
          </p:cNvPr>
          <p:cNvSpPr txBox="1"/>
          <p:nvPr/>
        </p:nvSpPr>
        <p:spPr>
          <a:xfrm>
            <a:off x="3022602" y="5283200"/>
            <a:ext cx="60997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dirty="0"/>
              <a:t>Treatment is a trial of nonoperative management with NSAIDs and physical therapy. </a:t>
            </a:r>
          </a:p>
          <a:p>
            <a:pPr fontAlgn="base"/>
            <a:r>
              <a:rPr lang="en-US" dirty="0"/>
              <a:t>Surgical management is indicated for progressive disabling pain that has failed nonoperative management, and/or progressive neurological deficits.</a:t>
            </a:r>
          </a:p>
        </p:txBody>
      </p:sp>
    </p:spTree>
    <p:extLst>
      <p:ext uri="{BB962C8B-B14F-4D97-AF65-F5344CB8AC3E}">
        <p14:creationId xmlns:p14="http://schemas.microsoft.com/office/powerpoint/2010/main" val="8277837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04AA6-BF53-CF66-E4AF-2D2F73BE9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B3403-8D5C-6351-6634-B208240A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effectLst/>
              </a:rPr>
              <a:t>Scoliosis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95013-5811-2868-7375-26C03674B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effectLst/>
              </a:rPr>
              <a:t>Adolescent Idiopathic Scoliosis</a:t>
            </a:r>
          </a:p>
          <a:p>
            <a:pPr fontAlgn="base"/>
            <a:r>
              <a:rPr lang="en-US" b="1" dirty="0">
                <a:effectLst/>
              </a:rPr>
              <a:t>Infantile Idiopathic Scoliosis</a:t>
            </a:r>
          </a:p>
          <a:p>
            <a:pPr fontAlgn="base"/>
            <a:r>
              <a:rPr lang="en-US" b="1" dirty="0">
                <a:effectLst/>
              </a:rPr>
              <a:t>Congenital Scoliosis</a:t>
            </a:r>
          </a:p>
          <a:p>
            <a:pPr fontAlgn="base"/>
            <a:r>
              <a:rPr lang="en-US" b="1" dirty="0">
                <a:effectLst/>
              </a:rPr>
              <a:t>Neuromuscular Scoliosis: Defined as an irregular spinal curvature caused by disorders of the brain, spinal cord, and muscular system. </a:t>
            </a:r>
          </a:p>
          <a:p>
            <a:pPr marL="0" indent="0" fontAlgn="base">
              <a:buNone/>
            </a:pPr>
            <a:endParaRPr lang="en-US" dirty="0">
              <a:effectLst/>
            </a:endParaRPr>
          </a:p>
          <a:p>
            <a:pPr fontAlgn="base"/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BE980-3FEC-91A2-AD6B-7437B2172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1E388-3125-11B6-71B9-9D4413A10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54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B7016-A5F4-90E4-DF0B-50D39827F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EE9F-BA2E-3687-ACC3-73D58264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Adolescent Idiopathic Scoliosis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069BB-32FD-3A7A-938B-890142682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>
                <a:effectLst/>
              </a:rPr>
              <a:t>Adolescent Idiopathic Scoliosis is a coronal plane spinal deformity which most commonly presents in adolescent girls from ages 10 to 18.</a:t>
            </a:r>
          </a:p>
          <a:p>
            <a:pPr marL="0" indent="0" fontAlgn="base">
              <a:buNone/>
            </a:pPr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1688C-D671-C338-A264-C63414EC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B6AB6-E9F0-61F5-2C3B-046281D96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16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7B5A-F16A-E82D-209D-BB6B8D4A4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AEA5F-68A9-0382-AAC1-BDF82A1F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6" y="205082"/>
            <a:ext cx="10515600" cy="1325563"/>
          </a:xfrm>
        </p:spPr>
        <p:txBody>
          <a:bodyPr/>
          <a:lstStyle/>
          <a:p>
            <a:r>
              <a:rPr lang="en-US" b="1" cap="all" dirty="0"/>
              <a:t>NERVE ROOT ANATOMY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D36B2-BBA7-7DC0-ECD7-CA5B04267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3" y="1460470"/>
            <a:ext cx="5099756" cy="5249333"/>
          </a:xfrm>
        </p:spPr>
        <p:txBody>
          <a:bodyPr>
            <a:normAutofit fontScale="62500" lnSpcReduction="20000"/>
          </a:bodyPr>
          <a:lstStyle/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Cervical spine</a:t>
            </a:r>
          </a:p>
          <a:p>
            <a:pPr fontAlgn="base"/>
            <a:r>
              <a:rPr lang="en-US" dirty="0"/>
              <a:t>Nerve roots exit </a:t>
            </a:r>
            <a:r>
              <a:rPr lang="en-US" dirty="0">
                <a:solidFill>
                  <a:srgbClr val="0096FF"/>
                </a:solidFill>
              </a:rPr>
              <a:t>above</a:t>
            </a:r>
            <a:r>
              <a:rPr lang="en-US" dirty="0"/>
              <a:t> the corresponding pedicle  </a:t>
            </a:r>
          </a:p>
          <a:p>
            <a:pPr fontAlgn="base"/>
            <a:r>
              <a:rPr lang="en-US" dirty="0"/>
              <a:t>C5 nerve root exits above the C5 pedicle  </a:t>
            </a:r>
          </a:p>
          <a:p>
            <a:pPr fontAlgn="base"/>
            <a:r>
              <a:rPr lang="en-US" dirty="0"/>
              <a:t>There is an </a:t>
            </a:r>
            <a:r>
              <a:rPr lang="en-US" dirty="0">
                <a:solidFill>
                  <a:srgbClr val="FF0000"/>
                </a:solidFill>
              </a:rPr>
              <a:t>extra C8 </a:t>
            </a:r>
            <a:r>
              <a:rPr lang="en-US" dirty="0"/>
              <a:t>nerve root</a:t>
            </a:r>
          </a:p>
          <a:p>
            <a:pPr fontAlgn="base"/>
            <a:endParaRPr lang="en-US" dirty="0"/>
          </a:p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Thoracic spine</a:t>
            </a:r>
          </a:p>
          <a:p>
            <a:pPr fontAlgn="base"/>
            <a:r>
              <a:rPr lang="en-US" dirty="0"/>
              <a:t>Nerve roots travel </a:t>
            </a:r>
            <a:r>
              <a:rPr lang="en-US" dirty="0">
                <a:solidFill>
                  <a:srgbClr val="0096FF"/>
                </a:solidFill>
              </a:rPr>
              <a:t>below</a:t>
            </a:r>
            <a:r>
              <a:rPr lang="en-US" dirty="0"/>
              <a:t> the corresponding pedicle </a:t>
            </a:r>
          </a:p>
          <a:p>
            <a:pPr fontAlgn="base"/>
            <a:r>
              <a:rPr lang="en-US" dirty="0"/>
              <a:t>T1 exits below T1 pedicle</a:t>
            </a:r>
          </a:p>
          <a:p>
            <a:pPr fontAlgn="base"/>
            <a:r>
              <a:rPr lang="en-US" dirty="0"/>
              <a:t>T12 exits below T12 pedicle</a:t>
            </a:r>
          </a:p>
          <a:p>
            <a:pPr fontAlgn="base"/>
            <a:endParaRPr lang="en-US" dirty="0"/>
          </a:p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Lumbar spine</a:t>
            </a:r>
          </a:p>
          <a:p>
            <a:pPr fontAlgn="base"/>
            <a:r>
              <a:rPr lang="en-US" dirty="0"/>
              <a:t>Nerve roots travel </a:t>
            </a:r>
            <a:r>
              <a:rPr lang="en-US" dirty="0">
                <a:solidFill>
                  <a:srgbClr val="0096FF"/>
                </a:solidFill>
              </a:rPr>
              <a:t>below</a:t>
            </a:r>
            <a:r>
              <a:rPr lang="en-US" dirty="0"/>
              <a:t> the corresponding pedicle </a:t>
            </a:r>
          </a:p>
          <a:p>
            <a:pPr fontAlgn="base"/>
            <a:r>
              <a:rPr lang="en-US" dirty="0"/>
              <a:t>L1 exits below L1 pedicle</a:t>
            </a:r>
          </a:p>
          <a:p>
            <a:pPr fontAlgn="base"/>
            <a:r>
              <a:rPr lang="en-US" dirty="0"/>
              <a:t>L5 exits below L5 pedicle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01069-2C8A-84E2-4BC3-E9654441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E3A6E2-B6AA-49DA-EBB6-77469806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C3EB5C-2EC9-3EAE-1853-81C7D50E0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700" y="1329763"/>
            <a:ext cx="7226300" cy="395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804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7906F-6B16-EBFB-1193-18227BF02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2F0E-C7B6-E5E6-48A1-EC776E97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61C6-669D-7912-AC57-7C63F1B68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Arial"/>
                <a:cs typeface="Arial"/>
              </a:rPr>
              <a:t>W</a:t>
            </a:r>
            <a:r>
              <a:rPr lang="en-GB" dirty="0">
                <a:latin typeface="Arial"/>
                <a:cs typeface="Arial"/>
              </a:rPr>
              <a:t>ho</a:t>
            </a:r>
            <a:r>
              <a:rPr lang="en-GB" b="1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noticed it!</a:t>
            </a:r>
          </a:p>
          <a:p>
            <a:r>
              <a:rPr lang="en-GB" b="1" dirty="0">
                <a:latin typeface="Arial"/>
                <a:cs typeface="Arial"/>
              </a:rPr>
              <a:t>W</a:t>
            </a:r>
            <a:r>
              <a:rPr lang="en-GB" dirty="0">
                <a:latin typeface="Arial"/>
                <a:cs typeface="Arial"/>
              </a:rPr>
              <a:t>ho</a:t>
            </a:r>
            <a:r>
              <a:rPr lang="en-GB" b="1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else! (family </a:t>
            </a:r>
            <a:r>
              <a:rPr lang="en-GB" dirty="0" err="1">
                <a:latin typeface="Arial"/>
                <a:cs typeface="Arial"/>
              </a:rPr>
              <a:t>Hx</a:t>
            </a:r>
            <a:r>
              <a:rPr lang="en-GB" dirty="0">
                <a:latin typeface="Arial"/>
                <a:cs typeface="Arial"/>
              </a:rPr>
              <a:t>)</a:t>
            </a:r>
          </a:p>
          <a:p>
            <a:r>
              <a:rPr lang="en-GB" b="1" dirty="0">
                <a:latin typeface="Arial"/>
                <a:cs typeface="Arial"/>
              </a:rPr>
              <a:t>W</a:t>
            </a:r>
            <a:r>
              <a:rPr lang="en-GB" dirty="0">
                <a:latin typeface="Arial"/>
                <a:cs typeface="Arial"/>
              </a:rPr>
              <a:t>hen?</a:t>
            </a:r>
            <a:endParaRPr lang="en-US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Pre-natal, post natal </a:t>
            </a:r>
            <a:r>
              <a:rPr lang="en-GB" dirty="0" err="1">
                <a:latin typeface="Arial"/>
                <a:cs typeface="Arial"/>
              </a:rPr>
              <a:t>Hx</a:t>
            </a:r>
            <a:r>
              <a:rPr lang="en-GB" dirty="0">
                <a:latin typeface="Arial"/>
                <a:cs typeface="Arial"/>
              </a:rPr>
              <a:t>?</a:t>
            </a:r>
          </a:p>
          <a:p>
            <a:r>
              <a:rPr lang="en-GB" dirty="0">
                <a:latin typeface="Arial"/>
                <a:cs typeface="Arial"/>
              </a:rPr>
              <a:t>Puberty?</a:t>
            </a:r>
          </a:p>
          <a:p>
            <a:r>
              <a:rPr lang="en-GB" dirty="0">
                <a:latin typeface="Arial"/>
                <a:cs typeface="Arial"/>
              </a:rPr>
              <a:t>Pain?</a:t>
            </a:r>
          </a:p>
          <a:p>
            <a:r>
              <a:rPr lang="en-GB" dirty="0">
                <a:latin typeface="Arial"/>
                <a:cs typeface="Arial"/>
              </a:rPr>
              <a:t>Previous treatment?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F3BCA-7719-2445-5FDA-53DD0582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063B6-A58B-3CBE-62C9-3A9CA0883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66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6FE72-CCD6-D331-5222-54D1E35C7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8AE1-285F-0F97-DCA6-58DC3D111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Examination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CF47D-ABE3-3A2B-30D3-1A4174EE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89450-EBDA-B908-0705-BF92FB68F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592A255-7168-CFB9-D8DE-7A2433C92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9686"/>
            <a:ext cx="10515600" cy="4351338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dirty="0"/>
              <a:t>leg length inequality</a:t>
            </a:r>
          </a:p>
          <a:p>
            <a:pPr fontAlgn="base"/>
            <a:r>
              <a:rPr lang="en-US" dirty="0"/>
              <a:t>midline skin defects (hairy patches, dimples, nevi)</a:t>
            </a:r>
          </a:p>
          <a:p>
            <a:pPr fontAlgn="base"/>
            <a:r>
              <a:rPr lang="en-US" dirty="0"/>
              <a:t>signs of spinal dysraphism</a:t>
            </a:r>
          </a:p>
          <a:p>
            <a:pPr fontAlgn="base"/>
            <a:r>
              <a:rPr lang="en-US" dirty="0"/>
              <a:t>shoulder height differences</a:t>
            </a:r>
          </a:p>
          <a:p>
            <a:pPr fontAlgn="base"/>
            <a:r>
              <a:rPr lang="en-US" dirty="0"/>
              <a:t>truncal shift</a:t>
            </a:r>
          </a:p>
          <a:p>
            <a:pPr fontAlgn="base"/>
            <a:r>
              <a:rPr lang="en-US" dirty="0"/>
              <a:t>rib rotational deformity (rib prominence)</a:t>
            </a:r>
          </a:p>
          <a:p>
            <a:pPr fontAlgn="base"/>
            <a:r>
              <a:rPr lang="en-US" dirty="0"/>
              <a:t>waist asymmetry and pelvic tilt</a:t>
            </a:r>
          </a:p>
          <a:p>
            <a:pPr fontAlgn="base"/>
            <a:r>
              <a:rPr lang="en-US" dirty="0"/>
              <a:t>cafe-au-lait spots (neurofibromatosis)</a:t>
            </a:r>
          </a:p>
          <a:p>
            <a:pPr fontAlgn="base"/>
            <a:r>
              <a:rPr lang="en-US" dirty="0"/>
              <a:t>foot deformities (</a:t>
            </a:r>
            <a:r>
              <a:rPr lang="en-US" dirty="0" err="1"/>
              <a:t>cavovarus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45683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B6403-C739-8D56-3FCA-558DC291B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E217E-0B1B-216D-C008-A4E1DE579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Examination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5CAEA3-E966-C2BC-4D31-FBA953F51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6946" y="1925927"/>
            <a:ext cx="4355171" cy="348413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4F98AC-B224-F196-877B-0FF0A3B8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F4451-5DC3-E28D-8E17-9B9262960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6729EB-F878-E1C2-7139-3D02CAAD08B8}"/>
              </a:ext>
            </a:extLst>
          </p:cNvPr>
          <p:cNvSpPr txBox="1"/>
          <p:nvPr/>
        </p:nvSpPr>
        <p:spPr>
          <a:xfrm>
            <a:off x="3997713" y="5645303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95D89"/>
                </a:solidFill>
                <a:effectLst/>
                <a:latin typeface="Roboto" panose="02000000000000000000" pitchFamily="2" charset="0"/>
              </a:rPr>
              <a:t>Adams forward bending test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28423204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01AA9-F358-44AD-6018-C3FE2187F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33ED-0FB2-FF2B-24EB-D3148705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Images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8390BD-5829-2305-19F1-F3EF80AA9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5372" y="1690688"/>
            <a:ext cx="2859597" cy="48000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FE525D-3A5F-C2FB-C020-A81C70807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1095D-949D-C8ED-E9F4-64A58CC87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B2634A-11F4-CA80-37FE-5C86CF179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661" y="2055812"/>
            <a:ext cx="3429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730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E60BE-20C3-F8A0-88E7-6392081CE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3F90-31ED-2844-2C2F-3E798BE9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/>
              <a:t>Grades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8F059-8C06-18FB-762C-A39EFADCC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BD88B-FB89-91DF-3186-097EE9439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215D9-2DF6-7301-2BCC-F333A612A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A" dirty="0"/>
              <a:t>Mild: 10-25</a:t>
            </a:r>
          </a:p>
          <a:p>
            <a:r>
              <a:rPr lang="en-SA" dirty="0"/>
              <a:t>Moderate: 25-45</a:t>
            </a:r>
          </a:p>
          <a:p>
            <a:r>
              <a:rPr lang="en-SA" dirty="0"/>
              <a:t>Severe: &gt;45</a:t>
            </a:r>
          </a:p>
        </p:txBody>
      </p:sp>
    </p:spTree>
    <p:extLst>
      <p:ext uri="{BB962C8B-B14F-4D97-AF65-F5344CB8AC3E}">
        <p14:creationId xmlns:p14="http://schemas.microsoft.com/office/powerpoint/2010/main" val="1500897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C89C7-BAD7-E6C5-C697-0DA7C624C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10A7-3823-AE6C-D93E-9DFC64EED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r>
              <a:rPr lang="en-SA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FFCE9-E4D7-192E-7B03-0025C4A23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AC36F-0E43-6C3F-B174-D964C3FEE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C336F-BA66-9708-FCD5-EC17915A9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Treatment can be observation, bracing, or surgical management depending on the </a:t>
            </a:r>
            <a:r>
              <a:rPr lang="en-US" b="1" dirty="0"/>
              <a:t>age, skeletal maturity of the patient, magnitude of deformity, and curve progression.</a:t>
            </a:r>
          </a:p>
          <a:p>
            <a:pPr fontAlgn="base"/>
            <a:endParaRPr lang="en-US" dirty="0"/>
          </a:p>
          <a:p>
            <a:pPr marL="0" indent="0" fontAlgn="base">
              <a:buNone/>
            </a:pPr>
            <a:endParaRPr lang="en-US" dirty="0">
              <a:effectLst/>
            </a:endParaRPr>
          </a:p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6631795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EDA82-F564-A260-04D8-2C09910E9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4A92-3C96-B13E-AD78-0A2544DD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r>
              <a:rPr lang="en-SA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BCD67-47DC-1960-7858-B4534E1B0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25608-8E40-B34A-A916-11D6F1591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6ADEC1-1349-5C0B-135A-BAED6DC32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A" dirty="0"/>
              <a:t>Moderate: 25-45 &gt;&gt; bracing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B6D1F-34DC-B678-CF53-FABDC440A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97" y="1690688"/>
            <a:ext cx="46736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37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DD6B0-2984-61B0-D0A7-6EFACCCFB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A8EA-A17A-CD9C-4901-730307AE5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r>
              <a:rPr lang="en-SA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F1628-607B-F22A-893E-7B0165559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36FC3-9CC8-6D1B-3874-463AEC16D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D6AD3-C6DF-44D0-2557-7D0025BE6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A" dirty="0"/>
              <a:t>Severe: &gt;45 &gt;&gt; surgery 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8E8626A-04AB-ACD3-4314-E0E6D8BCC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581" y="546790"/>
            <a:ext cx="2211570" cy="5764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DD59C1-9017-E88E-FA6F-192C09EFD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964" y="455957"/>
            <a:ext cx="2256517" cy="5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782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49888-AE2B-BE10-AC23-305762F63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941B-B0DA-DD40-6697-2991E498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effectLst/>
              </a:rPr>
              <a:t>Infantile Idiopathic Scoliosis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2DCB5-7688-03A5-3314-E21280863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1088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>
                <a:effectLst/>
              </a:rPr>
              <a:t>Infantile Idiopathic Scoliosis is a coronal plane spinal deformity which most commonly presents in children ages 3 years or less.</a:t>
            </a:r>
          </a:p>
          <a:p>
            <a:pPr fontAlgn="base"/>
            <a:r>
              <a:rPr lang="en-US" dirty="0">
                <a:effectLst/>
              </a:rPr>
              <a:t>Usually, normal kids with </a:t>
            </a:r>
            <a:r>
              <a:rPr lang="en-US" b="1" dirty="0">
                <a:effectLst/>
              </a:rPr>
              <a:t>no other </a:t>
            </a:r>
            <a:r>
              <a:rPr lang="en-US" b="1" dirty="0"/>
              <a:t>pathologies.</a:t>
            </a:r>
            <a:endParaRPr lang="en-US" b="1" dirty="0">
              <a:effectLst/>
            </a:endParaRPr>
          </a:p>
          <a:p>
            <a:pPr marL="0" indent="0" fontAlgn="base">
              <a:buNone/>
            </a:pPr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D40EB-9F3A-5422-9435-CEC9F9AF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F4C04-8382-E0A8-B39E-63E9582DD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B2BFAB-C818-508F-1E57-913E9EC24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478" y="1825625"/>
            <a:ext cx="2863540" cy="40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3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51CA7-D834-F4F1-BA9A-F8B5321F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B941B-D352-75FB-6805-E150C5A6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Congenital Scoliosis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404FF-34FB-8DE6-C911-5AE9B4D3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0093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Congenital Scoliosis is a congenital spinal deformity that occurs due to the failure of normal vertebral development during 4th to 6th week of gestation.</a:t>
            </a:r>
          </a:p>
          <a:p>
            <a:pPr fontAlgn="base"/>
            <a:r>
              <a:rPr lang="en-US" dirty="0"/>
              <a:t>Usually, patients have </a:t>
            </a:r>
            <a:r>
              <a:rPr lang="en-US" b="1" dirty="0"/>
              <a:t>other congenital pathologies.</a:t>
            </a:r>
          </a:p>
          <a:p>
            <a:pPr fontAlgn="base"/>
            <a:endParaRPr lang="en-US" dirty="0"/>
          </a:p>
          <a:p>
            <a:pPr fontAlgn="base"/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4D1EA-716F-E443-75DC-168520BC2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B0A49-C89B-3E77-191E-C2EF98F5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30E46-DBD3-B7E6-D376-483114749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708" y="1825625"/>
            <a:ext cx="2432886" cy="421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3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4E366-4C88-4349-D1C4-79953B8BF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F0E4-E074-F153-0774-7A0BE260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cap="all" dirty="0"/>
              <a:t>THREE-COLUMN THEORY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A3A34-10CD-5C48-1212-5B3008B5F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Anterior column </a:t>
            </a:r>
          </a:p>
          <a:p>
            <a:pPr fontAlgn="base"/>
            <a:r>
              <a:rPr lang="en-US" dirty="0"/>
              <a:t>anterior longitudinal ligament (ALL)</a:t>
            </a:r>
          </a:p>
          <a:p>
            <a:pPr fontAlgn="base"/>
            <a:r>
              <a:rPr lang="en-US" dirty="0"/>
              <a:t>anterior 2/3 of vertebral body and annulus</a:t>
            </a:r>
          </a:p>
          <a:p>
            <a:pPr fontAlgn="base"/>
            <a:endParaRPr lang="en-US" dirty="0"/>
          </a:p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Middle column </a:t>
            </a:r>
          </a:p>
          <a:p>
            <a:pPr fontAlgn="base"/>
            <a:r>
              <a:rPr lang="en-US" dirty="0"/>
              <a:t>posterior longitudinal ligament (PLL)</a:t>
            </a:r>
          </a:p>
          <a:p>
            <a:pPr fontAlgn="base"/>
            <a:r>
              <a:rPr lang="en-US" dirty="0"/>
              <a:t>posterior 1/3 of vertebral body and annulus</a:t>
            </a:r>
          </a:p>
          <a:p>
            <a:pPr fontAlgn="base"/>
            <a:endParaRPr lang="en-US" dirty="0"/>
          </a:p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Posterior column </a:t>
            </a:r>
          </a:p>
          <a:p>
            <a:pPr fontAlgn="base"/>
            <a:r>
              <a:rPr lang="en-US" dirty="0"/>
              <a:t>pedicles</a:t>
            </a:r>
          </a:p>
          <a:p>
            <a:pPr fontAlgn="base"/>
            <a:r>
              <a:rPr lang="en-US" dirty="0"/>
              <a:t>facets</a:t>
            </a:r>
          </a:p>
          <a:p>
            <a:pPr fontAlgn="base"/>
            <a:r>
              <a:rPr lang="en-US" dirty="0"/>
              <a:t>ligamentum flavum</a:t>
            </a:r>
          </a:p>
          <a:p>
            <a:pPr fontAlgn="base"/>
            <a:r>
              <a:rPr lang="en-US" dirty="0"/>
              <a:t>spinous process</a:t>
            </a:r>
          </a:p>
          <a:p>
            <a:pPr fontAlgn="base"/>
            <a:r>
              <a:rPr lang="en-US" dirty="0">
                <a:solidFill>
                  <a:srgbClr val="0096FF"/>
                </a:solidFill>
              </a:rPr>
              <a:t>posterior ligamentous complex (PLC)</a:t>
            </a:r>
          </a:p>
          <a:p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8AD8F-26D1-58CE-E7FE-82C02BD20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E3315E-FE9C-4819-A805-A242F9E3B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D6B8A9-613D-E0AD-247D-635E4269B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217" y="1690688"/>
            <a:ext cx="6235124" cy="38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810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AF7DB-C375-3A1B-43F0-7850C5C93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B17F-4B7D-7584-664F-FFDDB90A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effectLst/>
              </a:rPr>
              <a:t>Spinal Epidural Abscess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58B45-B170-2FB9-202A-4C2CF9BDE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0951" cy="4351338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Spinal Epidural Abscess is a spinal infection caused by a collection of pus or inflammatory granulation tissue between the dura mater and surrounding adipose tissue.</a:t>
            </a:r>
          </a:p>
          <a:p>
            <a:pPr fontAlgn="base"/>
            <a:endParaRPr lang="en-US" dirty="0"/>
          </a:p>
          <a:p>
            <a:pPr fontAlgn="base"/>
            <a:r>
              <a:rPr lang="en-US" dirty="0">
                <a:solidFill>
                  <a:srgbClr val="0096FF"/>
                </a:solidFill>
              </a:rPr>
              <a:t>Pain</a:t>
            </a:r>
            <a:r>
              <a:rPr lang="en-US" dirty="0"/>
              <a:t> is often severe and insidious in onset an occurs in 87%</a:t>
            </a: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Neurologic deficits </a:t>
            </a:r>
            <a:r>
              <a:rPr lang="en-US" dirty="0"/>
              <a:t>present in ~33%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Early diagnosis is critical and is made with </a:t>
            </a:r>
            <a:r>
              <a:rPr lang="en-US" dirty="0">
                <a:solidFill>
                  <a:srgbClr val="0096FF"/>
                </a:solidFill>
              </a:rPr>
              <a:t>MRI</a:t>
            </a:r>
            <a:r>
              <a:rPr lang="en-US" dirty="0"/>
              <a:t> studies with contrast.</a:t>
            </a:r>
          </a:p>
          <a:p>
            <a:pPr fontAlgn="base"/>
            <a:endParaRPr lang="en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C554F-6326-7539-E229-4BBE5231C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322B6D-90D3-9AFF-33D5-DFFEA0E8C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74A4FB-94E1-981C-0BF8-F8176E49A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74" y="1825625"/>
            <a:ext cx="2972015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192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7191D-6EE3-0763-4422-59C2BD28C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E98B7-E4AF-8DEC-4B57-3FE744B3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Spinal Epidural Abscess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312D7-238F-3A96-8863-006476E35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>
              <a:buFont typeface="Courier New" panose="02070309020205020404" pitchFamily="49" charset="0"/>
              <a:buChar char="o"/>
            </a:pPr>
            <a:r>
              <a:rPr lang="en-US" dirty="0"/>
              <a:t>Risk factors:</a:t>
            </a:r>
          </a:p>
          <a:p>
            <a:pPr fontAlgn="base"/>
            <a:r>
              <a:rPr lang="en-US" dirty="0"/>
              <a:t>IV drug abuse</a:t>
            </a:r>
          </a:p>
          <a:p>
            <a:pPr fontAlgn="base"/>
            <a:r>
              <a:rPr lang="en-US" dirty="0"/>
              <a:t>immunodeficiency</a:t>
            </a:r>
          </a:p>
          <a:p>
            <a:pPr fontAlgn="base"/>
            <a:r>
              <a:rPr lang="en-US" dirty="0"/>
              <a:t>malignancy</a:t>
            </a:r>
          </a:p>
          <a:p>
            <a:pPr fontAlgn="base"/>
            <a:r>
              <a:rPr lang="en-US" dirty="0"/>
              <a:t>HIV</a:t>
            </a:r>
          </a:p>
          <a:p>
            <a:pPr fontAlgn="base"/>
            <a:endParaRPr lang="en-SA" dirty="0"/>
          </a:p>
          <a:p>
            <a:pPr fontAlgn="base"/>
            <a:r>
              <a:rPr lang="en-US" dirty="0">
                <a:solidFill>
                  <a:srgbClr val="0096FF"/>
                </a:solidFill>
              </a:rPr>
              <a:t>Staph aureus </a:t>
            </a:r>
            <a:r>
              <a:rPr lang="en-US" dirty="0"/>
              <a:t>is most common organism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Treatment is usually </a:t>
            </a:r>
            <a:r>
              <a:rPr lang="en-US" dirty="0">
                <a:solidFill>
                  <a:srgbClr val="FF0000"/>
                </a:solidFill>
              </a:rPr>
              <a:t>prompt surgical decompression </a:t>
            </a:r>
            <a:r>
              <a:rPr lang="en-US" dirty="0"/>
              <a:t>and long-term IV antibiotics.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8CAB5-D5B9-57F5-0F88-63419BDE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048FB-E846-C832-8EDF-81D959685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80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608DB-A3CB-2A18-528D-5C8FBDC4F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7F4B6-27FE-5E49-848F-2E4A7EC61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3503A3-E95F-B025-9DFE-CE80D4798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367" y="278050"/>
            <a:ext cx="4201266" cy="630189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D5AEA4-BA88-C536-B0ED-3AB31F6CE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7787D-102F-B911-91B1-0B386BDAC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8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1A97C-93FD-A6D6-27D5-A97D67A29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341A-B1F8-BBAF-F66C-2852BA21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SA" dirty="0"/>
              <a:t>Cervical Spine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BA551D-D08F-55D2-A4DE-98344EA70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50" y="1886744"/>
            <a:ext cx="8572500" cy="42291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3AEAC8-5E85-45DA-01DE-B55199567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06310" cy="781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3EBA2C-2B25-20A0-7BAF-F1085905C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689" y="1"/>
            <a:ext cx="1106310" cy="737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B98565-396E-84AD-F6E1-93EF6F1CE85A}"/>
              </a:ext>
            </a:extLst>
          </p:cNvPr>
          <p:cNvSpPr txBox="1"/>
          <p:nvPr/>
        </p:nvSpPr>
        <p:spPr>
          <a:xfrm>
            <a:off x="1106311" y="16040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Normal sagittal lordosis 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965778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9694</TotalTime>
  <Words>2491</Words>
  <Application>Microsoft Macintosh PowerPoint</Application>
  <PresentationFormat>Widescreen</PresentationFormat>
  <Paragraphs>420</Paragraphs>
  <Slides>82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Arial</vt:lpstr>
      <vt:lpstr>Calibri</vt:lpstr>
      <vt:lpstr>Calibri Light</vt:lpstr>
      <vt:lpstr>Courier New</vt:lpstr>
      <vt:lpstr>Roboto</vt:lpstr>
      <vt:lpstr>Wingdings</vt:lpstr>
      <vt:lpstr>Office Theme</vt:lpstr>
      <vt:lpstr>Spine Surgery</vt:lpstr>
      <vt:lpstr>Anatomy</vt:lpstr>
      <vt:lpstr>Spinal Cord</vt:lpstr>
      <vt:lpstr>LAYERS OF THE SPINAL CORD</vt:lpstr>
      <vt:lpstr>SPINAL CORD FUNCTIONAL TRACTS</vt:lpstr>
      <vt:lpstr>PowerPoint Presentation</vt:lpstr>
      <vt:lpstr>NERVE ROOT ANATOMY</vt:lpstr>
      <vt:lpstr>THREE-COLUMN THEORY</vt:lpstr>
      <vt:lpstr>Cervical Spine</vt:lpstr>
      <vt:lpstr>Cervical Vertebra </vt:lpstr>
      <vt:lpstr>Thoracic Vertebra</vt:lpstr>
      <vt:lpstr>Lumbar Vertebra</vt:lpstr>
      <vt:lpstr>Intervertebral Disc</vt:lpstr>
      <vt:lpstr>Spine Trauma</vt:lpstr>
      <vt:lpstr>Suspicion of Spinal Injury</vt:lpstr>
      <vt:lpstr>Principles of Management</vt:lpstr>
      <vt:lpstr>Examination</vt:lpstr>
      <vt:lpstr>Examination</vt:lpstr>
      <vt:lpstr>Neurological Examination</vt:lpstr>
      <vt:lpstr>PowerPoint Presentation</vt:lpstr>
      <vt:lpstr>X-rays for C- Spine Injuries</vt:lpstr>
      <vt:lpstr>X-rays for C- Spine Injuries</vt:lpstr>
      <vt:lpstr>X-rays for C- Spine Injuries</vt:lpstr>
      <vt:lpstr>Treatment</vt:lpstr>
      <vt:lpstr>Treatment</vt:lpstr>
      <vt:lpstr>Treatment</vt:lpstr>
      <vt:lpstr>Treatment</vt:lpstr>
      <vt:lpstr>Common Adult Spine Fracture</vt:lpstr>
      <vt:lpstr>Anatomical area of fracture</vt:lpstr>
      <vt:lpstr>C2 (Odontoid fracture)</vt:lpstr>
      <vt:lpstr>Cervical facet dislocations</vt:lpstr>
      <vt:lpstr>Closed Cervical Traction</vt:lpstr>
      <vt:lpstr>Sprained Neck (Whiplash inj.)</vt:lpstr>
      <vt:lpstr>Thoracolumbar Burst Fractures</vt:lpstr>
      <vt:lpstr>Surgical fixation </vt:lpstr>
      <vt:lpstr>Spinal Cord Injury</vt:lpstr>
      <vt:lpstr>Spinal Cord injury</vt:lpstr>
      <vt:lpstr>Spinal Cord injury</vt:lpstr>
      <vt:lpstr>Spinal Cord injury</vt:lpstr>
      <vt:lpstr>Spinal Cord injury</vt:lpstr>
      <vt:lpstr>CENTRAL CORD SYNDROME</vt:lpstr>
      <vt:lpstr>ANTERIOR CORD SYNDROME</vt:lpstr>
      <vt:lpstr>BROWN-SEQUARD SYNDROME</vt:lpstr>
      <vt:lpstr>Osteoporotic Vertebral Compression Fracture</vt:lpstr>
      <vt:lpstr>Osteoporotic Vertebral Compression Fracture</vt:lpstr>
      <vt:lpstr>Osteoporotic Vertebral Compression Fracture</vt:lpstr>
      <vt:lpstr>Cauda Equina Syndrome</vt:lpstr>
      <vt:lpstr>Cauda Equina Syndrome</vt:lpstr>
      <vt:lpstr>Cauda Equina Syndrome</vt:lpstr>
      <vt:lpstr>Cauda Equina Syndrome</vt:lpstr>
      <vt:lpstr>Cauda Equina Syndrome</vt:lpstr>
      <vt:lpstr>End of Part 1</vt:lpstr>
      <vt:lpstr>Common Spinal Disorders </vt:lpstr>
      <vt:lpstr>Cervical Spondylosis</vt:lpstr>
      <vt:lpstr>Cervical Myelopathy </vt:lpstr>
      <vt:lpstr>PRESENTATION OF MYELOPATHY</vt:lpstr>
      <vt:lpstr>Physical examination</vt:lpstr>
      <vt:lpstr>Imaging</vt:lpstr>
      <vt:lpstr>Management </vt:lpstr>
      <vt:lpstr>Cervical Radiculopathy</vt:lpstr>
      <vt:lpstr>Imaging </vt:lpstr>
      <vt:lpstr>Anterior Cervical Discectomy and Fusion </vt:lpstr>
      <vt:lpstr>Lumbar Disc Herniation</vt:lpstr>
      <vt:lpstr>PowerPoint Presentation</vt:lpstr>
      <vt:lpstr>Degenerative Spondylolisthesis</vt:lpstr>
      <vt:lpstr>Degenerative Spondylolisthesis</vt:lpstr>
      <vt:lpstr>PowerPoint Presentation</vt:lpstr>
      <vt:lpstr>Scoliosis</vt:lpstr>
      <vt:lpstr>Adolescent Idiopathic Scoliosis</vt:lpstr>
      <vt:lpstr>History</vt:lpstr>
      <vt:lpstr>Examination </vt:lpstr>
      <vt:lpstr>Examination </vt:lpstr>
      <vt:lpstr>Images</vt:lpstr>
      <vt:lpstr>Grades </vt:lpstr>
      <vt:lpstr>Treatment  </vt:lpstr>
      <vt:lpstr>Treatment  </vt:lpstr>
      <vt:lpstr>Treatment  </vt:lpstr>
      <vt:lpstr>Infantile Idiopathic Scoliosis</vt:lpstr>
      <vt:lpstr>Congenital Scoliosis</vt:lpstr>
      <vt:lpstr>Spinal Epidural Abscess</vt:lpstr>
      <vt:lpstr>Spinal Epidural Abscess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Feras Qumqumji</dc:creator>
  <cp:lastModifiedBy>Feras Qumqumji</cp:lastModifiedBy>
  <cp:revision>38</cp:revision>
  <dcterms:created xsi:type="dcterms:W3CDTF">2025-08-31T04:45:53Z</dcterms:created>
  <dcterms:modified xsi:type="dcterms:W3CDTF">2025-09-17T17:14:49Z</dcterms:modified>
</cp:coreProperties>
</file>