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8" r:id="rId2"/>
    <p:sldId id="309" r:id="rId3"/>
    <p:sldId id="308" r:id="rId4"/>
    <p:sldId id="310" r:id="rId5"/>
    <p:sldId id="260" r:id="rId6"/>
    <p:sldId id="262" r:id="rId7"/>
    <p:sldId id="317" r:id="rId8"/>
    <p:sldId id="272" r:id="rId9"/>
    <p:sldId id="271" r:id="rId10"/>
    <p:sldId id="273" r:id="rId11"/>
    <p:sldId id="278" r:id="rId12"/>
    <p:sldId id="314" r:id="rId13"/>
    <p:sldId id="279" r:id="rId14"/>
    <p:sldId id="280" r:id="rId15"/>
    <p:sldId id="283" r:id="rId16"/>
    <p:sldId id="281" r:id="rId17"/>
    <p:sldId id="282" r:id="rId18"/>
    <p:sldId id="284" r:id="rId19"/>
    <p:sldId id="312" r:id="rId20"/>
    <p:sldId id="275" r:id="rId21"/>
    <p:sldId id="285" r:id="rId22"/>
    <p:sldId id="286" r:id="rId23"/>
    <p:sldId id="313" r:id="rId24"/>
    <p:sldId id="287" r:id="rId25"/>
    <p:sldId id="288" r:id="rId26"/>
    <p:sldId id="289" r:id="rId27"/>
    <p:sldId id="276" r:id="rId28"/>
    <p:sldId id="277" r:id="rId29"/>
    <p:sldId id="300" r:id="rId30"/>
    <p:sldId id="298" r:id="rId31"/>
    <p:sldId id="299" r:id="rId32"/>
    <p:sldId id="315" r:id="rId33"/>
    <p:sldId id="316" r:id="rId34"/>
    <p:sldId id="305" r:id="rId35"/>
    <p:sldId id="304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7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7B8C"/>
    <a:srgbClr val="3189B1"/>
    <a:srgbClr val="5FD5F3"/>
    <a:srgbClr val="489CB0"/>
    <a:srgbClr val="000000"/>
    <a:srgbClr val="143C4E"/>
    <a:srgbClr val="21617D"/>
    <a:srgbClr val="266891"/>
    <a:srgbClr val="1C4A66"/>
    <a:srgbClr val="6BA7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9" autoAdjust="0"/>
    <p:restoredTop sz="92876"/>
  </p:normalViewPr>
  <p:slideViewPr>
    <p:cSldViewPr snapToGrid="0" snapToObjects="1" showGuides="1">
      <p:cViewPr varScale="1">
        <p:scale>
          <a:sx n="69" d="100"/>
          <a:sy n="69" d="100"/>
        </p:scale>
        <p:origin x="1458" y="72"/>
      </p:cViewPr>
      <p:guideLst>
        <p:guide orient="horz" pos="327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FDACE-534B-5D4C-B4AE-1C419E799341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CFC18-86DA-CC43-89A6-6D0FE996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5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CFC18-86DA-CC43-89A6-6D0FE996FE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47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CFC18-86DA-CC43-89A6-6D0FE996FEE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46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00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285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41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366838"/>
            <a:ext cx="3840480" cy="514245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366838"/>
            <a:ext cx="3840480" cy="514245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941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121939"/>
            <a:ext cx="3840480" cy="609879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1967345"/>
            <a:ext cx="3840480" cy="4587304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135799"/>
            <a:ext cx="3840480" cy="596019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1967345"/>
            <a:ext cx="3840480" cy="4587304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83166"/>
            <a:ext cx="8042276" cy="85999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375758"/>
            <a:ext cx="8042276" cy="4899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800" kern="1200">
          <a:solidFill>
            <a:srgbClr val="235F84"/>
          </a:solidFill>
          <a:latin typeface="Arial"/>
          <a:ea typeface="+mn-ea"/>
          <a:cs typeface="Arial"/>
        </a:defRPr>
      </a:lvl1pPr>
      <a:lvl2pPr marL="692150" indent="-34290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028700" indent="-3429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400" kern="1200">
          <a:solidFill>
            <a:srgbClr val="235F84"/>
          </a:solidFill>
          <a:latin typeface="Arial"/>
          <a:ea typeface="+mn-ea"/>
          <a:cs typeface="Arial"/>
        </a:defRPr>
      </a:lvl3pPr>
      <a:lvl4pPr marL="1311275" indent="-34290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606550" indent="-3429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468036" y="4665133"/>
            <a:ext cx="4114800" cy="83512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Prof.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Mamoun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</a:rPr>
              <a:t>Kremli</a:t>
            </a:r>
            <a:endParaRPr lang="en-US" sz="2400" dirty="0" smtClean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235F84"/>
                </a:solidFill>
              </a:rPr>
              <a:t>Dr. Tarif Alakhras</a:t>
            </a:r>
            <a:endParaRPr lang="en-US" sz="2800" dirty="0">
              <a:solidFill>
                <a:srgbClr val="235F8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3368" y="550317"/>
            <a:ext cx="6561222" cy="1724867"/>
          </a:xfrm>
        </p:spPr>
        <p:txBody>
          <a:bodyPr/>
          <a:lstStyle/>
          <a:p>
            <a:r>
              <a:rPr lang="en-US"/>
              <a:t>The Limping Child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53852"/>
          <a:stretch/>
        </p:blipFill>
        <p:spPr>
          <a:xfrm>
            <a:off x="2139421" y="2667001"/>
            <a:ext cx="4817533" cy="16674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395D04-94A5-D64D-8F27-3463851800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86" y="374650"/>
            <a:ext cx="30099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75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 3–6 years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Transient synovitis</a:t>
            </a:r>
          </a:p>
          <a:p>
            <a:pPr lvl="1"/>
            <a:r>
              <a:rPr lang="en-US" dirty="0"/>
              <a:t>Limping, painful to move, ?WBC, ? Fever, ? ESR</a:t>
            </a:r>
          </a:p>
          <a:p>
            <a:pPr lvl="1"/>
            <a:r>
              <a:rPr lang="en-US" dirty="0"/>
              <a:t>Resolves in days</a:t>
            </a:r>
          </a:p>
          <a:p>
            <a:pPr lvl="1"/>
            <a:r>
              <a:rPr lang="en-US" dirty="0"/>
              <a:t>Disappears without treatment</a:t>
            </a:r>
          </a:p>
          <a:p>
            <a:r>
              <a:rPr lang="en-US" dirty="0"/>
              <a:t>Septic arthritis</a:t>
            </a:r>
          </a:p>
          <a:p>
            <a:pPr lvl="1"/>
            <a:r>
              <a:rPr lang="en-US" dirty="0"/>
              <a:t>Limping-refuses to walk</a:t>
            </a:r>
          </a:p>
          <a:p>
            <a:pPr lvl="1"/>
            <a:r>
              <a:rPr lang="en-US" dirty="0"/>
              <a:t>Fever &gt;38.5</a:t>
            </a:r>
            <a:r>
              <a:rPr lang="en-US" baseline="30000" dirty="0"/>
              <a:t>o</a:t>
            </a:r>
            <a:r>
              <a:rPr lang="en-US" dirty="0"/>
              <a:t>C</a:t>
            </a:r>
          </a:p>
          <a:p>
            <a:pPr lvl="1"/>
            <a:r>
              <a:rPr lang="en-US" dirty="0"/>
              <a:t>WBC &gt;12,000</a:t>
            </a:r>
          </a:p>
          <a:p>
            <a:pPr lvl="1"/>
            <a:r>
              <a:rPr lang="en-US" dirty="0"/>
              <a:t>ESR &gt;40 mm/h</a:t>
            </a:r>
          </a:p>
          <a:p>
            <a:r>
              <a:rPr lang="en-US" dirty="0"/>
              <a:t>If in doubt: Aspiration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955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Legg-Calve-Perthe's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Idiopathic avascular necrosis of femoral head</a:t>
            </a:r>
          </a:p>
          <a:p>
            <a:r>
              <a:rPr lang="en-US" dirty="0"/>
              <a:t>Age usually: 4-8 years, Boys: 4X girls</a:t>
            </a:r>
          </a:p>
          <a:p>
            <a:r>
              <a:rPr lang="en-US" dirty="0"/>
              <a:t>Blood supply of femoral head:</a:t>
            </a:r>
          </a:p>
          <a:p>
            <a:pPr lvl="1"/>
            <a:r>
              <a:rPr lang="en-US" dirty="0"/>
              <a:t>Peculiar blood supply dependent on lateral epiphyseal vessels which may be occluded easily</a:t>
            </a:r>
          </a:p>
        </p:txBody>
      </p:sp>
    </p:spTree>
    <p:extLst>
      <p:ext uri="{BB962C8B-B14F-4D97-AF65-F5344CB8AC3E}">
        <p14:creationId xmlns:p14="http://schemas.microsoft.com/office/powerpoint/2010/main" val="3624883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Legg-Calve-Perthe's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Idiopathic avascular necrosis of femoral head</a:t>
            </a:r>
          </a:p>
          <a:p>
            <a:r>
              <a:rPr lang="en-US" dirty="0"/>
              <a:t>Age usually: 4-8 years, Boys: 4X girls</a:t>
            </a:r>
          </a:p>
          <a:p>
            <a:r>
              <a:rPr lang="en-US" dirty="0"/>
              <a:t>Blood supply of femoral head:</a:t>
            </a:r>
          </a:p>
          <a:p>
            <a:pPr lvl="1"/>
            <a:r>
              <a:rPr lang="en-US" dirty="0"/>
              <a:t>Neonates: metaphyseal, lateral epiphyseal, and scanty ligamentum teres vessels</a:t>
            </a:r>
          </a:p>
          <a:p>
            <a:pPr lvl="1"/>
            <a:r>
              <a:rPr lang="en-US" dirty="0"/>
              <a:t>4 years: no epiphyseal vessels</a:t>
            </a:r>
          </a:p>
          <a:p>
            <a:pPr lvl="1"/>
            <a:r>
              <a:rPr lang="en-US" dirty="0"/>
              <a:t>7 years: ligamentum teres vessels developed well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4–7 years: dependent on lateral epiphyseal vessels</a:t>
            </a:r>
          </a:p>
          <a:p>
            <a:pPr lvl="2"/>
            <a:r>
              <a:rPr lang="en-US" dirty="0"/>
              <a:t>If trauma or synovitis, pressure occludes blood supply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29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Legg-Calve-Perthe's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Stages:</a:t>
            </a:r>
          </a:p>
          <a:p>
            <a:pPr marL="806450" lvl="1" indent="-457200">
              <a:buFont typeface="+mj-lt"/>
              <a:buAutoNum type="arabicPeriod"/>
            </a:pPr>
            <a:r>
              <a:rPr lang="en-US" dirty="0"/>
              <a:t>Bone death:</a:t>
            </a:r>
          </a:p>
          <a:p>
            <a:pPr marL="1089025" lvl="2" indent="-457200"/>
            <a:r>
              <a:rPr lang="en-US" dirty="0"/>
              <a:t>May initially look normal on x-ray</a:t>
            </a:r>
          </a:p>
          <a:p>
            <a:pPr marL="1089025" lvl="2" indent="-457200"/>
            <a:r>
              <a:rPr lang="en-US" dirty="0"/>
              <a:t>Increased density, then collapse</a:t>
            </a:r>
          </a:p>
          <a:p>
            <a:pPr marL="806450" lvl="1" indent="-457200">
              <a:buFont typeface="+mj-lt"/>
              <a:buAutoNum type="arabicPeriod"/>
            </a:pPr>
            <a:r>
              <a:rPr lang="en-US" dirty="0"/>
              <a:t>Revascularization and Repair:</a:t>
            </a:r>
          </a:p>
          <a:p>
            <a:pPr lvl="2"/>
            <a:r>
              <a:rPr lang="en-US" dirty="0"/>
              <a:t>Reduced density and fragmentation on x-ray</a:t>
            </a:r>
          </a:p>
          <a:p>
            <a:pPr marL="806450" lvl="1" indent="-457200">
              <a:buFont typeface="+mj-lt"/>
              <a:buAutoNum type="arabicPeriod"/>
            </a:pPr>
            <a:r>
              <a:rPr lang="en-US" dirty="0"/>
              <a:t>Distortion and Remodeling</a:t>
            </a:r>
          </a:p>
          <a:p>
            <a:pPr marL="1089025" lvl="2" indent="-457200"/>
            <a:r>
              <a:rPr lang="en-US" dirty="0"/>
              <a:t>Distortion, flattening (coxa plana), and enlargement (coxa magna), with partial uncoverage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006" r="45776"/>
          <a:stretch/>
        </p:blipFill>
        <p:spPr>
          <a:xfrm>
            <a:off x="6332101" y="1643505"/>
            <a:ext cx="2609038" cy="154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4314" r="23773"/>
          <a:stretch/>
        </p:blipFill>
        <p:spPr>
          <a:xfrm>
            <a:off x="7688218" y="3591950"/>
            <a:ext cx="1252921" cy="163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86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Legg-Calve-Perthe's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Clinical picture:</a:t>
            </a:r>
          </a:p>
          <a:p>
            <a:pPr lvl="1"/>
            <a:r>
              <a:rPr lang="en-US" dirty="0"/>
              <a:t>Boys X4 girls</a:t>
            </a:r>
          </a:p>
          <a:p>
            <a:pPr lvl="1"/>
            <a:r>
              <a:rPr lang="en-US" dirty="0"/>
              <a:t>Limping (painful / painless)</a:t>
            </a:r>
          </a:p>
          <a:p>
            <a:pPr lvl="1"/>
            <a:r>
              <a:rPr lang="en-US" dirty="0"/>
              <a:t>May present with knee/thigh pain</a:t>
            </a:r>
          </a:p>
          <a:p>
            <a:pPr lvl="1"/>
            <a:r>
              <a:rPr lang="en-US" dirty="0"/>
              <a:t>Early: limitation of all movements</a:t>
            </a:r>
          </a:p>
          <a:p>
            <a:pPr lvl="2"/>
            <a:r>
              <a:rPr lang="en-US" dirty="0"/>
              <a:t>Pain and muscle spasm with passive motion</a:t>
            </a:r>
          </a:p>
          <a:p>
            <a:pPr lvl="1"/>
            <a:r>
              <a:rPr lang="en-US" dirty="0"/>
              <a:t>Later: limitation of abduction and internal rotation</a:t>
            </a:r>
          </a:p>
          <a:p>
            <a:pPr lvl="1"/>
            <a:r>
              <a:rPr lang="en-US" dirty="0"/>
              <a:t>Positive Trendelenburgh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558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Legg-Calve-Perthe's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4" y="1375758"/>
            <a:ext cx="8594725" cy="4899910"/>
          </a:xfrm>
        </p:spPr>
        <p:txBody>
          <a:bodyPr/>
          <a:lstStyle/>
          <a:p>
            <a:r>
              <a:rPr lang="en-US" dirty="0"/>
              <a:t>Different stages of Perthe's in a patient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2400" dirty="0"/>
              <a:t>  Sclerosis          Collapse        Fragmentation     Remodeling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6007"/>
          <a:stretch/>
        </p:blipFill>
        <p:spPr>
          <a:xfrm>
            <a:off x="252936" y="2108200"/>
            <a:ext cx="8594725" cy="26183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62188" y="6452827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http://</a:t>
            </a:r>
            <a:r>
              <a:rPr lang="en-US" sz="1000" dirty="0" err="1">
                <a:solidFill>
                  <a:srgbClr val="397B8C"/>
                </a:solidFill>
              </a:rPr>
              <a:t>community.tsrhc.org</a:t>
            </a:r>
            <a:r>
              <a:rPr lang="en-US" sz="1000" dirty="0">
                <a:solidFill>
                  <a:srgbClr val="397B8C"/>
                </a:solidFill>
              </a:rPr>
              <a:t>/</a:t>
            </a:r>
            <a:r>
              <a:rPr lang="en-US" sz="1000" dirty="0" err="1">
                <a:solidFill>
                  <a:srgbClr val="397B8C"/>
                </a:solidFill>
              </a:rPr>
              <a:t>Perthes</a:t>
            </a:r>
            <a:r>
              <a:rPr lang="en-US" sz="1000" dirty="0">
                <a:solidFill>
                  <a:srgbClr val="397B8C"/>
                </a:solidFill>
              </a:rPr>
              <a:t>-disease-about-</a:t>
            </a:r>
            <a:r>
              <a:rPr lang="en-US" sz="1000" dirty="0" err="1">
                <a:solidFill>
                  <a:srgbClr val="397B8C"/>
                </a:solidFill>
              </a:rPr>
              <a:t>perthes</a:t>
            </a:r>
            <a:r>
              <a:rPr lang="en-US" sz="1000" dirty="0">
                <a:solidFill>
                  <a:srgbClr val="397B8C"/>
                </a:solidFill>
              </a:rPr>
              <a:t>-disease</a:t>
            </a:r>
          </a:p>
        </p:txBody>
      </p:sp>
    </p:spTree>
    <p:extLst>
      <p:ext uri="{BB962C8B-B14F-4D97-AF65-F5344CB8AC3E}">
        <p14:creationId xmlns:p14="http://schemas.microsoft.com/office/powerpoint/2010/main" val="1132337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Legg-Calve-Perthe's</a:t>
            </a:r>
          </a:p>
        </p:txBody>
      </p:sp>
      <p:pic>
        <p:nvPicPr>
          <p:cNvPr id="4" name="Content Placeholder 3" descr="Perthes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69" r="50000" b="76966"/>
          <a:stretch/>
        </p:blipFill>
        <p:spPr>
          <a:xfrm>
            <a:off x="234404" y="1233649"/>
            <a:ext cx="4334411" cy="2641203"/>
          </a:xfrm>
        </p:spPr>
      </p:pic>
      <p:pic>
        <p:nvPicPr>
          <p:cNvPr id="5" name="Content Placeholder 3" descr="Perthes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808" r="50000" b="51390"/>
          <a:stretch/>
        </p:blipFill>
        <p:spPr>
          <a:xfrm>
            <a:off x="4809591" y="1297150"/>
            <a:ext cx="4334410" cy="2555179"/>
          </a:xfrm>
          <a:prstGeom prst="rect">
            <a:avLst/>
          </a:prstGeom>
        </p:spPr>
      </p:pic>
      <p:pic>
        <p:nvPicPr>
          <p:cNvPr id="6" name="Content Placeholder 3" descr="Perthes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850" r="50000" b="24794"/>
          <a:stretch/>
        </p:blipFill>
        <p:spPr>
          <a:xfrm>
            <a:off x="297905" y="3963691"/>
            <a:ext cx="4334411" cy="2614675"/>
          </a:xfrm>
          <a:prstGeom prst="rect">
            <a:avLst/>
          </a:prstGeom>
        </p:spPr>
      </p:pic>
      <p:pic>
        <p:nvPicPr>
          <p:cNvPr id="7" name="Content Placeholder 3" descr="Perthes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892" r="50000" b="-40"/>
          <a:stretch/>
        </p:blipFill>
        <p:spPr>
          <a:xfrm>
            <a:off x="4809588" y="4017247"/>
            <a:ext cx="4334412" cy="24850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83659" y="6584797"/>
            <a:ext cx="29290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>
                <a:solidFill>
                  <a:srgbClr val="397B8C"/>
                </a:solidFill>
              </a:rPr>
              <a:t>Apley’s</a:t>
            </a:r>
            <a:r>
              <a:rPr lang="en-US" sz="1000" dirty="0">
                <a:solidFill>
                  <a:srgbClr val="397B8C"/>
                </a:solidFill>
              </a:rPr>
              <a:t> System of Orthopedics and Fractures</a:t>
            </a:r>
          </a:p>
        </p:txBody>
      </p:sp>
    </p:spTree>
    <p:extLst>
      <p:ext uri="{BB962C8B-B14F-4D97-AF65-F5344CB8AC3E}">
        <p14:creationId xmlns:p14="http://schemas.microsoft.com/office/powerpoint/2010/main" val="774898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Legg-Calve-Perthe's</a:t>
            </a:r>
          </a:p>
        </p:txBody>
      </p:sp>
      <p:pic>
        <p:nvPicPr>
          <p:cNvPr id="4" name="Content Placeholder 3" descr="Perthes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06" t="-1569" b="77899"/>
          <a:stretch/>
        </p:blipFill>
        <p:spPr>
          <a:xfrm>
            <a:off x="373847" y="1229810"/>
            <a:ext cx="4174341" cy="2538874"/>
          </a:xfrm>
        </p:spPr>
      </p:pic>
      <p:pic>
        <p:nvPicPr>
          <p:cNvPr id="5" name="Content Placeholder 3" descr="Perthes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06" t="25275" b="51390"/>
          <a:stretch/>
        </p:blipFill>
        <p:spPr>
          <a:xfrm>
            <a:off x="4779156" y="1420310"/>
            <a:ext cx="4174341" cy="2502978"/>
          </a:xfrm>
          <a:prstGeom prst="rect">
            <a:avLst/>
          </a:prstGeom>
        </p:spPr>
      </p:pic>
      <p:pic>
        <p:nvPicPr>
          <p:cNvPr id="6" name="Content Placeholder 3" descr="Perthes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16" t="52596" b="24881"/>
          <a:stretch/>
        </p:blipFill>
        <p:spPr>
          <a:xfrm>
            <a:off x="373847" y="3997691"/>
            <a:ext cx="4173438" cy="2415802"/>
          </a:xfrm>
          <a:prstGeom prst="rect">
            <a:avLst/>
          </a:prstGeom>
        </p:spPr>
      </p:pic>
      <p:pic>
        <p:nvPicPr>
          <p:cNvPr id="7" name="Content Placeholder 3" descr="Perthes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06" t="75398" b="-40"/>
          <a:stretch/>
        </p:blipFill>
        <p:spPr>
          <a:xfrm>
            <a:off x="4779156" y="3770351"/>
            <a:ext cx="4174341" cy="26431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83659" y="6584797"/>
            <a:ext cx="29290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>
                <a:solidFill>
                  <a:srgbClr val="397B8C"/>
                </a:solidFill>
              </a:rPr>
              <a:t>Apley’s</a:t>
            </a:r>
            <a:r>
              <a:rPr lang="en-US" sz="1000" dirty="0">
                <a:solidFill>
                  <a:srgbClr val="397B8C"/>
                </a:solidFill>
              </a:rPr>
              <a:t> System of Orthopedics and Fractures</a:t>
            </a:r>
          </a:p>
        </p:txBody>
      </p:sp>
    </p:spTree>
    <p:extLst>
      <p:ext uri="{BB962C8B-B14F-4D97-AF65-F5344CB8AC3E}">
        <p14:creationId xmlns:p14="http://schemas.microsoft.com/office/powerpoint/2010/main" val="2064853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Legg-Calve-Perthe's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Treatment:</a:t>
            </a:r>
          </a:p>
          <a:p>
            <a:pPr lvl="1"/>
            <a:r>
              <a:rPr lang="en-US" dirty="0"/>
              <a:t>Rest</a:t>
            </a:r>
          </a:p>
          <a:p>
            <a:pPr lvl="1"/>
            <a:r>
              <a:rPr lang="en-US" dirty="0"/>
              <a:t>Physiotherapy: abduction / rotation</a:t>
            </a:r>
          </a:p>
          <a:p>
            <a:pPr lvl="1"/>
            <a:r>
              <a:rPr lang="en-US" dirty="0"/>
              <a:t>Containment by abduction splint</a:t>
            </a:r>
          </a:p>
          <a:p>
            <a:pPr lvl="1"/>
            <a:r>
              <a:rPr lang="en-US" dirty="0"/>
              <a:t>Surgery:</a:t>
            </a:r>
          </a:p>
          <a:p>
            <a:pPr lvl="2"/>
            <a:r>
              <a:rPr lang="en-US" dirty="0"/>
              <a:t>Containment: to improve cover</a:t>
            </a:r>
          </a:p>
          <a:p>
            <a:pPr lvl="3"/>
            <a:r>
              <a:rPr lang="en-US" dirty="0"/>
              <a:t>Acetabuloplasty / femoral varus osteotomy</a:t>
            </a:r>
          </a:p>
          <a:p>
            <a:pPr lvl="2"/>
            <a:r>
              <a:rPr lang="en-US" dirty="0"/>
              <a:t>Later: for residual deformity/problem</a:t>
            </a:r>
          </a:p>
        </p:txBody>
      </p:sp>
    </p:spTree>
    <p:extLst>
      <p:ext uri="{BB962C8B-B14F-4D97-AF65-F5344CB8AC3E}">
        <p14:creationId xmlns:p14="http://schemas.microsoft.com/office/powerpoint/2010/main" val="330548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Legg-Calve-Perthe's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Prognosis:</a:t>
            </a:r>
          </a:p>
          <a:p>
            <a:pPr lvl="1"/>
            <a:r>
              <a:rPr lang="en-US" dirty="0"/>
              <a:t>Depends on</a:t>
            </a:r>
          </a:p>
          <a:p>
            <a:pPr lvl="2"/>
            <a:r>
              <a:rPr lang="en-US" dirty="0"/>
              <a:t>Age at onset: the earlier, the better</a:t>
            </a:r>
          </a:p>
          <a:p>
            <a:pPr lvl="2"/>
            <a:r>
              <a:rPr lang="en-US" dirty="0"/>
              <a:t>Extent of head involvement</a:t>
            </a:r>
          </a:p>
          <a:p>
            <a:pPr lvl="3"/>
            <a:r>
              <a:rPr lang="en-US" dirty="0"/>
              <a:t>all head involved: worse prognosis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Complication</a:t>
            </a:r>
          </a:p>
          <a:p>
            <a:pPr lvl="2"/>
            <a:r>
              <a:rPr lang="en-US" dirty="0"/>
              <a:t>Stiffness, related to deformed head</a:t>
            </a:r>
          </a:p>
          <a:p>
            <a:pPr lvl="2"/>
            <a:r>
              <a:rPr lang="en-US" dirty="0"/>
              <a:t>Secondary OA</a:t>
            </a:r>
          </a:p>
        </p:txBody>
      </p:sp>
    </p:spTree>
    <p:extLst>
      <p:ext uri="{BB962C8B-B14F-4D97-AF65-F5344CB8AC3E}">
        <p14:creationId xmlns:p14="http://schemas.microsoft.com/office/powerpoint/2010/main" val="608674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6-year-old, limping on L</a:t>
            </a:r>
          </a:p>
        </p:txBody>
      </p:sp>
      <p:sp>
        <p:nvSpPr>
          <p:cNvPr id="4" name="Rectangle 3"/>
          <p:cNvSpPr/>
          <p:nvPr/>
        </p:nvSpPr>
        <p:spPr>
          <a:xfrm>
            <a:off x="2315981" y="642237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http://</a:t>
            </a:r>
            <a:r>
              <a:rPr lang="en-US" sz="1000" dirty="0" err="1">
                <a:solidFill>
                  <a:srgbClr val="397B8C"/>
                </a:solidFill>
              </a:rPr>
              <a:t>www.choa.org</a:t>
            </a:r>
            <a:r>
              <a:rPr lang="en-US" sz="1000" dirty="0">
                <a:solidFill>
                  <a:srgbClr val="397B8C"/>
                </a:solidFill>
              </a:rPr>
              <a:t>/</a:t>
            </a:r>
            <a:r>
              <a:rPr lang="en-US" sz="1000" dirty="0" err="1">
                <a:solidFill>
                  <a:srgbClr val="397B8C"/>
                </a:solidFill>
              </a:rPr>
              <a:t>Childrens</a:t>
            </a:r>
            <a:r>
              <a:rPr lang="en-US" sz="1000" dirty="0">
                <a:solidFill>
                  <a:srgbClr val="397B8C"/>
                </a:solidFill>
              </a:rPr>
              <a:t>-Hospital-Services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2" t="19333" r="4618"/>
          <a:stretch/>
        </p:blipFill>
        <p:spPr>
          <a:xfrm>
            <a:off x="1054059" y="1394085"/>
            <a:ext cx="7035881" cy="4881303"/>
          </a:xfrm>
        </p:spPr>
      </p:pic>
    </p:spTree>
    <p:extLst>
      <p:ext uri="{BB962C8B-B14F-4D97-AF65-F5344CB8AC3E}">
        <p14:creationId xmlns:p14="http://schemas.microsoft.com/office/powerpoint/2010/main" val="1487004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 10–15 years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Slipped Capital Femoral Epiphysis (SCFE)</a:t>
            </a:r>
          </a:p>
          <a:p>
            <a:pPr lvl="1"/>
            <a:r>
              <a:rPr lang="en-US" dirty="0"/>
              <a:t>Acute Vs. chronic</a:t>
            </a:r>
          </a:p>
          <a:p>
            <a:pPr lvl="1"/>
            <a:r>
              <a:rPr lang="en-US" dirty="0"/>
              <a:t>Boys, overweight, ?hypogonadism</a:t>
            </a:r>
          </a:p>
          <a:p>
            <a:pPr lvl="1"/>
            <a:r>
              <a:rPr lang="en-US" dirty="0"/>
              <a:t>Signs:</a:t>
            </a:r>
          </a:p>
          <a:p>
            <a:pPr lvl="2"/>
            <a:r>
              <a:rPr lang="en-US" dirty="0"/>
              <a:t>Limited internal rotation</a:t>
            </a:r>
          </a:p>
          <a:p>
            <a:pPr lvl="2"/>
            <a:r>
              <a:rPr lang="en-US" dirty="0"/>
              <a:t>Hip externally rotates when flexed</a:t>
            </a:r>
          </a:p>
          <a:p>
            <a:pPr lvl="1"/>
            <a:r>
              <a:rPr lang="en-US" dirty="0"/>
              <a:t>X-ray: AP and Frog lateral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Really is an </a:t>
            </a:r>
            <a:r>
              <a:rPr lang="en-US" dirty="0" err="1"/>
              <a:t>antero</a:t>
            </a:r>
            <a:r>
              <a:rPr lang="en-US" dirty="0"/>
              <a:t>-lateral slippage of the metaphysis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633" y="2302173"/>
            <a:ext cx="2636626" cy="29295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45782" y="5190891"/>
            <a:ext cx="29338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00" dirty="0">
                <a:solidFill>
                  <a:srgbClr val="397B8C"/>
                </a:solidFill>
              </a:rPr>
              <a:t>www2.massgeneral.org/</a:t>
            </a:r>
            <a:r>
              <a:rPr lang="de-DE" sz="1000" dirty="0" err="1">
                <a:solidFill>
                  <a:srgbClr val="397B8C"/>
                </a:solidFill>
              </a:rPr>
              <a:t>ortho</a:t>
            </a:r>
            <a:r>
              <a:rPr lang="de-DE" sz="1000" dirty="0">
                <a:solidFill>
                  <a:srgbClr val="397B8C"/>
                </a:solidFill>
              </a:rPr>
              <a:t>/</a:t>
            </a:r>
            <a:r>
              <a:rPr lang="de-DE" sz="1000" dirty="0" err="1">
                <a:solidFill>
                  <a:srgbClr val="397B8C"/>
                </a:solidFill>
              </a:rPr>
              <a:t>SCFE.htm</a:t>
            </a:r>
            <a:endParaRPr lang="en-US" sz="10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538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6202189" cy="4899910"/>
          </a:xfrm>
        </p:spPr>
        <p:txBody>
          <a:bodyPr/>
          <a:lstStyle/>
          <a:p>
            <a:r>
              <a:rPr lang="en-US" dirty="0"/>
              <a:t>Around puberty</a:t>
            </a:r>
          </a:p>
          <a:p>
            <a:r>
              <a:rPr lang="en-US" dirty="0"/>
              <a:t>? Hormonal imbalance between gonadal and growth hormones</a:t>
            </a:r>
          </a:p>
          <a:p>
            <a:r>
              <a:rPr lang="en-US" dirty="0"/>
              <a:t>Tall, or obese, gonads underdevelopment</a:t>
            </a:r>
          </a:p>
          <a:p>
            <a:r>
              <a:rPr lang="en-US" dirty="0"/>
              <a:t>Presents with limping</a:t>
            </a:r>
          </a:p>
          <a:p>
            <a:r>
              <a:rPr lang="en-US" dirty="0"/>
              <a:t>May present with thigh/knee pain</a:t>
            </a:r>
          </a:p>
          <a:p>
            <a:r>
              <a:rPr lang="en-US" dirty="0"/>
              <a:t>Acute slip vs. chronic slip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 descr="SCFE patient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07"/>
          <a:stretch/>
        </p:blipFill>
        <p:spPr>
          <a:xfrm>
            <a:off x="6214943" y="1028090"/>
            <a:ext cx="2376608" cy="3780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26959" y="4815379"/>
            <a:ext cx="26148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err="1">
                <a:solidFill>
                  <a:srgbClr val="397B8C"/>
                </a:solidFill>
              </a:rPr>
              <a:t>Apley’s</a:t>
            </a:r>
            <a:r>
              <a:rPr lang="en-US" sz="900" dirty="0">
                <a:solidFill>
                  <a:srgbClr val="397B8C"/>
                </a:solidFill>
              </a:rPr>
              <a:t> System of Orthopedics and Fractures</a:t>
            </a:r>
          </a:p>
        </p:txBody>
      </p:sp>
    </p:spTree>
    <p:extLst>
      <p:ext uri="{BB962C8B-B14F-4D97-AF65-F5344CB8AC3E}">
        <p14:creationId xmlns:p14="http://schemas.microsoft.com/office/powerpoint/2010/main" val="3063449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5275011" cy="4899910"/>
          </a:xfrm>
        </p:spPr>
        <p:txBody>
          <a:bodyPr/>
          <a:lstStyle/>
          <a:p>
            <a:r>
              <a:rPr lang="en-US" dirty="0"/>
              <a:t>Externally rotated hip</a:t>
            </a:r>
          </a:p>
          <a:p>
            <a:r>
              <a:rPr lang="en-US" dirty="0"/>
              <a:t>Loss of internal rotation</a:t>
            </a:r>
          </a:p>
          <a:p>
            <a:r>
              <a:rPr lang="en-US" dirty="0"/>
              <a:t>Obligatory external rotation on flexion</a:t>
            </a:r>
          </a:p>
          <a:p>
            <a:r>
              <a:rPr lang="en-US" dirty="0"/>
              <a:t>Slippage of other hip</a:t>
            </a:r>
          </a:p>
          <a:p>
            <a:pPr lvl="1"/>
            <a:r>
              <a:rPr lang="en-US" dirty="0"/>
              <a:t> In 1/3 of patients</a:t>
            </a:r>
          </a:p>
          <a:p>
            <a:endParaRPr lang="en-US" dirty="0"/>
          </a:p>
        </p:txBody>
      </p:sp>
      <p:pic>
        <p:nvPicPr>
          <p:cNvPr id="4" name="Picture 3" descr="SCFE patient.tif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591"/>
          <a:stretch/>
        </p:blipFill>
        <p:spPr>
          <a:xfrm>
            <a:off x="5824286" y="706179"/>
            <a:ext cx="2627224" cy="2859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62494" y="3576413"/>
            <a:ext cx="29290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>
                <a:solidFill>
                  <a:srgbClr val="397B8C"/>
                </a:solidFill>
              </a:rPr>
              <a:t>Apley’s</a:t>
            </a:r>
            <a:r>
              <a:rPr lang="en-US" sz="1000" dirty="0">
                <a:solidFill>
                  <a:srgbClr val="397B8C"/>
                </a:solidFill>
              </a:rPr>
              <a:t> System of Orthopedics and Fractures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5525" r="70963" b="48009"/>
          <a:stretch/>
        </p:blipFill>
        <p:spPr>
          <a:xfrm>
            <a:off x="7018191" y="3847457"/>
            <a:ext cx="1573360" cy="25849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EB5261-FA26-E547-98F0-0D2130E14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053" y="4444541"/>
            <a:ext cx="2693614" cy="20202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09399A-0FC4-6F40-B08F-7986D6BFE0C3}"/>
              </a:ext>
            </a:extLst>
          </p:cNvPr>
          <p:cNvSpPr/>
          <p:nvPr/>
        </p:nvSpPr>
        <p:spPr>
          <a:xfrm>
            <a:off x="4012593" y="6432437"/>
            <a:ext cx="26585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rgbClr val="397B8C"/>
                </a:solidFill>
              </a:rPr>
              <a:t>www.aafp.org</a:t>
            </a:r>
            <a:r>
              <a:rPr lang="en-US" sz="1000" dirty="0">
                <a:solidFill>
                  <a:srgbClr val="397B8C"/>
                </a:solidFill>
              </a:rPr>
              <a:t>/</a:t>
            </a:r>
            <a:r>
              <a:rPr lang="en-US" sz="1000" dirty="0" err="1">
                <a:solidFill>
                  <a:srgbClr val="397B8C"/>
                </a:solidFill>
              </a:rPr>
              <a:t>afp</a:t>
            </a:r>
            <a:r>
              <a:rPr lang="en-US" sz="1000" dirty="0">
                <a:solidFill>
                  <a:srgbClr val="397B8C"/>
                </a:solidFill>
              </a:rPr>
              <a:t>/2017/0615/p779.html</a:t>
            </a:r>
          </a:p>
        </p:txBody>
      </p:sp>
    </p:spTree>
    <p:extLst>
      <p:ext uri="{BB962C8B-B14F-4D97-AF65-F5344CB8AC3E}">
        <p14:creationId xmlns:p14="http://schemas.microsoft.com/office/powerpoint/2010/main" val="3618302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D7EABF6-260B-F745-B98F-7245C3C95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SCFE - Signs</a:t>
            </a:r>
          </a:p>
        </p:txBody>
      </p:sp>
      <p:pic>
        <p:nvPicPr>
          <p:cNvPr id="14" name="IMG_5191">
            <a:hlinkClick r:id="" action="ppaction://media"/>
            <a:extLst>
              <a:ext uri="{FF2B5EF4-FFF2-40B4-BE49-F238E27FC236}">
                <a16:creationId xmlns:a16="http://schemas.microsoft.com/office/drawing/2014/main" id="{A4D7E990-B579-4C40-8437-949C2C8EECCB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7620" y="1073434"/>
            <a:ext cx="3253931" cy="5784566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FC30786-4B86-794D-A13A-68180FE186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9274" y="1366838"/>
            <a:ext cx="4788345" cy="5142450"/>
          </a:xfrm>
        </p:spPr>
        <p:txBody>
          <a:bodyPr/>
          <a:lstStyle/>
          <a:p>
            <a:pPr marL="317500" indent="-317500"/>
            <a:r>
              <a:rPr lang="en-US" sz="2400" b="1" dirty="0"/>
              <a:t>Overweight</a:t>
            </a:r>
          </a:p>
          <a:p>
            <a:pPr marL="317500" indent="-317500"/>
            <a:r>
              <a:rPr lang="en-US" sz="2400" b="1"/>
              <a:t>Hypogonadism</a:t>
            </a:r>
          </a:p>
          <a:p>
            <a:pPr marL="317500" indent="-317500"/>
            <a:r>
              <a:rPr lang="en-US" sz="2400" b="1"/>
              <a:t>Externally </a:t>
            </a:r>
            <a:r>
              <a:rPr lang="en-US" sz="2400" b="1" dirty="0"/>
              <a:t>rotated hip</a:t>
            </a:r>
          </a:p>
          <a:p>
            <a:pPr marL="317500" indent="-317500"/>
            <a:r>
              <a:rPr lang="en-US" sz="2400" b="1" dirty="0"/>
              <a:t>Loss of internal rotation</a:t>
            </a:r>
          </a:p>
          <a:p>
            <a:pPr marL="317500" indent="-317500"/>
            <a:r>
              <a:rPr lang="en-US" sz="2400" b="1" dirty="0"/>
              <a:t>External rotation on flexion</a:t>
            </a:r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054C88-8B1C-2547-8B20-E7FC8419A3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92875" y="4706379"/>
            <a:ext cx="2458995" cy="184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3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5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FE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69"/>
          <a:stretch/>
        </p:blipFill>
        <p:spPr>
          <a:xfrm>
            <a:off x="0" y="4212237"/>
            <a:ext cx="9144000" cy="21914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SCFE - </a:t>
            </a:r>
            <a:r>
              <a:rPr lang="en-US" dirty="0" err="1"/>
              <a:t>Xray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 </a:t>
            </a:r>
            <a:r>
              <a:rPr lang="en-US" b="1" dirty="0"/>
              <a:t>Slipped                                                Normal</a:t>
            </a:r>
          </a:p>
          <a:p>
            <a:endParaRPr lang="en-US" dirty="0"/>
          </a:p>
        </p:txBody>
      </p:sp>
      <p:pic>
        <p:nvPicPr>
          <p:cNvPr id="4" name="Picture 3" descr="SCFE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1887"/>
          <a:stretch/>
        </p:blipFill>
        <p:spPr>
          <a:xfrm>
            <a:off x="0" y="1909245"/>
            <a:ext cx="9144000" cy="2168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83659" y="6505401"/>
            <a:ext cx="29290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>
                <a:solidFill>
                  <a:srgbClr val="397B8C"/>
                </a:solidFill>
              </a:rPr>
              <a:t>Apley’s</a:t>
            </a:r>
            <a:r>
              <a:rPr lang="en-US" sz="1000" dirty="0">
                <a:solidFill>
                  <a:srgbClr val="397B8C"/>
                </a:solidFill>
              </a:rPr>
              <a:t> System of Orthopedics and Fractures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95553" y="211361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61058" y="4355825"/>
            <a:ext cx="1021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Frog </a:t>
            </a:r>
            <a:r>
              <a:rPr lang="en-US" b="1" dirty="0" err="1">
                <a:solidFill>
                  <a:schemeClr val="bg1"/>
                </a:solidFill>
              </a:rPr>
              <a:t>lat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49902" y="1987550"/>
            <a:ext cx="1355048" cy="1520148"/>
          </a:xfrm>
          <a:prstGeom prst="line">
            <a:avLst/>
          </a:prstGeom>
          <a:ln w="63500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7367764" y="2113614"/>
            <a:ext cx="1725436" cy="1499536"/>
          </a:xfrm>
          <a:prstGeom prst="line">
            <a:avLst/>
          </a:prstGeom>
          <a:ln w="63500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7692682" y="2305050"/>
            <a:ext cx="486118" cy="388742"/>
          </a:xfrm>
          <a:custGeom>
            <a:avLst/>
            <a:gdLst>
              <a:gd name="connsiteX0" fmla="*/ 3518 w 460718"/>
              <a:gd name="connsiteY0" fmla="*/ 0 h 356992"/>
              <a:gd name="connsiteX1" fmla="*/ 3518 w 460718"/>
              <a:gd name="connsiteY1" fmla="*/ 0 h 356992"/>
              <a:gd name="connsiteX2" fmla="*/ 60668 w 460718"/>
              <a:gd name="connsiteY2" fmla="*/ 6350 h 356992"/>
              <a:gd name="connsiteX3" fmla="*/ 219418 w 460718"/>
              <a:gd name="connsiteY3" fmla="*/ 25400 h 356992"/>
              <a:gd name="connsiteX4" fmla="*/ 257518 w 460718"/>
              <a:gd name="connsiteY4" fmla="*/ 50800 h 356992"/>
              <a:gd name="connsiteX5" fmla="*/ 295618 w 460718"/>
              <a:gd name="connsiteY5" fmla="*/ 82550 h 356992"/>
              <a:gd name="connsiteX6" fmla="*/ 340068 w 460718"/>
              <a:gd name="connsiteY6" fmla="*/ 133350 h 356992"/>
              <a:gd name="connsiteX7" fmla="*/ 371818 w 460718"/>
              <a:gd name="connsiteY7" fmla="*/ 190500 h 356992"/>
              <a:gd name="connsiteX8" fmla="*/ 390868 w 460718"/>
              <a:gd name="connsiteY8" fmla="*/ 203200 h 356992"/>
              <a:gd name="connsiteX9" fmla="*/ 403568 w 460718"/>
              <a:gd name="connsiteY9" fmla="*/ 222250 h 356992"/>
              <a:gd name="connsiteX10" fmla="*/ 435318 w 460718"/>
              <a:gd name="connsiteY10" fmla="*/ 260350 h 356992"/>
              <a:gd name="connsiteX11" fmla="*/ 448018 w 460718"/>
              <a:gd name="connsiteY11" fmla="*/ 298450 h 356992"/>
              <a:gd name="connsiteX12" fmla="*/ 454368 w 460718"/>
              <a:gd name="connsiteY12" fmla="*/ 317500 h 356992"/>
              <a:gd name="connsiteX13" fmla="*/ 460718 w 460718"/>
              <a:gd name="connsiteY13" fmla="*/ 336550 h 356992"/>
              <a:gd name="connsiteX14" fmla="*/ 378168 w 460718"/>
              <a:gd name="connsiteY14" fmla="*/ 355600 h 356992"/>
              <a:gd name="connsiteX15" fmla="*/ 340068 w 460718"/>
              <a:gd name="connsiteY15" fmla="*/ 342900 h 356992"/>
              <a:gd name="connsiteX16" fmla="*/ 314668 w 460718"/>
              <a:gd name="connsiteY16" fmla="*/ 311150 h 356992"/>
              <a:gd name="connsiteX17" fmla="*/ 301968 w 460718"/>
              <a:gd name="connsiteY17" fmla="*/ 292100 h 356992"/>
              <a:gd name="connsiteX18" fmla="*/ 263868 w 460718"/>
              <a:gd name="connsiteY18" fmla="*/ 266700 h 356992"/>
              <a:gd name="connsiteX19" fmla="*/ 244818 w 460718"/>
              <a:gd name="connsiteY19" fmla="*/ 254000 h 356992"/>
              <a:gd name="connsiteX20" fmla="*/ 225768 w 460718"/>
              <a:gd name="connsiteY20" fmla="*/ 234950 h 356992"/>
              <a:gd name="connsiteX21" fmla="*/ 213068 w 460718"/>
              <a:gd name="connsiteY21" fmla="*/ 215900 h 356992"/>
              <a:gd name="connsiteX22" fmla="*/ 194018 w 460718"/>
              <a:gd name="connsiteY22" fmla="*/ 203200 h 356992"/>
              <a:gd name="connsiteX23" fmla="*/ 162268 w 460718"/>
              <a:gd name="connsiteY23" fmla="*/ 171450 h 356992"/>
              <a:gd name="connsiteX24" fmla="*/ 124168 w 460718"/>
              <a:gd name="connsiteY24" fmla="*/ 133350 h 356992"/>
              <a:gd name="connsiteX25" fmla="*/ 105118 w 460718"/>
              <a:gd name="connsiteY25" fmla="*/ 120650 h 356992"/>
              <a:gd name="connsiteX26" fmla="*/ 86068 w 460718"/>
              <a:gd name="connsiteY26" fmla="*/ 101600 h 356992"/>
              <a:gd name="connsiteX27" fmla="*/ 73368 w 460718"/>
              <a:gd name="connsiteY27" fmla="*/ 82550 h 356992"/>
              <a:gd name="connsiteX28" fmla="*/ 54318 w 460718"/>
              <a:gd name="connsiteY28" fmla="*/ 76200 h 356992"/>
              <a:gd name="connsiteX29" fmla="*/ 35268 w 460718"/>
              <a:gd name="connsiteY29" fmla="*/ 57150 h 356992"/>
              <a:gd name="connsiteX30" fmla="*/ 16218 w 460718"/>
              <a:gd name="connsiteY30" fmla="*/ 50800 h 356992"/>
              <a:gd name="connsiteX31" fmla="*/ 3518 w 460718"/>
              <a:gd name="connsiteY31" fmla="*/ 0 h 35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60718" h="356992">
                <a:moveTo>
                  <a:pt x="3518" y="0"/>
                </a:moveTo>
                <a:lnTo>
                  <a:pt x="3518" y="0"/>
                </a:lnTo>
                <a:cubicBezTo>
                  <a:pt x="22568" y="2117"/>
                  <a:pt x="41549" y="4984"/>
                  <a:pt x="60668" y="6350"/>
                </a:cubicBezTo>
                <a:cubicBezTo>
                  <a:pt x="70369" y="7043"/>
                  <a:pt x="184437" y="2079"/>
                  <a:pt x="219418" y="25400"/>
                </a:cubicBezTo>
                <a:cubicBezTo>
                  <a:pt x="232118" y="33867"/>
                  <a:pt x="246725" y="40007"/>
                  <a:pt x="257518" y="50800"/>
                </a:cubicBezTo>
                <a:cubicBezTo>
                  <a:pt x="281964" y="75246"/>
                  <a:pt x="269096" y="64869"/>
                  <a:pt x="295618" y="82550"/>
                </a:cubicBezTo>
                <a:cubicBezTo>
                  <a:pt x="325251" y="127000"/>
                  <a:pt x="308318" y="112183"/>
                  <a:pt x="340068" y="133350"/>
                </a:cubicBezTo>
                <a:cubicBezTo>
                  <a:pt x="346685" y="153201"/>
                  <a:pt x="353103" y="178023"/>
                  <a:pt x="371818" y="190500"/>
                </a:cubicBezTo>
                <a:lnTo>
                  <a:pt x="390868" y="203200"/>
                </a:lnTo>
                <a:cubicBezTo>
                  <a:pt x="395101" y="209550"/>
                  <a:pt x="398682" y="216387"/>
                  <a:pt x="403568" y="222250"/>
                </a:cubicBezTo>
                <a:cubicBezTo>
                  <a:pt x="417810" y="239340"/>
                  <a:pt x="426309" y="240080"/>
                  <a:pt x="435318" y="260350"/>
                </a:cubicBezTo>
                <a:cubicBezTo>
                  <a:pt x="440755" y="272583"/>
                  <a:pt x="443785" y="285750"/>
                  <a:pt x="448018" y="298450"/>
                </a:cubicBezTo>
                <a:lnTo>
                  <a:pt x="454368" y="317500"/>
                </a:lnTo>
                <a:lnTo>
                  <a:pt x="460718" y="336550"/>
                </a:lnTo>
                <a:cubicBezTo>
                  <a:pt x="429653" y="357260"/>
                  <a:pt x="433418" y="359053"/>
                  <a:pt x="378168" y="355600"/>
                </a:cubicBezTo>
                <a:cubicBezTo>
                  <a:pt x="364807" y="354765"/>
                  <a:pt x="340068" y="342900"/>
                  <a:pt x="340068" y="342900"/>
                </a:cubicBezTo>
                <a:cubicBezTo>
                  <a:pt x="327706" y="305814"/>
                  <a:pt x="343391" y="339873"/>
                  <a:pt x="314668" y="311150"/>
                </a:cubicBezTo>
                <a:cubicBezTo>
                  <a:pt x="309272" y="305754"/>
                  <a:pt x="307711" y="297126"/>
                  <a:pt x="301968" y="292100"/>
                </a:cubicBezTo>
                <a:cubicBezTo>
                  <a:pt x="290481" y="282049"/>
                  <a:pt x="276568" y="275167"/>
                  <a:pt x="263868" y="266700"/>
                </a:cubicBezTo>
                <a:cubicBezTo>
                  <a:pt x="257518" y="262467"/>
                  <a:pt x="250214" y="259396"/>
                  <a:pt x="244818" y="254000"/>
                </a:cubicBezTo>
                <a:cubicBezTo>
                  <a:pt x="238468" y="247650"/>
                  <a:pt x="231517" y="241849"/>
                  <a:pt x="225768" y="234950"/>
                </a:cubicBezTo>
                <a:cubicBezTo>
                  <a:pt x="220882" y="229087"/>
                  <a:pt x="218464" y="221296"/>
                  <a:pt x="213068" y="215900"/>
                </a:cubicBezTo>
                <a:cubicBezTo>
                  <a:pt x="207672" y="210504"/>
                  <a:pt x="200368" y="207433"/>
                  <a:pt x="194018" y="203200"/>
                </a:cubicBezTo>
                <a:cubicBezTo>
                  <a:pt x="167848" y="163945"/>
                  <a:pt x="196904" y="202238"/>
                  <a:pt x="162268" y="171450"/>
                </a:cubicBezTo>
                <a:cubicBezTo>
                  <a:pt x="148844" y="159518"/>
                  <a:pt x="139112" y="143313"/>
                  <a:pt x="124168" y="133350"/>
                </a:cubicBezTo>
                <a:cubicBezTo>
                  <a:pt x="117818" y="129117"/>
                  <a:pt x="110981" y="125536"/>
                  <a:pt x="105118" y="120650"/>
                </a:cubicBezTo>
                <a:cubicBezTo>
                  <a:pt x="98219" y="114901"/>
                  <a:pt x="91817" y="108499"/>
                  <a:pt x="86068" y="101600"/>
                </a:cubicBezTo>
                <a:cubicBezTo>
                  <a:pt x="81182" y="95737"/>
                  <a:pt x="79327" y="87318"/>
                  <a:pt x="73368" y="82550"/>
                </a:cubicBezTo>
                <a:cubicBezTo>
                  <a:pt x="68141" y="78369"/>
                  <a:pt x="60668" y="78317"/>
                  <a:pt x="54318" y="76200"/>
                </a:cubicBezTo>
                <a:cubicBezTo>
                  <a:pt x="47968" y="69850"/>
                  <a:pt x="42740" y="62131"/>
                  <a:pt x="35268" y="57150"/>
                </a:cubicBezTo>
                <a:cubicBezTo>
                  <a:pt x="29699" y="53437"/>
                  <a:pt x="21445" y="54981"/>
                  <a:pt x="16218" y="50800"/>
                </a:cubicBezTo>
                <a:cubicBezTo>
                  <a:pt x="-11997" y="28228"/>
                  <a:pt x="5635" y="8467"/>
                  <a:pt x="3518" y="0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3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SCFE – X-ray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75D8E-653C-B747-AEC7-C0135BB47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275" y="1375758"/>
            <a:ext cx="8042276" cy="489991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8C3FEE-B29F-8E40-ACC6-3F33EE5F6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75" y="1788058"/>
            <a:ext cx="8042276" cy="43688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B18EB7-9A1B-C444-AE50-B39E59876ADA}"/>
              </a:ext>
            </a:extLst>
          </p:cNvPr>
          <p:cNvSpPr txBox="1"/>
          <p:nvPr/>
        </p:nvSpPr>
        <p:spPr>
          <a:xfrm>
            <a:off x="3457769" y="6565078"/>
            <a:ext cx="22252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225F85"/>
                </a:solidFill>
              </a:rPr>
              <a:t>http://</a:t>
            </a:r>
            <a:r>
              <a:rPr lang="en-US" sz="1000" dirty="0" err="1">
                <a:solidFill>
                  <a:srgbClr val="225F85"/>
                </a:solidFill>
              </a:rPr>
              <a:t>dontforgetthebubbles.com</a:t>
            </a:r>
            <a:r>
              <a:rPr lang="en-US" sz="1000" dirty="0">
                <a:solidFill>
                  <a:srgbClr val="225F85"/>
                </a:solidFill>
              </a:rPr>
              <a:t>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84EF44-C96D-E74F-8F89-F52C8D6803E8}"/>
              </a:ext>
            </a:extLst>
          </p:cNvPr>
          <p:cNvSpPr txBox="1"/>
          <p:nvPr/>
        </p:nvSpPr>
        <p:spPr>
          <a:xfrm>
            <a:off x="6149795" y="2574978"/>
            <a:ext cx="926857" cy="400110"/>
          </a:xfrm>
          <a:prstGeom prst="rect">
            <a:avLst/>
          </a:prstGeom>
          <a:noFill/>
          <a:ln cmpd="sng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2000" b="1" dirty="0"/>
              <a:t>Hump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807645-A534-2B49-A674-BA43063CD700}"/>
              </a:ext>
            </a:extLst>
          </p:cNvPr>
          <p:cNvSpPr txBox="1"/>
          <p:nvPr/>
        </p:nvSpPr>
        <p:spPr>
          <a:xfrm>
            <a:off x="5793896" y="2006535"/>
            <a:ext cx="1638654" cy="400110"/>
          </a:xfrm>
          <a:prstGeom prst="rect">
            <a:avLst/>
          </a:prstGeom>
          <a:noFill/>
          <a:ln cmpd="sng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2000" b="1" dirty="0"/>
              <a:t>Chronic slip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4D0FD7-EA05-DE40-AEFC-21F7C0737F26}"/>
              </a:ext>
            </a:extLst>
          </p:cNvPr>
          <p:cNvSpPr txBox="1"/>
          <p:nvPr/>
        </p:nvSpPr>
        <p:spPr>
          <a:xfrm>
            <a:off x="1596727" y="2006535"/>
            <a:ext cx="1555234" cy="400110"/>
          </a:xfrm>
          <a:prstGeom prst="rect">
            <a:avLst/>
          </a:prstGeom>
          <a:noFill/>
          <a:ln cmpd="sng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2000" b="1" dirty="0"/>
              <a:t>Recent slip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4F2113-5861-D042-A150-B08608F252E7}"/>
              </a:ext>
            </a:extLst>
          </p:cNvPr>
          <p:cNvCxnSpPr>
            <a:cxnSpLocks/>
          </p:cNvCxnSpPr>
          <p:nvPr/>
        </p:nvCxnSpPr>
        <p:spPr>
          <a:xfrm flipV="1">
            <a:off x="1469571" y="3314700"/>
            <a:ext cx="802142" cy="791936"/>
          </a:xfrm>
          <a:prstGeom prst="line">
            <a:avLst/>
          </a:prstGeom>
          <a:ln w="476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C36784E-7653-914F-B7E1-1EC35DD6DAB3}"/>
              </a:ext>
            </a:extLst>
          </p:cNvPr>
          <p:cNvCxnSpPr/>
          <p:nvPr/>
        </p:nvCxnSpPr>
        <p:spPr>
          <a:xfrm>
            <a:off x="7076652" y="2975088"/>
            <a:ext cx="224261" cy="768237"/>
          </a:xfrm>
          <a:prstGeom prst="straightConnector1">
            <a:avLst/>
          </a:prstGeom>
          <a:ln w="41275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458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  <a:p>
            <a:pPr lvl="1"/>
            <a:r>
              <a:rPr lang="en-US" dirty="0"/>
              <a:t>Manipulation to try to reduce the slip may cause AVN</a:t>
            </a:r>
          </a:p>
          <a:p>
            <a:pPr lvl="1"/>
            <a:r>
              <a:rPr lang="en-US" dirty="0"/>
              <a:t>Fixation in situ</a:t>
            </a:r>
          </a:p>
          <a:p>
            <a:pPr lvl="2"/>
            <a:r>
              <a:rPr lang="en-US" dirty="0"/>
              <a:t>? Fix the other hip</a:t>
            </a:r>
          </a:p>
          <a:p>
            <a:pPr lvl="3"/>
            <a:r>
              <a:rPr lang="en-US" dirty="0"/>
              <a:t>1/3</a:t>
            </a:r>
            <a:r>
              <a:rPr lang="en-US" baseline="30000" dirty="0"/>
              <a:t>rd</a:t>
            </a:r>
            <a:r>
              <a:rPr lang="en-US" dirty="0"/>
              <a:t> affects other side</a:t>
            </a:r>
          </a:p>
          <a:p>
            <a:r>
              <a:rPr lang="en-US" dirty="0"/>
              <a:t>Complications:</a:t>
            </a:r>
          </a:p>
          <a:p>
            <a:pPr lvl="1"/>
            <a:r>
              <a:rPr lang="en-US" dirty="0"/>
              <a:t>Avascular Necrosis</a:t>
            </a:r>
          </a:p>
          <a:p>
            <a:pPr lvl="1"/>
            <a:r>
              <a:rPr lang="en-US" dirty="0"/>
              <a:t>Coxa Vara</a:t>
            </a:r>
          </a:p>
          <a:p>
            <a:pPr lvl="1"/>
            <a:r>
              <a:rPr lang="en-US" dirty="0"/>
              <a:t>Slippage of opposite hip</a:t>
            </a:r>
          </a:p>
          <a:p>
            <a:pPr lvl="1"/>
            <a:r>
              <a:rPr lang="en-US" dirty="0"/>
              <a:t>Secondary osteoarthritis</a:t>
            </a:r>
          </a:p>
          <a:p>
            <a:pPr lvl="1"/>
            <a:endParaRPr lang="en-US" dirty="0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/>
          <a:srcRect t="14026" b="14026"/>
          <a:stretch>
            <a:fillRect/>
          </a:stretch>
        </p:blipFill>
        <p:spPr>
          <a:xfrm>
            <a:off x="4696357" y="2469802"/>
            <a:ext cx="4329869" cy="26380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34797" y="5104310"/>
            <a:ext cx="19995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sz="1000" dirty="0">
                <a:solidFill>
                  <a:srgbClr val="397B8C"/>
                </a:solidFill>
              </a:rPr>
              <a:t>http://bestpractice.bmj.com/</a:t>
            </a:r>
            <a:endParaRPr lang="en-US" sz="10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687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3–12 years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Acute osteomyelitis:</a:t>
            </a:r>
          </a:p>
          <a:p>
            <a:pPr lvl="1"/>
            <a:r>
              <a:rPr lang="en-US" dirty="0"/>
              <a:t>Constitutional symptoms</a:t>
            </a:r>
          </a:p>
          <a:p>
            <a:pPr lvl="1"/>
            <a:r>
              <a:rPr lang="en-US" dirty="0"/>
              <a:t>WBC, CRP, ESR</a:t>
            </a:r>
          </a:p>
          <a:p>
            <a:pPr lvl="1"/>
            <a:r>
              <a:rPr lang="en-US" dirty="0"/>
              <a:t>X-ray may initially be normal</a:t>
            </a:r>
          </a:p>
          <a:p>
            <a:pPr lvl="1"/>
            <a:r>
              <a:rPr lang="en-US" dirty="0"/>
              <a:t>MRI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584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5–18 years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Trauma – site related to age</a:t>
            </a:r>
          </a:p>
          <a:p>
            <a:pPr lvl="1"/>
            <a:r>
              <a:rPr lang="en-US" dirty="0"/>
              <a:t>Household - early</a:t>
            </a:r>
          </a:p>
          <a:p>
            <a:pPr lvl="1"/>
            <a:r>
              <a:rPr lang="en-US" dirty="0"/>
              <a:t>Playground - childhood</a:t>
            </a:r>
          </a:p>
          <a:p>
            <a:pPr lvl="1"/>
            <a:r>
              <a:rPr lang="en-US" dirty="0"/>
              <a:t>School and Sports - older child - teenager</a:t>
            </a:r>
          </a:p>
          <a:p>
            <a:pPr lvl="1"/>
            <a:r>
              <a:rPr lang="en-US" dirty="0"/>
              <a:t>RTA – teenager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 prick or a splinter in sole of foot</a:t>
            </a:r>
          </a:p>
        </p:txBody>
      </p:sp>
    </p:spTree>
    <p:extLst>
      <p:ext uri="{BB962C8B-B14F-4D97-AF65-F5344CB8AC3E}">
        <p14:creationId xmlns:p14="http://schemas.microsoft.com/office/powerpoint/2010/main" val="3058475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Growing pains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Diagnosis by exclusion of all other diseases</a:t>
            </a:r>
          </a:p>
          <a:p>
            <a:r>
              <a:rPr lang="en-US" dirty="0"/>
              <a:t>Pain in legs, not at joints</a:t>
            </a:r>
          </a:p>
          <a:p>
            <a:r>
              <a:rPr lang="en-US" dirty="0"/>
              <a:t>Age: (3-5 yrs.) – (8-12 yrs.)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496" y="2036903"/>
            <a:ext cx="2615307" cy="44078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13803" y="6444725"/>
            <a:ext cx="18261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>
                <a:solidFill>
                  <a:srgbClr val="397B8C"/>
                </a:solidFill>
              </a:rPr>
              <a:t>www.footphysics.co.uk</a:t>
            </a:r>
            <a:endParaRPr lang="en-US" sz="1200" dirty="0">
              <a:solidFill>
                <a:srgbClr val="397B8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22" y="3744519"/>
            <a:ext cx="5007020" cy="18144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53742" y="5527860"/>
            <a:ext cx="18115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397B8C"/>
                </a:solidFill>
              </a:rPr>
              <a:t>http://</a:t>
            </a:r>
            <a:r>
              <a:rPr lang="en-US" sz="1200" dirty="0" err="1">
                <a:solidFill>
                  <a:srgbClr val="397B8C"/>
                </a:solidFill>
              </a:rPr>
              <a:t>kidshealth.org</a:t>
            </a:r>
            <a:r>
              <a:rPr lang="en-US" sz="1200" dirty="0">
                <a:solidFill>
                  <a:srgbClr val="397B8C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07259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14-year-old boy, limping on 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67" y="1376363"/>
            <a:ext cx="7951891" cy="4899025"/>
          </a:xfrm>
        </p:spPr>
      </p:pic>
      <p:sp>
        <p:nvSpPr>
          <p:cNvPr id="4" name="Rectangle 3"/>
          <p:cNvSpPr/>
          <p:nvPr/>
        </p:nvSpPr>
        <p:spPr>
          <a:xfrm>
            <a:off x="2315981" y="642237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http://</a:t>
            </a:r>
            <a:r>
              <a:rPr lang="en-US" sz="1000" dirty="0" err="1">
                <a:solidFill>
                  <a:srgbClr val="397B8C"/>
                </a:solidFill>
              </a:rPr>
              <a:t>www.choa.org</a:t>
            </a:r>
            <a:r>
              <a:rPr lang="en-US" sz="1000" dirty="0">
                <a:solidFill>
                  <a:srgbClr val="397B8C"/>
                </a:solidFill>
              </a:rPr>
              <a:t>/</a:t>
            </a:r>
            <a:r>
              <a:rPr lang="en-US" sz="1000" dirty="0" err="1">
                <a:solidFill>
                  <a:srgbClr val="397B8C"/>
                </a:solidFill>
              </a:rPr>
              <a:t>Childrens</a:t>
            </a:r>
            <a:r>
              <a:rPr lang="en-US" sz="1000" dirty="0">
                <a:solidFill>
                  <a:srgbClr val="397B8C"/>
                </a:solidFill>
              </a:rPr>
              <a:t>-Hospital-Services</a:t>
            </a:r>
          </a:p>
        </p:txBody>
      </p:sp>
    </p:spTree>
    <p:extLst>
      <p:ext uri="{BB962C8B-B14F-4D97-AF65-F5344CB8AC3E}">
        <p14:creationId xmlns:p14="http://schemas.microsoft.com/office/powerpoint/2010/main" val="18611520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Growing pains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Diagnosis by exclusion of all other diseases</a:t>
            </a:r>
          </a:p>
          <a:p>
            <a:r>
              <a:rPr lang="en-US" dirty="0"/>
              <a:t>Pain in legs, not at joints</a:t>
            </a:r>
          </a:p>
          <a:p>
            <a:r>
              <a:rPr lang="en-US" dirty="0"/>
              <a:t>Age: (3-5 yrs.) – (8-12 yrs.)</a:t>
            </a:r>
          </a:p>
          <a:p>
            <a:endParaRPr lang="en-US" sz="1400" dirty="0"/>
          </a:p>
          <a:p>
            <a:r>
              <a:rPr lang="en-US" altLang="x-none" b="1" dirty="0">
                <a:solidFill>
                  <a:srgbClr val="397B8C"/>
                </a:solidFill>
              </a:rPr>
              <a:t>Growing Pains” MUST Meet 3 Criteria</a:t>
            </a:r>
          </a:p>
          <a:p>
            <a:pPr marL="749300" lvl="1" indent="-514350">
              <a:buFont typeface="+mj-lt"/>
              <a:buAutoNum type="arabicPeriod"/>
            </a:pPr>
            <a:r>
              <a:rPr lang="en-US" altLang="x-none" dirty="0"/>
              <a:t>Leg pain is bilateral</a:t>
            </a:r>
          </a:p>
          <a:p>
            <a:pPr marL="749300" lvl="1" indent="-514350">
              <a:buFont typeface="+mj-lt"/>
              <a:buAutoNum type="arabicPeriod"/>
            </a:pPr>
            <a:r>
              <a:rPr lang="en-US" altLang="x-none" dirty="0"/>
              <a:t>Pain occurs only at night</a:t>
            </a:r>
          </a:p>
          <a:p>
            <a:pPr marL="749300" lvl="1" indent="-514350">
              <a:buFont typeface="+mj-lt"/>
              <a:buAutoNum type="arabicPeriod"/>
            </a:pPr>
            <a:r>
              <a:rPr lang="en-US" altLang="x-none" dirty="0"/>
              <a:t>No limping nor pain symptoms during the day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79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Growing pains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/>
              <a:t>Inaccurately diagnosing a limping child with “growing pains” risks missing significant disease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664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6-year-old, limping on L</a:t>
            </a:r>
          </a:p>
        </p:txBody>
      </p:sp>
      <p:sp>
        <p:nvSpPr>
          <p:cNvPr id="4" name="Rectangle 3"/>
          <p:cNvSpPr/>
          <p:nvPr/>
        </p:nvSpPr>
        <p:spPr>
          <a:xfrm>
            <a:off x="2315981" y="642237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http://</a:t>
            </a:r>
            <a:r>
              <a:rPr lang="en-US" sz="1000" dirty="0" err="1">
                <a:solidFill>
                  <a:srgbClr val="397B8C"/>
                </a:solidFill>
              </a:rPr>
              <a:t>www.choa.org</a:t>
            </a:r>
            <a:r>
              <a:rPr lang="en-US" sz="1000" dirty="0">
                <a:solidFill>
                  <a:srgbClr val="397B8C"/>
                </a:solidFill>
              </a:rPr>
              <a:t>/</a:t>
            </a:r>
            <a:r>
              <a:rPr lang="en-US" sz="1000" dirty="0" err="1">
                <a:solidFill>
                  <a:srgbClr val="397B8C"/>
                </a:solidFill>
              </a:rPr>
              <a:t>Childrens</a:t>
            </a:r>
            <a:r>
              <a:rPr lang="en-US" sz="1000" dirty="0">
                <a:solidFill>
                  <a:srgbClr val="397B8C"/>
                </a:solidFill>
              </a:rPr>
              <a:t>-Hospital-Services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2" t="19333" r="4618"/>
          <a:stretch/>
        </p:blipFill>
        <p:spPr>
          <a:xfrm>
            <a:off x="1054059" y="1394085"/>
            <a:ext cx="7035881" cy="4881303"/>
          </a:xfrm>
        </p:spPr>
      </p:pic>
    </p:spTree>
    <p:extLst>
      <p:ext uri="{BB962C8B-B14F-4D97-AF65-F5344CB8AC3E}">
        <p14:creationId xmlns:p14="http://schemas.microsoft.com/office/powerpoint/2010/main" val="12673003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14-year-old boy, limping on 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67" y="1376363"/>
            <a:ext cx="7951891" cy="4899025"/>
          </a:xfrm>
        </p:spPr>
      </p:pic>
      <p:sp>
        <p:nvSpPr>
          <p:cNvPr id="4" name="Rectangle 3"/>
          <p:cNvSpPr/>
          <p:nvPr/>
        </p:nvSpPr>
        <p:spPr>
          <a:xfrm>
            <a:off x="2315981" y="642237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http://</a:t>
            </a:r>
            <a:r>
              <a:rPr lang="en-US" sz="1000" dirty="0" err="1">
                <a:solidFill>
                  <a:srgbClr val="397B8C"/>
                </a:solidFill>
              </a:rPr>
              <a:t>www.choa.org</a:t>
            </a:r>
            <a:r>
              <a:rPr lang="en-US" sz="1000" dirty="0">
                <a:solidFill>
                  <a:srgbClr val="397B8C"/>
                </a:solidFill>
              </a:rPr>
              <a:t>/</a:t>
            </a:r>
            <a:r>
              <a:rPr lang="en-US" sz="1000" dirty="0" err="1">
                <a:solidFill>
                  <a:srgbClr val="397B8C"/>
                </a:solidFill>
              </a:rPr>
              <a:t>Childrens</a:t>
            </a:r>
            <a:r>
              <a:rPr lang="en-US" sz="1000" dirty="0">
                <a:solidFill>
                  <a:srgbClr val="397B8C"/>
                </a:solidFill>
              </a:rPr>
              <a:t>-Hospital-Services</a:t>
            </a:r>
          </a:p>
        </p:txBody>
      </p:sp>
    </p:spTree>
    <p:extLst>
      <p:ext uri="{BB962C8B-B14F-4D97-AF65-F5344CB8AC3E}">
        <p14:creationId xmlns:p14="http://schemas.microsoft.com/office/powerpoint/2010/main" val="610893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4825" y="5425863"/>
            <a:ext cx="8042276" cy="4161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 algorithm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96968" y="5795886"/>
            <a:ext cx="1348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years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0575" y="5434392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315511" y="5438623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415122" y="5443818"/>
            <a:ext cx="405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4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1878545" y="5440735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2936883" y="5438563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5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413077" y="5428886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6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3875526" y="5425863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7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4319061" y="5425863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8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4841827" y="5421441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9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316920" y="5428886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10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6410277" y="5421441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12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5870527" y="5418418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11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6946137" y="5428886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13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7499953" y="5434141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14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8105334" y="5418418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15</a:t>
            </a:r>
            <a:endParaRPr lang="en-US" sz="2800" dirty="0"/>
          </a:p>
        </p:txBody>
      </p:sp>
      <p:sp>
        <p:nvSpPr>
          <p:cNvPr id="25" name="Cloud 24"/>
          <p:cNvSpPr/>
          <p:nvPr/>
        </p:nvSpPr>
        <p:spPr>
          <a:xfrm>
            <a:off x="577802" y="4714059"/>
            <a:ext cx="1837320" cy="50030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397B8C"/>
                </a:solidFill>
              </a:rPr>
              <a:t>DDH</a:t>
            </a:r>
          </a:p>
        </p:txBody>
      </p:sp>
      <p:sp>
        <p:nvSpPr>
          <p:cNvPr id="26" name="Cloud 25"/>
          <p:cNvSpPr/>
          <p:nvPr/>
        </p:nvSpPr>
        <p:spPr>
          <a:xfrm>
            <a:off x="2415121" y="4331368"/>
            <a:ext cx="3455406" cy="626429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397B8C"/>
                </a:solidFill>
              </a:rPr>
              <a:t>Perthe's</a:t>
            </a:r>
          </a:p>
        </p:txBody>
      </p:sp>
      <p:sp>
        <p:nvSpPr>
          <p:cNvPr id="27" name="Cloud 26"/>
          <p:cNvSpPr/>
          <p:nvPr/>
        </p:nvSpPr>
        <p:spPr>
          <a:xfrm>
            <a:off x="5316920" y="3861701"/>
            <a:ext cx="3115880" cy="587096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397B8C"/>
                </a:solidFill>
              </a:rPr>
              <a:t>SCFE</a:t>
            </a:r>
          </a:p>
        </p:txBody>
      </p:sp>
      <p:sp>
        <p:nvSpPr>
          <p:cNvPr id="28" name="Cloud 27"/>
          <p:cNvSpPr/>
          <p:nvPr/>
        </p:nvSpPr>
        <p:spPr>
          <a:xfrm>
            <a:off x="2971675" y="1268283"/>
            <a:ext cx="6526776" cy="592986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397B8C"/>
                </a:solidFill>
              </a:rPr>
              <a:t>Trauma</a:t>
            </a:r>
          </a:p>
        </p:txBody>
      </p:sp>
      <p:sp>
        <p:nvSpPr>
          <p:cNvPr id="29" name="Cloud 28"/>
          <p:cNvSpPr/>
          <p:nvPr/>
        </p:nvSpPr>
        <p:spPr>
          <a:xfrm>
            <a:off x="2009505" y="2331534"/>
            <a:ext cx="4742133" cy="608227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397B8C"/>
                </a:solidFill>
              </a:rPr>
              <a:t>Infection</a:t>
            </a:r>
          </a:p>
        </p:txBody>
      </p:sp>
      <p:sp>
        <p:nvSpPr>
          <p:cNvPr id="32" name="Cloud 31"/>
          <p:cNvSpPr/>
          <p:nvPr/>
        </p:nvSpPr>
        <p:spPr>
          <a:xfrm>
            <a:off x="2057815" y="3248717"/>
            <a:ext cx="1700227" cy="626429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97B8C"/>
                </a:solidFill>
              </a:rPr>
              <a:t>Growing pain</a:t>
            </a:r>
          </a:p>
        </p:txBody>
      </p:sp>
      <p:sp>
        <p:nvSpPr>
          <p:cNvPr id="33" name="Cloud 32"/>
          <p:cNvSpPr/>
          <p:nvPr/>
        </p:nvSpPr>
        <p:spPr>
          <a:xfrm>
            <a:off x="4466806" y="3188757"/>
            <a:ext cx="2284832" cy="626429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97B8C"/>
                </a:solidFill>
              </a:rPr>
              <a:t>Growing pain</a:t>
            </a: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05777"/>
              </p:ext>
            </p:extLst>
          </p:nvPr>
        </p:nvGraphicFramePr>
        <p:xfrm>
          <a:off x="547824" y="1050601"/>
          <a:ext cx="8566198" cy="4300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3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6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1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03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178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15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3008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  <a:alpha val="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17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2" grpId="0" animBg="1"/>
      <p:bldP spid="3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4825" y="5425863"/>
            <a:ext cx="8042276" cy="4161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 algorithm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96968" y="5795886"/>
            <a:ext cx="1348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years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0575" y="5434392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315511" y="5438623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415122" y="5443818"/>
            <a:ext cx="405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4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1878545" y="5440735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2936883" y="5438563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5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413077" y="5428886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6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3875526" y="5425863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7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4319061" y="5425863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8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4841827" y="5421441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9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316920" y="5428886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10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6410277" y="5421441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12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5870527" y="5418418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11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6946137" y="5428886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13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7499953" y="5434141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14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8105334" y="5418418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15</a:t>
            </a:r>
            <a:endParaRPr lang="en-US" sz="2800" dirty="0"/>
          </a:p>
        </p:txBody>
      </p:sp>
      <p:sp>
        <p:nvSpPr>
          <p:cNvPr id="25" name="Cloud 24"/>
          <p:cNvSpPr/>
          <p:nvPr/>
        </p:nvSpPr>
        <p:spPr>
          <a:xfrm>
            <a:off x="577802" y="4714059"/>
            <a:ext cx="1837320" cy="50030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397B8C"/>
                </a:solidFill>
              </a:rPr>
              <a:t>DDH</a:t>
            </a:r>
          </a:p>
        </p:txBody>
      </p:sp>
      <p:sp>
        <p:nvSpPr>
          <p:cNvPr id="26" name="Cloud 25"/>
          <p:cNvSpPr/>
          <p:nvPr/>
        </p:nvSpPr>
        <p:spPr>
          <a:xfrm>
            <a:off x="2415121" y="4331368"/>
            <a:ext cx="3455406" cy="626429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397B8C"/>
                </a:solidFill>
              </a:rPr>
              <a:t>Perthe's</a:t>
            </a:r>
          </a:p>
        </p:txBody>
      </p:sp>
      <p:sp>
        <p:nvSpPr>
          <p:cNvPr id="27" name="Cloud 26"/>
          <p:cNvSpPr/>
          <p:nvPr/>
        </p:nvSpPr>
        <p:spPr>
          <a:xfrm>
            <a:off x="5316920" y="3861701"/>
            <a:ext cx="3115880" cy="587096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397B8C"/>
                </a:solidFill>
              </a:rPr>
              <a:t>SCFE</a:t>
            </a:r>
          </a:p>
        </p:txBody>
      </p:sp>
      <p:sp>
        <p:nvSpPr>
          <p:cNvPr id="32" name="Cloud 31"/>
          <p:cNvSpPr/>
          <p:nvPr/>
        </p:nvSpPr>
        <p:spPr>
          <a:xfrm>
            <a:off x="2057815" y="3248717"/>
            <a:ext cx="1700227" cy="626429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97B8C"/>
                </a:solidFill>
              </a:rPr>
              <a:t>Growing pain</a:t>
            </a:r>
          </a:p>
        </p:txBody>
      </p:sp>
      <p:sp>
        <p:nvSpPr>
          <p:cNvPr id="33" name="Cloud 32"/>
          <p:cNvSpPr/>
          <p:nvPr/>
        </p:nvSpPr>
        <p:spPr>
          <a:xfrm>
            <a:off x="4466805" y="3188757"/>
            <a:ext cx="2291967" cy="626429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97B8C"/>
                </a:solidFill>
              </a:rPr>
              <a:t>Growing pain</a:t>
            </a:r>
          </a:p>
        </p:txBody>
      </p:sp>
      <p:sp>
        <p:nvSpPr>
          <p:cNvPr id="36" name="Cloud 35"/>
          <p:cNvSpPr/>
          <p:nvPr/>
        </p:nvSpPr>
        <p:spPr>
          <a:xfrm>
            <a:off x="2971675" y="1268283"/>
            <a:ext cx="6526776" cy="592986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397B8C"/>
                </a:solidFill>
              </a:rPr>
              <a:t>Trauma</a:t>
            </a:r>
          </a:p>
        </p:txBody>
      </p:sp>
      <p:sp>
        <p:nvSpPr>
          <p:cNvPr id="37" name="Cloud 36"/>
          <p:cNvSpPr/>
          <p:nvPr/>
        </p:nvSpPr>
        <p:spPr>
          <a:xfrm>
            <a:off x="2009505" y="2331534"/>
            <a:ext cx="4742133" cy="608227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397B8C"/>
                </a:solidFill>
              </a:rPr>
              <a:t>Osteomyelitis</a:t>
            </a:r>
          </a:p>
        </p:txBody>
      </p:sp>
      <p:sp>
        <p:nvSpPr>
          <p:cNvPr id="30" name="Cloud 29"/>
          <p:cNvSpPr/>
          <p:nvPr/>
        </p:nvSpPr>
        <p:spPr>
          <a:xfrm>
            <a:off x="2009505" y="2122192"/>
            <a:ext cx="1748538" cy="50030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97B8C"/>
                </a:solidFill>
              </a:rPr>
              <a:t>Septic arthritis</a:t>
            </a:r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472685"/>
              </p:ext>
            </p:extLst>
          </p:nvPr>
        </p:nvGraphicFramePr>
        <p:xfrm>
          <a:off x="547824" y="1089025"/>
          <a:ext cx="8566198" cy="4269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3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6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1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03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178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15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2694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  <a:alpha val="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070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16-year-old, bilateral limping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315981" y="642237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http://</a:t>
            </a:r>
            <a:r>
              <a:rPr lang="en-US" sz="1000" dirty="0" err="1">
                <a:solidFill>
                  <a:srgbClr val="397B8C"/>
                </a:solidFill>
              </a:rPr>
              <a:t>www.choa.org</a:t>
            </a:r>
            <a:r>
              <a:rPr lang="en-US" sz="1000" dirty="0">
                <a:solidFill>
                  <a:srgbClr val="397B8C"/>
                </a:solidFill>
              </a:rPr>
              <a:t>/</a:t>
            </a:r>
            <a:r>
              <a:rPr lang="en-US" sz="1000" dirty="0" err="1">
                <a:solidFill>
                  <a:srgbClr val="397B8C"/>
                </a:solidFill>
              </a:rPr>
              <a:t>Childrens</a:t>
            </a:r>
            <a:r>
              <a:rPr lang="en-US" sz="1000" dirty="0">
                <a:solidFill>
                  <a:srgbClr val="397B8C"/>
                </a:solidFill>
              </a:rPr>
              <a:t>-Hospital-Services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12" y="1376363"/>
            <a:ext cx="7914601" cy="4899025"/>
          </a:xfrm>
        </p:spPr>
      </p:pic>
    </p:spTree>
    <p:extLst>
      <p:ext uri="{BB962C8B-B14F-4D97-AF65-F5344CB8AC3E}">
        <p14:creationId xmlns:p14="http://schemas.microsoft.com/office/powerpoint/2010/main" val="687446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Limping is a common presentation in children</a:t>
            </a:r>
          </a:p>
          <a:p>
            <a:pPr lvl="1"/>
            <a:r>
              <a:rPr lang="en-US" dirty="0"/>
              <a:t>Seen by orthopedic surgeons, pediatricians, primary care physicians</a:t>
            </a:r>
          </a:p>
          <a:p>
            <a:r>
              <a:rPr lang="en-US" dirty="0"/>
              <a:t>Need to take a proper</a:t>
            </a:r>
          </a:p>
          <a:p>
            <a:pPr lvl="1"/>
            <a:r>
              <a:rPr lang="en-US" dirty="0"/>
              <a:t>History</a:t>
            </a:r>
          </a:p>
          <a:p>
            <a:pPr lvl="1"/>
            <a:r>
              <a:rPr lang="en-US" dirty="0"/>
              <a:t>Physical examination</a:t>
            </a:r>
          </a:p>
          <a:p>
            <a:pPr lvl="1"/>
            <a:r>
              <a:rPr lang="en-US" dirty="0"/>
              <a:t>Investigations</a:t>
            </a:r>
          </a:p>
          <a:p>
            <a:r>
              <a:rPr lang="en-US" dirty="0"/>
              <a:t>Some diseases related to specific age groups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966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Duration, when first noticed</a:t>
            </a:r>
          </a:p>
          <a:p>
            <a:r>
              <a:rPr lang="en-US" dirty="0"/>
              <a:t>Pain </a:t>
            </a:r>
          </a:p>
          <a:p>
            <a:r>
              <a:rPr lang="en-US" dirty="0"/>
              <a:t>History of trauma</a:t>
            </a:r>
          </a:p>
          <a:p>
            <a:r>
              <a:rPr lang="en-US" dirty="0"/>
              <a:t>Associated systemic symptoms</a:t>
            </a:r>
          </a:p>
          <a:p>
            <a:pPr lvl="1"/>
            <a:r>
              <a:rPr lang="en-US" dirty="0"/>
              <a:t>Fever, night sweating, anorexia, weight loss</a:t>
            </a:r>
          </a:p>
        </p:txBody>
      </p:sp>
    </p:spTree>
    <p:extLst>
      <p:ext uri="{BB962C8B-B14F-4D97-AF65-F5344CB8AC3E}">
        <p14:creationId xmlns:p14="http://schemas.microsoft.com/office/powerpoint/2010/main" val="876231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Pitfalls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Misled by parents’ history</a:t>
            </a:r>
          </a:p>
          <a:p>
            <a:pPr lvl="1"/>
            <a:r>
              <a:rPr lang="en-US" dirty="0"/>
              <a:t>History of trauma</a:t>
            </a:r>
          </a:p>
          <a:p>
            <a:pPr lvl="1"/>
            <a:r>
              <a:rPr lang="en-US" dirty="0"/>
              <a:t>Noticing leg length inequality</a:t>
            </a:r>
          </a:p>
          <a:p>
            <a:r>
              <a:rPr lang="en-US" dirty="0"/>
              <a:t>Misled by patients’ complaint</a:t>
            </a:r>
          </a:p>
          <a:p>
            <a:pPr lvl="1"/>
            <a:r>
              <a:rPr lang="en-US" dirty="0"/>
              <a:t>Hip problems may present with knee pain</a:t>
            </a:r>
          </a:p>
          <a:p>
            <a:pPr lvl="1"/>
            <a:r>
              <a:rPr lang="en-US" dirty="0"/>
              <a:t>Children below 5 years may not complain of pain!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34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causes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diseases occur more commonly at specific age groups</a:t>
            </a:r>
          </a:p>
        </p:txBody>
      </p:sp>
    </p:spTree>
    <p:extLst>
      <p:ext uri="{BB962C8B-B14F-4D97-AF65-F5344CB8AC3E}">
        <p14:creationId xmlns:p14="http://schemas.microsoft.com/office/powerpoint/2010/main" val="1724543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515" y="1832423"/>
            <a:ext cx="3707211" cy="32796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 1-4 years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CDH – DDH</a:t>
            </a:r>
          </a:p>
          <a:p>
            <a:r>
              <a:rPr lang="en-US" dirty="0"/>
              <a:t>History: at risk groups</a:t>
            </a:r>
          </a:p>
          <a:p>
            <a:pPr lvl="1"/>
            <a:r>
              <a:rPr lang="en-US" sz="1800" dirty="0"/>
              <a:t>e.g. </a:t>
            </a:r>
            <a:r>
              <a:rPr lang="en-US" sz="2000" dirty="0"/>
              <a:t>F</a:t>
            </a:r>
            <a:r>
              <a:rPr lang="en-US" sz="1800" dirty="0"/>
              <a:t>, breach, F.H, </a:t>
            </a:r>
            <a:r>
              <a:rPr lang="en-US" sz="1800" dirty="0" err="1"/>
              <a:t>mihad</a:t>
            </a:r>
            <a:r>
              <a:rPr lang="en-US" sz="1800" dirty="0"/>
              <a:t> (swaddle)</a:t>
            </a:r>
          </a:p>
          <a:p>
            <a:pPr lvl="1"/>
            <a:r>
              <a:rPr lang="en-US" sz="1800" dirty="0"/>
              <a:t>Torticollis, MT adductus, calc. valgus</a:t>
            </a:r>
          </a:p>
          <a:p>
            <a:r>
              <a:rPr lang="en-US" dirty="0"/>
              <a:t>Physical findings:</a:t>
            </a:r>
          </a:p>
          <a:p>
            <a:pPr lvl="1"/>
            <a:r>
              <a:rPr lang="en-US" dirty="0"/>
              <a:t>Asymmetrical folds</a:t>
            </a:r>
          </a:p>
          <a:p>
            <a:pPr lvl="1"/>
            <a:r>
              <a:rPr lang="en-US" dirty="0"/>
              <a:t>Limited abduction</a:t>
            </a:r>
          </a:p>
          <a:p>
            <a:pPr lvl="1"/>
            <a:r>
              <a:rPr lang="en-US" dirty="0" smtClean="0"/>
              <a:t>Shortening</a:t>
            </a:r>
            <a:endParaRPr lang="en-US" dirty="0"/>
          </a:p>
          <a:p>
            <a:pPr lvl="1"/>
            <a:r>
              <a:rPr lang="en-US" dirty="0"/>
              <a:t>Positive Trendelenburgh sign</a:t>
            </a:r>
          </a:p>
        </p:txBody>
      </p:sp>
    </p:spTree>
    <p:extLst>
      <p:ext uri="{BB962C8B-B14F-4D97-AF65-F5344CB8AC3E}">
        <p14:creationId xmlns:p14="http://schemas.microsoft.com/office/powerpoint/2010/main" val="37730660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5653</TotalTime>
  <Words>927</Words>
  <Application>Microsoft Office PowerPoint</Application>
  <PresentationFormat>On-screen Show (4:3)</PresentationFormat>
  <Paragraphs>260</Paragraphs>
  <Slides>35</Slides>
  <Notes>2</Notes>
  <HiddenSlides>1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News Gothic MT</vt:lpstr>
      <vt:lpstr>Wingdings 2</vt:lpstr>
      <vt:lpstr>Breeze</vt:lpstr>
      <vt:lpstr>The Limping Child</vt:lpstr>
      <vt:lpstr>6-year-old, limping on L</vt:lpstr>
      <vt:lpstr>14-year-old boy, limping on L</vt:lpstr>
      <vt:lpstr>16-year-old, bilateral limping</vt:lpstr>
      <vt:lpstr>Introduction </vt:lpstr>
      <vt:lpstr>History</vt:lpstr>
      <vt:lpstr>Pitfalls</vt:lpstr>
      <vt:lpstr>Many causes</vt:lpstr>
      <vt:lpstr>Age 1-4 years</vt:lpstr>
      <vt:lpstr>Age 3–6 years</vt:lpstr>
      <vt:lpstr>Legg-Calve-Perthe's</vt:lpstr>
      <vt:lpstr>Legg-Calve-Perthe's</vt:lpstr>
      <vt:lpstr>Legg-Calve-Perthe's</vt:lpstr>
      <vt:lpstr>Legg-Calve-Perthe's</vt:lpstr>
      <vt:lpstr>Legg-Calve-Perthe's</vt:lpstr>
      <vt:lpstr>Legg-Calve-Perthe's</vt:lpstr>
      <vt:lpstr>Legg-Calve-Perthe's</vt:lpstr>
      <vt:lpstr>Legg-Calve-Perthe's</vt:lpstr>
      <vt:lpstr>Legg-Calve-Perthe's</vt:lpstr>
      <vt:lpstr>Age 10–15 years</vt:lpstr>
      <vt:lpstr>SCFE</vt:lpstr>
      <vt:lpstr>SCFE</vt:lpstr>
      <vt:lpstr>SCFE - Signs</vt:lpstr>
      <vt:lpstr>SCFE - Xray</vt:lpstr>
      <vt:lpstr>SCFE – X-ray</vt:lpstr>
      <vt:lpstr>SCFE</vt:lpstr>
      <vt:lpstr>3–12 years</vt:lpstr>
      <vt:lpstr>5–18 years</vt:lpstr>
      <vt:lpstr>Growing pains</vt:lpstr>
      <vt:lpstr>Growing pains</vt:lpstr>
      <vt:lpstr>Growing pains</vt:lpstr>
      <vt:lpstr>6-year-old, limping on L</vt:lpstr>
      <vt:lpstr>14-year-old boy, limping on L</vt:lpstr>
      <vt:lpstr>Time algorithm</vt:lpstr>
      <vt:lpstr>Time algorithm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</dc:creator>
  <cp:lastModifiedBy>tarif</cp:lastModifiedBy>
  <cp:revision>505</cp:revision>
  <cp:lastPrinted>2016-04-29T15:07:48Z</cp:lastPrinted>
  <dcterms:created xsi:type="dcterms:W3CDTF">2014-01-25T15:53:41Z</dcterms:created>
  <dcterms:modified xsi:type="dcterms:W3CDTF">2020-01-16T18:42:32Z</dcterms:modified>
</cp:coreProperties>
</file>