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8" r:id="rId2"/>
    <p:sldId id="260" r:id="rId3"/>
    <p:sldId id="312" r:id="rId4"/>
    <p:sldId id="318" r:id="rId5"/>
    <p:sldId id="331" r:id="rId6"/>
    <p:sldId id="313" r:id="rId7"/>
    <p:sldId id="314" r:id="rId8"/>
    <p:sldId id="317" r:id="rId9"/>
    <p:sldId id="316" r:id="rId10"/>
    <p:sldId id="315" r:id="rId11"/>
    <p:sldId id="262" r:id="rId12"/>
    <p:sldId id="261" r:id="rId13"/>
    <p:sldId id="268" r:id="rId14"/>
    <p:sldId id="265" r:id="rId15"/>
    <p:sldId id="263" r:id="rId16"/>
    <p:sldId id="264" r:id="rId17"/>
    <p:sldId id="266" r:id="rId18"/>
    <p:sldId id="267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9B1"/>
    <a:srgbClr val="397B8C"/>
    <a:srgbClr val="5FD5F3"/>
    <a:srgbClr val="489CB0"/>
    <a:srgbClr val="000000"/>
    <a:srgbClr val="143C4E"/>
    <a:srgbClr val="21617D"/>
    <a:srgbClr val="266891"/>
    <a:srgbClr val="1C4A66"/>
    <a:srgbClr val="6BA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92838"/>
  </p:normalViewPr>
  <p:slideViewPr>
    <p:cSldViewPr snapToGrid="0" snapToObjects="1" showGuides="1">
      <p:cViewPr varScale="1">
        <p:scale>
          <a:sx n="69" d="100"/>
          <a:sy n="69" d="100"/>
        </p:scale>
        <p:origin x="1392" y="72"/>
      </p:cViewPr>
      <p:guideLst>
        <p:guide orient="horz" pos="329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FDACE-534B-5D4C-B4AE-1C419E799341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CFC18-86DA-CC43-89A6-6D0FE996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5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CFC18-86DA-CC43-89A6-6D0FE996FE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7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CFC18-86DA-CC43-89A6-6D0FE996FEE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8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0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4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192696"/>
            <a:ext cx="3840480" cy="5316592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192696"/>
            <a:ext cx="3840480" cy="5316592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941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121939"/>
            <a:ext cx="3840480" cy="60987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967345"/>
            <a:ext cx="3840480" cy="458730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135799"/>
            <a:ext cx="3840480" cy="596019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967345"/>
            <a:ext cx="3840480" cy="4587304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83166"/>
            <a:ext cx="8042276" cy="85999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375758"/>
            <a:ext cx="8042276" cy="489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800" kern="1200">
          <a:solidFill>
            <a:srgbClr val="235F84"/>
          </a:solidFill>
          <a:latin typeface="Arial"/>
          <a:ea typeface="+mn-ea"/>
          <a:cs typeface="Arial"/>
        </a:defRPr>
      </a:lvl1pPr>
      <a:lvl2pPr marL="692150" indent="-34290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028700" indent="-3429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400" kern="1200">
          <a:solidFill>
            <a:srgbClr val="235F84"/>
          </a:solidFill>
          <a:latin typeface="Arial"/>
          <a:ea typeface="+mn-ea"/>
          <a:cs typeface="Arial"/>
        </a:defRPr>
      </a:lvl3pPr>
      <a:lvl4pPr marL="1311275" indent="-34290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606550" indent="-3429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Arial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68036" y="4665134"/>
            <a:ext cx="4114800" cy="86283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Prof.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</a:rPr>
              <a:t>Mamoun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Kremli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235F84"/>
                </a:solidFill>
              </a:rPr>
              <a:t>Dr. Tarif Alakhras</a:t>
            </a:r>
            <a:endParaRPr lang="en-US" sz="2800" dirty="0">
              <a:solidFill>
                <a:srgbClr val="235F8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3368" y="1710466"/>
            <a:ext cx="6561222" cy="865932"/>
          </a:xfrm>
        </p:spPr>
        <p:txBody>
          <a:bodyPr/>
          <a:lstStyle/>
          <a:p>
            <a:r>
              <a:rPr lang="en-US" dirty="0"/>
              <a:t>Limping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7" y="360718"/>
            <a:ext cx="3019425" cy="62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44096" t="31168" r="42530" b="19141"/>
          <a:stretch/>
        </p:blipFill>
        <p:spPr>
          <a:xfrm>
            <a:off x="6668389" y="2314048"/>
            <a:ext cx="941081" cy="1966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44096" t="31168" r="42530" b="19141"/>
          <a:stretch/>
        </p:blipFill>
        <p:spPr>
          <a:xfrm flipH="1">
            <a:off x="1526955" y="2384968"/>
            <a:ext cx="941081" cy="196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7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limping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Pain</a:t>
            </a:r>
          </a:p>
          <a:p>
            <a:r>
              <a:rPr lang="en-US" sz="2800" dirty="0"/>
              <a:t>Deformity</a:t>
            </a:r>
          </a:p>
          <a:p>
            <a:r>
              <a:rPr lang="en-US" sz="2800" dirty="0"/>
              <a:t>Weakness</a:t>
            </a:r>
          </a:p>
          <a:p>
            <a:r>
              <a:rPr lang="en-US" sz="2800" dirty="0"/>
              <a:t>Imbalance</a:t>
            </a:r>
          </a:p>
          <a:p>
            <a:r>
              <a:rPr lang="en-US" sz="2800" dirty="0"/>
              <a:t>Other diseases</a:t>
            </a:r>
            <a:endParaRPr lang="ar-SA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SCFE</a:t>
            </a:r>
          </a:p>
          <a:p>
            <a:r>
              <a:rPr lang="en-US" dirty="0"/>
              <a:t>Perthe's disease</a:t>
            </a:r>
          </a:p>
          <a:p>
            <a:r>
              <a:rPr lang="en-US" dirty="0"/>
              <a:t>Sickle cell disease</a:t>
            </a:r>
          </a:p>
          <a:p>
            <a:r>
              <a:rPr lang="en-US" dirty="0"/>
              <a:t>Osteochondritis</a:t>
            </a:r>
          </a:p>
          <a:p>
            <a:r>
              <a:rPr lang="en-US" dirty="0"/>
              <a:t>Hemophilia</a:t>
            </a:r>
          </a:p>
          <a:p>
            <a:r>
              <a:rPr lang="en-US" dirty="0"/>
              <a:t> Leukemia</a:t>
            </a:r>
          </a:p>
          <a:p>
            <a:r>
              <a:rPr lang="en-US" dirty="0"/>
              <a:t>Appendicitis / Psoas abscess</a:t>
            </a:r>
          </a:p>
          <a:p>
            <a:r>
              <a:rPr lang="en-US" dirty="0"/>
              <a:t>Conversion disorders</a:t>
            </a:r>
          </a:p>
          <a:p>
            <a:endParaRPr lang="ar-SA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1179443"/>
            <a:ext cx="4320209" cy="5329845"/>
          </a:xfrm>
          <a:prstGeom prst="wedgeRoundRectCallout">
            <a:avLst>
              <a:gd name="adj1" fmla="val -72330"/>
              <a:gd name="adj2" fmla="val 7054"/>
              <a:gd name="adj3" fmla="val 16667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912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Onset</a:t>
            </a:r>
          </a:p>
          <a:p>
            <a:pPr lvl="1"/>
            <a:r>
              <a:rPr lang="en-US" dirty="0"/>
              <a:t>Acute / Gradual</a:t>
            </a:r>
          </a:p>
          <a:p>
            <a:r>
              <a:rPr lang="en-US" dirty="0"/>
              <a:t>Duration</a:t>
            </a:r>
          </a:p>
          <a:p>
            <a:r>
              <a:rPr lang="en-US" dirty="0"/>
              <a:t>Associated with</a:t>
            </a:r>
          </a:p>
          <a:p>
            <a:pPr lvl="1"/>
            <a:r>
              <a:rPr lang="en-US" dirty="0"/>
              <a:t>Pain </a:t>
            </a:r>
          </a:p>
          <a:p>
            <a:pPr lvl="1"/>
            <a:r>
              <a:rPr lang="en-US" dirty="0"/>
              <a:t>Deformity</a:t>
            </a:r>
          </a:p>
          <a:p>
            <a:pPr lvl="1"/>
            <a:r>
              <a:rPr lang="en-US" dirty="0"/>
              <a:t>Swelling</a:t>
            </a:r>
          </a:p>
          <a:p>
            <a:pPr lvl="1"/>
            <a:r>
              <a:rPr lang="en-US" dirty="0"/>
              <a:t>Other symptoms</a:t>
            </a:r>
          </a:p>
          <a:p>
            <a:pPr lvl="2"/>
            <a:r>
              <a:rPr lang="en-US" dirty="0"/>
              <a:t>Fever, night sweating, anorexia, weight loss</a:t>
            </a:r>
          </a:p>
        </p:txBody>
      </p:sp>
    </p:spTree>
    <p:extLst>
      <p:ext uri="{BB962C8B-B14F-4D97-AF65-F5344CB8AC3E}">
        <p14:creationId xmlns:p14="http://schemas.microsoft.com/office/powerpoint/2010/main" val="87623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Painful</a:t>
            </a:r>
          </a:p>
          <a:p>
            <a:pPr lvl="1"/>
            <a:r>
              <a:rPr lang="en-US" dirty="0"/>
              <a:t>Antalgic gait – short stance phase of gait cycle</a:t>
            </a:r>
          </a:p>
          <a:p>
            <a:r>
              <a:rPr lang="en-US" dirty="0"/>
              <a:t>Painless</a:t>
            </a:r>
          </a:p>
          <a:p>
            <a:pPr lvl="1"/>
            <a:r>
              <a:rPr lang="en-US" dirty="0"/>
              <a:t>Normal or prolonged stance phase</a:t>
            </a:r>
          </a:p>
        </p:txBody>
      </p:sp>
    </p:spTree>
    <p:extLst>
      <p:ext uri="{BB962C8B-B14F-4D97-AF65-F5344CB8AC3E}">
        <p14:creationId xmlns:p14="http://schemas.microsoft.com/office/powerpoint/2010/main" val="76668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painful limping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Trauma</a:t>
            </a:r>
          </a:p>
          <a:p>
            <a:pPr lvl="1"/>
            <a:r>
              <a:rPr lang="en-US" dirty="0"/>
              <a:t>Major musculoskeletal</a:t>
            </a:r>
          </a:p>
          <a:p>
            <a:pPr lvl="1"/>
            <a:r>
              <a:rPr lang="en-US" dirty="0"/>
              <a:t>Splinter into foot, prick, wound</a:t>
            </a:r>
          </a:p>
          <a:p>
            <a:r>
              <a:rPr lang="en-US" dirty="0"/>
              <a:t>Infection</a:t>
            </a:r>
          </a:p>
          <a:p>
            <a:pPr lvl="1"/>
            <a:r>
              <a:rPr lang="en-US" dirty="0"/>
              <a:t>Acute OM, Septic arthritis</a:t>
            </a:r>
          </a:p>
          <a:p>
            <a:r>
              <a:rPr lang="en-US" dirty="0"/>
              <a:t> Inflammatory joint diseases</a:t>
            </a:r>
          </a:p>
          <a:p>
            <a:pPr lvl="1"/>
            <a:r>
              <a:rPr lang="en-US" dirty="0"/>
              <a:t>Rheumatic</a:t>
            </a:r>
          </a:p>
          <a:p>
            <a:pPr lvl="1"/>
            <a:r>
              <a:rPr lang="en-US" dirty="0"/>
              <a:t>Degenerative</a:t>
            </a:r>
          </a:p>
          <a:p>
            <a:r>
              <a:rPr lang="en-US" dirty="0"/>
              <a:t>Acute slipped capital femoral epiphysis (SCFE)</a:t>
            </a:r>
          </a:p>
          <a:p>
            <a:r>
              <a:rPr lang="en-US" dirty="0"/>
              <a:t>Perthe's disease (Avascular necrosis)</a:t>
            </a:r>
          </a:p>
          <a:p>
            <a:r>
              <a:rPr lang="en-US" dirty="0"/>
              <a:t>Bone tumor</a:t>
            </a:r>
          </a:p>
        </p:txBody>
      </p:sp>
    </p:spTree>
    <p:extLst>
      <p:ext uri="{BB962C8B-B14F-4D97-AF65-F5344CB8AC3E}">
        <p14:creationId xmlns:p14="http://schemas.microsoft.com/office/powerpoint/2010/main" val="4578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painless limping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Deformity</a:t>
            </a:r>
          </a:p>
          <a:p>
            <a:pPr lvl="1"/>
            <a:r>
              <a:rPr lang="en-US" dirty="0"/>
              <a:t>Developmental / Post injury/  Congenital</a:t>
            </a:r>
          </a:p>
          <a:p>
            <a:r>
              <a:rPr lang="en-US" dirty="0"/>
              <a:t>Leg length discrepancy</a:t>
            </a:r>
          </a:p>
          <a:p>
            <a:pPr lvl="1"/>
            <a:r>
              <a:rPr lang="en-US" dirty="0"/>
              <a:t>Post injury / Congenital</a:t>
            </a:r>
          </a:p>
          <a:p>
            <a:r>
              <a:rPr lang="en-US" dirty="0"/>
              <a:t>Congenital</a:t>
            </a:r>
          </a:p>
          <a:p>
            <a:pPr lvl="1"/>
            <a:r>
              <a:rPr lang="en-US" dirty="0"/>
              <a:t>DDH, club foot, congenitally short femur, short tibia</a:t>
            </a:r>
          </a:p>
          <a:p>
            <a:r>
              <a:rPr lang="en-US" dirty="0"/>
              <a:t>Benign bone tumors</a:t>
            </a:r>
          </a:p>
          <a:p>
            <a:r>
              <a:rPr lang="en-US" dirty="0"/>
              <a:t>AVN – Perthe’s disease</a:t>
            </a:r>
          </a:p>
          <a:p>
            <a:r>
              <a:rPr lang="en-US" dirty="0"/>
              <a:t>Slipped capital femoral epiphysis (chronic) (SCFE)</a:t>
            </a:r>
          </a:p>
        </p:txBody>
      </p:sp>
    </p:spTree>
    <p:extLst>
      <p:ext uri="{BB962C8B-B14F-4D97-AF65-F5344CB8AC3E}">
        <p14:creationId xmlns:p14="http://schemas.microsoft.com/office/powerpoint/2010/main" val="13781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gait 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High steppage:</a:t>
            </a:r>
          </a:p>
          <a:p>
            <a:pPr lvl="1"/>
            <a:r>
              <a:rPr lang="en-US" dirty="0"/>
              <a:t>Foot drop – neurologic disease</a:t>
            </a:r>
          </a:p>
          <a:p>
            <a:r>
              <a:rPr lang="en-US" dirty="0"/>
              <a:t>Trendelenburgh:</a:t>
            </a:r>
          </a:p>
          <a:p>
            <a:pPr lvl="1"/>
            <a:r>
              <a:rPr lang="en-US" dirty="0"/>
              <a:t>DDH, weak hip abductors, could not abduct</a:t>
            </a:r>
          </a:p>
          <a:p>
            <a:r>
              <a:rPr lang="en-US" dirty="0"/>
              <a:t>Circumduction:</a:t>
            </a:r>
          </a:p>
          <a:p>
            <a:pPr lvl="1"/>
            <a:r>
              <a:rPr lang="en-US" dirty="0"/>
              <a:t>Stiff hip, neurologic disease</a:t>
            </a:r>
          </a:p>
          <a:p>
            <a:r>
              <a:rPr lang="en-US" dirty="0"/>
              <a:t>Tip-toe</a:t>
            </a:r>
          </a:p>
          <a:p>
            <a:pPr lvl="1"/>
            <a:r>
              <a:rPr lang="en-US" dirty="0"/>
              <a:t>Tight Achilles tendon, CTEV, Cerebral Palsy, habitual, compensating length discrepancy</a:t>
            </a:r>
          </a:p>
          <a:p>
            <a:r>
              <a:rPr lang="en-US" dirty="0"/>
              <a:t>Lurching:</a:t>
            </a:r>
          </a:p>
          <a:p>
            <a:pPr lvl="1"/>
            <a:r>
              <a:rPr lang="en-US" dirty="0"/>
              <a:t>Short limb</a:t>
            </a:r>
          </a:p>
        </p:txBody>
      </p:sp>
    </p:spTree>
    <p:extLst>
      <p:ext uri="{BB962C8B-B14F-4D97-AF65-F5344CB8AC3E}">
        <p14:creationId xmlns:p14="http://schemas.microsoft.com/office/powerpoint/2010/main" val="44762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gait 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Wide-base:</a:t>
            </a:r>
          </a:p>
          <a:p>
            <a:pPr lvl="1"/>
            <a:r>
              <a:rPr lang="en-US" dirty="0"/>
              <a:t>To gain balance – neurologic disease</a:t>
            </a:r>
          </a:p>
          <a:p>
            <a:r>
              <a:rPr lang="en-US" dirty="0"/>
              <a:t>Scissoring</a:t>
            </a:r>
          </a:p>
          <a:p>
            <a:pPr lvl="1"/>
            <a:r>
              <a:rPr lang="en-US" dirty="0"/>
              <a:t>Tight hip adductors – Cerebral Palsy</a:t>
            </a:r>
          </a:p>
          <a:p>
            <a:r>
              <a:rPr lang="en-US" dirty="0"/>
              <a:t>Hemiplegic gait</a:t>
            </a:r>
          </a:p>
          <a:p>
            <a:pPr lvl="1"/>
            <a:r>
              <a:rPr lang="en-US" dirty="0"/>
              <a:t>Cerebral palsy - neurologic</a:t>
            </a:r>
          </a:p>
          <a:p>
            <a:r>
              <a:rPr lang="en-US" dirty="0"/>
              <a:t>Ataxic</a:t>
            </a:r>
          </a:p>
          <a:p>
            <a:pPr lvl="1"/>
            <a:r>
              <a:rPr lang="en-US" dirty="0"/>
              <a:t>Neurologic disease</a:t>
            </a:r>
          </a:p>
          <a:p>
            <a:r>
              <a:rPr lang="en-US" dirty="0"/>
              <a:t>Foot inversion / eversion</a:t>
            </a:r>
          </a:p>
          <a:p>
            <a:pPr lvl="1"/>
            <a:r>
              <a:rPr lang="en-US" dirty="0"/>
              <a:t>Foot deformity / avoiding pain </a:t>
            </a:r>
          </a:p>
        </p:txBody>
      </p:sp>
    </p:spTree>
    <p:extLst>
      <p:ext uri="{BB962C8B-B14F-4D97-AF65-F5344CB8AC3E}">
        <p14:creationId xmlns:p14="http://schemas.microsoft.com/office/powerpoint/2010/main" val="2786485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gait 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Stiff-knee</a:t>
            </a:r>
          </a:p>
          <a:p>
            <a:pPr lvl="1"/>
            <a:r>
              <a:rPr lang="en-US" dirty="0"/>
              <a:t>Knee disease / arthrogryposis</a:t>
            </a:r>
          </a:p>
          <a:p>
            <a:r>
              <a:rPr lang="en-US" dirty="0"/>
              <a:t>Hand-knee </a:t>
            </a:r>
          </a:p>
          <a:p>
            <a:pPr lvl="1"/>
            <a:r>
              <a:rPr lang="en-US" dirty="0"/>
              <a:t>Weak quadriceps femoris muscle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Sudden onset:</a:t>
            </a:r>
          </a:p>
          <a:p>
            <a:pPr lvl="1"/>
            <a:r>
              <a:rPr lang="en-US" dirty="0"/>
              <a:t>Trauma</a:t>
            </a:r>
          </a:p>
          <a:p>
            <a:r>
              <a:rPr lang="en-US" dirty="0"/>
              <a:t>Gradual onset:</a:t>
            </a:r>
          </a:p>
          <a:p>
            <a:pPr lvl="1"/>
            <a:r>
              <a:rPr lang="en-US" dirty="0"/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9979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with painless limping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312528"/>
              </p:ext>
            </p:extLst>
          </p:nvPr>
        </p:nvGraphicFramePr>
        <p:xfrm>
          <a:off x="1823071" y="1043156"/>
          <a:ext cx="6365889" cy="900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5667119" imgH="8019810" progId="AcroExch.Document.DC">
                  <p:embed/>
                </p:oleObj>
              </mc:Choice>
              <mc:Fallback>
                <p:oleObj name="Acrobat Document" r:id="rId3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3071" y="1043156"/>
                        <a:ext cx="6365889" cy="9008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37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Limping is a common presentation in children and adults</a:t>
            </a:r>
          </a:p>
          <a:p>
            <a:r>
              <a:rPr lang="en-US" dirty="0"/>
              <a:t>Can be caused by many diseases</a:t>
            </a:r>
          </a:p>
          <a:p>
            <a:r>
              <a:rPr lang="en-US" dirty="0"/>
              <a:t>Need to take a proper</a:t>
            </a:r>
          </a:p>
          <a:p>
            <a:pPr lvl="1"/>
            <a:r>
              <a:rPr lang="en-US" dirty="0"/>
              <a:t>History</a:t>
            </a:r>
          </a:p>
          <a:p>
            <a:pPr lvl="1"/>
            <a:r>
              <a:rPr lang="en-US" dirty="0"/>
              <a:t>Physical examination</a:t>
            </a:r>
          </a:p>
          <a:p>
            <a:pPr lvl="1"/>
            <a:r>
              <a:rPr lang="en-US" dirty="0"/>
              <a:t>Investigations</a:t>
            </a:r>
          </a:p>
          <a:p>
            <a:r>
              <a:rPr lang="en-US" dirty="0"/>
              <a:t>Some diseases related to specific age groups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66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with antalgic gait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429386"/>
              </p:ext>
            </p:extLst>
          </p:nvPr>
        </p:nvGraphicFramePr>
        <p:xfrm>
          <a:off x="1689533" y="-479520"/>
          <a:ext cx="8091776" cy="1145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Acrobat Document" r:id="rId3" imgW="5667119" imgH="8019810" progId="AcroExch.Document.DC">
                  <p:embed/>
                </p:oleObj>
              </mc:Choice>
              <mc:Fallback>
                <p:oleObj name="Acrobat Document" r:id="rId3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9533" y="-479520"/>
                        <a:ext cx="8091776" cy="1145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00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22922" y="2000250"/>
            <a:ext cx="6498158" cy="936523"/>
          </a:xfrm>
        </p:spPr>
        <p:txBody>
          <a:bodyPr/>
          <a:lstStyle/>
          <a:p>
            <a:r>
              <a:rPr lang="en-US" b="1" dirty="0"/>
              <a:t>Walking With Crutches</a:t>
            </a:r>
            <a:endParaRPr lang="ar-SA" dirty="0"/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1"/>
          </p:nvPr>
        </p:nvSpPr>
        <p:spPr>
          <a:xfrm>
            <a:off x="1415806" y="3394418"/>
            <a:ext cx="6498159" cy="15093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100" dirty="0"/>
              <a:t>Prof. Mamoun Kremli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-1" t="9492" r="1054" b="14751"/>
          <a:stretch/>
        </p:blipFill>
        <p:spPr>
          <a:xfrm>
            <a:off x="3231732" y="301746"/>
            <a:ext cx="2671012" cy="6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Crutches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Indications: </a:t>
            </a:r>
          </a:p>
          <a:p>
            <a:pPr lvl="1"/>
            <a:r>
              <a:rPr lang="en-US" dirty="0"/>
              <a:t>Transfers weight from the legs to the upper body in people who cannot use the legs to support their weight</a:t>
            </a:r>
          </a:p>
          <a:p>
            <a:pPr lvl="1"/>
            <a:r>
              <a:rPr lang="en-US" dirty="0"/>
              <a:t>Post surgery or casting of the lower limbs</a:t>
            </a:r>
          </a:p>
          <a:p>
            <a:r>
              <a:rPr lang="en-US" dirty="0"/>
              <a:t>Types:</a:t>
            </a:r>
          </a:p>
          <a:p>
            <a:pPr lvl="1"/>
            <a:r>
              <a:rPr lang="en-US" dirty="0"/>
              <a:t>Axillary crutches</a:t>
            </a:r>
          </a:p>
          <a:p>
            <a:pPr lvl="1"/>
            <a:r>
              <a:rPr lang="en-US" dirty="0"/>
              <a:t>Elbow crutches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24946"/>
          <a:stretch/>
        </p:blipFill>
        <p:spPr>
          <a:xfrm>
            <a:off x="4572000" y="1693363"/>
            <a:ext cx="4019551" cy="4203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8834" y="5549682"/>
            <a:ext cx="1489510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Axillary crutches</a:t>
            </a:r>
            <a:endParaRPr lang="ar-SA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5666" y="5548193"/>
            <a:ext cx="139974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Elbow crutches</a:t>
            </a:r>
            <a:endParaRPr lang="ar-S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Axillary Crutches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Adjust total height</a:t>
            </a:r>
          </a:p>
          <a:p>
            <a:pPr lvl="1"/>
            <a:r>
              <a:rPr lang="en-US" dirty="0"/>
              <a:t>Axillary part should not press on axilla (5 cm away)</a:t>
            </a:r>
          </a:p>
          <a:p>
            <a:r>
              <a:rPr lang="en-US" dirty="0"/>
              <a:t>Adjust hand piece level</a:t>
            </a:r>
          </a:p>
          <a:p>
            <a:pPr lvl="1"/>
            <a:r>
              <a:rPr lang="en-US" dirty="0"/>
              <a:t>Hand piece at level of wrist</a:t>
            </a:r>
          </a:p>
          <a:p>
            <a:pPr lvl="1"/>
            <a:r>
              <a:rPr lang="en-US" dirty="0"/>
              <a:t>Elbow slightly flexed during weight transfer</a:t>
            </a:r>
          </a:p>
        </p:txBody>
      </p:sp>
      <p:pic>
        <p:nvPicPr>
          <p:cNvPr id="10242" name="Picture 2" descr="Crutches fig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r="7727" b="6835"/>
          <a:stretch/>
        </p:blipFill>
        <p:spPr bwMode="auto">
          <a:xfrm>
            <a:off x="1855303" y="4716202"/>
            <a:ext cx="2491409" cy="193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escription: http://kidshealth.schn.health.nsw.gov.au/sites/kidshealth.schn.health.nsw.gov.au/files/fact-sheets/images/509/crutches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56" y="1412566"/>
            <a:ext cx="3333953" cy="505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722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with Crutches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353" t="28000" r="23606" b="8925"/>
          <a:stretch/>
        </p:blipFill>
        <p:spPr>
          <a:xfrm>
            <a:off x="3705533" y="1682926"/>
            <a:ext cx="4731161" cy="4192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813" t="6632" r="60959" b="86868"/>
          <a:stretch/>
        </p:blipFill>
        <p:spPr>
          <a:xfrm>
            <a:off x="670213" y="1808521"/>
            <a:ext cx="1799303" cy="43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56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933019"/>
            <a:ext cx="8211268" cy="3696648"/>
          </a:xfrm>
        </p:spPr>
        <p:txBody>
          <a:bodyPr>
            <a:normAutofit/>
          </a:bodyPr>
          <a:lstStyle/>
          <a:p>
            <a:r>
              <a:rPr lang="en-US" dirty="0"/>
              <a:t>General directions for walking with crutches</a:t>
            </a:r>
          </a:p>
          <a:p>
            <a:pPr marL="604838" lvl="1" indent="-342900">
              <a:buFont typeface="+mj-lt"/>
              <a:buAutoNum type="arabicPeriod"/>
            </a:pPr>
            <a:r>
              <a:rPr lang="en-US" dirty="0"/>
              <a:t>Place the crutches under your arms. Squeeze them to the sides of your body.</a:t>
            </a:r>
          </a:p>
          <a:p>
            <a:pPr marL="604838" lvl="1" indent="-342900">
              <a:buFont typeface="+mj-lt"/>
              <a:buAutoNum type="arabicPeriod"/>
            </a:pPr>
            <a:r>
              <a:rPr lang="en-US" dirty="0"/>
              <a:t>Move the crutches 6 to 12 inches ahead. They should be slightly away from your body.</a:t>
            </a:r>
          </a:p>
          <a:p>
            <a:pPr marL="604838" lvl="1" indent="-342900">
              <a:buFont typeface="+mj-lt"/>
              <a:buAutoNum type="arabicPeriod"/>
            </a:pPr>
            <a:r>
              <a:rPr lang="en-US" dirty="0"/>
              <a:t>Push down on the hand grips. Step past the crutches.</a:t>
            </a:r>
          </a:p>
          <a:p>
            <a:pPr marL="604838" lvl="1" indent="-342900">
              <a:buFont typeface="+mj-lt"/>
              <a:buAutoNum type="arabicPeriod"/>
            </a:pPr>
            <a:r>
              <a:rPr lang="en-US" dirty="0"/>
              <a:t>Support your weight with your hands and not under your arms.</a:t>
            </a:r>
          </a:p>
          <a:p>
            <a:pPr marL="604838" lvl="1" indent="-342900">
              <a:buFont typeface="+mj-lt"/>
              <a:buAutoNum type="arabicPeriod"/>
            </a:pPr>
            <a:r>
              <a:rPr lang="en-US" dirty="0"/>
              <a:t>Check your balance before you go on.</a:t>
            </a:r>
          </a:p>
        </p:txBody>
      </p:sp>
    </p:spTree>
    <p:extLst>
      <p:ext uri="{BB962C8B-B14F-4D97-AF65-F5344CB8AC3E}">
        <p14:creationId xmlns:p14="http://schemas.microsoft.com/office/powerpoint/2010/main" val="2089436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with two crutches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933019"/>
            <a:ext cx="4162835" cy="3696648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Stand in the middle of your crutches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Place crutches in front of you and step with your weaker leg at the same time (crutches &amp; weak leg together)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Push down on the hand grips. With your stronger leg, step up past the crutches with your normal foot</a:t>
            </a:r>
          </a:p>
          <a:p>
            <a:pPr marL="342900" indent="-342900">
              <a:buFont typeface="+mj-lt"/>
              <a:buAutoNum type="arabicPeriod"/>
            </a:pPr>
            <a:endParaRPr lang="ar-SA" dirty="0"/>
          </a:p>
        </p:txBody>
      </p:sp>
      <p:pic>
        <p:nvPicPr>
          <p:cNvPr id="8194" name="Picture 2" descr="http://www.upmc.com/patients-visitors/education/PublishingImages/P-S/walkingwcrutches2p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21" y="2336733"/>
            <a:ext cx="1261474" cy="167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upmc.com/patients-visitors/education/PublishingImages/P-S/WalkingCrutches2PtSeq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25" y="1774771"/>
            <a:ext cx="1249739" cy="5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upmc.com/patients-visitors/education/PublishingImages/P-S/WalkingWCrutches2PtSeq-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85" y="4014787"/>
            <a:ext cx="1261474" cy="16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3813" t="6632" r="60959" b="86868"/>
          <a:stretch/>
        </p:blipFill>
        <p:spPr>
          <a:xfrm>
            <a:off x="6792249" y="5213828"/>
            <a:ext cx="1799303" cy="432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40307" y="5029162"/>
            <a:ext cx="110318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http://www.upmc.com</a:t>
            </a:r>
            <a:endParaRPr lang="ar-SA" sz="7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18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Walk with One Crutch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52425" indent="-342900">
              <a:buFont typeface="+mj-lt"/>
              <a:buAutoNum type="arabicPeriod"/>
            </a:pPr>
            <a:r>
              <a:rPr lang="en-US" dirty="0"/>
              <a:t>Place the crutch under the arm opposite your weaker leg</a:t>
            </a:r>
          </a:p>
          <a:p>
            <a:pPr marL="352425" indent="-342900">
              <a:buFont typeface="+mj-lt"/>
              <a:buAutoNum type="arabicPeriod"/>
            </a:pPr>
            <a:r>
              <a:rPr lang="en-US" dirty="0"/>
              <a:t>Move the crutch forward and step with your weaker leg at the same time. Keep the crutch close to your body for support and balance</a:t>
            </a:r>
          </a:p>
          <a:p>
            <a:pPr marL="352425" indent="-342900">
              <a:buFont typeface="+mj-lt"/>
              <a:buAutoNum type="arabicPeriod"/>
            </a:pPr>
            <a:r>
              <a:rPr lang="en-US" dirty="0"/>
              <a:t>Support your weight on both your crutch and your weaker leg. Step past the crutch with your stronger leg</a:t>
            </a:r>
          </a:p>
          <a:p>
            <a:endParaRPr lang="ar-SA" dirty="0"/>
          </a:p>
        </p:txBody>
      </p:sp>
      <p:pic>
        <p:nvPicPr>
          <p:cNvPr id="9218" name="Picture 2" descr="http://www.upmc.com/patients-visitors/education/PublishingImages/P-S/walking1crutch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30" y="1933018"/>
            <a:ext cx="1578769" cy="197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upmc.com/patients-visitors/education/PublishingImages/P-S/walking1crutch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98" y="3911838"/>
            <a:ext cx="6858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upmc.com/patients-visitors/education/PublishingImages/P-S/walking1crutch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43" y="4696363"/>
            <a:ext cx="700088" cy="7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3813" t="6632" r="60959" b="86868"/>
          <a:stretch/>
        </p:blipFill>
        <p:spPr>
          <a:xfrm>
            <a:off x="6792249" y="5213828"/>
            <a:ext cx="1799303" cy="4320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40307" y="5029162"/>
            <a:ext cx="110318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http://www.upmc.com</a:t>
            </a:r>
            <a:endParaRPr lang="ar-SA" sz="7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33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With Crutches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Non weight bearing</a:t>
            </a:r>
          </a:p>
          <a:p>
            <a:pPr lvl="1"/>
            <a:r>
              <a:rPr lang="en-US" dirty="0"/>
              <a:t>Affected LL off the ground all the time</a:t>
            </a:r>
          </a:p>
          <a:p>
            <a:pPr lvl="1"/>
            <a:r>
              <a:rPr lang="en-US" dirty="0"/>
              <a:t>Start by standing with all weight on the normal side</a:t>
            </a:r>
          </a:p>
          <a:p>
            <a:pPr lvl="1"/>
            <a:r>
              <a:rPr lang="en-US" dirty="0"/>
              <a:t>Transfer both crutches forwards</a:t>
            </a:r>
          </a:p>
          <a:p>
            <a:pPr lvl="2"/>
            <a:r>
              <a:rPr lang="en-US" dirty="0"/>
              <a:t>Small step - not too much forwards</a:t>
            </a:r>
          </a:p>
          <a:p>
            <a:pPr lvl="1"/>
            <a:r>
              <a:rPr lang="en-US" dirty="0"/>
              <a:t>Put all weight on both crutches through hand pieces</a:t>
            </a:r>
          </a:p>
          <a:p>
            <a:pPr lvl="1"/>
            <a:r>
              <a:rPr lang="en-US" dirty="0"/>
              <a:t>Transfer normal foot forwards to the line between both crutches</a:t>
            </a:r>
          </a:p>
          <a:p>
            <a:pPr lvl="2"/>
            <a:r>
              <a:rPr lang="en-US" dirty="0"/>
              <a:t>Do not go beyond the line between both crutches</a:t>
            </a:r>
          </a:p>
          <a:p>
            <a:pPr lvl="1"/>
            <a:r>
              <a:rPr lang="en-US" dirty="0"/>
              <a:t>Transfer body forwards to level of crutches</a:t>
            </a:r>
          </a:p>
        </p:txBody>
      </p:sp>
    </p:spTree>
    <p:extLst>
      <p:ext uri="{BB962C8B-B14F-4D97-AF65-F5344CB8AC3E}">
        <p14:creationId xmlns:p14="http://schemas.microsoft.com/office/powerpoint/2010/main" val="91445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With Crutches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Partial weight bearing</a:t>
            </a:r>
          </a:p>
          <a:p>
            <a:pPr lvl="1"/>
            <a:r>
              <a:rPr lang="en-US" dirty="0"/>
              <a:t>Affected leg partially takes weight along with crutches</a:t>
            </a:r>
          </a:p>
          <a:p>
            <a:pPr lvl="1"/>
            <a:r>
              <a:rPr lang="en-US" dirty="0"/>
              <a:t>Start standing with most weight on normal side, with affected side touching the floor</a:t>
            </a:r>
          </a:p>
          <a:p>
            <a:pPr lvl="1"/>
            <a:r>
              <a:rPr lang="en-US" dirty="0"/>
              <a:t>Transfer both crutches forwards along with the affected leg</a:t>
            </a:r>
          </a:p>
          <a:p>
            <a:pPr lvl="2"/>
            <a:r>
              <a:rPr lang="en-US" dirty="0"/>
              <a:t>Small step - not too much forwards</a:t>
            </a:r>
          </a:p>
          <a:p>
            <a:pPr lvl="1"/>
            <a:r>
              <a:rPr lang="en-US" dirty="0"/>
              <a:t>Put partial weight on crutches through hand pieces and partial weight on affected leg together</a:t>
            </a:r>
          </a:p>
          <a:p>
            <a:pPr lvl="1"/>
            <a:r>
              <a:rPr lang="en-US" dirty="0"/>
              <a:t>Transfer normal foot forwards to level of crutches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8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limping?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 of walking that favors the use of one leg over another</a:t>
            </a:r>
          </a:p>
          <a:p>
            <a:r>
              <a:rPr lang="en-US" dirty="0"/>
              <a:t>An asymmetric abnormality of the gait</a:t>
            </a:r>
          </a:p>
        </p:txBody>
      </p:sp>
    </p:spTree>
    <p:extLst>
      <p:ext uri="{BB962C8B-B14F-4D97-AF65-F5344CB8AC3E}">
        <p14:creationId xmlns:p14="http://schemas.microsoft.com/office/powerpoint/2010/main" val="569923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Walking With Crutches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Partial weight bearing </a:t>
            </a:r>
            <a:r>
              <a:rPr lang="mr-IN" dirty="0"/>
              <a:t>–</a:t>
            </a:r>
            <a:r>
              <a:rPr lang="en-US" dirty="0"/>
              <a:t> More on affected leg</a:t>
            </a:r>
          </a:p>
          <a:p>
            <a:pPr lvl="1"/>
            <a:r>
              <a:rPr lang="en-US" dirty="0"/>
              <a:t>Affected leg takes more weight along with one crutch only</a:t>
            </a:r>
          </a:p>
          <a:p>
            <a:pPr lvl="1"/>
            <a:r>
              <a:rPr lang="en-US" dirty="0"/>
              <a:t>One crutch held on normal side </a:t>
            </a:r>
          </a:p>
          <a:p>
            <a:pPr lvl="1"/>
            <a:r>
              <a:rPr lang="en-US" dirty="0"/>
              <a:t>Start standing with most weight on normal side, and affected side touching the floor</a:t>
            </a:r>
          </a:p>
          <a:p>
            <a:pPr lvl="1"/>
            <a:r>
              <a:rPr lang="en-US" dirty="0"/>
              <a:t>Transfer crutch forwards along with the affected leg together</a:t>
            </a:r>
          </a:p>
          <a:p>
            <a:pPr lvl="2"/>
            <a:r>
              <a:rPr lang="en-US" dirty="0"/>
              <a:t>Small step - not too much forwards</a:t>
            </a:r>
          </a:p>
          <a:p>
            <a:pPr lvl="1"/>
            <a:r>
              <a:rPr lang="en-US" dirty="0"/>
              <a:t>Put partial weight on crutch through hand piece and partial weight on affected leg together</a:t>
            </a:r>
          </a:p>
          <a:p>
            <a:pPr lvl="1"/>
            <a:r>
              <a:rPr lang="en-US" dirty="0"/>
              <a:t>Transfer normal foot forwards to level of crutch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68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Normal Gait Cycle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3189B1"/>
                </a:solidFill>
              </a:rPr>
              <a:t>Stance phase (60%)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Heel strike</a:t>
            </a:r>
          </a:p>
          <a:p>
            <a:r>
              <a:rPr lang="en-US"/>
              <a:t>Foot flat - mid-stance</a:t>
            </a:r>
          </a:p>
          <a:p>
            <a:r>
              <a:rPr lang="en-US"/>
              <a:t>Push off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3189B1"/>
                </a:solidFill>
              </a:rPr>
              <a:t>Swing phase (40%)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Acceleration</a:t>
            </a:r>
          </a:p>
          <a:p>
            <a:r>
              <a:rPr lang="en-US"/>
              <a:t>Mid-swing</a:t>
            </a:r>
          </a:p>
          <a:p>
            <a:r>
              <a:rPr lang="en-US"/>
              <a:t>Deceleration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90800" y="6519495"/>
            <a:ext cx="43434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235F84"/>
                </a:solidFill>
              </a:rPr>
              <a:t>http://www.root2being.com/foot-</a:t>
            </a:r>
            <a:r>
              <a:rPr lang="en-US" sz="1400" dirty="0" err="1">
                <a:solidFill>
                  <a:srgbClr val="235F84"/>
                </a:solidFill>
              </a:rPr>
              <a:t>function.html</a:t>
            </a:r>
            <a:endParaRPr lang="en-US" sz="1400" dirty="0">
              <a:solidFill>
                <a:srgbClr val="235F84"/>
              </a:solidFill>
            </a:endParaRPr>
          </a:p>
        </p:txBody>
      </p:sp>
      <p:pic>
        <p:nvPicPr>
          <p:cNvPr id="16" name="Content Placeholder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72" r="236"/>
          <a:stretch/>
        </p:blipFill>
        <p:spPr bwMode="auto">
          <a:xfrm>
            <a:off x="782855" y="3476150"/>
            <a:ext cx="7652564" cy="292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731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limping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Pain</a:t>
            </a:r>
          </a:p>
          <a:p>
            <a:r>
              <a:rPr lang="en-US" sz="2800" dirty="0"/>
              <a:t>Deformity</a:t>
            </a:r>
          </a:p>
          <a:p>
            <a:r>
              <a:rPr lang="en-US" sz="2800" dirty="0"/>
              <a:t>Weakness</a:t>
            </a:r>
          </a:p>
          <a:p>
            <a:r>
              <a:rPr lang="en-US" sz="2800" dirty="0"/>
              <a:t>Imbalance</a:t>
            </a:r>
          </a:p>
          <a:p>
            <a:r>
              <a:rPr lang="en-US" sz="2800" dirty="0"/>
              <a:t>Other diseases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80984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limping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Pain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/>
              <a:t>Trauma</a:t>
            </a:r>
          </a:p>
          <a:p>
            <a:pPr lvl="1"/>
            <a:r>
              <a:rPr lang="en-US" dirty="0"/>
              <a:t>Bone, ligament, muscle</a:t>
            </a:r>
          </a:p>
          <a:p>
            <a:pPr lvl="1"/>
            <a:r>
              <a:rPr lang="en-US" dirty="0"/>
              <a:t>Pricks, wounds</a:t>
            </a:r>
          </a:p>
          <a:p>
            <a:r>
              <a:rPr lang="en-US" dirty="0"/>
              <a:t>Inflammation</a:t>
            </a:r>
          </a:p>
          <a:p>
            <a:pPr lvl="1"/>
            <a:r>
              <a:rPr lang="en-US" dirty="0"/>
              <a:t>Degenerative arthritis</a:t>
            </a:r>
          </a:p>
          <a:p>
            <a:pPr lvl="1"/>
            <a:r>
              <a:rPr lang="en-US" dirty="0"/>
              <a:t>Achilles tendinitis</a:t>
            </a:r>
          </a:p>
          <a:p>
            <a:pPr lvl="1"/>
            <a:r>
              <a:rPr lang="en-US" dirty="0"/>
              <a:t>Plantar fasciitis</a:t>
            </a:r>
          </a:p>
          <a:p>
            <a:pPr lvl="1"/>
            <a:r>
              <a:rPr lang="en-US" dirty="0"/>
              <a:t>Inflamed bunion</a:t>
            </a:r>
          </a:p>
          <a:p>
            <a:r>
              <a:rPr lang="en-US" dirty="0"/>
              <a:t>Infection</a:t>
            </a:r>
          </a:p>
          <a:p>
            <a:pPr lvl="1"/>
            <a:r>
              <a:rPr lang="en-US" dirty="0"/>
              <a:t>Joints, bones, toe nails</a:t>
            </a:r>
          </a:p>
          <a:p>
            <a:r>
              <a:rPr lang="en-US" dirty="0"/>
              <a:t>Tumors</a:t>
            </a:r>
          </a:p>
          <a:p>
            <a:pPr lvl="1"/>
            <a:r>
              <a:rPr lang="en-US" dirty="0"/>
              <a:t>Benign osteoid Osteoma</a:t>
            </a:r>
          </a:p>
          <a:p>
            <a:pPr lvl="1"/>
            <a:r>
              <a:rPr lang="en-US" dirty="0"/>
              <a:t>Malignant </a:t>
            </a:r>
            <a:endParaRPr lang="ar-SA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1179443"/>
            <a:ext cx="4320209" cy="5329845"/>
          </a:xfrm>
          <a:prstGeom prst="wedgeRoundRectCallout">
            <a:avLst>
              <a:gd name="adj1" fmla="val -107299"/>
              <a:gd name="adj2" fmla="val -39939"/>
              <a:gd name="adj3" fmla="val 16667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91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limping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Pain</a:t>
            </a:r>
          </a:p>
          <a:p>
            <a:r>
              <a:rPr lang="en-US" sz="2800" dirty="0"/>
              <a:t>Deformity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1071" y="1192696"/>
            <a:ext cx="3840480" cy="5316592"/>
          </a:xfrm>
          <a:ln>
            <a:noFill/>
          </a:ln>
        </p:spPr>
        <p:txBody>
          <a:bodyPr/>
          <a:lstStyle/>
          <a:p>
            <a:r>
              <a:rPr lang="en-US" dirty="0"/>
              <a:t>Congenital</a:t>
            </a:r>
          </a:p>
          <a:p>
            <a:pPr lvl="1"/>
            <a:r>
              <a:rPr lang="en-US" dirty="0"/>
              <a:t>DDH, Club foot</a:t>
            </a:r>
          </a:p>
          <a:p>
            <a:pPr lvl="1"/>
            <a:r>
              <a:rPr lang="en-US" dirty="0"/>
              <a:t>Congenital shortening</a:t>
            </a:r>
          </a:p>
          <a:p>
            <a:r>
              <a:rPr lang="en-US" dirty="0"/>
              <a:t>Acquired</a:t>
            </a:r>
          </a:p>
          <a:p>
            <a:pPr lvl="1"/>
            <a:r>
              <a:rPr lang="en-US" dirty="0"/>
              <a:t>Mal-union</a:t>
            </a:r>
          </a:p>
          <a:p>
            <a:pPr lvl="1"/>
            <a:r>
              <a:rPr lang="en-US" dirty="0"/>
              <a:t>Developmental</a:t>
            </a:r>
          </a:p>
          <a:p>
            <a:pPr lvl="1"/>
            <a:r>
              <a:rPr lang="en-US" dirty="0"/>
              <a:t>Metabolic </a:t>
            </a:r>
            <a:endParaRPr lang="ar-SA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1179443"/>
            <a:ext cx="4320209" cy="3233531"/>
          </a:xfrm>
          <a:prstGeom prst="wedgeRoundRectCallout">
            <a:avLst>
              <a:gd name="adj1" fmla="val -92268"/>
              <a:gd name="adj2" fmla="val -20241"/>
              <a:gd name="adj3" fmla="val 16667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51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limping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Pain</a:t>
            </a:r>
          </a:p>
          <a:p>
            <a:r>
              <a:rPr lang="en-US" sz="2800" dirty="0"/>
              <a:t>Deformity</a:t>
            </a:r>
          </a:p>
          <a:p>
            <a:r>
              <a:rPr lang="en-US" sz="2800" dirty="0"/>
              <a:t>Weakness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1071" y="1192696"/>
            <a:ext cx="3840480" cy="5316592"/>
          </a:xfrm>
          <a:ln>
            <a:noFill/>
          </a:ln>
        </p:spPr>
        <p:txBody>
          <a:bodyPr/>
          <a:lstStyle/>
          <a:p>
            <a:r>
              <a:rPr lang="en-US" dirty="0"/>
              <a:t>Nerve injuries/diseases</a:t>
            </a:r>
          </a:p>
          <a:p>
            <a:r>
              <a:rPr lang="en-US" dirty="0"/>
              <a:t>Muscle weakness</a:t>
            </a:r>
          </a:p>
          <a:p>
            <a:pPr lvl="1"/>
            <a:r>
              <a:rPr lang="en-US" dirty="0"/>
              <a:t>Secondary to disuse</a:t>
            </a:r>
          </a:p>
          <a:p>
            <a:pPr lvl="1"/>
            <a:r>
              <a:rPr lang="en-US" dirty="0"/>
              <a:t>Secondary to nerve injury</a:t>
            </a:r>
          </a:p>
          <a:p>
            <a:pPr lvl="1"/>
            <a:r>
              <a:rPr lang="en-US" dirty="0"/>
              <a:t>Dystrophy </a:t>
            </a:r>
            <a:endParaRPr lang="ar-SA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1179444"/>
            <a:ext cx="4320209" cy="2213114"/>
          </a:xfrm>
          <a:prstGeom prst="wedgeRoundRectCallout">
            <a:avLst>
              <a:gd name="adj1" fmla="val -88211"/>
              <a:gd name="adj2" fmla="val 19130"/>
              <a:gd name="adj3" fmla="val 16667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10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limping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Pain</a:t>
            </a:r>
          </a:p>
          <a:p>
            <a:r>
              <a:rPr lang="en-US" sz="2800" dirty="0"/>
              <a:t>Deformity</a:t>
            </a:r>
          </a:p>
          <a:p>
            <a:r>
              <a:rPr lang="en-US" sz="2800" dirty="0"/>
              <a:t>Weakness</a:t>
            </a:r>
          </a:p>
          <a:p>
            <a:r>
              <a:rPr lang="en-US" sz="2800" dirty="0"/>
              <a:t>Imbalance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Inner ear infections</a:t>
            </a:r>
          </a:p>
          <a:p>
            <a:r>
              <a:rPr lang="en-US" dirty="0"/>
              <a:t>Cerebellar ataxia</a:t>
            </a:r>
          </a:p>
          <a:p>
            <a:r>
              <a:rPr lang="en-US" dirty="0"/>
              <a:t>Neurological</a:t>
            </a:r>
          </a:p>
          <a:p>
            <a:pPr lvl="1"/>
            <a:r>
              <a:rPr lang="en-US" dirty="0"/>
              <a:t>Stroke, Cerebral palsy</a:t>
            </a:r>
          </a:p>
          <a:p>
            <a:pPr lvl="1"/>
            <a:r>
              <a:rPr lang="en-US" dirty="0"/>
              <a:t>Parkinson's Disease</a:t>
            </a:r>
          </a:p>
          <a:p>
            <a:pPr lvl="1"/>
            <a:r>
              <a:rPr lang="en-US" dirty="0"/>
              <a:t>Multiple sclerosis</a:t>
            </a:r>
            <a:endParaRPr lang="ar-SA" dirty="0"/>
          </a:p>
          <a:p>
            <a:r>
              <a:rPr lang="en-US" dirty="0"/>
              <a:t>Peripheral nerve disorders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1179443"/>
            <a:ext cx="4320209" cy="4049782"/>
          </a:xfrm>
          <a:prstGeom prst="wedgeRoundRectCallout">
            <a:avLst>
              <a:gd name="adj1" fmla="val -88489"/>
              <a:gd name="adj2" fmla="val 5795"/>
              <a:gd name="adj3" fmla="val 16667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80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8120</TotalTime>
  <Words>966</Words>
  <Application>Microsoft Office PowerPoint</Application>
  <PresentationFormat>On-screen Show (4:3)</PresentationFormat>
  <Paragraphs>226</Paragraphs>
  <Slides>30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News Gothic MT</vt:lpstr>
      <vt:lpstr>Wingdings 2</vt:lpstr>
      <vt:lpstr>Breeze</vt:lpstr>
      <vt:lpstr>Acrobat Document</vt:lpstr>
      <vt:lpstr>Limping</vt:lpstr>
      <vt:lpstr>Introduction </vt:lpstr>
      <vt:lpstr>What is limping?</vt:lpstr>
      <vt:lpstr>The Normal Gait Cycle</vt:lpstr>
      <vt:lpstr>Causes of limping</vt:lpstr>
      <vt:lpstr>Causes of limping</vt:lpstr>
      <vt:lpstr>Causes of limping</vt:lpstr>
      <vt:lpstr>Causes of limping</vt:lpstr>
      <vt:lpstr>Causes of limping</vt:lpstr>
      <vt:lpstr>Causes of limping</vt:lpstr>
      <vt:lpstr>History</vt:lpstr>
      <vt:lpstr>Limping</vt:lpstr>
      <vt:lpstr>Causes of painful limping</vt:lpstr>
      <vt:lpstr>Causes of painless limping</vt:lpstr>
      <vt:lpstr>Types of gait -1</vt:lpstr>
      <vt:lpstr>Types of gait -2</vt:lpstr>
      <vt:lpstr>Types of gait -3</vt:lpstr>
      <vt:lpstr>History</vt:lpstr>
      <vt:lpstr>Child with painless limping</vt:lpstr>
      <vt:lpstr>Child with antalgic gait</vt:lpstr>
      <vt:lpstr>Walking With Crutches</vt:lpstr>
      <vt:lpstr>Crutches </vt:lpstr>
      <vt:lpstr>Axillary Crutches</vt:lpstr>
      <vt:lpstr>Walking with Crutches</vt:lpstr>
      <vt:lpstr>PowerPoint Presentation</vt:lpstr>
      <vt:lpstr>Walking with two crutches</vt:lpstr>
      <vt:lpstr>How to Walk with One Crutch</vt:lpstr>
      <vt:lpstr>Walking With Crutches</vt:lpstr>
      <vt:lpstr>Walking With Crutches</vt:lpstr>
      <vt:lpstr>Walking With Crutches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tarif</cp:lastModifiedBy>
  <cp:revision>513</cp:revision>
  <cp:lastPrinted>2016-04-29T15:07:48Z</cp:lastPrinted>
  <dcterms:created xsi:type="dcterms:W3CDTF">2014-01-25T15:53:41Z</dcterms:created>
  <dcterms:modified xsi:type="dcterms:W3CDTF">2020-01-16T18:43:10Z</dcterms:modified>
</cp:coreProperties>
</file>