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63" r:id="rId7"/>
    <p:sldId id="271" r:id="rId8"/>
    <p:sldId id="258" r:id="rId9"/>
    <p:sldId id="272" r:id="rId10"/>
    <p:sldId id="273" r:id="rId11"/>
    <p:sldId id="267" r:id="rId12"/>
    <p:sldId id="274" r:id="rId13"/>
    <p:sldId id="259" r:id="rId14"/>
    <p:sldId id="260" r:id="rId15"/>
    <p:sldId id="265" r:id="rId16"/>
    <p:sldId id="262" r:id="rId17"/>
    <p:sldId id="264" r:id="rId18"/>
    <p:sldId id="266" r:id="rId19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 alasbali" userId="6846d7a665b5114e" providerId="LiveId" clId="{A4149A39-FD52-472E-940E-1A03C9C6F2F9}"/>
    <pc:docChg chg="undo custSel addSld delSld modSld sldOrd">
      <pc:chgData name="majed alasbali" userId="6846d7a665b5114e" providerId="LiveId" clId="{A4149A39-FD52-472E-940E-1A03C9C6F2F9}" dt="2025-04-17T10:00:35.138" v="317" actId="12"/>
      <pc:docMkLst>
        <pc:docMk/>
      </pc:docMkLst>
      <pc:sldChg chg="ord">
        <pc:chgData name="majed alasbali" userId="6846d7a665b5114e" providerId="LiveId" clId="{A4149A39-FD52-472E-940E-1A03C9C6F2F9}" dt="2025-04-17T09:50:53.181" v="7"/>
        <pc:sldMkLst>
          <pc:docMk/>
          <pc:sldMk cId="3225770653" sldId="263"/>
        </pc:sldMkLst>
      </pc:sldChg>
      <pc:sldChg chg="addSp delSp modSp new">
        <pc:chgData name="majed alasbali" userId="6846d7a665b5114e" providerId="LiveId" clId="{A4149A39-FD52-472E-940E-1A03C9C6F2F9}" dt="2025-04-17T09:50:33.699" v="5" actId="931"/>
        <pc:sldMkLst>
          <pc:docMk/>
          <pc:sldMk cId="853645347" sldId="270"/>
        </pc:sldMkLst>
        <pc:spChg chg="del">
          <ac:chgData name="majed alasbali" userId="6846d7a665b5114e" providerId="LiveId" clId="{A4149A39-FD52-472E-940E-1A03C9C6F2F9}" dt="2025-04-17T09:50:33.699" v="5" actId="931"/>
          <ac:spMkLst>
            <pc:docMk/>
            <pc:sldMk cId="853645347" sldId="270"/>
            <ac:spMk id="3" creationId="{408E2E7E-8497-A807-FDEE-CDFF5276AEB3}"/>
          </ac:spMkLst>
        </pc:spChg>
        <pc:picChg chg="add mod">
          <ac:chgData name="majed alasbali" userId="6846d7a665b5114e" providerId="LiveId" clId="{A4149A39-FD52-472E-940E-1A03C9C6F2F9}" dt="2025-04-17T09:50:33.699" v="5" actId="931"/>
          <ac:picMkLst>
            <pc:docMk/>
            <pc:sldMk cId="853645347" sldId="270"/>
            <ac:picMk id="5" creationId="{F1A1CE99-92E2-E3AE-BBF2-872D44512E63}"/>
          </ac:picMkLst>
        </pc:picChg>
      </pc:sldChg>
      <pc:sldChg chg="addSp delSp modSp new mod">
        <pc:chgData name="majed alasbali" userId="6846d7a665b5114e" providerId="LiveId" clId="{A4149A39-FD52-472E-940E-1A03C9C6F2F9}" dt="2025-04-17T09:53:05.152" v="12" actId="14100"/>
        <pc:sldMkLst>
          <pc:docMk/>
          <pc:sldMk cId="2137404182" sldId="271"/>
        </pc:sldMkLst>
        <pc:spChg chg="del">
          <ac:chgData name="majed alasbali" userId="6846d7a665b5114e" providerId="LiveId" clId="{A4149A39-FD52-472E-940E-1A03C9C6F2F9}" dt="2025-04-17T09:52:54.787" v="9" actId="931"/>
          <ac:spMkLst>
            <pc:docMk/>
            <pc:sldMk cId="2137404182" sldId="271"/>
            <ac:spMk id="3" creationId="{6C054A29-34CF-E14D-4C6A-51A693DDDEDA}"/>
          </ac:spMkLst>
        </pc:spChg>
        <pc:picChg chg="add mod">
          <ac:chgData name="majed alasbali" userId="6846d7a665b5114e" providerId="LiveId" clId="{A4149A39-FD52-472E-940E-1A03C9C6F2F9}" dt="2025-04-17T09:53:05.152" v="12" actId="14100"/>
          <ac:picMkLst>
            <pc:docMk/>
            <pc:sldMk cId="2137404182" sldId="271"/>
            <ac:picMk id="5" creationId="{401CAB62-7DDD-C68B-9EF9-31D14A71D2B9}"/>
          </ac:picMkLst>
        </pc:picChg>
      </pc:sldChg>
      <pc:sldChg chg="addSp delSp modSp new del mod">
        <pc:chgData name="majed alasbali" userId="6846d7a665b5114e" providerId="LiveId" clId="{A4149A39-FD52-472E-940E-1A03C9C6F2F9}" dt="2025-04-17T09:49:10.861" v="4" actId="47"/>
        <pc:sldMkLst>
          <pc:docMk/>
          <pc:sldMk cId="4035716832" sldId="271"/>
        </pc:sldMkLst>
        <pc:spChg chg="del">
          <ac:chgData name="majed alasbali" userId="6846d7a665b5114e" providerId="LiveId" clId="{A4149A39-FD52-472E-940E-1A03C9C6F2F9}" dt="2025-04-17T09:45:58.616" v="2" actId="931"/>
          <ac:spMkLst>
            <pc:docMk/>
            <pc:sldMk cId="4035716832" sldId="271"/>
            <ac:spMk id="3" creationId="{D039C0C9-8D15-8925-4079-9BDF61FC37A9}"/>
          </ac:spMkLst>
        </pc:spChg>
        <pc:spChg chg="add mod">
          <ac:chgData name="majed alasbali" userId="6846d7a665b5114e" providerId="LiveId" clId="{A4149A39-FD52-472E-940E-1A03C9C6F2F9}" dt="2025-04-17T09:46:00.877" v="3" actId="478"/>
          <ac:spMkLst>
            <pc:docMk/>
            <pc:sldMk cId="4035716832" sldId="271"/>
            <ac:spMk id="7" creationId="{419724A1-EFB3-A4AF-5AE4-3777F6FCB047}"/>
          </ac:spMkLst>
        </pc:spChg>
        <pc:picChg chg="add del mod">
          <ac:chgData name="majed alasbali" userId="6846d7a665b5114e" providerId="LiveId" clId="{A4149A39-FD52-472E-940E-1A03C9C6F2F9}" dt="2025-04-17T09:46:00.877" v="3" actId="478"/>
          <ac:picMkLst>
            <pc:docMk/>
            <pc:sldMk cId="4035716832" sldId="271"/>
            <ac:picMk id="5" creationId="{E1B97091-1824-0B6D-C355-10E142466CB5}"/>
          </ac:picMkLst>
        </pc:picChg>
      </pc:sldChg>
      <pc:sldChg chg="modSp new mod">
        <pc:chgData name="majed alasbali" userId="6846d7a665b5114e" providerId="LiveId" clId="{A4149A39-FD52-472E-940E-1A03C9C6F2F9}" dt="2025-04-17T09:56:33.123" v="217" actId="120"/>
        <pc:sldMkLst>
          <pc:docMk/>
          <pc:sldMk cId="2982409978" sldId="272"/>
        </pc:sldMkLst>
        <pc:spChg chg="mod">
          <ac:chgData name="majed alasbali" userId="6846d7a665b5114e" providerId="LiveId" clId="{A4149A39-FD52-472E-940E-1A03C9C6F2F9}" dt="2025-04-17T09:56:33.123" v="217" actId="120"/>
          <ac:spMkLst>
            <pc:docMk/>
            <pc:sldMk cId="2982409978" sldId="272"/>
            <ac:spMk id="3" creationId="{C2EA6306-39BD-E6DC-9EEB-CB1B10260B2F}"/>
          </ac:spMkLst>
        </pc:spChg>
      </pc:sldChg>
      <pc:sldChg chg="addSp delSp modSp new mod">
        <pc:chgData name="majed alasbali" userId="6846d7a665b5114e" providerId="LiveId" clId="{A4149A39-FD52-472E-940E-1A03C9C6F2F9}" dt="2025-04-17T09:58:29.611" v="222" actId="14100"/>
        <pc:sldMkLst>
          <pc:docMk/>
          <pc:sldMk cId="724504715" sldId="273"/>
        </pc:sldMkLst>
        <pc:spChg chg="del">
          <ac:chgData name="majed alasbali" userId="6846d7a665b5114e" providerId="LiveId" clId="{A4149A39-FD52-472E-940E-1A03C9C6F2F9}" dt="2025-04-17T09:58:05.989" v="219" actId="931"/>
          <ac:spMkLst>
            <pc:docMk/>
            <pc:sldMk cId="724504715" sldId="273"/>
            <ac:spMk id="3" creationId="{CDCB9B88-544A-462E-DCED-A4F9B00F6357}"/>
          </ac:spMkLst>
        </pc:spChg>
        <pc:picChg chg="add mod">
          <ac:chgData name="majed alasbali" userId="6846d7a665b5114e" providerId="LiveId" clId="{A4149A39-FD52-472E-940E-1A03C9C6F2F9}" dt="2025-04-17T09:58:29.611" v="222" actId="14100"/>
          <ac:picMkLst>
            <pc:docMk/>
            <pc:sldMk cId="724504715" sldId="273"/>
            <ac:picMk id="5" creationId="{E05A01A4-9CA5-832E-85C1-8B91DAC75D80}"/>
          </ac:picMkLst>
        </pc:picChg>
      </pc:sldChg>
      <pc:sldChg chg="modSp new mod">
        <pc:chgData name="majed alasbali" userId="6846d7a665b5114e" providerId="LiveId" clId="{A4149A39-FD52-472E-940E-1A03C9C6F2F9}" dt="2025-04-17T10:00:35.138" v="317" actId="12"/>
        <pc:sldMkLst>
          <pc:docMk/>
          <pc:sldMk cId="3012065639" sldId="274"/>
        </pc:sldMkLst>
        <pc:spChg chg="mod">
          <ac:chgData name="majed alasbali" userId="6846d7a665b5114e" providerId="LiveId" clId="{A4149A39-FD52-472E-940E-1A03C9C6F2F9}" dt="2025-04-17T10:00:35.138" v="317" actId="12"/>
          <ac:spMkLst>
            <pc:docMk/>
            <pc:sldMk cId="3012065639" sldId="274"/>
            <ac:spMk id="3" creationId="{F7077515-2962-5295-5F53-47045AE9929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0677E3-40BF-2618-589C-7B59DBC38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6068327-CF03-08CD-976C-59C26022E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A0A9602-37CB-298A-4677-ED11057D9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CF11-3B7C-44DE-B89D-7FA251C48BE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C29FF0F-6F7E-3FC7-0BD4-7D88C9A1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89AD08-C770-F931-DF26-6763AFEE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5DA-E002-4070-977E-157AF59F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3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C2C3FB-7903-E416-519B-05D797735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BDE0513-553C-5AFA-0CED-5A12C6A5F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C866D0-7B9F-1EF4-2B23-5BC08755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CF11-3B7C-44DE-B89D-7FA251C48BE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21ED934-8B9A-F92D-4D63-6066DC25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3B5DEC-ED67-4BE8-8884-52B30FED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5DA-E002-4070-977E-157AF59F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1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B0213A5-A7EA-AC7A-BD58-1AB02C3D3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679118-C9DF-EB12-39B2-D92411ADC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69C544-17DB-6C94-F618-6198C991C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CF11-3B7C-44DE-B89D-7FA251C48BE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CD71A1-6D95-5162-470E-D12F57E99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1DB0B0-9F44-B597-6E27-D5434F25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5DA-E002-4070-977E-157AF59F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1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AF4682-2756-5544-3002-46EE736C4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4818521-44CB-E542-7414-FD653D7FB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5665F4-50A8-B166-89B2-1C8DBEA9A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CF11-3B7C-44DE-B89D-7FA251C48BE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180582-DFAC-EE2B-0ECC-AA6ABA591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CBECC7-DC93-7708-9618-833FB077C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5DA-E002-4070-977E-157AF59F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0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E54E51-FFDD-90E1-6CC8-DF97C0C4E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6720BF6-AC08-9D4C-0565-CFC511EB1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4595C0-FEED-9D68-99F0-187D0401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CF11-3B7C-44DE-B89D-7FA251C48BE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8D5B699-E799-29FD-3F03-DD8E1A493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86E7B2-AE79-6DB6-131D-FC4C17AA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5DA-E002-4070-977E-157AF59F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4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0A9FF7-E165-DEC1-835E-01222B9B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1A51E41-83E1-A37D-2284-BE01A0603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35C5661-BB5A-A81D-A434-559F88A9B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218B56-E69B-10FC-BC64-791B24855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CF11-3B7C-44DE-B89D-7FA251C48BE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B9C81BD-45C3-9FEF-1AAD-F1F1B227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36AAF1D-05A0-F3F8-1D6B-209E5B78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5DA-E002-4070-977E-157AF59F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7E0D53-D115-1CE6-C544-85223D074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92F8738-151C-7B56-D7D2-35BB1A3BB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8258B57-1B68-4826-4FE7-D1485381D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1FAB8E9-7525-4438-448F-CFE22EF51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4C89D07-1E9C-530B-5B02-1F94A042D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B488B9F-98ED-0128-CAFB-EA72C9B64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CF11-3B7C-44DE-B89D-7FA251C48BE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3CA695B-FFFA-E3EF-A6E2-228AD1033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CD1C2D6-B309-2C00-EDE6-A73DE4AF3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5DA-E002-4070-977E-157AF59F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7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AEDF7E-6D31-0DC7-CEE8-8E4D18B38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ED7DB35-4A69-8812-9EC8-9D76C16D4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CF11-3B7C-44DE-B89D-7FA251C48BE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0C8D78E-2370-E440-1F4B-5B554136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916D68C-CEF4-8C95-C97B-47353C23F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5DA-E002-4070-977E-157AF59F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5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5F2C086-C15D-EA08-185B-92AD39383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CF11-3B7C-44DE-B89D-7FA251C48BE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6F343D1-8756-904B-80A2-067E63E8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D221318-9188-FF03-A46C-49B31B75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5DA-E002-4070-977E-157AF59F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5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1D3133-8357-1F1E-03A3-9C9611788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651A652-D17D-35AB-A7DD-85EC86F2B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C422AFD-2807-D6A3-DF22-C87F471AB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83E837A-C012-0BEE-A455-C91A8BBD2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CF11-3B7C-44DE-B89D-7FA251C48BE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AC5D881-79D1-A3F1-7F6B-CCAF0F68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010484-AAA5-29BE-04B4-F5C17DE9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5DA-E002-4070-977E-157AF59F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4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782972-7DEB-7EC9-8E21-57DA22E9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83F2425-F5D6-32BA-6336-BE3499EDC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EE1DABA-2802-0440-986D-C9AE2DF02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023991B-2073-88D3-2074-4262FF971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CF11-3B7C-44DE-B89D-7FA251C48BE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F13942-50BF-A7DF-4FBF-91944AAC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5A6D272-BFF1-1FBF-D1FD-A782DFC3B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5DA-E002-4070-977E-157AF59F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4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61AA6F4-B05A-B0CF-298F-BA06F7A9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38A9F72-0A91-3399-FC47-B9E6E49DE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1CC2AF6-6DB3-3628-EA61-C48FC3278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5CF11-3B7C-44DE-B89D-7FA251C48BE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3C19A3-F915-99B7-EAD7-C4C8FC193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8F0028-B0E0-9F37-1980-DF84CF9CD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695DA-E002-4070-977E-157AF59F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5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tibiofibular-overlap?embed_domain=hackmd.io%252525252525252F%2525252525252540yipuafecsl2jsu8smr5njq%252525252525252Fbnjhjgjghjghjgh&amp;lang=us" TargetMode="External"/><Relationship Id="rId2" Type="http://schemas.openxmlformats.org/officeDocument/2006/relationships/hyperlink" Target="https://radiopaedia.org/articles/tibiofibular-clear-space?embed_domain=hackmd.io%252525252525252F%2525252525252540yipuafecsl2jsu8smr5njq%252525252525252Fbnjhjgjghjghjgh&amp;lang=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diopaedia.org/articles/medial-clear-space?embed_domain=hackmd.io%252525252525252F%2525252525252540yipuafecsl2jsu8smr5njq%252525252525252Fbnjhjgjghjghjgh&amp;lang=u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DDC23B-C0EF-4434-A361-B7E0BF9C09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X RAY READING 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5F17A9E-2ADA-47C2-1D52-F7A8F417F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Majed Alasbali</a:t>
            </a:r>
          </a:p>
        </p:txBody>
      </p:sp>
    </p:spTree>
    <p:extLst>
      <p:ext uri="{BB962C8B-B14F-4D97-AF65-F5344CB8AC3E}">
        <p14:creationId xmlns:p14="http://schemas.microsoft.com/office/powerpoint/2010/main" val="2876848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AFBB60-0AB6-3AAA-11AB-949224D7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E05A01A4-9CA5-832E-85C1-8B91DAC75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5" y="523982"/>
            <a:ext cx="10931704" cy="5652981"/>
          </a:xfrm>
        </p:spPr>
      </p:pic>
    </p:spTree>
    <p:extLst>
      <p:ext uri="{BB962C8B-B14F-4D97-AF65-F5344CB8AC3E}">
        <p14:creationId xmlns:p14="http://schemas.microsoft.com/office/powerpoint/2010/main" val="724504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40B667-F394-D4D2-9967-DCFE3882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Reading an x ray of bone lesion 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5AE5B5B6-3F48-7530-6692-34E8E8567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46146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468967-E587-4126-8A66-A2D5A58FD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7077515-2962-5295-5F53-47045AE99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Site </a:t>
            </a:r>
          </a:p>
          <a:p>
            <a:pPr marL="0" indent="0" algn="l">
              <a:buNone/>
            </a:pPr>
            <a:r>
              <a:rPr lang="en-US" dirty="0"/>
              <a:t>Size </a:t>
            </a:r>
          </a:p>
          <a:p>
            <a:pPr marL="0" indent="0" algn="l">
              <a:buNone/>
            </a:pPr>
            <a:r>
              <a:rPr lang="en-US" dirty="0"/>
              <a:t>Matrix</a:t>
            </a:r>
          </a:p>
          <a:p>
            <a:pPr marL="0" indent="0" algn="l">
              <a:buNone/>
            </a:pPr>
            <a:r>
              <a:rPr lang="en-US" dirty="0"/>
              <a:t>Zone of transition</a:t>
            </a:r>
          </a:p>
          <a:p>
            <a:pPr marL="0" indent="0" algn="l">
              <a:buNone/>
            </a:pPr>
            <a:r>
              <a:rPr lang="en-US" dirty="0"/>
              <a:t>Lesion effect </a:t>
            </a:r>
          </a:p>
          <a:p>
            <a:pPr marL="0" indent="0" algn="l">
              <a:buNone/>
            </a:pPr>
            <a:r>
              <a:rPr lang="en-US" dirty="0"/>
              <a:t>Bone effect </a:t>
            </a:r>
          </a:p>
          <a:p>
            <a:pPr marL="0" indent="0" algn="l">
              <a:buNone/>
            </a:pPr>
            <a:r>
              <a:rPr lang="en-US" dirty="0"/>
              <a:t>Soft tissue   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65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C554AB-5BD8-823A-4FFF-505EF4843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Reading an x ray of bone lesion 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B3E9D40D-8540-39DF-9CB1-ADA9CB917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45" y="1825626"/>
            <a:ext cx="4351338" cy="4351338"/>
          </a:xfr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E65B3E6-6839-0397-D6EA-9D393564E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63" y="1825627"/>
            <a:ext cx="4351337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19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E7C3CF-26EC-573B-2C57-D0F0F425E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read an x ray of pediatric hip 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BE9F4343-A11A-B44D-08F8-A0FE7045A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541" y="1825625"/>
            <a:ext cx="6064918" cy="4351338"/>
          </a:xfrm>
        </p:spPr>
      </p:pic>
    </p:spTree>
    <p:extLst>
      <p:ext uri="{BB962C8B-B14F-4D97-AF65-F5344CB8AC3E}">
        <p14:creationId xmlns:p14="http://schemas.microsoft.com/office/powerpoint/2010/main" val="968407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1202AA-C9BB-98D6-8C40-C6FC30913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48E0B2B9-9933-6176-7F21-859DA6E3D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665371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273636-F29D-9278-23B9-B9DF03BC0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Reading an x ray of ankle joint injury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1C9183-3BBC-AC57-6619-38F5E5F5E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spcBef>
                <a:spcPts val="300"/>
              </a:spcBef>
              <a:spcAft>
                <a:spcPts val="450"/>
              </a:spcAft>
              <a:buNone/>
            </a:pPr>
            <a:r>
              <a:rPr lang="en-US" b="0" i="0" u="none" strike="noStrike" dirty="0"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tibiofibular clear space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 </a:t>
            </a:r>
          </a:p>
          <a:p>
            <a:pPr marL="0" indent="0" algn="l">
              <a:spcBef>
                <a:spcPts val="300"/>
              </a:spcBef>
              <a:spcAft>
                <a:spcPts val="450"/>
              </a:spcAft>
              <a:buNone/>
            </a:pPr>
            <a:r>
              <a:rPr lang="en-US" sz="2400" b="0" i="0" dirty="0">
                <a:effectLst/>
                <a:latin typeface="Open Sans" panose="020B0606030504020204" pitchFamily="34" charset="0"/>
              </a:rPr>
              <a:t>&gt;5.3 mm (AP view)</a:t>
            </a:r>
          </a:p>
          <a:p>
            <a:pPr marL="0" indent="0" algn="l">
              <a:spcBef>
                <a:spcPts val="300"/>
              </a:spcBef>
              <a:spcAft>
                <a:spcPts val="450"/>
              </a:spcAft>
              <a:buNone/>
            </a:pPr>
            <a:endParaRPr lang="en-US" b="0" i="0" dirty="0">
              <a:effectLst/>
              <a:latin typeface="Open Sans" panose="020B0606030504020204" pitchFamily="34" charset="0"/>
            </a:endParaRPr>
          </a:p>
          <a:p>
            <a:pPr marL="0" indent="0" algn="l">
              <a:spcBef>
                <a:spcPts val="300"/>
              </a:spcBef>
              <a:spcAft>
                <a:spcPts val="450"/>
              </a:spcAft>
              <a:buNone/>
            </a:pPr>
            <a:r>
              <a:rPr lang="en-US" b="0" i="0" u="none" strike="noStrike" dirty="0"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tibiofibular overlap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 </a:t>
            </a:r>
          </a:p>
          <a:p>
            <a:pPr marL="457200" lvl="1" indent="0" algn="l">
              <a:spcBef>
                <a:spcPts val="300"/>
              </a:spcBef>
              <a:spcAft>
                <a:spcPts val="450"/>
              </a:spcAft>
              <a:buNone/>
            </a:pPr>
            <a:r>
              <a:rPr lang="en-US" b="0" i="0" dirty="0">
                <a:effectLst/>
                <a:latin typeface="Open Sans" panose="020B0606030504020204" pitchFamily="34" charset="0"/>
              </a:rPr>
              <a:t>&lt;6 mm (AP view)</a:t>
            </a:r>
          </a:p>
          <a:p>
            <a:pPr marL="457200" lvl="1" indent="0" algn="l">
              <a:spcBef>
                <a:spcPts val="300"/>
              </a:spcBef>
              <a:spcAft>
                <a:spcPts val="450"/>
              </a:spcAft>
              <a:buNone/>
            </a:pPr>
            <a:r>
              <a:rPr lang="en-US" b="0" i="0" dirty="0">
                <a:effectLst/>
                <a:latin typeface="Open Sans" panose="020B0606030504020204" pitchFamily="34" charset="0"/>
              </a:rPr>
              <a:t>&lt;2.8 mm (mortise view) </a:t>
            </a:r>
          </a:p>
          <a:p>
            <a:pPr marL="457200" lvl="1" indent="0" algn="l">
              <a:spcBef>
                <a:spcPts val="300"/>
              </a:spcBef>
              <a:spcAft>
                <a:spcPts val="450"/>
              </a:spcAft>
              <a:buNone/>
            </a:pPr>
            <a:endParaRPr lang="en-US" b="0" i="0" dirty="0">
              <a:effectLst/>
              <a:latin typeface="Open Sans" panose="020B0606030504020204" pitchFamily="34" charset="0"/>
            </a:endParaRPr>
          </a:p>
          <a:p>
            <a:pPr marL="0" indent="0" algn="l">
              <a:spcBef>
                <a:spcPts val="300"/>
              </a:spcBef>
              <a:spcAft>
                <a:spcPts val="450"/>
              </a:spcAft>
              <a:buNone/>
            </a:pPr>
            <a:r>
              <a:rPr lang="en-US" b="0" i="0" u="none" strike="noStrike" dirty="0">
                <a:effectLst/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medial clear space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 </a:t>
            </a:r>
          </a:p>
          <a:p>
            <a:pPr marL="0" indent="0" algn="l">
              <a:spcBef>
                <a:spcPts val="300"/>
              </a:spcBef>
              <a:spcAft>
                <a:spcPts val="450"/>
              </a:spcAft>
              <a:buNone/>
            </a:pPr>
            <a:r>
              <a:rPr lang="en-US" sz="2400" b="0" i="0" dirty="0">
                <a:effectLst/>
                <a:latin typeface="Open Sans" panose="020B0606030504020204" pitchFamily="34" charset="0"/>
              </a:rPr>
              <a:t>&gt;4-5 mm (mortise view)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93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2893AF-3962-8B41-56DA-2572B3070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FCB885BA-DA19-1BEF-5171-3252BFFAA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3" y="2473418"/>
            <a:ext cx="3779728" cy="3785737"/>
          </a:xfr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1BAD581-A2EC-ED18-149B-C796CA0BA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988" y="2473418"/>
            <a:ext cx="3779727" cy="378573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D36532D-E684-11D6-CEDE-C96D4D8E7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7" b="22636"/>
          <a:stretch/>
        </p:blipFill>
        <p:spPr>
          <a:xfrm>
            <a:off x="8286742" y="2473418"/>
            <a:ext cx="3779728" cy="37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09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321E27-9BD1-A7C0-7F86-17AE4573A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D88C00A0-BDA2-FB1E-5E39-1892532E3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53" y="1690686"/>
            <a:ext cx="2735281" cy="3982247"/>
          </a:xfr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6C6890B-96E1-3A00-FF71-88609C4BB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68" y="1690686"/>
            <a:ext cx="2735281" cy="39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3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3C02C0-2B42-E88B-3971-37AEF5F64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Reading an x ray of fractured bone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1B15D15-3831-662C-B00A-1B155C135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000" b="1" dirty="0"/>
              <a:t>Prerequisites:                                                                                  Use the following:</a:t>
            </a:r>
          </a:p>
          <a:p>
            <a:pPr marL="0" indent="0" algn="l">
              <a:buNone/>
            </a:pPr>
            <a:r>
              <a:rPr lang="en-US" sz="1800" dirty="0"/>
              <a:t>At least 2 views (True AP and lateral views)                                           for trauma &gt;&gt;  OLD ACID </a:t>
            </a:r>
          </a:p>
          <a:p>
            <a:pPr marL="0" indent="0" algn="l">
              <a:buNone/>
            </a:pPr>
            <a:r>
              <a:rPr lang="en-US" sz="1800" dirty="0"/>
              <a:t>entire bone length included                                                                     for tumor &gt;&gt; 7Q</a:t>
            </a:r>
          </a:p>
          <a:p>
            <a:pPr marL="0" indent="0" algn="l">
              <a:buNone/>
            </a:pPr>
            <a:r>
              <a:rPr lang="en-US" sz="1800" dirty="0"/>
              <a:t>Appropriate joint views                                                                             for osteoarthritis &gt;&gt; 5 things </a:t>
            </a:r>
          </a:p>
          <a:p>
            <a:pPr marL="0" indent="0" algn="l">
              <a:buNone/>
            </a:pPr>
            <a:r>
              <a:rPr lang="en-US" sz="1800" dirty="0"/>
              <a:t>Joint above and joint below for trauma cases  </a:t>
            </a:r>
          </a:p>
          <a:p>
            <a:pPr marL="0" indent="0" algn="l">
              <a:buNone/>
            </a:pPr>
            <a:endParaRPr lang="en-US" sz="1800" dirty="0"/>
          </a:p>
          <a:p>
            <a:pPr marL="0" indent="0" algn="l">
              <a:buNone/>
            </a:pPr>
            <a:r>
              <a:rPr lang="en-US" sz="2000" b="1" dirty="0"/>
              <a:t>Comment on:</a:t>
            </a:r>
          </a:p>
          <a:p>
            <a:pPr marL="0" indent="0" algn="l">
              <a:buNone/>
            </a:pPr>
            <a:r>
              <a:rPr lang="en-US" sz="1800" dirty="0"/>
              <a:t>Adequacy of the views </a:t>
            </a:r>
          </a:p>
          <a:p>
            <a:pPr marL="0" indent="0" algn="l">
              <a:buNone/>
            </a:pPr>
            <a:r>
              <a:rPr lang="en-US" sz="1800" dirty="0"/>
              <a:t>Bone , joints and soft tissue</a:t>
            </a:r>
          </a:p>
          <a:p>
            <a:pPr marL="0" indent="0" algn="l">
              <a:buNone/>
            </a:pPr>
            <a:r>
              <a:rPr lang="en-US" sz="1800" dirty="0"/>
              <a:t>Need for previous x rays  </a:t>
            </a:r>
          </a:p>
        </p:txBody>
      </p:sp>
    </p:spTree>
    <p:extLst>
      <p:ext uri="{BB962C8B-B14F-4D97-AF65-F5344CB8AC3E}">
        <p14:creationId xmlns:p14="http://schemas.microsoft.com/office/powerpoint/2010/main" val="147044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DCCDCB-3635-8042-E09E-31B8AB679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575A3DA3-0383-3B1E-3354-41A142D90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04" y="791110"/>
            <a:ext cx="4972692" cy="5385853"/>
          </a:xfrm>
        </p:spPr>
      </p:pic>
    </p:spTree>
    <p:extLst>
      <p:ext uri="{BB962C8B-B14F-4D97-AF65-F5344CB8AC3E}">
        <p14:creationId xmlns:p14="http://schemas.microsoft.com/office/powerpoint/2010/main" val="333259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D02B7F-2761-B391-E40B-9D7735D82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034B61CF-7FFB-5C6F-9B1B-936474465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09" y="1690688"/>
            <a:ext cx="4351338" cy="4351338"/>
          </a:xfr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C598FA9-0A5F-81CD-EE34-878D1AB24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53" y="1690688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6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96C7DF-2B39-B51D-17E4-AF3AF7FF4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F1A1CE99-92E2-E3AE-BBF2-872D44512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71" y="1825625"/>
            <a:ext cx="8439257" cy="4351338"/>
          </a:xfrm>
        </p:spPr>
      </p:pic>
    </p:spTree>
    <p:extLst>
      <p:ext uri="{BB962C8B-B14F-4D97-AF65-F5344CB8AC3E}">
        <p14:creationId xmlns:p14="http://schemas.microsoft.com/office/powerpoint/2010/main" val="853645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0DD328-74F8-897F-29BB-FEDE2F9F5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2D587D55-9D6C-2929-4B10-33BF54CC8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1" y="365125"/>
            <a:ext cx="4351338" cy="4351338"/>
          </a:xfr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0943328-C061-8006-A8BD-71F0B76F6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83" y="4716463"/>
            <a:ext cx="4793751" cy="200929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B34B02E-EB0E-8858-0C60-B695E1B15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328" y="578430"/>
            <a:ext cx="4129356" cy="39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70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A0E85E-05E4-67F6-1444-FE91C9B5C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401CAB62-7DDD-C68B-9EF9-31D14A71D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407" y="832208"/>
            <a:ext cx="4729500" cy="5537770"/>
          </a:xfrm>
        </p:spPr>
      </p:pic>
    </p:spTree>
    <p:extLst>
      <p:ext uri="{BB962C8B-B14F-4D97-AF65-F5344CB8AC3E}">
        <p14:creationId xmlns:p14="http://schemas.microsoft.com/office/powerpoint/2010/main" val="2137404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CAC3D8-F0D3-1756-1856-616323CC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Reading an x ray of osteoarthritic knee joint</a:t>
            </a:r>
          </a:p>
        </p:txBody>
      </p:sp>
      <p:pic>
        <p:nvPicPr>
          <p:cNvPr id="9" name="عنصر نائب للمحتوى 8">
            <a:extLst>
              <a:ext uri="{FF2B5EF4-FFF2-40B4-BE49-F238E27FC236}">
                <a16:creationId xmlns:a16="http://schemas.microsoft.com/office/drawing/2014/main" id="{1C469790-F917-6D61-5B12-D546FB408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10" y="1978362"/>
            <a:ext cx="3860949" cy="4351338"/>
          </a:xfr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7858071-5A34-C58D-0FAF-CFC47DA50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741" y="1978362"/>
            <a:ext cx="38609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46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974A44-1760-7521-1310-F93176DF9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2EA6306-39BD-E6DC-9EEB-CB1B10260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1- narrowing of the joint line</a:t>
            </a:r>
          </a:p>
          <a:p>
            <a:pPr marL="0" indent="0" algn="l">
              <a:buNone/>
            </a:pPr>
            <a:r>
              <a:rPr lang="en-US" dirty="0"/>
              <a:t>2-Formation of osteophyte </a:t>
            </a:r>
          </a:p>
          <a:p>
            <a:pPr marL="0" indent="0" algn="l">
              <a:buNone/>
            </a:pPr>
            <a:r>
              <a:rPr lang="en-US" dirty="0"/>
              <a:t>3- subchondral sclerosis</a:t>
            </a:r>
          </a:p>
          <a:p>
            <a:pPr marL="0" indent="0" algn="l">
              <a:buNone/>
            </a:pPr>
            <a:r>
              <a:rPr lang="en-US" dirty="0"/>
              <a:t>4- subchondral cyst </a:t>
            </a:r>
          </a:p>
          <a:p>
            <a:pPr marL="0" indent="0" algn="l">
              <a:buNone/>
            </a:pPr>
            <a:r>
              <a:rPr lang="en-US" dirty="0"/>
              <a:t>5-Joint deformity</a:t>
            </a:r>
          </a:p>
        </p:txBody>
      </p:sp>
    </p:spTree>
    <p:extLst>
      <p:ext uri="{BB962C8B-B14F-4D97-AF65-F5344CB8AC3E}">
        <p14:creationId xmlns:p14="http://schemas.microsoft.com/office/powerpoint/2010/main" val="298240997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182</Words>
  <Application>Microsoft Office PowerPoint</Application>
  <PresentationFormat>شاشة عريضة</PresentationFormat>
  <Paragraphs>40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نسق Office</vt:lpstr>
      <vt:lpstr>X RAY READING </vt:lpstr>
      <vt:lpstr>Reading an x ray of fractured bone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Reading an x ray of osteoarthritic knee joint</vt:lpstr>
      <vt:lpstr>عرض تقديمي في PowerPoint</vt:lpstr>
      <vt:lpstr>عرض تقديمي في PowerPoint</vt:lpstr>
      <vt:lpstr>Reading an x ray of bone lesion </vt:lpstr>
      <vt:lpstr>عرض تقديمي في PowerPoint</vt:lpstr>
      <vt:lpstr>Reading an x ray of bone lesion </vt:lpstr>
      <vt:lpstr>How to read an x ray of pediatric hip </vt:lpstr>
      <vt:lpstr>عرض تقديمي في PowerPoint</vt:lpstr>
      <vt:lpstr>Reading an x ray of ankle joint injury 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majed alasbali</dc:creator>
  <cp:lastModifiedBy>majed alasbali</cp:lastModifiedBy>
  <cp:revision>2</cp:revision>
  <dcterms:created xsi:type="dcterms:W3CDTF">2025-03-17T22:49:29Z</dcterms:created>
  <dcterms:modified xsi:type="dcterms:W3CDTF">2025-04-17T10:02:40Z</dcterms:modified>
</cp:coreProperties>
</file>