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2" r:id="rId2"/>
    <p:sldId id="256" r:id="rId3"/>
    <p:sldId id="259" r:id="rId4"/>
    <p:sldId id="258" r:id="rId5"/>
    <p:sldId id="275" r:id="rId6"/>
    <p:sldId id="257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3" r:id="rId17"/>
    <p:sldId id="274" r:id="rId18"/>
    <p:sldId id="269" r:id="rId19"/>
    <p:sldId id="270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10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6D6F8-5784-484D-AAA9-2DAEE33686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F368-7CCE-45B3-BD49-B4923F002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F368-7CCE-45B3-BD49-B4923F002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4866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48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532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01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389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413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86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055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792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6402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56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4DFD-8B53-43AB-A6EA-5B2C9684234A}" type="datetimeFigureOut">
              <a:rPr lang="ar-SA" smtClean="0"/>
              <a:t>05/04/1440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EDAD-2EE3-45B4-BF7F-9C526A86DEC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678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490"/>
            <a:ext cx="10515600" cy="4223472"/>
          </a:xfrm>
        </p:spPr>
        <p:txBody>
          <a:bodyPr/>
          <a:lstStyle/>
          <a:p>
            <a:pPr algn="ctr" rtl="0"/>
            <a:endParaRPr lang="en-US" dirty="0" smtClean="0">
              <a:solidFill>
                <a:srgbClr val="FFFF00"/>
              </a:solidFill>
            </a:endParaRPr>
          </a:p>
          <a:p>
            <a:pPr marL="0" indent="0" algn="ctr" rtl="0">
              <a:buNone/>
            </a:pPr>
            <a:r>
              <a:rPr lang="en-US" sz="4400" dirty="0">
                <a:solidFill>
                  <a:schemeClr val="bg1"/>
                </a:solidFill>
              </a:rPr>
              <a:t>Infection &amp; </a:t>
            </a:r>
            <a:r>
              <a:rPr lang="en-US" sz="4400" dirty="0" smtClean="0">
                <a:solidFill>
                  <a:schemeClr val="bg1"/>
                </a:solidFill>
              </a:rPr>
              <a:t>Tumors 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sz="4400" dirty="0">
                <a:solidFill>
                  <a:schemeClr val="bg1"/>
                </a:solidFill>
              </a:rPr>
              <a:t>Clinical Case Scenarios </a:t>
            </a:r>
          </a:p>
          <a:p>
            <a:pPr marL="0" indent="0" algn="ctr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 rtl="0"/>
            <a:endParaRPr lang="en-US" sz="3600" dirty="0" smtClean="0">
              <a:solidFill>
                <a:schemeClr val="bg1"/>
              </a:solidFill>
            </a:endParaRPr>
          </a:p>
          <a:p>
            <a:pPr algn="ctr" rtl="0"/>
            <a:r>
              <a:rPr lang="en-US" sz="3600" dirty="0" smtClean="0">
                <a:solidFill>
                  <a:schemeClr val="bg1"/>
                </a:solidFill>
              </a:rPr>
              <a:t>Dr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</a:rPr>
              <a:t>Tarif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Al </a:t>
            </a:r>
            <a:r>
              <a:rPr lang="en-US" sz="3600" dirty="0" err="1">
                <a:solidFill>
                  <a:schemeClr val="bg1"/>
                </a:solidFill>
              </a:rPr>
              <a:t>Akhras</a:t>
            </a:r>
            <a:endParaRPr lang="ar-SA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6727" y="2189018"/>
            <a:ext cx="7772400" cy="210589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04;p15">
            <a:extLst>
              <a:ext uri="{FF2B5EF4-FFF2-40B4-BE49-F238E27FC236}">
                <a16:creationId xmlns="" xmlns:a16="http://schemas.microsoft.com/office/drawing/2014/main" id="{65C8280E-6ED8-4EFF-B7A0-46FB1C314D1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</a14:imgLayer>
                </a14:imgProps>
              </a:ext>
            </a:extLst>
          </a:blip>
          <a:srcRect t="9492" r="1048" b="14749"/>
          <a:stretch/>
        </p:blipFill>
        <p:spPr>
          <a:xfrm>
            <a:off x="1692128" y="268872"/>
            <a:ext cx="9234068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22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Osteochondroma </a:t>
            </a:r>
            <a:r>
              <a:rPr lang="en-US" sz="3600" dirty="0">
                <a:solidFill>
                  <a:srgbClr val="FFFF00"/>
                </a:solidFill>
              </a:rPr>
              <a:t>Exostosis</a:t>
            </a: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Osteochondroma is a bony </a:t>
            </a:r>
            <a:r>
              <a:rPr lang="en-US" sz="3200" dirty="0" smtClean="0">
                <a:solidFill>
                  <a:schemeClr val="bg1"/>
                </a:solidFill>
              </a:rPr>
              <a:t>exostosis projecting </a:t>
            </a:r>
            <a:r>
              <a:rPr lang="en-US" sz="3200" dirty="0">
                <a:solidFill>
                  <a:schemeClr val="bg1"/>
                </a:solidFill>
              </a:rPr>
              <a:t>from the external surface of a bone.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It is usually has a hyaline </a:t>
            </a:r>
            <a:r>
              <a:rPr lang="en-US" sz="3200" dirty="0" smtClean="0">
                <a:solidFill>
                  <a:schemeClr val="bg1"/>
                </a:solidFill>
              </a:rPr>
              <a:t>cartilaginous cap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CLINICAL </a:t>
            </a:r>
            <a:r>
              <a:rPr lang="en-US" b="1" dirty="0">
                <a:solidFill>
                  <a:schemeClr val="bg1"/>
                </a:solidFill>
              </a:rPr>
              <a:t>FEATURES </a:t>
            </a: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Most are asymptomatic </a:t>
            </a:r>
            <a:r>
              <a:rPr lang="en-US" dirty="0" smtClean="0">
                <a:solidFill>
                  <a:schemeClr val="bg1"/>
                </a:solidFill>
              </a:rPr>
              <a:t>• Usual complaint is hard palpable mass• </a:t>
            </a:r>
            <a:r>
              <a:rPr lang="en-US" dirty="0">
                <a:solidFill>
                  <a:schemeClr val="bg1"/>
                </a:solidFill>
              </a:rPr>
              <a:t>Symptoms arise as a result of their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. Location 2. Size 3. Pressure effects on adjacent </a:t>
            </a:r>
            <a:r>
              <a:rPr lang="en-US" dirty="0" smtClean="0">
                <a:solidFill>
                  <a:schemeClr val="bg1"/>
                </a:solidFill>
              </a:rPr>
              <a:t>structures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Osteochondroma </a:t>
            </a:r>
            <a:r>
              <a:rPr lang="en-US" sz="3600" dirty="0" smtClean="0">
                <a:solidFill>
                  <a:srgbClr val="FFFF00"/>
                </a:solidFill>
              </a:rPr>
              <a:t>Exostosis</a:t>
            </a:r>
            <a:r>
              <a:rPr lang="en-US" dirty="0" smtClean="0"/>
              <a:t> 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Complication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growth disturbance (in multiple lesion)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Malignant transformation (Rare in solitary 1%)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Management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prognosis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08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05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11 years old boy presented in ER complaining of pain at his R arm after fell down at home. No history of medical </a:t>
            </a:r>
            <a:r>
              <a:rPr lang="en-US" sz="3200" dirty="0" err="1" smtClean="0">
                <a:solidFill>
                  <a:srgbClr val="FFFF00"/>
                </a:solidFill>
              </a:rPr>
              <a:t>illnes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??? initial investigation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9" r="19348"/>
          <a:stretch/>
        </p:blipFill>
        <p:spPr>
          <a:xfrm>
            <a:off x="8066095" y="2014180"/>
            <a:ext cx="2350114" cy="439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8" r="16427"/>
          <a:stretch/>
        </p:blipFill>
        <p:spPr>
          <a:xfrm>
            <a:off x="4665327" y="2014180"/>
            <a:ext cx="2295665" cy="41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Simple bone cyst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Cractrized by:</a:t>
            </a:r>
          </a:p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Solitary </a:t>
            </a:r>
            <a:r>
              <a:rPr lang="en-US" sz="3600" dirty="0">
                <a:solidFill>
                  <a:schemeClr val="bg1"/>
                </a:solidFill>
              </a:rPr>
              <a:t>– unicameral</a:t>
            </a:r>
          </a:p>
          <a:p>
            <a:pPr algn="l" rtl="0"/>
            <a:r>
              <a:rPr lang="en-US" sz="3600" dirty="0">
                <a:solidFill>
                  <a:schemeClr val="bg1"/>
                </a:solidFill>
              </a:rPr>
              <a:t>Children</a:t>
            </a:r>
          </a:p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Metaphysis</a:t>
            </a:r>
          </a:p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Not </a:t>
            </a:r>
            <a:r>
              <a:rPr lang="en-US" sz="3600" dirty="0">
                <a:solidFill>
                  <a:schemeClr val="bg1"/>
                </a:solidFill>
              </a:rPr>
              <a:t>seen in </a:t>
            </a:r>
            <a:r>
              <a:rPr lang="en-US" sz="3600" dirty="0" smtClean="0">
                <a:solidFill>
                  <a:schemeClr val="bg1"/>
                </a:solidFill>
              </a:rPr>
              <a:t>adults</a:t>
            </a:r>
          </a:p>
          <a:p>
            <a:pPr algn="l" rtl="0"/>
            <a:r>
              <a:rPr lang="en-US" sz="3600" dirty="0" smtClean="0">
                <a:solidFill>
                  <a:schemeClr val="bg1"/>
                </a:solidFill>
              </a:rPr>
              <a:t>Commonly discovered by pathological fracture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Simple bone cyst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4000" b="1" dirty="0" smtClean="0"/>
              <a:t>Treatment option:</a:t>
            </a:r>
          </a:p>
          <a:p>
            <a:pPr marL="228600" lvl="2" algn="l" rtl="0"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Observations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>
                <a:solidFill>
                  <a:schemeClr val="bg1"/>
                </a:solidFill>
              </a:rPr>
              <a:t>Cyst might </a:t>
            </a:r>
            <a:r>
              <a:rPr lang="en-US" sz="2800" dirty="0" smtClean="0">
                <a:solidFill>
                  <a:schemeClr val="bg1"/>
                </a:solidFill>
              </a:rPr>
              <a:t>heal spontaneously)</a:t>
            </a:r>
            <a:endParaRPr lang="en-US" dirty="0" smtClean="0">
              <a:solidFill>
                <a:schemeClr val="bg1"/>
              </a:solidFill>
            </a:endParaRPr>
          </a:p>
          <a:p>
            <a:pPr marL="228600" lvl="2" algn="l" rtl="0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Multiple bone marrow </a:t>
            </a:r>
            <a:r>
              <a:rPr lang="en-US" sz="3600" dirty="0" smtClean="0">
                <a:solidFill>
                  <a:schemeClr val="bg1"/>
                </a:solidFill>
              </a:rPr>
              <a:t>injections</a:t>
            </a:r>
          </a:p>
          <a:p>
            <a:pPr marL="228600" lvl="2" algn="l" rtl="0"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Fix the fracture (flexible nail , its..)</a:t>
            </a:r>
          </a:p>
          <a:p>
            <a:pPr marL="228600" lvl="2" algn="l" rtl="0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Surgical curettage and bone </a:t>
            </a:r>
            <a:r>
              <a:rPr lang="en-US" sz="3600" dirty="0" smtClean="0">
                <a:solidFill>
                  <a:schemeClr val="bg1"/>
                </a:solidFill>
              </a:rPr>
              <a:t>grafting</a:t>
            </a:r>
            <a:endParaRPr lang="en-US" sz="2800" dirty="0" smtClean="0"/>
          </a:p>
          <a:p>
            <a:pPr marL="228600" lvl="2" algn="l" rtl="0">
              <a:spcBef>
                <a:spcPts val="1000"/>
              </a:spcBef>
            </a:pPr>
            <a:endParaRPr lang="en-US" sz="2800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3" r="31024"/>
          <a:stretch/>
        </p:blipFill>
        <p:spPr>
          <a:xfrm>
            <a:off x="8886457" y="2411745"/>
            <a:ext cx="1658136" cy="37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223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>
                <a:solidFill>
                  <a:srgbClr val="FFFF00"/>
                </a:solidFill>
              </a:rPr>
              <a:t>Differential diagnosis </a:t>
            </a:r>
            <a:r>
              <a:rPr lang="en-US" sz="2400" dirty="0" smtClean="0">
                <a:solidFill>
                  <a:srgbClr val="FFFF00"/>
                </a:solidFill>
              </a:rPr>
              <a:t>Cyst-like lesions in bone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8204" y="6284307"/>
            <a:ext cx="365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Apley’s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System</a:t>
            </a:r>
            <a:r>
              <a:rPr lang="en-US" sz="1600" dirty="0" smtClean="0">
                <a:solidFill>
                  <a:schemeClr val="bg1"/>
                </a:solidFill>
              </a:rPr>
              <a:t> of </a:t>
            </a:r>
            <a:r>
              <a:rPr lang="en-US" sz="1600" dirty="0" err="1" smtClean="0">
                <a:solidFill>
                  <a:schemeClr val="bg1"/>
                </a:solidFill>
              </a:rPr>
              <a:t>Orthop</a:t>
            </a:r>
            <a:r>
              <a:rPr lang="en-US" sz="1600" dirty="0" smtClean="0">
                <a:solidFill>
                  <a:schemeClr val="bg1"/>
                </a:solidFill>
              </a:rPr>
              <a:t>. And Fracture</a:t>
            </a:r>
            <a:r>
              <a:rPr lang="en-US" sz="1000" dirty="0" smtClean="0">
                <a:solidFill>
                  <a:srgbClr val="397B8C"/>
                </a:solidFill>
              </a:rPr>
              <a:t>s</a:t>
            </a:r>
            <a:endParaRPr lang="en-US" sz="1000" dirty="0">
              <a:solidFill>
                <a:srgbClr val="397B8C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2"/>
          <a:stretch/>
        </p:blipFill>
        <p:spPr>
          <a:xfrm>
            <a:off x="463900" y="1309348"/>
            <a:ext cx="3251493" cy="301605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776" y="1300908"/>
            <a:ext cx="3181141" cy="305928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715" y="1290454"/>
            <a:ext cx="2911003" cy="3112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0931" y="4453134"/>
            <a:ext cx="17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bone cyst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02339" y="4470410"/>
            <a:ext cx="224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Aneurysmal bone cyst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15492" y="4470410"/>
            <a:ext cx="171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Giant-cell tumor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96993" y="5026694"/>
            <a:ext cx="21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Fills medullary cavity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Does not expand bone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12779" y="5069884"/>
            <a:ext cx="403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At metaphyseal side of </a:t>
            </a:r>
            <a:r>
              <a:rPr lang="en-US" sz="1400" dirty="0" err="1" smtClean="0"/>
              <a:t>physis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Expansile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22715" y="5043225"/>
            <a:ext cx="323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After fusion of </a:t>
            </a:r>
            <a:r>
              <a:rPr lang="en-US" sz="1400" dirty="0" err="1" smtClean="0"/>
              <a:t>physis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Extend to sub-articular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85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26" y="901519"/>
            <a:ext cx="10969762" cy="5230339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18 years old </a:t>
            </a:r>
            <a:r>
              <a:rPr lang="en-US" sz="3800" dirty="0" smtClean="0">
                <a:solidFill>
                  <a:schemeClr val="bg1"/>
                </a:solidFill>
              </a:rPr>
              <a:t>female patient</a:t>
            </a:r>
            <a:r>
              <a:rPr lang="en-US" sz="3600" dirty="0" smtClean="0">
                <a:solidFill>
                  <a:schemeClr val="bg1"/>
                </a:solidFill>
              </a:rPr>
              <a:t> complaining of </a:t>
            </a:r>
            <a:r>
              <a:rPr lang="en-US" sz="3600" dirty="0" err="1" smtClean="0">
                <a:solidFill>
                  <a:schemeClr val="bg1"/>
                </a:solidFill>
              </a:rPr>
              <a:t>painfull</a:t>
            </a:r>
            <a:r>
              <a:rPr lang="en-US" sz="3600" dirty="0" smtClean="0">
                <a:solidFill>
                  <a:schemeClr val="bg1"/>
                </a:solidFill>
              </a:rPr>
              <a:t> mass at R femur.</a:t>
            </a:r>
          </a:p>
          <a:p>
            <a:pPr algn="l" rtl="0">
              <a:lnSpc>
                <a:spcPct val="150000"/>
              </a:lnSpc>
            </a:pPr>
            <a:r>
              <a:rPr lang="en-US" sz="3800" dirty="0" smtClean="0">
                <a:solidFill>
                  <a:schemeClr val="bg1"/>
                </a:solidFill>
              </a:rPr>
              <a:t>Limited knee </a:t>
            </a:r>
            <a:r>
              <a:rPr lang="en-US" sz="3800" dirty="0">
                <a:solidFill>
                  <a:schemeClr val="bg1"/>
                </a:solidFill>
              </a:rPr>
              <a:t>joint </a:t>
            </a:r>
            <a:r>
              <a:rPr lang="en-US" sz="3800" dirty="0" smtClean="0">
                <a:solidFill>
                  <a:schemeClr val="bg1"/>
                </a:solidFill>
              </a:rPr>
              <a:t>motion</a:t>
            </a:r>
            <a:endParaRPr lang="en-US" sz="4500" dirty="0" smtClean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3800" dirty="0" smtClean="0">
                <a:solidFill>
                  <a:schemeClr val="bg1"/>
                </a:solidFill>
              </a:rPr>
              <a:t>There is history of trauma 8 week's ago, simple fall down at home</a:t>
            </a:r>
          </a:p>
          <a:p>
            <a:pPr algn="l" rtl="0">
              <a:lnSpc>
                <a:spcPct val="150000"/>
              </a:lnSpc>
            </a:pPr>
            <a:r>
              <a:rPr lang="en-US" sz="3800" dirty="0" smtClean="0">
                <a:solidFill>
                  <a:schemeClr val="bg1"/>
                </a:solidFill>
              </a:rPr>
              <a:t>Seen by primary care physician 8 week’s ago it was diagnosed as simple contusion</a:t>
            </a:r>
          </a:p>
          <a:p>
            <a:pPr algn="l" rtl="0">
              <a:lnSpc>
                <a:spcPct val="150000"/>
              </a:lnSpc>
            </a:pPr>
            <a:endParaRPr lang="ar-SA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68941"/>
            <a:ext cx="10515600" cy="104585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X </a:t>
            </a:r>
            <a:r>
              <a:rPr lang="en-US" dirty="0"/>
              <a:t>ray finding</a:t>
            </a:r>
            <a:br>
              <a:rPr lang="en-US" dirty="0"/>
            </a:b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6518" y="1314795"/>
            <a:ext cx="5158066" cy="4862168"/>
          </a:xfrm>
        </p:spPr>
        <p:txBody>
          <a:bodyPr/>
          <a:lstStyle/>
          <a:p>
            <a:pPr lvl="1" algn="l" rtl="0"/>
            <a:r>
              <a:rPr lang="en-US" sz="3200" dirty="0" smtClean="0">
                <a:solidFill>
                  <a:schemeClr val="bg1"/>
                </a:solidFill>
              </a:rPr>
              <a:t>Radiolucency </a:t>
            </a:r>
            <a:r>
              <a:rPr lang="en-US" sz="3200" dirty="0">
                <a:solidFill>
                  <a:schemeClr val="bg1"/>
                </a:solidFill>
              </a:rPr>
              <a:t>and sclerosis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Poorly defined margins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Extends into soft tissue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Periosteal reaction:</a:t>
            </a:r>
          </a:p>
          <a:p>
            <a:pPr lvl="2" algn="l" rtl="0"/>
            <a:r>
              <a:rPr lang="en-US" sz="2800" dirty="0">
                <a:solidFill>
                  <a:schemeClr val="bg1"/>
                </a:solidFill>
              </a:rPr>
              <a:t>Sunburst (sun-ray) appearance</a:t>
            </a:r>
          </a:p>
          <a:p>
            <a:pPr lvl="2" algn="l" rtl="0"/>
            <a:r>
              <a:rPr lang="en-US" sz="2800" dirty="0">
                <a:solidFill>
                  <a:schemeClr val="bg1"/>
                </a:solidFill>
              </a:rPr>
              <a:t>Codman’s triangle</a:t>
            </a:r>
          </a:p>
          <a:p>
            <a:pPr algn="l" rtl="0"/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6" name="Picture 4" descr="https://upload.orthobullets.com/question/2851/images/periosteal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6" y="1314795"/>
            <a:ext cx="6343650" cy="51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Osteosarcoma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8394"/>
          </a:xfrm>
        </p:spPr>
        <p:txBody>
          <a:bodyPr/>
          <a:lstStyle/>
          <a:p>
            <a:pPr algn="l" rtl="0" fontAlgn="base"/>
            <a:r>
              <a:rPr lang="en-US" sz="3200" dirty="0">
                <a:solidFill>
                  <a:schemeClr val="bg1"/>
                </a:solidFill>
              </a:rPr>
              <a:t>CT chest</a:t>
            </a:r>
          </a:p>
          <a:p>
            <a:pPr lvl="1" algn="l" rtl="0" fontAlgn="base"/>
            <a:r>
              <a:rPr lang="en-US" sz="2800" dirty="0">
                <a:solidFill>
                  <a:schemeClr val="bg1"/>
                </a:solidFill>
              </a:rPr>
              <a:t>mandatory staging study </a:t>
            </a:r>
          </a:p>
          <a:p>
            <a:pPr lvl="1" algn="l" rtl="0" fontAlgn="base"/>
            <a:r>
              <a:rPr lang="en-US" sz="2800" dirty="0">
                <a:solidFill>
                  <a:schemeClr val="bg1"/>
                </a:solidFill>
              </a:rPr>
              <a:t>used to evaluate for pulmonary metastasis</a:t>
            </a:r>
          </a:p>
          <a:p>
            <a:pPr algn="l" rtl="0" fontAlgn="base"/>
            <a:r>
              <a:rPr lang="en-US" sz="3200" dirty="0">
                <a:solidFill>
                  <a:schemeClr val="bg1"/>
                </a:solidFill>
              </a:rPr>
              <a:t>MRI </a:t>
            </a:r>
          </a:p>
          <a:p>
            <a:pPr lvl="1" algn="l" rtl="0" fontAlgn="base"/>
            <a:r>
              <a:rPr lang="en-US" sz="2800" dirty="0" smtClean="0">
                <a:solidFill>
                  <a:schemeClr val="bg1"/>
                </a:solidFill>
              </a:rPr>
              <a:t>Very informative must </a:t>
            </a:r>
            <a:r>
              <a:rPr lang="en-US" sz="2800" dirty="0">
                <a:solidFill>
                  <a:schemeClr val="bg1"/>
                </a:solidFill>
              </a:rPr>
              <a:t>include entire involved bone</a:t>
            </a:r>
          </a:p>
          <a:p>
            <a:pPr lvl="1" algn="l" rtl="0" fontAlgn="base"/>
            <a:r>
              <a:rPr lang="en-US" sz="2800" dirty="0">
                <a:solidFill>
                  <a:schemeClr val="bg1"/>
                </a:solidFill>
              </a:rPr>
              <a:t>helps determine soft tissue/marrow </a:t>
            </a:r>
            <a:r>
              <a:rPr lang="en-US" sz="2800" dirty="0" smtClean="0">
                <a:solidFill>
                  <a:schemeClr val="bg1"/>
                </a:solidFill>
              </a:rPr>
              <a:t>involvement</a:t>
            </a:r>
            <a:endParaRPr lang="en-US" sz="2800" dirty="0">
              <a:solidFill>
                <a:schemeClr val="bg1"/>
              </a:solidFill>
            </a:endParaRPr>
          </a:p>
          <a:p>
            <a:pPr algn="l" rtl="0" fontAlgn="base"/>
            <a:r>
              <a:rPr lang="en-US" sz="3200" dirty="0">
                <a:solidFill>
                  <a:schemeClr val="bg1"/>
                </a:solidFill>
              </a:rPr>
              <a:t>Bone scan</a:t>
            </a:r>
          </a:p>
          <a:p>
            <a:pPr lvl="1" algn="l" rtl="0" fontAlgn="base"/>
            <a:r>
              <a:rPr lang="en-US" sz="2800" dirty="0">
                <a:solidFill>
                  <a:schemeClr val="bg1"/>
                </a:solidFill>
              </a:rPr>
              <a:t>mandatory imaging </a:t>
            </a:r>
            <a:r>
              <a:rPr lang="en-US" sz="2800" dirty="0" smtClean="0">
                <a:solidFill>
                  <a:schemeClr val="bg1"/>
                </a:solidFill>
              </a:rPr>
              <a:t>study to discover skip lesions</a:t>
            </a:r>
          </a:p>
          <a:p>
            <a:pPr lvl="1" algn="l" rtl="0" fontAlgn="base"/>
            <a:r>
              <a:rPr lang="en-US" sz="2800" dirty="0" smtClean="0">
                <a:solidFill>
                  <a:schemeClr val="bg1"/>
                </a:solidFill>
              </a:rPr>
              <a:t>always hot</a:t>
            </a:r>
          </a:p>
          <a:p>
            <a:pPr marL="0" indent="0" algn="l" rtl="0">
              <a:buNone/>
            </a:pPr>
            <a:endParaRPr lang="en-US" sz="3600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50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Osteosarcoma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 smtClean="0"/>
              <a:t>Treatment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Look for metastasis</a:t>
            </a:r>
          </a:p>
          <a:p>
            <a:pPr lvl="2" algn="l" rtl="0"/>
            <a:r>
              <a:rPr lang="en-US" sz="2800" dirty="0" smtClean="0">
                <a:solidFill>
                  <a:schemeClr val="bg1"/>
                </a:solidFill>
              </a:rPr>
              <a:t>Well </a:t>
            </a:r>
            <a:r>
              <a:rPr lang="en-US" sz="2800" dirty="0">
                <a:solidFill>
                  <a:schemeClr val="bg1"/>
                </a:solidFill>
              </a:rPr>
              <a:t>planned incision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Chemotherapy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Surgery:</a:t>
            </a:r>
          </a:p>
          <a:p>
            <a:pPr lvl="2" algn="l" rtl="0"/>
            <a:r>
              <a:rPr lang="en-US" sz="2800" dirty="0">
                <a:solidFill>
                  <a:schemeClr val="bg1"/>
                </a:solidFill>
              </a:rPr>
              <a:t>Wide </a:t>
            </a:r>
            <a:r>
              <a:rPr lang="en-US" sz="2800" dirty="0" smtClean="0">
                <a:solidFill>
                  <a:schemeClr val="bg1"/>
                </a:solidFill>
              </a:rPr>
              <a:t>resection</a:t>
            </a:r>
          </a:p>
          <a:p>
            <a:pPr lvl="2" algn="l" rtl="0"/>
            <a:r>
              <a:rPr lang="en-US" sz="2800" dirty="0" smtClean="0">
                <a:solidFill>
                  <a:schemeClr val="bg1"/>
                </a:solidFill>
              </a:rPr>
              <a:t>Costume made prosthesis</a:t>
            </a:r>
            <a:endParaRPr lang="en-US" sz="2800" dirty="0">
              <a:solidFill>
                <a:schemeClr val="bg1"/>
              </a:solidFill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967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6 years old child presented with: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Localized tenderness, Hotness, Local redness, swelling, edema and reduced range of motion of the elbow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ar-SA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19001" r="39769" b="43772"/>
          <a:stretch/>
        </p:blipFill>
        <p:spPr>
          <a:xfrm>
            <a:off x="3093100" y="4150226"/>
            <a:ext cx="4410191" cy="19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sz="4800" dirty="0" smtClean="0">
                <a:solidFill>
                  <a:srgbClr val="FFFF00"/>
                </a:solidFill>
              </a:rPr>
              <a:t>Differential diagnosis</a:t>
            </a:r>
            <a:endParaRPr lang="ar-SA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43" y="1192697"/>
            <a:ext cx="11648388" cy="566530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osteomyelitis</a:t>
            </a:r>
          </a:p>
          <a:p>
            <a:pPr algn="l" rtl="0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cellulitis</a:t>
            </a:r>
          </a:p>
          <a:p>
            <a:pPr algn="l" rtl="0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Septic arthritis</a:t>
            </a:r>
          </a:p>
          <a:p>
            <a:pPr algn="l" rtl="0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Both septic arthritis and </a:t>
            </a:r>
            <a:r>
              <a:rPr lang="en-US" sz="3600" dirty="0" smtClean="0">
                <a:solidFill>
                  <a:schemeClr val="bg1"/>
                </a:solidFill>
              </a:rPr>
              <a:t>osteomyelitis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(can occur simultaneously</a:t>
            </a:r>
            <a:r>
              <a:rPr lang="en-US" sz="2000" dirty="0">
                <a:solidFill>
                  <a:srgbClr val="FFFF00"/>
                </a:solidFill>
              </a:rPr>
              <a:t>  </a:t>
            </a:r>
            <a:r>
              <a:rPr lang="en-US" sz="3200" dirty="0">
                <a:solidFill>
                  <a:srgbClr val="FFFF00"/>
                </a:solidFill>
              </a:rPr>
              <a:t>especially proximal femur and hip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Ewing sarcoma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55" y="365125"/>
            <a:ext cx="1859176" cy="42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Investigations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WBC: leukocytosis, neutrophils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C-reactive protein: raises very early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ESR: raises several days later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Blood culture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</a:rPr>
              <a:t>Aspiration from sub-periosteal collection or joint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</a:rPr>
              <a:t>Gram stain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</a:rPr>
              <a:t>Culture / sensitivity</a:t>
            </a:r>
            <a:endParaRPr lang="x-none" sz="2800" dirty="0" smtClean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24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199" y="1190171"/>
            <a:ext cx="10802257" cy="4986792"/>
          </a:xfrm>
        </p:spPr>
        <p:txBody>
          <a:bodyPr>
            <a:normAutofit/>
          </a:bodyPr>
          <a:lstStyle/>
          <a:p>
            <a:pPr lvl="0" algn="l" rtl="0"/>
            <a:r>
              <a:rPr lang="en-US" sz="3600" dirty="0">
                <a:solidFill>
                  <a:schemeClr val="bg1"/>
                </a:solidFill>
              </a:rPr>
              <a:t>Check yourself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Clear colorless: normal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Clear </a:t>
            </a:r>
            <a:r>
              <a:rPr lang="en-US" sz="3200" dirty="0" smtClean="0">
                <a:solidFill>
                  <a:schemeClr val="bg1"/>
                </a:solidFill>
              </a:rPr>
              <a:t>yellow:</a:t>
            </a:r>
          </a:p>
          <a:p>
            <a:pPr lvl="2" algn="l" rtl="0"/>
            <a:r>
              <a:rPr lang="en-US" sz="2800" dirty="0" smtClean="0">
                <a:solidFill>
                  <a:schemeClr val="bg1"/>
                </a:solidFill>
              </a:rPr>
              <a:t>can </a:t>
            </a:r>
            <a:r>
              <a:rPr lang="en-US" sz="2800" dirty="0">
                <a:solidFill>
                  <a:schemeClr val="bg1"/>
                </a:solidFill>
              </a:rPr>
              <a:t>read </a:t>
            </a:r>
            <a:r>
              <a:rPr lang="en-US" sz="2800" dirty="0" smtClean="0">
                <a:solidFill>
                  <a:schemeClr val="bg1"/>
                </a:solidFill>
              </a:rPr>
              <a:t>through:</a:t>
            </a:r>
          </a:p>
          <a:p>
            <a:pPr lvl="3" algn="l" rtl="0"/>
            <a:r>
              <a:rPr lang="en-US" sz="2400" dirty="0" smtClean="0">
                <a:solidFill>
                  <a:schemeClr val="bg1"/>
                </a:solidFill>
              </a:rPr>
              <a:t>non-inflammatory</a:t>
            </a:r>
            <a:endParaRPr lang="en-US" sz="2400" dirty="0">
              <a:solidFill>
                <a:schemeClr val="bg1"/>
              </a:solidFill>
            </a:endParaRP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Turbid: Inflammatory</a:t>
            </a:r>
          </a:p>
          <a:p>
            <a:pPr lvl="1" algn="l" rtl="0"/>
            <a:r>
              <a:rPr lang="en-US" sz="3200" dirty="0">
                <a:solidFill>
                  <a:schemeClr val="bg1"/>
                </a:solidFill>
              </a:rPr>
              <a:t>Pus</a:t>
            </a:r>
          </a:p>
          <a:p>
            <a:pPr lvl="1" algn="l" rtl="0"/>
            <a:r>
              <a:rPr lang="en-US" sz="3200" dirty="0" smtClean="0">
                <a:solidFill>
                  <a:schemeClr val="bg1"/>
                </a:solidFill>
              </a:rPr>
              <a:t>Blood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../../../../../Desktop/Screen%20Shot%202015-09-12%20at%207.08.17%20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18" y="1304365"/>
            <a:ext cx="5229625" cy="487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22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Image 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X ray: First sign (10-14 days)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</a:rPr>
              <a:t>Metaphyseal rarefaction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</a:rPr>
              <a:t>Periosteal reaction (new bone formation)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Bone Scan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MRI will show area of affection </a:t>
            </a:r>
            <a:r>
              <a:rPr lang="en-US" b="1" dirty="0" smtClean="0">
                <a:solidFill>
                  <a:schemeClr val="bg1"/>
                </a:solidFill>
              </a:rPr>
              <a:t>(joint versus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metaphysis Versus both)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Perfect to detect early signs of infection – replacing bone scan</a:t>
            </a:r>
            <a:endParaRPr lang="x-none" dirty="0" smtClean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470" y="1027906"/>
            <a:ext cx="2960330" cy="42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Treatment 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Supportive treatment for pain and dehydration</a:t>
            </a:r>
          </a:p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Splint</a:t>
            </a:r>
          </a:p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Antibiotics: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I.V. flucloxacillin - (must start early after aspiration  ) </a:t>
            </a:r>
            <a:r>
              <a:rPr lang="en-US" sz="2800" dirty="0" smtClean="0">
                <a:solidFill>
                  <a:schemeClr val="bg1"/>
                </a:solidFill>
              </a:rPr>
              <a:t>take advice from microbiologist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</a:rPr>
              <a:t>Change according to culture / sensitivity</a:t>
            </a:r>
          </a:p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Surgery</a:t>
            </a:r>
            <a:r>
              <a:rPr lang="en-US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(w</a:t>
            </a:r>
            <a:r>
              <a:rPr lang="en-US" sz="3200" dirty="0" smtClean="0">
                <a:solidFill>
                  <a:schemeClr val="bg1"/>
                </a:solidFill>
              </a:rPr>
              <a:t>hat is the aim of surgery?)</a:t>
            </a:r>
          </a:p>
          <a:p>
            <a:pPr algn="l" rtl="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7286" y="604911"/>
            <a:ext cx="6893169" cy="55720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16 years old boy presented in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the clinic complaining of painless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swelling at the distal R femur 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No inflammatory sign 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No general symptoms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?? what do you want to know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Differential diagnosis </a:t>
            </a:r>
          </a:p>
          <a:p>
            <a:pPr marL="0" indent="0" algn="l" rtl="0">
              <a:buNone/>
            </a:pPr>
            <a:endParaRPr lang="ar-SA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430" y="1825625"/>
            <a:ext cx="4210406" cy="45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76775" y="1190002"/>
            <a:ext cx="5598942" cy="288387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X ray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What is the diagnosis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9" name="AutoShape 4" descr="Image result for osteochondroma"/>
          <p:cNvSpPr>
            <a:spLocks noChangeAspect="1" noChangeArrowheads="1"/>
          </p:cNvSpPr>
          <p:nvPr/>
        </p:nvSpPr>
        <p:spPr bwMode="auto">
          <a:xfrm>
            <a:off x="141507" y="-327343"/>
            <a:ext cx="4754547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4" name="Picture 6" descr="Image result for osteochond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00" y="1943907"/>
            <a:ext cx="3194959" cy="42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520</Words>
  <Application>Microsoft Office PowerPoint</Application>
  <PresentationFormat>Custom</PresentationFormat>
  <Paragraphs>120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Differential diagnosis</vt:lpstr>
      <vt:lpstr>Investigations</vt:lpstr>
      <vt:lpstr>PowerPoint Presentation</vt:lpstr>
      <vt:lpstr>Image </vt:lpstr>
      <vt:lpstr>Treatment </vt:lpstr>
      <vt:lpstr>PowerPoint Presentation</vt:lpstr>
      <vt:lpstr>X ray   What is the diagnosis</vt:lpstr>
      <vt:lpstr>Osteochondroma Exostosis  </vt:lpstr>
      <vt:lpstr>Osteochondroma Exostosis </vt:lpstr>
      <vt:lpstr>11 years old boy presented in ER complaining of pain at his R arm after fell down at home. No history of medical illnes  ??? initial investigation</vt:lpstr>
      <vt:lpstr>Simple bone cyst</vt:lpstr>
      <vt:lpstr>Simple bone cyst</vt:lpstr>
      <vt:lpstr>Differential diagnosis Cyst-like lesions in bone</vt:lpstr>
      <vt:lpstr>PowerPoint Presentation</vt:lpstr>
      <vt:lpstr>X ray finding </vt:lpstr>
      <vt:lpstr>Osteosarcoma</vt:lpstr>
      <vt:lpstr>Osteosarcoma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Localized tenderness, Hotness Local redness, swelling, edema Reduced range of motion</dc:title>
  <dc:creator>tarif</dc:creator>
  <cp:lastModifiedBy>Treef Al Akhras</cp:lastModifiedBy>
  <cp:revision>73</cp:revision>
  <dcterms:created xsi:type="dcterms:W3CDTF">2017-10-08T17:26:34Z</dcterms:created>
  <dcterms:modified xsi:type="dcterms:W3CDTF">2018-12-13T06:53:59Z</dcterms:modified>
</cp:coreProperties>
</file>