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73" r:id="rId14"/>
    <p:sldId id="274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8" autoAdjust="0"/>
    <p:restoredTop sz="94660"/>
  </p:normalViewPr>
  <p:slideViewPr>
    <p:cSldViewPr snapToGrid="0">
      <p:cViewPr varScale="1">
        <p:scale>
          <a:sx n="71" d="100"/>
          <a:sy n="71" d="100"/>
        </p:scale>
        <p:origin x="67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13B0CEA-5C8E-4F93-8F00-E5D1FCA33D7E}" type="datetimeFigureOut">
              <a:rPr lang="ar-SA" smtClean="0"/>
              <a:t>29/06/40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95315D24-BCDF-461A-9AF5-13AB3109D2A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54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15D24-BCDF-461A-9AF5-13AB3109D2AD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8922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9F67-ED1B-47D6-BBF6-7EC9399ABFCC}" type="datetimeFigureOut">
              <a:rPr lang="ar-SA" smtClean="0"/>
              <a:t>29/06/40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076-09CA-4003-BD87-0E0E03EC8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5570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9F67-ED1B-47D6-BBF6-7EC9399ABFCC}" type="datetimeFigureOut">
              <a:rPr lang="ar-SA" smtClean="0"/>
              <a:t>29/06/40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076-09CA-4003-BD87-0E0E03EC8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9337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9F67-ED1B-47D6-BBF6-7EC9399ABFCC}" type="datetimeFigureOut">
              <a:rPr lang="ar-SA" smtClean="0"/>
              <a:t>29/06/40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076-09CA-4003-BD87-0E0E03EC8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1118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9F67-ED1B-47D6-BBF6-7EC9399ABFCC}" type="datetimeFigureOut">
              <a:rPr lang="ar-SA" smtClean="0"/>
              <a:t>29/06/40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076-09CA-4003-BD87-0E0E03EC8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577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9F67-ED1B-47D6-BBF6-7EC9399ABFCC}" type="datetimeFigureOut">
              <a:rPr lang="ar-SA" smtClean="0"/>
              <a:t>29/06/40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076-09CA-4003-BD87-0E0E03EC8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796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9F67-ED1B-47D6-BBF6-7EC9399ABFCC}" type="datetimeFigureOut">
              <a:rPr lang="ar-SA" smtClean="0"/>
              <a:t>29/06/40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076-09CA-4003-BD87-0E0E03EC8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404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9F67-ED1B-47D6-BBF6-7EC9399ABFCC}" type="datetimeFigureOut">
              <a:rPr lang="ar-SA" smtClean="0"/>
              <a:t>29/06/40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076-09CA-4003-BD87-0E0E03EC8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680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9F67-ED1B-47D6-BBF6-7EC9399ABFCC}" type="datetimeFigureOut">
              <a:rPr lang="ar-SA" smtClean="0"/>
              <a:t>29/06/40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076-09CA-4003-BD87-0E0E03EC8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209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9F67-ED1B-47D6-BBF6-7EC9399ABFCC}" type="datetimeFigureOut">
              <a:rPr lang="ar-SA" smtClean="0"/>
              <a:t>29/06/40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076-09CA-4003-BD87-0E0E03EC8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483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9F67-ED1B-47D6-BBF6-7EC9399ABFCC}" type="datetimeFigureOut">
              <a:rPr lang="ar-SA" smtClean="0"/>
              <a:t>29/06/40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076-09CA-4003-BD87-0E0E03EC8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55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9F67-ED1B-47D6-BBF6-7EC9399ABFCC}" type="datetimeFigureOut">
              <a:rPr lang="ar-SA" smtClean="0"/>
              <a:t>29/06/40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076-09CA-4003-BD87-0E0E03EC8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752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9F67-ED1B-47D6-BBF6-7EC9399ABFCC}" type="datetimeFigureOut">
              <a:rPr lang="ar-SA" smtClean="0"/>
              <a:t>29/06/40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2C076-09CA-4003-BD87-0E0E03EC80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119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41190" y="365125"/>
            <a:ext cx="9234069" cy="1325563"/>
          </a:xfrm>
        </p:spPr>
        <p:txBody>
          <a:bodyPr/>
          <a:lstStyle/>
          <a:p>
            <a:endParaRPr lang="ar-SA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Clinical </a:t>
            </a:r>
            <a:r>
              <a:rPr lang="en-US" sz="4000" dirty="0">
                <a:solidFill>
                  <a:schemeClr val="bg1"/>
                </a:solidFill>
              </a:rPr>
              <a:t>Case </a:t>
            </a:r>
            <a:r>
              <a:rPr lang="en-US" sz="4000" dirty="0" smtClean="0">
                <a:solidFill>
                  <a:schemeClr val="bg1"/>
                </a:solidFill>
              </a:rPr>
              <a:t>Scenarios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Knee pain</a:t>
            </a:r>
            <a:endParaRPr lang="en-US" sz="48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4000" b="1" dirty="0" smtClean="0"/>
          </a:p>
          <a:p>
            <a:pPr marL="0" indent="0" algn="ctr">
              <a:buNone/>
            </a:pPr>
            <a:r>
              <a:rPr lang="en-US" sz="4000" b="1" dirty="0" smtClean="0"/>
              <a:t>Dr. Tarif Alakhras</a:t>
            </a:r>
            <a:endParaRPr lang="ar-SA" sz="4000" b="1" dirty="0"/>
          </a:p>
        </p:txBody>
      </p:sp>
      <p:pic>
        <p:nvPicPr>
          <p:cNvPr id="8" name="Google Shape;104;p15">
            <a:extLst>
              <a:ext uri="{FF2B5EF4-FFF2-40B4-BE49-F238E27FC236}">
                <a16:creationId xmlns:a16="http://schemas.microsoft.com/office/drawing/2014/main" id="{65C8280E-6ED8-4EFF-B7A0-46FB1C314D1C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9492" r="1048" b="14749"/>
          <a:stretch/>
        </p:blipFill>
        <p:spPr>
          <a:xfrm>
            <a:off x="1241191" y="365125"/>
            <a:ext cx="9234068" cy="1325563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4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Lady with Knee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Management:</a:t>
            </a:r>
          </a:p>
          <a:p>
            <a:pPr lvl="1"/>
            <a:r>
              <a:rPr lang="en-US" sz="3600" dirty="0" smtClean="0"/>
              <a:t>General:</a:t>
            </a:r>
          </a:p>
          <a:p>
            <a:pPr lvl="2"/>
            <a:r>
              <a:rPr lang="en-US" sz="3200" dirty="0" smtClean="0"/>
              <a:t>Weight reduction</a:t>
            </a:r>
          </a:p>
          <a:p>
            <a:pPr lvl="2"/>
            <a:r>
              <a:rPr lang="en-US" sz="3200" dirty="0" smtClean="0"/>
              <a:t>Walking aid</a:t>
            </a:r>
          </a:p>
          <a:p>
            <a:pPr lvl="2"/>
            <a:r>
              <a:rPr lang="en-US" sz="3200" dirty="0" smtClean="0"/>
              <a:t>Physiotherapy</a:t>
            </a:r>
          </a:p>
          <a:p>
            <a:pPr lvl="1"/>
            <a:r>
              <a:rPr lang="en-US" sz="3600" dirty="0" smtClean="0"/>
              <a:t>Specific:</a:t>
            </a:r>
          </a:p>
          <a:p>
            <a:pPr lvl="2"/>
            <a:r>
              <a:rPr lang="en-US" sz="3200" dirty="0" smtClean="0"/>
              <a:t>Pain management</a:t>
            </a:r>
          </a:p>
          <a:p>
            <a:pPr lvl="2"/>
            <a:r>
              <a:rPr lang="en-US" sz="3200" dirty="0" smtClean="0"/>
              <a:t>Surgery: when and how?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4841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:\NEW DEC31 2013\DSC_16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0721" y="1217692"/>
            <a:ext cx="3764917" cy="415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C:\Documents and Settings\HP\My Documents\My Pictures\Microsoft Clip Organizer\New Image.BMP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217693"/>
            <a:ext cx="5794001" cy="425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31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Lady with Knee pain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5277" y="1465263"/>
            <a:ext cx="4014571" cy="49239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29979" y="1926762"/>
            <a:ext cx="4923962" cy="400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7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 years old patient came to the clinic complaining of R knee </a:t>
            </a:r>
            <a:r>
              <a:rPr lang="en-US" dirty="0" smtClean="0"/>
              <a:t>pain.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 of acute injury(sport):</a:t>
            </a:r>
          </a:p>
          <a:p>
            <a:pPr lvl="1"/>
            <a:r>
              <a:rPr lang="en-US" dirty="0"/>
              <a:t>Acute pain</a:t>
            </a:r>
          </a:p>
          <a:p>
            <a:pPr lvl="1"/>
            <a:r>
              <a:rPr lang="en-US" dirty="0"/>
              <a:t>Mechanism of injury:</a:t>
            </a:r>
          </a:p>
          <a:p>
            <a:pPr lvl="2"/>
            <a:r>
              <a:rPr lang="en-US" dirty="0"/>
              <a:t>Violent rotation with flexion</a:t>
            </a:r>
          </a:p>
          <a:p>
            <a:pPr lvl="1"/>
            <a:r>
              <a:rPr lang="en-US" dirty="0" smtClean="0"/>
              <a:t>Swelling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when immediate </a:t>
            </a:r>
            <a:r>
              <a:rPr lang="en-US" dirty="0"/>
              <a:t>(why</a:t>
            </a:r>
            <a:r>
              <a:rPr lang="en-US" dirty="0" smtClean="0"/>
              <a:t>?)or later</a:t>
            </a:r>
            <a:endParaRPr lang="en-US" dirty="0"/>
          </a:p>
          <a:p>
            <a:pPr lvl="2"/>
            <a:r>
              <a:rPr lang="en-US" dirty="0" err="1"/>
              <a:t>haemarthrosis</a:t>
            </a:r>
            <a:endParaRPr lang="en-US" dirty="0"/>
          </a:p>
          <a:p>
            <a:r>
              <a:rPr lang="en-US" dirty="0"/>
              <a:t>Later-on:</a:t>
            </a:r>
          </a:p>
          <a:p>
            <a:pPr lvl="1"/>
            <a:r>
              <a:rPr lang="en-US" dirty="0"/>
              <a:t>History of giving way (sudden instability of knee)</a:t>
            </a:r>
          </a:p>
          <a:p>
            <a:pPr lvl="1"/>
            <a:r>
              <a:rPr lang="en-US" dirty="0"/>
              <a:t>Repeated attacks of swelling and pain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0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Signs:</a:t>
            </a:r>
          </a:p>
          <a:p>
            <a:pPr lvl="1"/>
            <a:r>
              <a:rPr lang="en-US" dirty="0"/>
              <a:t>Swelling:</a:t>
            </a:r>
          </a:p>
          <a:p>
            <a:pPr lvl="2"/>
            <a:r>
              <a:rPr lang="en-US" dirty="0"/>
              <a:t>(initially </a:t>
            </a:r>
            <a:r>
              <a:rPr lang="en-US" dirty="0" err="1"/>
              <a:t>haemarthrosis</a:t>
            </a:r>
            <a:r>
              <a:rPr lang="en-US" dirty="0"/>
              <a:t>, later effusion)</a:t>
            </a:r>
          </a:p>
          <a:p>
            <a:pPr lvl="1"/>
            <a:r>
              <a:rPr lang="en-US" dirty="0"/>
              <a:t>Wasting of quadriceps muscle</a:t>
            </a:r>
          </a:p>
          <a:p>
            <a:pPr lvl="1"/>
            <a:r>
              <a:rPr lang="en-US" dirty="0"/>
              <a:t>Special tests:</a:t>
            </a:r>
          </a:p>
          <a:p>
            <a:pPr lvl="2"/>
            <a:r>
              <a:rPr lang="en-US" dirty="0"/>
              <a:t>Anterior drawer</a:t>
            </a:r>
          </a:p>
          <a:p>
            <a:pPr lvl="2"/>
            <a:r>
              <a:rPr lang="en-US" dirty="0"/>
              <a:t>Lachemann's</a:t>
            </a:r>
          </a:p>
          <a:p>
            <a:pPr lvl="2"/>
            <a:r>
              <a:rPr lang="en-US" dirty="0"/>
              <a:t>Pivot shift</a:t>
            </a:r>
          </a:p>
          <a:p>
            <a:r>
              <a:rPr lang="en-US" dirty="0" smtClean="0"/>
              <a:t>Managements</a:t>
            </a:r>
          </a:p>
          <a:p>
            <a:r>
              <a:rPr lang="en-US" dirty="0" err="1" smtClean="0"/>
              <a:t>pT</a:t>
            </a:r>
            <a:endParaRPr lang="en-US" dirty="0" smtClean="0"/>
          </a:p>
          <a:p>
            <a:r>
              <a:rPr lang="en-US" dirty="0" smtClean="0"/>
              <a:t>surgery </a:t>
            </a:r>
            <a:endParaRPr lang="ar-SA" dirty="0"/>
          </a:p>
        </p:txBody>
      </p:sp>
      <p:pic>
        <p:nvPicPr>
          <p:cNvPr id="4" name="ALL TESTS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7006454" y="1955636"/>
            <a:ext cx="3922899" cy="339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8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8" name="Picture 4" descr="X-ray of a hip with osteoarthrit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99" y="2111421"/>
            <a:ext cx="8129401" cy="406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29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Management:</a:t>
            </a:r>
            <a:br>
              <a:rPr lang="en-US" dirty="0"/>
            </a:br>
            <a:endParaRPr lang="ar-SA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1" y="1298869"/>
            <a:ext cx="3229536" cy="270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3530" y="1298869"/>
            <a:ext cx="3966882" cy="270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8334" y="3247793"/>
            <a:ext cx="2514599" cy="289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569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NKLE O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42" y="1220041"/>
            <a:ext cx="3485029" cy="466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NKLE 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99" y="1220041"/>
            <a:ext cx="7025154" cy="44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51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Management:</a:t>
            </a:r>
          </a:p>
        </p:txBody>
      </p:sp>
      <p:pic>
        <p:nvPicPr>
          <p:cNvPr id="3074" name="Picture 2" descr="Image result for ankle arthrodes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90" y="1930446"/>
            <a:ext cx="5385209" cy="40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ankle arthrode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28" y="1930445"/>
            <a:ext cx="3636042" cy="40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7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Lady with Knee pain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5638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54 year old lady, presented to the clinic with pain in both knees for 3 years. 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No clear history of trauma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00088"/>
            <a:ext cx="10515600" cy="547687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History: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Pain: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Site, onset</a:t>
            </a:r>
            <a:r>
              <a:rPr lang="en-US" sz="2800" dirty="0">
                <a:solidFill>
                  <a:schemeClr val="bg1"/>
                </a:solidFill>
              </a:rPr>
              <a:t>,, c</a:t>
            </a:r>
            <a:r>
              <a:rPr lang="en-US" sz="2800" dirty="0" smtClean="0">
                <a:solidFill>
                  <a:schemeClr val="bg1"/>
                </a:solidFill>
              </a:rPr>
              <a:t>haracter, radiation, </a:t>
            </a:r>
            <a:r>
              <a:rPr lang="en-US" sz="2800" dirty="0">
                <a:solidFill>
                  <a:schemeClr val="bg1"/>
                </a:solidFill>
              </a:rPr>
              <a:t>a</a:t>
            </a:r>
            <a:r>
              <a:rPr lang="en-US" sz="2800" dirty="0" smtClean="0">
                <a:solidFill>
                  <a:schemeClr val="bg1"/>
                </a:solidFill>
              </a:rPr>
              <a:t>ssociated, time course, exacerbating </a:t>
            </a:r>
            <a:r>
              <a:rPr lang="en-US" sz="2800" dirty="0">
                <a:solidFill>
                  <a:schemeClr val="bg1"/>
                </a:solidFill>
              </a:rPr>
              <a:t>/ </a:t>
            </a:r>
            <a:r>
              <a:rPr lang="en-US" sz="2800" dirty="0" smtClean="0">
                <a:solidFill>
                  <a:schemeClr val="bg1"/>
                </a:solidFill>
              </a:rPr>
              <a:t>relieving factors, severity…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Activity and pain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Sleep and pain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Working? Job? Activity?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Medications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Other diseases, previous surgery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Menopause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Diet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6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787" y="442912"/>
            <a:ext cx="10008171" cy="4863482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Clinical Examination:</a:t>
            </a:r>
          </a:p>
          <a:p>
            <a:pPr lvl="1"/>
            <a:r>
              <a:rPr lang="en-US" sz="3600" dirty="0" smtClean="0">
                <a:solidFill>
                  <a:schemeClr val="bg1"/>
                </a:solidFill>
              </a:rPr>
              <a:t>General</a:t>
            </a:r>
          </a:p>
          <a:p>
            <a:pPr lvl="2"/>
            <a:r>
              <a:rPr lang="en-US" sz="3200" dirty="0" smtClean="0">
                <a:solidFill>
                  <a:schemeClr val="bg1"/>
                </a:solidFill>
              </a:rPr>
              <a:t>In pain? , comfortable, overweight?, ill looking?, anemic, …</a:t>
            </a:r>
          </a:p>
          <a:p>
            <a:pPr lvl="1"/>
            <a:r>
              <a:rPr lang="en-US" sz="3600" dirty="0" smtClean="0">
                <a:solidFill>
                  <a:schemeClr val="bg1"/>
                </a:solidFill>
              </a:rPr>
              <a:t>Local – general</a:t>
            </a:r>
          </a:p>
          <a:p>
            <a:pPr lvl="2"/>
            <a:r>
              <a:rPr lang="en-US" sz="3200" dirty="0" smtClean="0">
                <a:solidFill>
                  <a:schemeClr val="bg1"/>
                </a:solidFill>
              </a:rPr>
              <a:t>Position, attitude, extra</a:t>
            </a:r>
          </a:p>
          <a:p>
            <a:pPr lvl="1"/>
            <a:r>
              <a:rPr lang="en-US" sz="3600" dirty="0" smtClean="0">
                <a:solidFill>
                  <a:schemeClr val="bg1"/>
                </a:solidFill>
              </a:rPr>
              <a:t>Look, Feel, Move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3205" y="3131819"/>
            <a:ext cx="4965383" cy="319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415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Lady with Knee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Investigations: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General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Specific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Radiology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Both knees AP standing, and lateral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Skyline view?</a:t>
            </a:r>
          </a:p>
        </p:txBody>
      </p:sp>
    </p:spTree>
    <p:extLst>
      <p:ext uri="{BB962C8B-B14F-4D97-AF65-F5344CB8AC3E}">
        <p14:creationId xmlns:p14="http://schemas.microsoft.com/office/powerpoint/2010/main" val="204928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2874"/>
            <a:ext cx="12087224" cy="6715125"/>
          </a:xfrm>
        </p:spPr>
        <p:txBody>
          <a:bodyPr/>
          <a:lstStyle/>
          <a:p>
            <a:endParaRPr lang="x-non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3002" y="1465263"/>
            <a:ext cx="2855392" cy="502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2431" y="1337745"/>
            <a:ext cx="2738141" cy="502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8395" y="1465263"/>
            <a:ext cx="3020475" cy="502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7795" y="6120091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290144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Lady with Knee pain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005" y="1210382"/>
            <a:ext cx="7380641" cy="5139159"/>
          </a:xfrm>
        </p:spPr>
      </p:pic>
    </p:spTree>
    <p:extLst>
      <p:ext uri="{BB962C8B-B14F-4D97-AF65-F5344CB8AC3E}">
        <p14:creationId xmlns:p14="http://schemas.microsoft.com/office/powerpoint/2010/main" val="119452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Lady with Knee pain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2430" y="1604891"/>
            <a:ext cx="3888437" cy="46652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9067" y="1604892"/>
            <a:ext cx="4136052" cy="466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Lady with Knee pain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145" y="1465263"/>
            <a:ext cx="3751181" cy="35370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7788" y="1465263"/>
            <a:ext cx="4306561" cy="350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9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258</Words>
  <Application>Microsoft Office PowerPoint</Application>
  <PresentationFormat>Widescreen</PresentationFormat>
  <Paragraphs>69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Mangal</vt:lpstr>
      <vt:lpstr>Times New Roman</vt:lpstr>
      <vt:lpstr>Office Theme</vt:lpstr>
      <vt:lpstr>PowerPoint Presentation</vt:lpstr>
      <vt:lpstr>Lady with Knee pain</vt:lpstr>
      <vt:lpstr>PowerPoint Presentation</vt:lpstr>
      <vt:lpstr>PowerPoint Presentation</vt:lpstr>
      <vt:lpstr>Lady with Knee pain</vt:lpstr>
      <vt:lpstr>PowerPoint Presentation</vt:lpstr>
      <vt:lpstr>Lady with Knee pain</vt:lpstr>
      <vt:lpstr>Lady with Knee pain</vt:lpstr>
      <vt:lpstr>Lady with Knee pain</vt:lpstr>
      <vt:lpstr>Lady with Knee pain</vt:lpstr>
      <vt:lpstr>PowerPoint Presentation</vt:lpstr>
      <vt:lpstr>Lady with Knee pain</vt:lpstr>
      <vt:lpstr>25 years old patient came to the clinic complaining of R knee pain.</vt:lpstr>
      <vt:lpstr>PowerPoint Presentation</vt:lpstr>
      <vt:lpstr>PowerPoint Presentation</vt:lpstr>
      <vt:lpstr>Management: </vt:lpstr>
      <vt:lpstr>PowerPoint Presentation</vt:lpstr>
      <vt:lpstr>Management: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tarif alakhras</dc:creator>
  <cp:lastModifiedBy>tarif alakhras</cp:lastModifiedBy>
  <cp:revision>17</cp:revision>
  <dcterms:created xsi:type="dcterms:W3CDTF">2017-12-25T18:31:10Z</dcterms:created>
  <dcterms:modified xsi:type="dcterms:W3CDTF">2019-03-06T20:50:25Z</dcterms:modified>
</cp:coreProperties>
</file>