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58" r:id="rId5"/>
    <p:sldId id="261" r:id="rId6"/>
    <p:sldId id="257" r:id="rId7"/>
    <p:sldId id="259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98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0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57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64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1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4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9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2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537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90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945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AC2C-E204-42C5-A46C-8C9C9F45CB17}" type="datetimeFigureOut">
              <a:rPr lang="ar-SA" smtClean="0"/>
              <a:t>10/04/39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C2D0-0427-4578-8EFC-F0B50C4625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86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070"/>
            <a:ext cx="10515600" cy="37842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Orthopedics Case Scenarios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/>
              <a:t>emergency case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>Dr. Tarif Al-</a:t>
            </a:r>
            <a:r>
              <a:rPr lang="en-US" sz="3600" dirty="0" err="1" smtClean="0"/>
              <a:t>Akhras</a:t>
            </a:r>
            <a:r>
              <a:rPr lang="ar-SA" sz="3600" dirty="0" smtClean="0"/>
              <a:t/>
            </a:r>
            <a:br>
              <a:rPr lang="ar-SA" sz="3600" dirty="0" smtClean="0"/>
            </a:br>
            <a:endParaRPr lang="ar-SA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8" y="324756"/>
            <a:ext cx="7906714" cy="12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97"/>
            <a:ext cx="10515600" cy="1194732"/>
          </a:xfrm>
        </p:spPr>
        <p:txBody>
          <a:bodyPr>
            <a:normAutofit/>
          </a:bodyPr>
          <a:lstStyle/>
          <a:p>
            <a:r>
              <a:rPr lang="en-US" sz="3600" dirty="0"/>
              <a:t>emergency </a:t>
            </a:r>
            <a:r>
              <a:rPr lang="en-US" sz="3600" dirty="0" smtClean="0"/>
              <a:t>case scenario-</a:t>
            </a:r>
            <a:endParaRPr lang="ar-S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49823"/>
            <a:ext cx="10515600" cy="4227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25 years old man fell down on his R </a:t>
            </a:r>
            <a:r>
              <a:rPr lang="en-US" sz="3200" dirty="0" smtClean="0"/>
              <a:t>ankle.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What the urgent management you should give to him after ABC protocol was cleared 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8327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39" y="324785"/>
            <a:ext cx="10515600" cy="683746"/>
          </a:xfrm>
        </p:spPr>
        <p:txBody>
          <a:bodyPr>
            <a:normAutofit/>
          </a:bodyPr>
          <a:lstStyle/>
          <a:p>
            <a:r>
              <a:rPr lang="en-US" sz="3600" dirty="0"/>
              <a:t>emergency case </a:t>
            </a:r>
            <a:r>
              <a:rPr lang="en-US" sz="3600" dirty="0" smtClean="0"/>
              <a:t>scenario  </a:t>
            </a:r>
            <a:endParaRPr lang="ar-SA" sz="3600" dirty="0"/>
          </a:p>
        </p:txBody>
      </p:sp>
      <p:pic>
        <p:nvPicPr>
          <p:cNvPr id="2050" name="Picture 2" descr="Image result for ankle dislocation redu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4" y="1196788"/>
            <a:ext cx="9798611" cy="55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004"/>
          </a:xfrm>
        </p:spPr>
        <p:txBody>
          <a:bodyPr>
            <a:normAutofit/>
          </a:bodyPr>
          <a:lstStyle/>
          <a:p>
            <a:r>
              <a:rPr lang="en-US" sz="3600" dirty="0"/>
              <a:t>emergency case </a:t>
            </a:r>
            <a:r>
              <a:rPr lang="en-US" sz="3600" dirty="0" smtClean="0"/>
              <a:t>scenario</a:t>
            </a:r>
            <a:endParaRPr lang="ar-SA" sz="3600" dirty="0"/>
          </a:p>
        </p:txBody>
      </p:sp>
      <p:pic>
        <p:nvPicPr>
          <p:cNvPr id="3074" name="Picture 2" descr="Image result for ankle dislocation redu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9" y="1169894"/>
            <a:ext cx="7046259" cy="52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/>
          <a:lstStyle/>
          <a:p>
            <a:r>
              <a:rPr lang="en-US" sz="4000" dirty="0"/>
              <a:t>A 30 year old man was involved in a car accident, </a:t>
            </a:r>
            <a:r>
              <a:rPr lang="en-US" sz="4000" dirty="0" smtClean="0"/>
              <a:t>and </a:t>
            </a:r>
            <a:r>
              <a:rPr lang="en-US" sz="4000" dirty="0"/>
              <a:t>brought to the emergency room unconscious with a large wound at the anterior aspect of l</a:t>
            </a:r>
            <a:r>
              <a:rPr lang="en-US" sz="4000" dirty="0" smtClean="0"/>
              <a:t>eft </a:t>
            </a:r>
            <a:r>
              <a:rPr lang="en-US" sz="4000" dirty="0"/>
              <a:t>leg with severe deformity and bone </a:t>
            </a:r>
            <a:r>
              <a:rPr lang="en-US" sz="4000" dirty="0" smtClean="0"/>
              <a:t>exposed</a:t>
            </a:r>
            <a:endParaRPr lang="en-US" sz="4000" dirty="0"/>
          </a:p>
          <a:p>
            <a:r>
              <a:rPr lang="en-US" sz="4000" dirty="0"/>
              <a:t>Describe actions that you will take </a:t>
            </a:r>
            <a:r>
              <a:rPr lang="en-US" sz="4000" dirty="0" smtClean="0"/>
              <a:t>in the emergency </a:t>
            </a:r>
            <a:r>
              <a:rPr lang="en-US" sz="4000" dirty="0"/>
              <a:t>management of this </a:t>
            </a:r>
            <a:r>
              <a:rPr lang="en-US" sz="4000" dirty="0" smtClean="0"/>
              <a:t>case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219" y="1366839"/>
            <a:ext cx="4917190" cy="4724753"/>
          </a:xfrm>
        </p:spPr>
      </p:pic>
      <p:sp>
        <p:nvSpPr>
          <p:cNvPr id="5" name="Rectangle 4"/>
          <p:cNvSpPr/>
          <p:nvPr/>
        </p:nvSpPr>
        <p:spPr>
          <a:xfrm>
            <a:off x="3581933" y="6091592"/>
            <a:ext cx="1792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>
                <a:solidFill>
                  <a:srgbClr val="397B8C"/>
                </a:solidFill>
              </a:rPr>
              <a:t>http://</a:t>
            </a:r>
            <a:r>
              <a:rPr lang="pl-PL" sz="1200" dirty="0" err="1">
                <a:solidFill>
                  <a:srgbClr val="397B8C"/>
                </a:solidFill>
              </a:rPr>
              <a:t>ospsj.tistory.com</a:t>
            </a:r>
            <a:r>
              <a:rPr lang="pl-PL" sz="1200" dirty="0">
                <a:solidFill>
                  <a:srgbClr val="397B8C"/>
                </a:solidFill>
              </a:rPr>
              <a:t>/8</a:t>
            </a:r>
            <a:endParaRPr lang="en-US" sz="1200" dirty="0">
              <a:solidFill>
                <a:srgbClr val="397B8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90305" y="2543344"/>
            <a:ext cx="5665107" cy="1985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51313" y="6384919"/>
            <a:ext cx="15632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solidFill>
                  <a:srgbClr val="235F84"/>
                </a:solidFill>
              </a:rPr>
              <a:t>http://orthopedics24x7.com/</a:t>
            </a:r>
          </a:p>
        </p:txBody>
      </p:sp>
    </p:spTree>
    <p:extLst>
      <p:ext uri="{BB962C8B-B14F-4D97-AF65-F5344CB8AC3E}">
        <p14:creationId xmlns:p14="http://schemas.microsoft.com/office/powerpoint/2010/main" val="34577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8302"/>
            <a:ext cx="10515600" cy="56986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Immediate actions in ER:</a:t>
            </a:r>
          </a:p>
          <a:p>
            <a:pPr lvl="1"/>
            <a:r>
              <a:rPr lang="en-US" sz="2800" dirty="0" smtClean="0"/>
              <a:t>ABCDE: save life, save limb, save function</a:t>
            </a:r>
          </a:p>
          <a:p>
            <a:pPr lvl="1"/>
            <a:r>
              <a:rPr lang="en-US" sz="2800" dirty="0" smtClean="0"/>
              <a:t>Cervical collar?</a:t>
            </a:r>
          </a:p>
          <a:p>
            <a:pPr lvl="1"/>
            <a:r>
              <a:rPr lang="en-US" sz="2800" dirty="0" smtClean="0"/>
              <a:t>Cover wound with sterile dressing, Splint leg</a:t>
            </a:r>
          </a:p>
          <a:p>
            <a:pPr lvl="2"/>
            <a:r>
              <a:rPr lang="en-US" sz="2400" dirty="0" smtClean="0"/>
              <a:t>Take picture of wound before dressing</a:t>
            </a:r>
          </a:p>
          <a:p>
            <a:pPr lvl="1"/>
            <a:r>
              <a:rPr lang="en-US" sz="2800" dirty="0" smtClean="0"/>
              <a:t>Secondary survey</a:t>
            </a:r>
          </a:p>
          <a:p>
            <a:pPr lvl="2"/>
            <a:r>
              <a:rPr lang="en-US" sz="2400" dirty="0" smtClean="0"/>
              <a:t>Check distal pulses</a:t>
            </a:r>
          </a:p>
          <a:p>
            <a:pPr lvl="2"/>
            <a:r>
              <a:rPr lang="en-US" sz="2400" dirty="0" smtClean="0"/>
              <a:t>If no pulse, ? Correct major deformity by traction</a:t>
            </a:r>
          </a:p>
          <a:p>
            <a:pPr lvl="1"/>
            <a:r>
              <a:rPr lang="en-US" sz="2800" dirty="0" smtClean="0"/>
              <a:t>IV Fluids: what? – request blood?</a:t>
            </a:r>
          </a:p>
          <a:p>
            <a:pPr lvl="1"/>
            <a:r>
              <a:rPr lang="en-US" sz="2800" dirty="0" smtClean="0"/>
              <a:t>Anti Tetanus</a:t>
            </a:r>
          </a:p>
          <a:p>
            <a:pPr lvl="1"/>
            <a:r>
              <a:rPr lang="en-US" sz="2800" dirty="0" smtClean="0"/>
              <a:t>Antibiotics –what?</a:t>
            </a:r>
          </a:p>
          <a:p>
            <a:pPr lvl="1"/>
            <a:r>
              <a:rPr lang="en-US" sz="2800" dirty="0" smtClean="0"/>
              <a:t>Wound:</a:t>
            </a:r>
          </a:p>
          <a:p>
            <a:pPr lvl="2"/>
            <a:r>
              <a:rPr lang="en-US" sz="2400" dirty="0" smtClean="0"/>
              <a:t>Clean major contamination, take picture, sterile dressing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4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Fracture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974" y="1043157"/>
            <a:ext cx="4900212" cy="5531435"/>
          </a:xfrm>
        </p:spPr>
      </p:pic>
      <p:sp>
        <p:nvSpPr>
          <p:cNvPr id="5" name="Rectangle 4"/>
          <p:cNvSpPr/>
          <p:nvPr/>
        </p:nvSpPr>
        <p:spPr>
          <a:xfrm>
            <a:off x="3770308" y="652914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>
                <a:solidFill>
                  <a:srgbClr val="397B8C"/>
                </a:solidFill>
              </a:rPr>
              <a:t>http://</a:t>
            </a:r>
            <a:r>
              <a:rPr lang="pl-PL" sz="1000" dirty="0" err="1">
                <a:solidFill>
                  <a:srgbClr val="397B8C"/>
                </a:solidFill>
              </a:rPr>
              <a:t>www.ilizarov.org</a:t>
            </a:r>
            <a:r>
              <a:rPr lang="pl-PL" sz="1000" dirty="0">
                <a:solidFill>
                  <a:srgbClr val="397B8C"/>
                </a:solidFill>
              </a:rPr>
              <a:t>/</a:t>
            </a:r>
            <a:r>
              <a:rPr lang="pl-PL" sz="1000" dirty="0" err="1">
                <a:solidFill>
                  <a:srgbClr val="397B8C"/>
                </a:solidFill>
              </a:rPr>
              <a:t>casemore.asp?id</a:t>
            </a:r>
            <a:r>
              <a:rPr lang="pl-PL" sz="1000" dirty="0">
                <a:solidFill>
                  <a:srgbClr val="397B8C"/>
                </a:solidFill>
              </a:rPr>
              <a:t>=220</a:t>
            </a:r>
            <a:endParaRPr lang="en-US" sz="10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5670526"/>
          </a:xfrm>
        </p:spPr>
        <p:txBody>
          <a:bodyPr/>
          <a:lstStyle/>
          <a:p>
            <a:r>
              <a:rPr lang="en-US" sz="4400" dirty="0" smtClean="0"/>
              <a:t>Further History: if possible</a:t>
            </a:r>
          </a:p>
          <a:p>
            <a:pPr lvl="1"/>
            <a:r>
              <a:rPr lang="en-US" sz="4000" dirty="0" smtClean="0"/>
              <a:t>Accident:</a:t>
            </a:r>
          </a:p>
          <a:p>
            <a:pPr lvl="2"/>
            <a:r>
              <a:rPr lang="en-US" sz="3600" dirty="0" smtClean="0"/>
              <a:t>Type of accident, Mechanism of injury, Place of injury, time since injury</a:t>
            </a:r>
          </a:p>
          <a:p>
            <a:pPr lvl="2"/>
            <a:r>
              <a:rPr lang="en-US" sz="3600" dirty="0" smtClean="0"/>
              <a:t>Pre-hospital management</a:t>
            </a:r>
          </a:p>
          <a:p>
            <a:pPr lvl="1"/>
            <a:r>
              <a:rPr lang="en-US" sz="4000" dirty="0" smtClean="0"/>
              <a:t>Patient:</a:t>
            </a:r>
          </a:p>
          <a:p>
            <a:pPr lvl="2"/>
            <a:r>
              <a:rPr lang="en-US" sz="3600" dirty="0" smtClean="0"/>
              <a:t>Age, other diseases, medications</a:t>
            </a:r>
          </a:p>
          <a:p>
            <a:pPr lvl="2"/>
            <a:r>
              <a:rPr lang="en-US" sz="3600" dirty="0" smtClean="0"/>
              <a:t>Consciousness if lost, when?</a:t>
            </a:r>
          </a:p>
          <a:p>
            <a:pPr lvl="2"/>
            <a:r>
              <a:rPr lang="en-US" sz="3600" dirty="0" smtClean="0"/>
              <a:t>Anti-Tetanus vaccination?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900332"/>
            <a:ext cx="11943471" cy="5276631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/>
              <a:t>Admit to OR</a:t>
            </a:r>
          </a:p>
          <a:p>
            <a:pPr lvl="1">
              <a:lnSpc>
                <a:spcPct val="200000"/>
              </a:lnSpc>
            </a:pPr>
            <a:r>
              <a:rPr lang="en-US" sz="4000" dirty="0" err="1" smtClean="0"/>
              <a:t>Gustilo</a:t>
            </a:r>
            <a:r>
              <a:rPr lang="en-US" sz="4000" dirty="0" smtClean="0"/>
              <a:t> Classification</a:t>
            </a:r>
          </a:p>
          <a:p>
            <a:pPr lvl="1">
              <a:lnSpc>
                <a:spcPct val="200000"/>
              </a:lnSpc>
            </a:pPr>
            <a:r>
              <a:rPr lang="en-US" sz="4400" dirty="0" smtClean="0"/>
              <a:t>Debridement</a:t>
            </a:r>
          </a:p>
          <a:p>
            <a:pPr marL="457200" lvl="1" indent="0">
              <a:buNone/>
            </a:pPr>
            <a:r>
              <a:rPr lang="en-US" sz="2400" dirty="0" smtClean="0"/>
              <a:t>   </a:t>
            </a:r>
            <a:r>
              <a:rPr lang="en-US" sz="3200" dirty="0" smtClean="0"/>
              <a:t>Principles of debridement </a:t>
            </a:r>
            <a:endParaRPr lang="en-US" sz="4400" dirty="0" smtClean="0"/>
          </a:p>
        </p:txBody>
      </p:sp>
      <p:pic>
        <p:nvPicPr>
          <p:cNvPr id="5" name="Picture 4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007" y="1125415"/>
            <a:ext cx="6827141" cy="50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scan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518" y="143470"/>
            <a:ext cx="7952798" cy="65935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64173" y="3045599"/>
            <a:ext cx="3207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Arial" charset="0"/>
                <a:cs typeface="Arial" charset="0"/>
              </a:rPr>
              <a:t>Dilution is the solution to pollution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7664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/>
          <a:lstStyle/>
          <a:p>
            <a:pPr lvl="1"/>
            <a:r>
              <a:rPr lang="en-US" sz="3600" dirty="0" smtClean="0"/>
              <a:t>Principles of fixation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Internal fixation???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 smtClean="0"/>
              <a:t> External fixator</a:t>
            </a:r>
          </a:p>
          <a:p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535" b="5437"/>
          <a:stretch/>
        </p:blipFill>
        <p:spPr>
          <a:xfrm>
            <a:off x="4095105" y="3105481"/>
            <a:ext cx="7159049" cy="3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237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Orthopedics Case Scenarios emergency case  Dr. Tarif Al-Akhras </vt:lpstr>
      <vt:lpstr>PowerPoint Presentation</vt:lpstr>
      <vt:lpstr>PowerPoint Presentation</vt:lpstr>
      <vt:lpstr>PowerPoint Presentation</vt:lpstr>
      <vt:lpstr>Open Fracture</vt:lpstr>
      <vt:lpstr>PowerPoint Presentation</vt:lpstr>
      <vt:lpstr>PowerPoint Presentation</vt:lpstr>
      <vt:lpstr>PowerPoint Presentation</vt:lpstr>
      <vt:lpstr>PowerPoint Presentation</vt:lpstr>
      <vt:lpstr>emergency case scenario-</vt:lpstr>
      <vt:lpstr>emergency case scenario  </vt:lpstr>
      <vt:lpstr>emergency case scenario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tarif</dc:creator>
  <cp:lastModifiedBy>tarif alakhras</cp:lastModifiedBy>
  <cp:revision>16</cp:revision>
  <dcterms:created xsi:type="dcterms:W3CDTF">2017-11-19T12:26:25Z</dcterms:created>
  <dcterms:modified xsi:type="dcterms:W3CDTF">2017-12-28T04:57:22Z</dcterms:modified>
</cp:coreProperties>
</file>