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2"/>
  </p:notesMasterIdLst>
  <p:sldIdLst>
    <p:sldId id="260" r:id="rId3"/>
    <p:sldId id="269" r:id="rId4"/>
    <p:sldId id="324" r:id="rId5"/>
    <p:sldId id="594" r:id="rId6"/>
    <p:sldId id="595" r:id="rId7"/>
    <p:sldId id="596" r:id="rId8"/>
    <p:sldId id="597" r:id="rId9"/>
    <p:sldId id="598" r:id="rId10"/>
    <p:sldId id="620" r:id="rId11"/>
    <p:sldId id="599" r:id="rId12"/>
    <p:sldId id="411" r:id="rId13"/>
    <p:sldId id="412" r:id="rId14"/>
    <p:sldId id="413" r:id="rId15"/>
    <p:sldId id="415" r:id="rId16"/>
    <p:sldId id="416" r:id="rId17"/>
    <p:sldId id="417" r:id="rId18"/>
    <p:sldId id="418" r:id="rId19"/>
    <p:sldId id="419" r:id="rId20"/>
    <p:sldId id="420" r:id="rId21"/>
    <p:sldId id="421" r:id="rId22"/>
    <p:sldId id="422" r:id="rId23"/>
    <p:sldId id="423" r:id="rId24"/>
    <p:sldId id="592" r:id="rId25"/>
    <p:sldId id="446" r:id="rId26"/>
    <p:sldId id="445" r:id="rId27"/>
    <p:sldId id="426" r:id="rId28"/>
    <p:sldId id="449" r:id="rId29"/>
    <p:sldId id="427" r:id="rId30"/>
    <p:sldId id="429" r:id="rId31"/>
    <p:sldId id="430" r:id="rId32"/>
    <p:sldId id="447" r:id="rId33"/>
    <p:sldId id="431" r:id="rId34"/>
    <p:sldId id="432" r:id="rId35"/>
    <p:sldId id="593" r:id="rId36"/>
    <p:sldId id="433" r:id="rId37"/>
    <p:sldId id="434" r:id="rId38"/>
    <p:sldId id="435" r:id="rId39"/>
    <p:sldId id="591" r:id="rId40"/>
    <p:sldId id="44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C3D8A9F-7312-42F7-BA3B-450B16279344}" type="datetimeFigureOut">
              <a:rPr lang="ar-SA" smtClean="0"/>
              <a:pPr/>
              <a:t>03/10/1445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EC3DCD7-1564-4F26-82A3-C51F0580C37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4901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B6C16F-8FBF-45B3-9157-7C5EDC5F6EE5}" type="slidenum">
              <a:rPr lang="en-US" smtClean="0">
                <a:latin typeface="Arial" pitchFamily="34" charset="0"/>
              </a:rPr>
              <a:pPr/>
              <a:t>35</a:t>
            </a:fld>
            <a:endParaRPr lang="en-US">
              <a:latin typeface="Arial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3CCF7F-A39B-4DD6-98CD-14282F1F6F95}" type="slidenum">
              <a:rPr lang="en-US" smtClean="0">
                <a:latin typeface="Arial" pitchFamily="34" charset="0"/>
              </a:rPr>
              <a:pPr/>
              <a:t>37</a:t>
            </a:fld>
            <a:endParaRPr lang="en-US">
              <a:latin typeface="Arial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264" y="4344025"/>
            <a:ext cx="5025473" cy="4114488"/>
          </a:xfrm>
          <a:noFill/>
          <a:ln/>
        </p:spPr>
        <p:txBody>
          <a:bodyPr/>
          <a:lstStyle/>
          <a:p>
            <a:pPr eaLnBrk="1" hangingPunct="1"/>
            <a:endParaRPr lang="ar-SA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945C-D9F7-4A0D-A845-EA3715FFCEAD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EE3E-B60B-4179-8221-BE2D454AD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12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945C-D9F7-4A0D-A845-EA3715FFCEAD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EE3E-B60B-4179-8221-BE2D454AD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22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945C-D9F7-4A0D-A845-EA3715FFCEAD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EE3E-B60B-4179-8221-BE2D454AD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0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6858000"/>
          </a:xfrm>
          <a:prstGeom prst="rect">
            <a:avLst/>
          </a:prstGeom>
        </p:spPr>
      </p:pic>
      <p:sp>
        <p:nvSpPr>
          <p:cNvPr id="18" name="مربع نص 17"/>
          <p:cNvSpPr txBox="1"/>
          <p:nvPr userDrawn="1"/>
        </p:nvSpPr>
        <p:spPr>
          <a:xfrm>
            <a:off x="8686800" y="647482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A336C6F-6EAF-4CD9-BB47-AD8A22393DDB}" type="slidenum">
              <a:rPr lang="en-US" sz="900" smtClean="0">
                <a:solidFill>
                  <a:schemeClr val="bg1"/>
                </a:solidFill>
                <a:latin typeface="TheSans" panose="020B0503040302020203" pitchFamily="34" charset="-78"/>
                <a:cs typeface="TheSans" panose="020B0503040302020203" pitchFamily="34" charset="-78"/>
              </a:rPr>
              <a:t>‹#›</a:t>
            </a:fld>
            <a:endParaRPr lang="en-US" sz="900" dirty="0">
              <a:solidFill>
                <a:schemeClr val="bg1"/>
              </a:solidFill>
              <a:latin typeface="TheSans" panose="020B0503040302020203" pitchFamily="34" charset="-78"/>
              <a:cs typeface="TheSans" panose="020B0503040302020203" pitchFamily="34" charset="-78"/>
            </a:endParaRPr>
          </a:p>
        </p:txBody>
      </p:sp>
      <p:cxnSp>
        <p:nvCxnSpPr>
          <p:cNvPr id="9" name="رابط مستقيم 8"/>
          <p:cNvCxnSpPr/>
          <p:nvPr userDrawn="1"/>
        </p:nvCxnSpPr>
        <p:spPr>
          <a:xfrm>
            <a:off x="914400" y="1824455"/>
            <a:ext cx="3759200" cy="0"/>
          </a:xfrm>
          <a:prstGeom prst="line">
            <a:avLst/>
          </a:prstGeom>
          <a:ln w="19050">
            <a:solidFill>
              <a:srgbClr val="229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عنصر نائب للمحتوى 19"/>
          <p:cNvSpPr>
            <a:spLocks noGrp="1"/>
          </p:cNvSpPr>
          <p:nvPr>
            <p:ph sz="quarter" idx="10" hasCustomPrompt="1"/>
          </p:nvPr>
        </p:nvSpPr>
        <p:spPr>
          <a:xfrm>
            <a:off x="5943601" y="1507067"/>
            <a:ext cx="2349500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400" b="1">
                <a:solidFill>
                  <a:srgbClr val="229EB1"/>
                </a:solidFill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342900" indent="0" algn="r" rtl="1">
              <a:buNone/>
              <a:defRPr/>
            </a:lvl2pPr>
            <a:lvl3pPr marL="685800" indent="0" algn="r" rtl="1">
              <a:buNone/>
              <a:defRPr/>
            </a:lvl3pPr>
            <a:lvl4pPr marL="1028700" indent="0" algn="r" rtl="1">
              <a:buNone/>
              <a:defRPr/>
            </a:lvl4pPr>
            <a:lvl5pPr marL="1371600" indent="0" algn="r" rtl="1">
              <a:buNone/>
              <a:defRPr/>
            </a:lvl5pPr>
          </a:lstStyle>
          <a:p>
            <a:pPr lvl="0"/>
            <a:r>
              <a:rPr lang="ar-SA" dirty="0"/>
              <a:t>العنوان الرئيسي</a:t>
            </a:r>
            <a:endParaRPr lang="en-US" dirty="0"/>
          </a:p>
        </p:txBody>
      </p:sp>
      <p:sp>
        <p:nvSpPr>
          <p:cNvPr id="23" name="عنصر نائب للمحتوى 22"/>
          <p:cNvSpPr>
            <a:spLocks noGrp="1"/>
          </p:cNvSpPr>
          <p:nvPr>
            <p:ph sz="quarter" idx="11" hasCustomPrompt="1"/>
          </p:nvPr>
        </p:nvSpPr>
        <p:spPr>
          <a:xfrm>
            <a:off x="914400" y="2404534"/>
            <a:ext cx="7378700" cy="33062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Low" rtl="1">
              <a:buNone/>
              <a:defRPr sz="1600"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342900" indent="0" algn="r" rtl="1">
              <a:buNone/>
              <a:defRPr/>
            </a:lvl2pPr>
            <a:lvl3pPr marL="685800" indent="0" algn="r" rtl="1">
              <a:buNone/>
              <a:defRPr/>
            </a:lvl3pPr>
            <a:lvl4pPr marL="1028700" indent="0" algn="r" rtl="1">
              <a:buNone/>
              <a:defRPr/>
            </a:lvl4pPr>
            <a:lvl5pPr marL="1371600" indent="0" algn="r" rtl="1">
              <a:buNone/>
              <a:defRPr/>
            </a:lvl5pPr>
          </a:lstStyle>
          <a:p>
            <a:pPr lvl="0"/>
            <a:r>
              <a:rPr lang="ar-SA" dirty="0"/>
              <a:t>المحتوى النصي</a:t>
            </a:r>
            <a:endParaRPr lang="en-US" dirty="0"/>
          </a:p>
        </p:txBody>
      </p:sp>
      <p:sp>
        <p:nvSpPr>
          <p:cNvPr id="24" name="عنصر نائب للمحتوى 22"/>
          <p:cNvSpPr>
            <a:spLocks noGrp="1"/>
          </p:cNvSpPr>
          <p:nvPr>
            <p:ph sz="quarter" idx="12" hasCustomPrompt="1"/>
          </p:nvPr>
        </p:nvSpPr>
        <p:spPr>
          <a:xfrm>
            <a:off x="696689" y="5894887"/>
            <a:ext cx="1164307" cy="2413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Low" rtl="1">
              <a:buNone/>
              <a:defRPr sz="1100">
                <a:solidFill>
                  <a:srgbClr val="C7A362"/>
                </a:solidFill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342900" indent="0" algn="r" rtl="1">
              <a:buNone/>
              <a:defRPr/>
            </a:lvl2pPr>
            <a:lvl3pPr marL="685800" indent="0" algn="r" rtl="1">
              <a:buNone/>
              <a:defRPr/>
            </a:lvl3pPr>
            <a:lvl4pPr marL="1028700" indent="0" algn="r" rtl="1">
              <a:buNone/>
              <a:defRPr/>
            </a:lvl4pPr>
            <a:lvl5pPr marL="1371600" indent="0" algn="r" rtl="1">
              <a:buNone/>
              <a:defRPr/>
            </a:lvl5pPr>
          </a:lstStyle>
          <a:p>
            <a:pPr lvl="0"/>
            <a:r>
              <a:rPr lang="ar-SA" dirty="0" err="1"/>
              <a:t>إسم</a:t>
            </a:r>
            <a:r>
              <a:rPr lang="ar-SA" dirty="0"/>
              <a:t> الإدارة هنا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214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92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51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6858000"/>
          </a:xfrm>
          <a:prstGeom prst="rect">
            <a:avLst/>
          </a:prstGeom>
        </p:spPr>
      </p:pic>
      <p:sp>
        <p:nvSpPr>
          <p:cNvPr id="18" name="مربع نص 17"/>
          <p:cNvSpPr txBox="1"/>
          <p:nvPr userDrawn="1"/>
        </p:nvSpPr>
        <p:spPr>
          <a:xfrm>
            <a:off x="8686800" y="647482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A336C6F-6EAF-4CD9-BB47-AD8A22393DDB}" type="slidenum">
              <a:rPr lang="en-US" sz="900" smtClean="0">
                <a:solidFill>
                  <a:schemeClr val="bg1"/>
                </a:solidFill>
                <a:latin typeface="TheSans" panose="020B0503040302020203" pitchFamily="34" charset="-78"/>
                <a:cs typeface="TheSans" panose="020B0503040302020203" pitchFamily="34" charset="-78"/>
              </a:rPr>
              <a:t>‹#›</a:t>
            </a:fld>
            <a:endParaRPr lang="en-US" sz="900" dirty="0">
              <a:solidFill>
                <a:schemeClr val="bg1"/>
              </a:solidFill>
              <a:latin typeface="TheSans" panose="020B0503040302020203" pitchFamily="34" charset="-78"/>
              <a:cs typeface="TheSans" panose="020B0503040302020203" pitchFamily="34" charset="-78"/>
            </a:endParaRPr>
          </a:p>
        </p:txBody>
      </p:sp>
      <p:cxnSp>
        <p:nvCxnSpPr>
          <p:cNvPr id="9" name="رابط مستقيم 8"/>
          <p:cNvCxnSpPr/>
          <p:nvPr userDrawn="1"/>
        </p:nvCxnSpPr>
        <p:spPr>
          <a:xfrm>
            <a:off x="914400" y="1824455"/>
            <a:ext cx="3759200" cy="0"/>
          </a:xfrm>
          <a:prstGeom prst="line">
            <a:avLst/>
          </a:prstGeom>
          <a:ln w="19050">
            <a:solidFill>
              <a:srgbClr val="229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عنصر نائب للمحتوى 19"/>
          <p:cNvSpPr>
            <a:spLocks noGrp="1"/>
          </p:cNvSpPr>
          <p:nvPr>
            <p:ph sz="quarter" idx="10" hasCustomPrompt="1"/>
          </p:nvPr>
        </p:nvSpPr>
        <p:spPr>
          <a:xfrm>
            <a:off x="5943601" y="1507067"/>
            <a:ext cx="2349500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400" b="1">
                <a:solidFill>
                  <a:srgbClr val="229EB1"/>
                </a:solidFill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342900" indent="0" algn="r" rtl="1">
              <a:buNone/>
              <a:defRPr/>
            </a:lvl2pPr>
            <a:lvl3pPr marL="685800" indent="0" algn="r" rtl="1">
              <a:buNone/>
              <a:defRPr/>
            </a:lvl3pPr>
            <a:lvl4pPr marL="1028700" indent="0" algn="r" rtl="1">
              <a:buNone/>
              <a:defRPr/>
            </a:lvl4pPr>
            <a:lvl5pPr marL="1371600" indent="0" algn="r" rtl="1">
              <a:buNone/>
              <a:defRPr/>
            </a:lvl5pPr>
          </a:lstStyle>
          <a:p>
            <a:pPr lvl="0"/>
            <a:r>
              <a:rPr lang="ar-SA" dirty="0"/>
              <a:t>العنوان الرئيسي</a:t>
            </a:r>
            <a:endParaRPr lang="en-US" dirty="0"/>
          </a:p>
        </p:txBody>
      </p:sp>
      <p:sp>
        <p:nvSpPr>
          <p:cNvPr id="23" name="عنصر نائب للمحتوى 22"/>
          <p:cNvSpPr>
            <a:spLocks noGrp="1"/>
          </p:cNvSpPr>
          <p:nvPr>
            <p:ph sz="quarter" idx="11" hasCustomPrompt="1"/>
          </p:nvPr>
        </p:nvSpPr>
        <p:spPr>
          <a:xfrm>
            <a:off x="914400" y="2404534"/>
            <a:ext cx="7378700" cy="33062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Low" rtl="1">
              <a:buNone/>
              <a:defRPr sz="1600"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342900" indent="0" algn="r" rtl="1">
              <a:buNone/>
              <a:defRPr/>
            </a:lvl2pPr>
            <a:lvl3pPr marL="685800" indent="0" algn="r" rtl="1">
              <a:buNone/>
              <a:defRPr/>
            </a:lvl3pPr>
            <a:lvl4pPr marL="1028700" indent="0" algn="r" rtl="1">
              <a:buNone/>
              <a:defRPr/>
            </a:lvl4pPr>
            <a:lvl5pPr marL="1371600" indent="0" algn="r" rtl="1">
              <a:buNone/>
              <a:defRPr/>
            </a:lvl5pPr>
          </a:lstStyle>
          <a:p>
            <a:pPr lvl="0"/>
            <a:r>
              <a:rPr lang="ar-SA" dirty="0"/>
              <a:t>المحتوى النصي</a:t>
            </a:r>
            <a:endParaRPr lang="en-US" dirty="0"/>
          </a:p>
        </p:txBody>
      </p:sp>
      <p:sp>
        <p:nvSpPr>
          <p:cNvPr id="24" name="عنصر نائب للمحتوى 22"/>
          <p:cNvSpPr>
            <a:spLocks noGrp="1"/>
          </p:cNvSpPr>
          <p:nvPr>
            <p:ph sz="quarter" idx="12" hasCustomPrompt="1"/>
          </p:nvPr>
        </p:nvSpPr>
        <p:spPr>
          <a:xfrm>
            <a:off x="696689" y="5894887"/>
            <a:ext cx="1164307" cy="2413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Low" rtl="1">
              <a:buNone/>
              <a:defRPr sz="1100">
                <a:solidFill>
                  <a:srgbClr val="C7A362"/>
                </a:solidFill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342900" indent="0" algn="r" rtl="1">
              <a:buNone/>
              <a:defRPr/>
            </a:lvl2pPr>
            <a:lvl3pPr marL="685800" indent="0" algn="r" rtl="1">
              <a:buNone/>
              <a:defRPr/>
            </a:lvl3pPr>
            <a:lvl4pPr marL="1028700" indent="0" algn="r" rtl="1">
              <a:buNone/>
              <a:defRPr/>
            </a:lvl4pPr>
            <a:lvl5pPr marL="1371600" indent="0" algn="r" rtl="1">
              <a:buNone/>
              <a:defRPr/>
            </a:lvl5pPr>
          </a:lstStyle>
          <a:p>
            <a:pPr lvl="0"/>
            <a:r>
              <a:rPr lang="ar-SA" dirty="0" err="1"/>
              <a:t>إسم</a:t>
            </a:r>
            <a:r>
              <a:rPr lang="ar-SA" dirty="0"/>
              <a:t> الإدارة هنا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189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6858000"/>
          </a:xfrm>
          <a:prstGeom prst="rect">
            <a:avLst/>
          </a:prstGeom>
        </p:spPr>
      </p:pic>
      <p:sp>
        <p:nvSpPr>
          <p:cNvPr id="8" name="مربع نص 7"/>
          <p:cNvSpPr txBox="1"/>
          <p:nvPr userDrawn="1"/>
        </p:nvSpPr>
        <p:spPr>
          <a:xfrm>
            <a:off x="8686800" y="647482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A336C6F-6EAF-4CD9-BB47-AD8A22393DDB}" type="slidenum">
              <a:rPr lang="en-US" sz="900" smtClean="0">
                <a:solidFill>
                  <a:schemeClr val="bg1"/>
                </a:solidFill>
                <a:latin typeface="TheSans" panose="020B0503040302020203" pitchFamily="34" charset="-78"/>
                <a:cs typeface="TheSans" panose="020B0503040302020203" pitchFamily="34" charset="-78"/>
              </a:rPr>
              <a:t>‹#›</a:t>
            </a:fld>
            <a:endParaRPr lang="en-US" sz="900" dirty="0">
              <a:solidFill>
                <a:schemeClr val="bg1"/>
              </a:solidFill>
              <a:latin typeface="TheSans" panose="020B0503040302020203" pitchFamily="34" charset="-78"/>
              <a:cs typeface="TheSans" panose="020B0503040302020203" pitchFamily="34" charset="-78"/>
            </a:endParaRPr>
          </a:p>
        </p:txBody>
      </p:sp>
      <p:sp>
        <p:nvSpPr>
          <p:cNvPr id="5" name="مستطيل 4"/>
          <p:cNvSpPr/>
          <p:nvPr userDrawn="1"/>
        </p:nvSpPr>
        <p:spPr>
          <a:xfrm>
            <a:off x="5842000" y="2047939"/>
            <a:ext cx="3302000" cy="3696305"/>
          </a:xfrm>
          <a:prstGeom prst="rect">
            <a:avLst/>
          </a:prstGeom>
          <a:solidFill>
            <a:srgbClr val="229EB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مستطيل 5"/>
          <p:cNvSpPr/>
          <p:nvPr userDrawn="1"/>
        </p:nvSpPr>
        <p:spPr>
          <a:xfrm>
            <a:off x="5539773" y="1923146"/>
            <a:ext cx="3493918" cy="369630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عنصر نائب للمحتوى 19"/>
          <p:cNvSpPr>
            <a:spLocks noGrp="1"/>
          </p:cNvSpPr>
          <p:nvPr>
            <p:ph sz="quarter" idx="10" hasCustomPrompt="1"/>
          </p:nvPr>
        </p:nvSpPr>
        <p:spPr>
          <a:xfrm>
            <a:off x="2866572" y="1923145"/>
            <a:ext cx="2349500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400" b="1">
                <a:solidFill>
                  <a:srgbClr val="229EB1"/>
                </a:solidFill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342900" indent="0" algn="r" rtl="1">
              <a:buNone/>
              <a:defRPr/>
            </a:lvl2pPr>
            <a:lvl3pPr marL="685800" indent="0" algn="r" rtl="1">
              <a:buNone/>
              <a:defRPr/>
            </a:lvl3pPr>
            <a:lvl4pPr marL="1028700" indent="0" algn="r" rtl="1">
              <a:buNone/>
              <a:defRPr/>
            </a:lvl4pPr>
            <a:lvl5pPr marL="1371600" indent="0" algn="r" rtl="1">
              <a:buNone/>
              <a:defRPr/>
            </a:lvl5pPr>
          </a:lstStyle>
          <a:p>
            <a:pPr lvl="0"/>
            <a:r>
              <a:rPr lang="ar-SA" dirty="0"/>
              <a:t>العنوان الرئيسي</a:t>
            </a:r>
            <a:endParaRPr lang="en-US" dirty="0"/>
          </a:p>
        </p:txBody>
      </p:sp>
      <p:sp>
        <p:nvSpPr>
          <p:cNvPr id="21" name="عنصر نائب للمحتوى 22"/>
          <p:cNvSpPr>
            <a:spLocks noGrp="1"/>
          </p:cNvSpPr>
          <p:nvPr>
            <p:ph sz="quarter" idx="11" hasCustomPrompt="1"/>
          </p:nvPr>
        </p:nvSpPr>
        <p:spPr>
          <a:xfrm>
            <a:off x="609598" y="2515813"/>
            <a:ext cx="4591957" cy="3228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buNone/>
              <a:defRPr sz="1600"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342900" indent="0" algn="r" rtl="1">
              <a:buNone/>
              <a:defRPr/>
            </a:lvl2pPr>
            <a:lvl3pPr marL="685800" indent="0" algn="r" rtl="1">
              <a:buNone/>
              <a:defRPr/>
            </a:lvl3pPr>
            <a:lvl4pPr marL="1028700" indent="0" algn="r" rtl="1">
              <a:buNone/>
              <a:defRPr/>
            </a:lvl4pPr>
            <a:lvl5pPr marL="1371600" indent="0" algn="r" rtl="1">
              <a:buNone/>
              <a:defRPr/>
            </a:lvl5pPr>
          </a:lstStyle>
          <a:p>
            <a:pPr lvl="0"/>
            <a:r>
              <a:rPr lang="ar-SA" dirty="0"/>
              <a:t>المحتوى النصي</a:t>
            </a:r>
            <a:endParaRPr lang="en-US" dirty="0"/>
          </a:p>
        </p:txBody>
      </p:sp>
      <p:sp>
        <p:nvSpPr>
          <p:cNvPr id="22" name="عنصر نائب للمحتوى 22"/>
          <p:cNvSpPr>
            <a:spLocks noGrp="1"/>
          </p:cNvSpPr>
          <p:nvPr>
            <p:ph sz="quarter" idx="12" hasCustomPrompt="1"/>
          </p:nvPr>
        </p:nvSpPr>
        <p:spPr>
          <a:xfrm>
            <a:off x="290289" y="5897554"/>
            <a:ext cx="1164307" cy="2413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Low" rtl="1">
              <a:buNone/>
              <a:defRPr sz="1100">
                <a:solidFill>
                  <a:srgbClr val="C7A362"/>
                </a:solidFill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342900" indent="0" algn="r" rtl="1">
              <a:buNone/>
              <a:defRPr/>
            </a:lvl2pPr>
            <a:lvl3pPr marL="685800" indent="0" algn="r" rtl="1">
              <a:buNone/>
              <a:defRPr/>
            </a:lvl3pPr>
            <a:lvl4pPr marL="1028700" indent="0" algn="r" rtl="1">
              <a:buNone/>
              <a:defRPr/>
            </a:lvl4pPr>
            <a:lvl5pPr marL="1371600" indent="0" algn="r" rtl="1">
              <a:buNone/>
              <a:defRPr/>
            </a:lvl5pPr>
          </a:lstStyle>
          <a:p>
            <a:pPr lvl="0"/>
            <a:r>
              <a:rPr lang="ar-SA" dirty="0" err="1"/>
              <a:t>إسم</a:t>
            </a:r>
            <a:r>
              <a:rPr lang="ar-SA" dirty="0"/>
              <a:t> الإدارة هنا</a:t>
            </a:r>
            <a:endParaRPr lang="en-US" dirty="0"/>
          </a:p>
        </p:txBody>
      </p:sp>
      <p:sp>
        <p:nvSpPr>
          <p:cNvPr id="24" name="عنصر نائب للصورة 23"/>
          <p:cNvSpPr>
            <a:spLocks noGrp="1"/>
          </p:cNvSpPr>
          <p:nvPr>
            <p:ph type="pic" sz="quarter" idx="13"/>
          </p:nvPr>
        </p:nvSpPr>
        <p:spPr>
          <a:xfrm>
            <a:off x="5943602" y="1924052"/>
            <a:ext cx="3200398" cy="3695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339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02242" y="367695"/>
            <a:ext cx="1506374" cy="39430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728673"/>
            <a:ext cx="9144000" cy="142724"/>
          </a:xfrm>
          <a:prstGeom prst="rect">
            <a:avLst/>
          </a:prstGeom>
        </p:spPr>
      </p:pic>
      <p:sp>
        <p:nvSpPr>
          <p:cNvPr id="19" name="Freeform 5"/>
          <p:cNvSpPr>
            <a:spLocks/>
          </p:cNvSpPr>
          <p:nvPr userDrawn="1"/>
        </p:nvSpPr>
        <p:spPr bwMode="auto">
          <a:xfrm>
            <a:off x="2906713" y="1286933"/>
            <a:ext cx="3536950" cy="4235451"/>
          </a:xfrm>
          <a:custGeom>
            <a:avLst/>
            <a:gdLst>
              <a:gd name="T0" fmla="*/ 1364 w 2094"/>
              <a:gd name="T1" fmla="*/ 0 h 1881"/>
              <a:gd name="T2" fmla="*/ 730 w 2094"/>
              <a:gd name="T3" fmla="*/ 0 h 1881"/>
              <a:gd name="T4" fmla="*/ 387 w 2094"/>
              <a:gd name="T5" fmla="*/ 198 h 1881"/>
              <a:gd name="T6" fmla="*/ 72 w 2094"/>
              <a:gd name="T7" fmla="*/ 741 h 1881"/>
              <a:gd name="T8" fmla="*/ 72 w 2094"/>
              <a:gd name="T9" fmla="*/ 1140 h 1881"/>
              <a:gd name="T10" fmla="*/ 387 w 2094"/>
              <a:gd name="T11" fmla="*/ 1683 h 1881"/>
              <a:gd name="T12" fmla="*/ 730 w 2094"/>
              <a:gd name="T13" fmla="*/ 1881 h 1881"/>
              <a:gd name="T14" fmla="*/ 1364 w 2094"/>
              <a:gd name="T15" fmla="*/ 1881 h 1881"/>
              <a:gd name="T16" fmla="*/ 1708 w 2094"/>
              <a:gd name="T17" fmla="*/ 1683 h 1881"/>
              <a:gd name="T18" fmla="*/ 2023 w 2094"/>
              <a:gd name="T19" fmla="*/ 1140 h 1881"/>
              <a:gd name="T20" fmla="*/ 2023 w 2094"/>
              <a:gd name="T21" fmla="*/ 741 h 1881"/>
              <a:gd name="T22" fmla="*/ 1708 w 2094"/>
              <a:gd name="T23" fmla="*/ 198 h 1881"/>
              <a:gd name="T24" fmla="*/ 1364 w 2094"/>
              <a:gd name="T25" fmla="*/ 0 h 1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94" h="1881">
                <a:moveTo>
                  <a:pt x="1364" y="0"/>
                </a:moveTo>
                <a:cubicBezTo>
                  <a:pt x="730" y="0"/>
                  <a:pt x="730" y="0"/>
                  <a:pt x="730" y="0"/>
                </a:cubicBezTo>
                <a:cubicBezTo>
                  <a:pt x="589" y="0"/>
                  <a:pt x="458" y="75"/>
                  <a:pt x="387" y="198"/>
                </a:cubicBezTo>
                <a:cubicBezTo>
                  <a:pt x="72" y="741"/>
                  <a:pt x="72" y="741"/>
                  <a:pt x="72" y="741"/>
                </a:cubicBezTo>
                <a:cubicBezTo>
                  <a:pt x="0" y="865"/>
                  <a:pt x="0" y="1017"/>
                  <a:pt x="72" y="1140"/>
                </a:cubicBezTo>
                <a:cubicBezTo>
                  <a:pt x="387" y="1683"/>
                  <a:pt x="387" y="1683"/>
                  <a:pt x="387" y="1683"/>
                </a:cubicBezTo>
                <a:cubicBezTo>
                  <a:pt x="458" y="1806"/>
                  <a:pt x="589" y="1881"/>
                  <a:pt x="730" y="1881"/>
                </a:cubicBezTo>
                <a:cubicBezTo>
                  <a:pt x="1364" y="1881"/>
                  <a:pt x="1364" y="1881"/>
                  <a:pt x="1364" y="1881"/>
                </a:cubicBezTo>
                <a:cubicBezTo>
                  <a:pt x="1506" y="1881"/>
                  <a:pt x="1637" y="1806"/>
                  <a:pt x="1708" y="1683"/>
                </a:cubicBezTo>
                <a:cubicBezTo>
                  <a:pt x="2023" y="1140"/>
                  <a:pt x="2023" y="1140"/>
                  <a:pt x="2023" y="1140"/>
                </a:cubicBezTo>
                <a:cubicBezTo>
                  <a:pt x="2094" y="1017"/>
                  <a:pt x="2094" y="865"/>
                  <a:pt x="2023" y="741"/>
                </a:cubicBezTo>
                <a:cubicBezTo>
                  <a:pt x="1708" y="198"/>
                  <a:pt x="1708" y="198"/>
                  <a:pt x="1708" y="198"/>
                </a:cubicBezTo>
                <a:cubicBezTo>
                  <a:pt x="1637" y="75"/>
                  <a:pt x="1506" y="0"/>
                  <a:pt x="1364" y="0"/>
                </a:cubicBezTo>
                <a:close/>
              </a:path>
            </a:pathLst>
          </a:cu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rtl="0"/>
            <a:endParaRPr lang="en-US" sz="1800"/>
          </a:p>
        </p:txBody>
      </p:sp>
      <p:sp>
        <p:nvSpPr>
          <p:cNvPr id="20" name="Freeform 6"/>
          <p:cNvSpPr>
            <a:spLocks/>
          </p:cNvSpPr>
          <p:nvPr userDrawn="1"/>
        </p:nvSpPr>
        <p:spPr bwMode="auto">
          <a:xfrm>
            <a:off x="2755901" y="1375833"/>
            <a:ext cx="3502025" cy="4210051"/>
          </a:xfrm>
          <a:custGeom>
            <a:avLst/>
            <a:gdLst>
              <a:gd name="T0" fmla="*/ 1349 w 2073"/>
              <a:gd name="T1" fmla="*/ 0 h 1870"/>
              <a:gd name="T2" fmla="*/ 724 w 2073"/>
              <a:gd name="T3" fmla="*/ 0 h 1870"/>
              <a:gd name="T4" fmla="*/ 383 w 2073"/>
              <a:gd name="T5" fmla="*/ 196 h 1870"/>
              <a:gd name="T6" fmla="*/ 70 w 2073"/>
              <a:gd name="T7" fmla="*/ 738 h 1870"/>
              <a:gd name="T8" fmla="*/ 70 w 2073"/>
              <a:gd name="T9" fmla="*/ 1132 h 1870"/>
              <a:gd name="T10" fmla="*/ 383 w 2073"/>
              <a:gd name="T11" fmla="*/ 1673 h 1870"/>
              <a:gd name="T12" fmla="*/ 724 w 2073"/>
              <a:gd name="T13" fmla="*/ 1870 h 1870"/>
              <a:gd name="T14" fmla="*/ 1349 w 2073"/>
              <a:gd name="T15" fmla="*/ 1870 h 1870"/>
              <a:gd name="T16" fmla="*/ 1690 w 2073"/>
              <a:gd name="T17" fmla="*/ 1673 h 1870"/>
              <a:gd name="T18" fmla="*/ 2003 w 2073"/>
              <a:gd name="T19" fmla="*/ 1132 h 1870"/>
              <a:gd name="T20" fmla="*/ 2003 w 2073"/>
              <a:gd name="T21" fmla="*/ 738 h 1870"/>
              <a:gd name="T22" fmla="*/ 1690 w 2073"/>
              <a:gd name="T23" fmla="*/ 196 h 1870"/>
              <a:gd name="T24" fmla="*/ 1349 w 2073"/>
              <a:gd name="T25" fmla="*/ 0 h 1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3" h="1870">
                <a:moveTo>
                  <a:pt x="1349" y="0"/>
                </a:moveTo>
                <a:cubicBezTo>
                  <a:pt x="724" y="0"/>
                  <a:pt x="724" y="0"/>
                  <a:pt x="724" y="0"/>
                </a:cubicBezTo>
                <a:cubicBezTo>
                  <a:pt x="583" y="0"/>
                  <a:pt x="453" y="75"/>
                  <a:pt x="383" y="196"/>
                </a:cubicBezTo>
                <a:cubicBezTo>
                  <a:pt x="70" y="738"/>
                  <a:pt x="70" y="738"/>
                  <a:pt x="70" y="738"/>
                </a:cubicBezTo>
                <a:cubicBezTo>
                  <a:pt x="0" y="860"/>
                  <a:pt x="0" y="1010"/>
                  <a:pt x="70" y="1132"/>
                </a:cubicBezTo>
                <a:cubicBezTo>
                  <a:pt x="383" y="1673"/>
                  <a:pt x="383" y="1673"/>
                  <a:pt x="383" y="1673"/>
                </a:cubicBezTo>
                <a:cubicBezTo>
                  <a:pt x="453" y="1795"/>
                  <a:pt x="583" y="1870"/>
                  <a:pt x="724" y="1870"/>
                </a:cubicBezTo>
                <a:cubicBezTo>
                  <a:pt x="1349" y="1870"/>
                  <a:pt x="1349" y="1870"/>
                  <a:pt x="1349" y="1870"/>
                </a:cubicBezTo>
                <a:cubicBezTo>
                  <a:pt x="1490" y="1870"/>
                  <a:pt x="1620" y="1795"/>
                  <a:pt x="1690" y="1673"/>
                </a:cubicBezTo>
                <a:cubicBezTo>
                  <a:pt x="2003" y="1132"/>
                  <a:pt x="2003" y="1132"/>
                  <a:pt x="2003" y="1132"/>
                </a:cubicBezTo>
                <a:cubicBezTo>
                  <a:pt x="2073" y="1010"/>
                  <a:pt x="2073" y="860"/>
                  <a:pt x="2003" y="738"/>
                </a:cubicBezTo>
                <a:cubicBezTo>
                  <a:pt x="1690" y="196"/>
                  <a:pt x="1690" y="196"/>
                  <a:pt x="1690" y="196"/>
                </a:cubicBezTo>
                <a:cubicBezTo>
                  <a:pt x="1620" y="75"/>
                  <a:pt x="1490" y="0"/>
                  <a:pt x="1349" y="0"/>
                </a:cubicBezTo>
                <a:close/>
              </a:path>
            </a:pathLst>
          </a:custGeom>
          <a:solidFill>
            <a:srgbClr val="229EB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rtl="0"/>
            <a:endParaRPr lang="en-US" sz="1800"/>
          </a:p>
        </p:txBody>
      </p:sp>
      <p:sp>
        <p:nvSpPr>
          <p:cNvPr id="23" name="عنصر نائب للنص 22"/>
          <p:cNvSpPr>
            <a:spLocks noGrp="1"/>
          </p:cNvSpPr>
          <p:nvPr>
            <p:ph type="body" sz="quarter" idx="10" hasCustomPrompt="1"/>
          </p:nvPr>
        </p:nvSpPr>
        <p:spPr>
          <a:xfrm>
            <a:off x="3425484" y="2533650"/>
            <a:ext cx="2220913" cy="1819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342900" indent="0" algn="ctr">
              <a:lnSpc>
                <a:spcPct val="100000"/>
              </a:lnSpc>
              <a:buNone/>
              <a:defRPr/>
            </a:lvl2pPr>
            <a:lvl3pPr marL="685800" indent="0" algn="ctr">
              <a:lnSpc>
                <a:spcPct val="100000"/>
              </a:lnSpc>
              <a:buNone/>
              <a:defRPr/>
            </a:lvl3pPr>
            <a:lvl4pPr marL="1028700" indent="0" algn="ctr">
              <a:lnSpc>
                <a:spcPct val="100000"/>
              </a:lnSpc>
              <a:buNone/>
              <a:defRPr/>
            </a:lvl4pPr>
            <a:lvl5pPr marL="1371600" indent="0" algn="ctr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ar-SA" dirty="0"/>
              <a:t>العنــــوان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93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2906713" y="1286933"/>
            <a:ext cx="3536950" cy="4235451"/>
          </a:xfrm>
          <a:custGeom>
            <a:avLst/>
            <a:gdLst>
              <a:gd name="T0" fmla="*/ 1364 w 2094"/>
              <a:gd name="T1" fmla="*/ 0 h 1881"/>
              <a:gd name="T2" fmla="*/ 730 w 2094"/>
              <a:gd name="T3" fmla="*/ 0 h 1881"/>
              <a:gd name="T4" fmla="*/ 387 w 2094"/>
              <a:gd name="T5" fmla="*/ 198 h 1881"/>
              <a:gd name="T6" fmla="*/ 72 w 2094"/>
              <a:gd name="T7" fmla="*/ 741 h 1881"/>
              <a:gd name="T8" fmla="*/ 72 w 2094"/>
              <a:gd name="T9" fmla="*/ 1140 h 1881"/>
              <a:gd name="T10" fmla="*/ 387 w 2094"/>
              <a:gd name="T11" fmla="*/ 1683 h 1881"/>
              <a:gd name="T12" fmla="*/ 730 w 2094"/>
              <a:gd name="T13" fmla="*/ 1881 h 1881"/>
              <a:gd name="T14" fmla="*/ 1364 w 2094"/>
              <a:gd name="T15" fmla="*/ 1881 h 1881"/>
              <a:gd name="T16" fmla="*/ 1708 w 2094"/>
              <a:gd name="T17" fmla="*/ 1683 h 1881"/>
              <a:gd name="T18" fmla="*/ 2023 w 2094"/>
              <a:gd name="T19" fmla="*/ 1140 h 1881"/>
              <a:gd name="T20" fmla="*/ 2023 w 2094"/>
              <a:gd name="T21" fmla="*/ 741 h 1881"/>
              <a:gd name="T22" fmla="*/ 1708 w 2094"/>
              <a:gd name="T23" fmla="*/ 198 h 1881"/>
              <a:gd name="T24" fmla="*/ 1364 w 2094"/>
              <a:gd name="T25" fmla="*/ 0 h 1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94" h="1881">
                <a:moveTo>
                  <a:pt x="1364" y="0"/>
                </a:moveTo>
                <a:cubicBezTo>
                  <a:pt x="730" y="0"/>
                  <a:pt x="730" y="0"/>
                  <a:pt x="730" y="0"/>
                </a:cubicBezTo>
                <a:cubicBezTo>
                  <a:pt x="589" y="0"/>
                  <a:pt x="458" y="75"/>
                  <a:pt x="387" y="198"/>
                </a:cubicBezTo>
                <a:cubicBezTo>
                  <a:pt x="72" y="741"/>
                  <a:pt x="72" y="741"/>
                  <a:pt x="72" y="741"/>
                </a:cubicBezTo>
                <a:cubicBezTo>
                  <a:pt x="0" y="865"/>
                  <a:pt x="0" y="1017"/>
                  <a:pt x="72" y="1140"/>
                </a:cubicBezTo>
                <a:cubicBezTo>
                  <a:pt x="387" y="1683"/>
                  <a:pt x="387" y="1683"/>
                  <a:pt x="387" y="1683"/>
                </a:cubicBezTo>
                <a:cubicBezTo>
                  <a:pt x="458" y="1806"/>
                  <a:pt x="589" y="1881"/>
                  <a:pt x="730" y="1881"/>
                </a:cubicBezTo>
                <a:cubicBezTo>
                  <a:pt x="1364" y="1881"/>
                  <a:pt x="1364" y="1881"/>
                  <a:pt x="1364" y="1881"/>
                </a:cubicBezTo>
                <a:cubicBezTo>
                  <a:pt x="1506" y="1881"/>
                  <a:pt x="1637" y="1806"/>
                  <a:pt x="1708" y="1683"/>
                </a:cubicBezTo>
                <a:cubicBezTo>
                  <a:pt x="2023" y="1140"/>
                  <a:pt x="2023" y="1140"/>
                  <a:pt x="2023" y="1140"/>
                </a:cubicBezTo>
                <a:cubicBezTo>
                  <a:pt x="2094" y="1017"/>
                  <a:pt x="2094" y="865"/>
                  <a:pt x="2023" y="741"/>
                </a:cubicBezTo>
                <a:cubicBezTo>
                  <a:pt x="1708" y="198"/>
                  <a:pt x="1708" y="198"/>
                  <a:pt x="1708" y="198"/>
                </a:cubicBezTo>
                <a:cubicBezTo>
                  <a:pt x="1637" y="75"/>
                  <a:pt x="1506" y="0"/>
                  <a:pt x="1364" y="0"/>
                </a:cubicBezTo>
                <a:close/>
              </a:path>
            </a:pathLst>
          </a:cu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rtl="0"/>
            <a:endParaRPr lang="en-US" sz="180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2755901" y="1375833"/>
            <a:ext cx="3502025" cy="4210051"/>
          </a:xfrm>
          <a:custGeom>
            <a:avLst/>
            <a:gdLst>
              <a:gd name="T0" fmla="*/ 1349 w 2073"/>
              <a:gd name="T1" fmla="*/ 0 h 1870"/>
              <a:gd name="T2" fmla="*/ 724 w 2073"/>
              <a:gd name="T3" fmla="*/ 0 h 1870"/>
              <a:gd name="T4" fmla="*/ 383 w 2073"/>
              <a:gd name="T5" fmla="*/ 196 h 1870"/>
              <a:gd name="T6" fmla="*/ 70 w 2073"/>
              <a:gd name="T7" fmla="*/ 738 h 1870"/>
              <a:gd name="T8" fmla="*/ 70 w 2073"/>
              <a:gd name="T9" fmla="*/ 1132 h 1870"/>
              <a:gd name="T10" fmla="*/ 383 w 2073"/>
              <a:gd name="T11" fmla="*/ 1673 h 1870"/>
              <a:gd name="T12" fmla="*/ 724 w 2073"/>
              <a:gd name="T13" fmla="*/ 1870 h 1870"/>
              <a:gd name="T14" fmla="*/ 1349 w 2073"/>
              <a:gd name="T15" fmla="*/ 1870 h 1870"/>
              <a:gd name="T16" fmla="*/ 1690 w 2073"/>
              <a:gd name="T17" fmla="*/ 1673 h 1870"/>
              <a:gd name="T18" fmla="*/ 2003 w 2073"/>
              <a:gd name="T19" fmla="*/ 1132 h 1870"/>
              <a:gd name="T20" fmla="*/ 2003 w 2073"/>
              <a:gd name="T21" fmla="*/ 738 h 1870"/>
              <a:gd name="T22" fmla="*/ 1690 w 2073"/>
              <a:gd name="T23" fmla="*/ 196 h 1870"/>
              <a:gd name="T24" fmla="*/ 1349 w 2073"/>
              <a:gd name="T25" fmla="*/ 0 h 1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3" h="1870">
                <a:moveTo>
                  <a:pt x="1349" y="0"/>
                </a:moveTo>
                <a:cubicBezTo>
                  <a:pt x="724" y="0"/>
                  <a:pt x="724" y="0"/>
                  <a:pt x="724" y="0"/>
                </a:cubicBezTo>
                <a:cubicBezTo>
                  <a:pt x="583" y="0"/>
                  <a:pt x="453" y="75"/>
                  <a:pt x="383" y="196"/>
                </a:cubicBezTo>
                <a:cubicBezTo>
                  <a:pt x="70" y="738"/>
                  <a:pt x="70" y="738"/>
                  <a:pt x="70" y="738"/>
                </a:cubicBezTo>
                <a:cubicBezTo>
                  <a:pt x="0" y="860"/>
                  <a:pt x="0" y="1010"/>
                  <a:pt x="70" y="1132"/>
                </a:cubicBezTo>
                <a:cubicBezTo>
                  <a:pt x="383" y="1673"/>
                  <a:pt x="383" y="1673"/>
                  <a:pt x="383" y="1673"/>
                </a:cubicBezTo>
                <a:cubicBezTo>
                  <a:pt x="453" y="1795"/>
                  <a:pt x="583" y="1870"/>
                  <a:pt x="724" y="1870"/>
                </a:cubicBezTo>
                <a:cubicBezTo>
                  <a:pt x="1349" y="1870"/>
                  <a:pt x="1349" y="1870"/>
                  <a:pt x="1349" y="1870"/>
                </a:cubicBezTo>
                <a:cubicBezTo>
                  <a:pt x="1490" y="1870"/>
                  <a:pt x="1620" y="1795"/>
                  <a:pt x="1690" y="1673"/>
                </a:cubicBezTo>
                <a:cubicBezTo>
                  <a:pt x="2003" y="1132"/>
                  <a:pt x="2003" y="1132"/>
                  <a:pt x="2003" y="1132"/>
                </a:cubicBezTo>
                <a:cubicBezTo>
                  <a:pt x="2073" y="1010"/>
                  <a:pt x="2073" y="860"/>
                  <a:pt x="2003" y="738"/>
                </a:cubicBezTo>
                <a:cubicBezTo>
                  <a:pt x="1690" y="196"/>
                  <a:pt x="1690" y="196"/>
                  <a:pt x="1690" y="196"/>
                </a:cubicBezTo>
                <a:cubicBezTo>
                  <a:pt x="1620" y="75"/>
                  <a:pt x="1490" y="0"/>
                  <a:pt x="1349" y="0"/>
                </a:cubicBezTo>
                <a:close/>
              </a:path>
            </a:pathLst>
          </a:custGeom>
          <a:solidFill>
            <a:srgbClr val="BC9A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rtl="0"/>
            <a:endParaRPr lang="en-US" sz="1800"/>
          </a:p>
        </p:txBody>
      </p:sp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2784475" y="1274234"/>
            <a:ext cx="3638550" cy="430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10" name="صورة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02242" y="367695"/>
            <a:ext cx="1506374" cy="39430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728673"/>
            <a:ext cx="9144000" cy="142724"/>
          </a:xfrm>
          <a:prstGeom prst="rect">
            <a:avLst/>
          </a:prstGeom>
        </p:spPr>
      </p:pic>
      <p:sp>
        <p:nvSpPr>
          <p:cNvPr id="14" name="عنصر نائب للنص 22"/>
          <p:cNvSpPr>
            <a:spLocks noGrp="1"/>
          </p:cNvSpPr>
          <p:nvPr>
            <p:ph type="body" sz="quarter" idx="10" hasCustomPrompt="1"/>
          </p:nvPr>
        </p:nvSpPr>
        <p:spPr>
          <a:xfrm>
            <a:off x="3425484" y="2533650"/>
            <a:ext cx="2220913" cy="1819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342900" indent="0" algn="ctr">
              <a:lnSpc>
                <a:spcPct val="100000"/>
              </a:lnSpc>
              <a:buNone/>
              <a:defRPr/>
            </a:lvl2pPr>
            <a:lvl3pPr marL="685800" indent="0" algn="ctr">
              <a:lnSpc>
                <a:spcPct val="100000"/>
              </a:lnSpc>
              <a:buNone/>
              <a:defRPr/>
            </a:lvl3pPr>
            <a:lvl4pPr marL="1028700" indent="0" algn="ctr">
              <a:lnSpc>
                <a:spcPct val="100000"/>
              </a:lnSpc>
              <a:buNone/>
              <a:defRPr/>
            </a:lvl4pPr>
            <a:lvl5pPr marL="1371600" indent="0" algn="ctr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ar-SA" dirty="0"/>
              <a:t>العنــــوان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79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2906713" y="1286933"/>
            <a:ext cx="3536950" cy="4235451"/>
          </a:xfrm>
          <a:custGeom>
            <a:avLst/>
            <a:gdLst>
              <a:gd name="T0" fmla="*/ 1364 w 2094"/>
              <a:gd name="T1" fmla="*/ 0 h 1881"/>
              <a:gd name="T2" fmla="*/ 730 w 2094"/>
              <a:gd name="T3" fmla="*/ 0 h 1881"/>
              <a:gd name="T4" fmla="*/ 387 w 2094"/>
              <a:gd name="T5" fmla="*/ 198 h 1881"/>
              <a:gd name="T6" fmla="*/ 72 w 2094"/>
              <a:gd name="T7" fmla="*/ 741 h 1881"/>
              <a:gd name="T8" fmla="*/ 72 w 2094"/>
              <a:gd name="T9" fmla="*/ 1140 h 1881"/>
              <a:gd name="T10" fmla="*/ 387 w 2094"/>
              <a:gd name="T11" fmla="*/ 1683 h 1881"/>
              <a:gd name="T12" fmla="*/ 730 w 2094"/>
              <a:gd name="T13" fmla="*/ 1881 h 1881"/>
              <a:gd name="T14" fmla="*/ 1364 w 2094"/>
              <a:gd name="T15" fmla="*/ 1881 h 1881"/>
              <a:gd name="T16" fmla="*/ 1708 w 2094"/>
              <a:gd name="T17" fmla="*/ 1683 h 1881"/>
              <a:gd name="T18" fmla="*/ 2023 w 2094"/>
              <a:gd name="T19" fmla="*/ 1140 h 1881"/>
              <a:gd name="T20" fmla="*/ 2023 w 2094"/>
              <a:gd name="T21" fmla="*/ 741 h 1881"/>
              <a:gd name="T22" fmla="*/ 1708 w 2094"/>
              <a:gd name="T23" fmla="*/ 198 h 1881"/>
              <a:gd name="T24" fmla="*/ 1364 w 2094"/>
              <a:gd name="T25" fmla="*/ 0 h 1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94" h="1881">
                <a:moveTo>
                  <a:pt x="1364" y="0"/>
                </a:moveTo>
                <a:cubicBezTo>
                  <a:pt x="730" y="0"/>
                  <a:pt x="730" y="0"/>
                  <a:pt x="730" y="0"/>
                </a:cubicBezTo>
                <a:cubicBezTo>
                  <a:pt x="589" y="0"/>
                  <a:pt x="458" y="75"/>
                  <a:pt x="387" y="198"/>
                </a:cubicBezTo>
                <a:cubicBezTo>
                  <a:pt x="72" y="741"/>
                  <a:pt x="72" y="741"/>
                  <a:pt x="72" y="741"/>
                </a:cubicBezTo>
                <a:cubicBezTo>
                  <a:pt x="0" y="865"/>
                  <a:pt x="0" y="1017"/>
                  <a:pt x="72" y="1140"/>
                </a:cubicBezTo>
                <a:cubicBezTo>
                  <a:pt x="387" y="1683"/>
                  <a:pt x="387" y="1683"/>
                  <a:pt x="387" y="1683"/>
                </a:cubicBezTo>
                <a:cubicBezTo>
                  <a:pt x="458" y="1806"/>
                  <a:pt x="589" y="1881"/>
                  <a:pt x="730" y="1881"/>
                </a:cubicBezTo>
                <a:cubicBezTo>
                  <a:pt x="1364" y="1881"/>
                  <a:pt x="1364" y="1881"/>
                  <a:pt x="1364" y="1881"/>
                </a:cubicBezTo>
                <a:cubicBezTo>
                  <a:pt x="1506" y="1881"/>
                  <a:pt x="1637" y="1806"/>
                  <a:pt x="1708" y="1683"/>
                </a:cubicBezTo>
                <a:cubicBezTo>
                  <a:pt x="2023" y="1140"/>
                  <a:pt x="2023" y="1140"/>
                  <a:pt x="2023" y="1140"/>
                </a:cubicBezTo>
                <a:cubicBezTo>
                  <a:pt x="2094" y="1017"/>
                  <a:pt x="2094" y="865"/>
                  <a:pt x="2023" y="741"/>
                </a:cubicBezTo>
                <a:cubicBezTo>
                  <a:pt x="1708" y="198"/>
                  <a:pt x="1708" y="198"/>
                  <a:pt x="1708" y="198"/>
                </a:cubicBezTo>
                <a:cubicBezTo>
                  <a:pt x="1637" y="75"/>
                  <a:pt x="1506" y="0"/>
                  <a:pt x="1364" y="0"/>
                </a:cubicBezTo>
                <a:close/>
              </a:path>
            </a:pathLst>
          </a:cu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rtl="0"/>
            <a:endParaRPr lang="en-US" sz="180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2755901" y="1375833"/>
            <a:ext cx="3502025" cy="4210051"/>
          </a:xfrm>
          <a:custGeom>
            <a:avLst/>
            <a:gdLst>
              <a:gd name="T0" fmla="*/ 1349 w 2073"/>
              <a:gd name="T1" fmla="*/ 0 h 1870"/>
              <a:gd name="T2" fmla="*/ 724 w 2073"/>
              <a:gd name="T3" fmla="*/ 0 h 1870"/>
              <a:gd name="T4" fmla="*/ 383 w 2073"/>
              <a:gd name="T5" fmla="*/ 196 h 1870"/>
              <a:gd name="T6" fmla="*/ 70 w 2073"/>
              <a:gd name="T7" fmla="*/ 738 h 1870"/>
              <a:gd name="T8" fmla="*/ 70 w 2073"/>
              <a:gd name="T9" fmla="*/ 1132 h 1870"/>
              <a:gd name="T10" fmla="*/ 383 w 2073"/>
              <a:gd name="T11" fmla="*/ 1673 h 1870"/>
              <a:gd name="T12" fmla="*/ 724 w 2073"/>
              <a:gd name="T13" fmla="*/ 1870 h 1870"/>
              <a:gd name="T14" fmla="*/ 1349 w 2073"/>
              <a:gd name="T15" fmla="*/ 1870 h 1870"/>
              <a:gd name="T16" fmla="*/ 1690 w 2073"/>
              <a:gd name="T17" fmla="*/ 1673 h 1870"/>
              <a:gd name="T18" fmla="*/ 2003 w 2073"/>
              <a:gd name="T19" fmla="*/ 1132 h 1870"/>
              <a:gd name="T20" fmla="*/ 2003 w 2073"/>
              <a:gd name="T21" fmla="*/ 738 h 1870"/>
              <a:gd name="T22" fmla="*/ 1690 w 2073"/>
              <a:gd name="T23" fmla="*/ 196 h 1870"/>
              <a:gd name="T24" fmla="*/ 1349 w 2073"/>
              <a:gd name="T25" fmla="*/ 0 h 1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3" h="1870">
                <a:moveTo>
                  <a:pt x="1349" y="0"/>
                </a:moveTo>
                <a:cubicBezTo>
                  <a:pt x="724" y="0"/>
                  <a:pt x="724" y="0"/>
                  <a:pt x="724" y="0"/>
                </a:cubicBezTo>
                <a:cubicBezTo>
                  <a:pt x="583" y="0"/>
                  <a:pt x="453" y="75"/>
                  <a:pt x="383" y="196"/>
                </a:cubicBezTo>
                <a:cubicBezTo>
                  <a:pt x="70" y="738"/>
                  <a:pt x="70" y="738"/>
                  <a:pt x="70" y="738"/>
                </a:cubicBezTo>
                <a:cubicBezTo>
                  <a:pt x="0" y="860"/>
                  <a:pt x="0" y="1010"/>
                  <a:pt x="70" y="1132"/>
                </a:cubicBezTo>
                <a:cubicBezTo>
                  <a:pt x="383" y="1673"/>
                  <a:pt x="383" y="1673"/>
                  <a:pt x="383" y="1673"/>
                </a:cubicBezTo>
                <a:cubicBezTo>
                  <a:pt x="453" y="1795"/>
                  <a:pt x="583" y="1870"/>
                  <a:pt x="724" y="1870"/>
                </a:cubicBezTo>
                <a:cubicBezTo>
                  <a:pt x="1349" y="1870"/>
                  <a:pt x="1349" y="1870"/>
                  <a:pt x="1349" y="1870"/>
                </a:cubicBezTo>
                <a:cubicBezTo>
                  <a:pt x="1490" y="1870"/>
                  <a:pt x="1620" y="1795"/>
                  <a:pt x="1690" y="1673"/>
                </a:cubicBezTo>
                <a:cubicBezTo>
                  <a:pt x="2003" y="1132"/>
                  <a:pt x="2003" y="1132"/>
                  <a:pt x="2003" y="1132"/>
                </a:cubicBezTo>
                <a:cubicBezTo>
                  <a:pt x="2073" y="1010"/>
                  <a:pt x="2073" y="860"/>
                  <a:pt x="2003" y="738"/>
                </a:cubicBezTo>
                <a:cubicBezTo>
                  <a:pt x="1690" y="196"/>
                  <a:pt x="1690" y="196"/>
                  <a:pt x="1690" y="196"/>
                </a:cubicBezTo>
                <a:cubicBezTo>
                  <a:pt x="1620" y="75"/>
                  <a:pt x="1490" y="0"/>
                  <a:pt x="134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rtl="0"/>
            <a:endParaRPr lang="en-US" sz="1800"/>
          </a:p>
        </p:txBody>
      </p:sp>
      <p:pic>
        <p:nvPicPr>
          <p:cNvPr id="10" name="صورة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02242" y="367695"/>
            <a:ext cx="1506374" cy="39430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728673"/>
            <a:ext cx="9144000" cy="142724"/>
          </a:xfrm>
          <a:prstGeom prst="rect">
            <a:avLst/>
          </a:prstGeom>
        </p:spPr>
      </p:pic>
      <p:sp>
        <p:nvSpPr>
          <p:cNvPr id="14" name="عنصر نائب للنص 22"/>
          <p:cNvSpPr>
            <a:spLocks noGrp="1"/>
          </p:cNvSpPr>
          <p:nvPr>
            <p:ph type="body" sz="quarter" idx="10" hasCustomPrompt="1"/>
          </p:nvPr>
        </p:nvSpPr>
        <p:spPr>
          <a:xfrm>
            <a:off x="3425484" y="2533650"/>
            <a:ext cx="2220913" cy="1819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342900" indent="0" algn="ctr">
              <a:lnSpc>
                <a:spcPct val="100000"/>
              </a:lnSpc>
              <a:buNone/>
              <a:defRPr/>
            </a:lvl2pPr>
            <a:lvl3pPr marL="685800" indent="0" algn="ctr">
              <a:lnSpc>
                <a:spcPct val="100000"/>
              </a:lnSpc>
              <a:buNone/>
              <a:defRPr/>
            </a:lvl3pPr>
            <a:lvl4pPr marL="1028700" indent="0" algn="ctr">
              <a:lnSpc>
                <a:spcPct val="100000"/>
              </a:lnSpc>
              <a:buNone/>
              <a:defRPr/>
            </a:lvl4pPr>
            <a:lvl5pPr marL="1371600" indent="0" algn="ctr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ar-SA" dirty="0"/>
              <a:t>العنــــوان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60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945C-D9F7-4A0D-A845-EA3715FFCEAD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EE3E-B60B-4179-8221-BE2D454AD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77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86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945C-D9F7-4A0D-A845-EA3715FFCEAD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EE3E-B60B-4179-8221-BE2D454AD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49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945C-D9F7-4A0D-A845-EA3715FFCEAD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EE3E-B60B-4179-8221-BE2D454AD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5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945C-D9F7-4A0D-A845-EA3715FFCEAD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EE3E-B60B-4179-8221-BE2D454AD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6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945C-D9F7-4A0D-A845-EA3715FFCEAD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EE3E-B60B-4179-8221-BE2D454AD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945C-D9F7-4A0D-A845-EA3715FFCEAD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EE3E-B60B-4179-8221-BE2D454AD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3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945C-D9F7-4A0D-A845-EA3715FFCEAD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EE3E-B60B-4179-8221-BE2D454AD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5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945C-D9F7-4A0D-A845-EA3715FFCEAD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EE3E-B60B-4179-8221-BE2D454AD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4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5945C-D9F7-4A0D-A845-EA3715FFCEAD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EE3E-B60B-4179-8221-BE2D454AD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2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05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857250"/>
            <a:ext cx="9134801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B65A23-590B-4FF0-A5C4-24A8D1F2A421}"/>
              </a:ext>
            </a:extLst>
          </p:cNvPr>
          <p:cNvSpPr txBox="1">
            <a:spLocks/>
          </p:cNvSpPr>
          <p:nvPr/>
        </p:nvSpPr>
        <p:spPr>
          <a:xfrm>
            <a:off x="0" y="2155874"/>
            <a:ext cx="8906200" cy="12954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 </a:t>
            </a:r>
            <a:br>
              <a:rPr lang="en-US" dirty="0">
                <a:solidFill>
                  <a:srgbClr val="C00000"/>
                </a:solidFill>
              </a:rPr>
            </a:br>
            <a:br>
              <a:rPr lang="en-US" dirty="0">
                <a:solidFill>
                  <a:srgbClr val="C00000"/>
                </a:solidFill>
              </a:rPr>
            </a:br>
            <a:r>
              <a:rPr lang="en-US" sz="1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MALE REPRODUCTIVE SYSTEM</a:t>
            </a:r>
            <a:br>
              <a:rPr lang="en-US" sz="1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  <a:br>
              <a:rPr lang="en-US" dirty="0">
                <a:solidFill>
                  <a:srgbClr val="C00000"/>
                </a:solidFill>
              </a:rPr>
            </a:b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40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3DDD02-971C-4080-9881-B6A4A0097AC4}"/>
              </a:ext>
            </a:extLst>
          </p:cNvPr>
          <p:cNvSpPr/>
          <p:nvPr/>
        </p:nvSpPr>
        <p:spPr>
          <a:xfrm>
            <a:off x="0" y="1143000"/>
            <a:ext cx="90678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indent="-284163" algn="just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Painless accumulation of fluid in a sac around one or both testicles between the layers of the tunica vaginalis.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Idiopathic (most common)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Congenital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Acquired: Secondary to underlying pathology 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(e.g., trauma, tumor, torsion, infection)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features: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Painless swelling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of affected scrotum 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be present since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infancy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childhood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 transillumination</a:t>
            </a:r>
          </a:p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a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diagnosis</a:t>
            </a:r>
          </a:p>
          <a:p>
            <a:pPr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Anechoic fluid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confirms the diagnosis.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5FC24A-E443-4648-BAA8-4CAF32683D24}"/>
              </a:ext>
            </a:extLst>
          </p:cNvPr>
          <p:cNvSpPr/>
          <p:nvPr/>
        </p:nvSpPr>
        <p:spPr>
          <a:xfrm>
            <a:off x="2362200" y="151048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Hydrocele</a:t>
            </a: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ydrocele">
            <a:extLst>
              <a:ext uri="{FF2B5EF4-FFF2-40B4-BE49-F238E27FC236}">
                <a16:creationId xmlns:a16="http://schemas.microsoft.com/office/drawing/2014/main" id="{FE3A81C9-14E9-4236-962D-CCADDBF2D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3581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7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52400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HYDROCELE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SIMPLE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6360"/>
            <a:ext cx="4343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" y="5560255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 hydrocoele </a:t>
            </a:r>
            <a:r>
              <a:rPr lang="en-US" sz="2000" b="1" dirty="0"/>
              <a:t>is demonstrated surrounding an otherwise normal testis </a:t>
            </a:r>
            <a:r>
              <a:rPr lang="en-US" dirty="0"/>
              <a:t>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D68194B-6195-4E62-9A49-281FAA04A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343400" cy="364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78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1230923"/>
            <a:ext cx="4855032" cy="454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111" y="1219200"/>
            <a:ext cx="4009889" cy="454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59436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Simple hydrocele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34055" y="576072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Reactive hydrocele due to epididymitis</a:t>
            </a:r>
          </a:p>
        </p:txBody>
      </p:sp>
    </p:spTree>
    <p:extLst>
      <p:ext uri="{BB962C8B-B14F-4D97-AF65-F5344CB8AC3E}">
        <p14:creationId xmlns:p14="http://schemas.microsoft.com/office/powerpoint/2010/main" val="2619108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COMPLEX HYDROCELE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1"/>
            <a:ext cx="6324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333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-125753"/>
            <a:ext cx="243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Varicocele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03" y="492516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Normally the diameter of vein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less than 3 mm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presentation :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Scrotal swelling &amp; pain - testicular atrophy  - infertility or subfertility</a:t>
            </a:r>
          </a:p>
          <a:p>
            <a:pPr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diagnostic modality of choice.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Dilatation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 pampiniform plexus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veins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Valsalva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maneuver  characteristically have a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serpiginous appearance</a:t>
            </a:r>
          </a:p>
          <a:p>
            <a:pPr algn="just"/>
            <a:endParaRPr lang="en-US" dirty="0"/>
          </a:p>
          <a:p>
            <a:pPr algn="just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Varicocele">
            <a:extLst>
              <a:ext uri="{FF2B5EF4-FFF2-40B4-BE49-F238E27FC236}">
                <a16:creationId xmlns:a16="http://schemas.microsoft.com/office/drawing/2014/main" id="{CFBA69EB-BC27-41D9-ADDE-5FEC7FE22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1" y="2954533"/>
            <a:ext cx="6330479" cy="28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87BEEC-6A5C-4489-8E2F-2BF85FB7CA89}"/>
              </a:ext>
            </a:extLst>
          </p:cNvPr>
          <p:cNvSpPr/>
          <p:nvPr/>
        </p:nvSpPr>
        <p:spPr>
          <a:xfrm>
            <a:off x="21101" y="5850348"/>
            <a:ext cx="9101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 of the scrotum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characteristic of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varicocele.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a :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Dilated pampiniform veins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seen within the left scrotum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b :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Doppler sonography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shows the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venous reflux.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aricocele">
            <a:extLst>
              <a:ext uri="{FF2B5EF4-FFF2-40B4-BE49-F238E27FC236}">
                <a16:creationId xmlns:a16="http://schemas.microsoft.com/office/drawing/2014/main" id="{483D2522-288D-4423-825B-79C8C6A3A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20" y="2926471"/>
            <a:ext cx="2329392" cy="263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140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2432828"/>
            <a:ext cx="4191000" cy="3186623"/>
          </a:xfrm>
        </p:spPr>
        <p:txBody>
          <a:bodyPr/>
          <a:lstStyle/>
          <a:p>
            <a:pPr marL="571500" indent="-571500" algn="l" rtl="0">
              <a:buFont typeface="+mj-lt"/>
              <a:buAutoNum type="roman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Orchitis</a:t>
            </a:r>
          </a:p>
          <a:p>
            <a:pPr marL="571500" indent="-571500" algn="l" rtl="0">
              <a:buFont typeface="+mj-lt"/>
              <a:buAutoNum type="roman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Epididymitis</a:t>
            </a:r>
          </a:p>
          <a:p>
            <a:pPr marL="571500" indent="-571500" algn="l" rtl="0">
              <a:buFont typeface="+mj-lt"/>
              <a:buAutoNum type="roman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Epididymoorchitis</a:t>
            </a:r>
          </a:p>
          <a:p>
            <a:pPr marL="571500" indent="-571500" algn="l" rtl="0">
              <a:buFont typeface="+mj-lt"/>
              <a:buAutoNum type="romanLcPeriod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81F951-7B14-4CC5-ACFB-B2E58FBE275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0" y="533400"/>
            <a:ext cx="35052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Acute testis</a:t>
            </a:r>
          </a:p>
        </p:txBody>
      </p:sp>
    </p:spTree>
    <p:extLst>
      <p:ext uri="{BB962C8B-B14F-4D97-AF65-F5344CB8AC3E}">
        <p14:creationId xmlns:p14="http://schemas.microsoft.com/office/powerpoint/2010/main" val="3891858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822" y="2571612"/>
            <a:ext cx="3362178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81" y="2735735"/>
            <a:ext cx="336217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5" y="4749760"/>
            <a:ext cx="3312942" cy="207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61" y="4725141"/>
            <a:ext cx="331294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399" y="152400"/>
            <a:ext cx="8839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Epididymitis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presentation: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Ranges from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mild tenderness to a severe febrile process with acute unilateral scrotal pain. </a:t>
            </a:r>
          </a:p>
          <a:p>
            <a:pPr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Reactive hydrocele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scrotal wall thickening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edematous epididymis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shows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vascularity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Doppler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6E841C-AAB7-4A77-96D1-B074B28FAC7F}"/>
              </a:ext>
            </a:extLst>
          </p:cNvPr>
          <p:cNvSpPr/>
          <p:nvPr/>
        </p:nvSpPr>
        <p:spPr>
          <a:xfrm>
            <a:off x="3389729" y="3429000"/>
            <a:ext cx="227662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CF1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Testicular torsion</a:t>
            </a:r>
            <a:r>
              <a:rPr lang="en-US" sz="2000" dirty="0">
                <a:solidFill>
                  <a:srgbClr val="CF1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most important differential diagnosis of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epididymitis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must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ruled out first!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92756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539" y="1830254"/>
            <a:ext cx="3126461" cy="23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5" y="4332382"/>
            <a:ext cx="4183992" cy="288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9657"/>
            <a:ext cx="490215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691" y="801389"/>
            <a:ext cx="601753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Clinical features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 onset of fever, nausea, vomiting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Swollen and tender affected testicle(s)</a:t>
            </a:r>
          </a:p>
          <a:p>
            <a:pPr algn="just"/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 :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gold standard investigation. 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Hypoechogenicity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Focal or diffuse 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Hypervascularity: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Focal or diffuse 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Swelling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Scrotal wall thickening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4146" y="-82725"/>
            <a:ext cx="1833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Orchitis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6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42" y="2590800"/>
            <a:ext cx="4606472" cy="375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2560721"/>
            <a:ext cx="419462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Testicular abscess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2095" y="790588"/>
            <a:ext cx="89081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Develops as a result of untreated or severe epididymo-orchitis.</a:t>
            </a: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focal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 of altered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echogenicity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vascularity</a:t>
            </a:r>
            <a:endParaRPr lang="ar-SA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602D6F-1050-4FC4-B3EE-ECDA3B5FD8A8}"/>
              </a:ext>
            </a:extLst>
          </p:cNvPr>
          <p:cNvSpPr/>
          <p:nvPr/>
        </p:nvSpPr>
        <p:spPr>
          <a:xfrm>
            <a:off x="3154740" y="26963"/>
            <a:ext cx="3237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testicular abscess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460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9378"/>
            <a:ext cx="90678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Testicular torsion</a:t>
            </a:r>
            <a:endParaRPr lang="en-US" b="1" dirty="0"/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Clinical features</a:t>
            </a:r>
          </a:p>
          <a:p>
            <a:pPr marL="1657350" lvl="3" indent="-28575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most commonly affects neonates and young men.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 30 days of life and during (10–14 years)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pPr marL="1657350" lvl="3" indent="-28575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 onset of fever, nausea, vomiting</a:t>
            </a:r>
          </a:p>
          <a:p>
            <a:pPr marL="1657350" lvl="3" indent="-28575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Swollen and tender affected testicle(s).</a:t>
            </a:r>
          </a:p>
          <a:p>
            <a:pPr marL="1657350" lvl="3" indent="-28575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Absent cremasteric reflex</a:t>
            </a:r>
          </a:p>
          <a:p>
            <a:pPr marL="1657350" lvl="3" indent="-28575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 Prehn sign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modality of choice for evaluating the potentially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torted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testis in inconclusive clinical findings.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Enlarged testis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Twisting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 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spermatic cord (whirlpool sign)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absent blood flow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to/from the 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affected testis 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Heterogeneous appearance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testicular parenchyma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indicates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testicular necrosis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Reactive hydrocele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Thickening of the scrotal skin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1E02B3-7929-4853-88F0-B2119F3617FF}"/>
              </a:ext>
            </a:extLst>
          </p:cNvPr>
          <p:cNvSpPr/>
          <p:nvPr/>
        </p:nvSpPr>
        <p:spPr>
          <a:xfrm>
            <a:off x="76200" y="2782669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Testicular torsion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 typically </a:t>
            </a:r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 </a:t>
            </a:r>
            <a:r>
              <a:rPr 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clinical diagnosis</a:t>
            </a:r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 not </a:t>
            </a:r>
            <a:r>
              <a:rPr lang="en-US" sz="2000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delay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definitive treatment for </a:t>
            </a:r>
            <a:r>
              <a:rPr lang="en-US" sz="2000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diagnostic workup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000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clinical suspicion is high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Lato"/>
              </a:rPr>
              <a:t>.</a:t>
            </a:r>
            <a:endParaRPr lang="en-US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8F80A7-D50C-461A-A8B3-C1237BE04F46}"/>
              </a:ext>
            </a:extLst>
          </p:cNvPr>
          <p:cNvSpPr/>
          <p:nvPr/>
        </p:nvSpPr>
        <p:spPr>
          <a:xfrm>
            <a:off x="-54416" y="643622"/>
            <a:ext cx="919841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Scrotum and testes disorders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scrotal contents are usually imaged with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ultrasound,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but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MRI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is occasionally used.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Scrotal swelling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It is essential to differentiate:</a:t>
            </a:r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Intratesticular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cause: e.g. testicular tumour.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Extratesticular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e.g. varicocele, hydrocele or infection (such as epididymitis or epididymo-orchitis).</a:t>
            </a:r>
          </a:p>
        </p:txBody>
      </p:sp>
    </p:spTree>
    <p:extLst>
      <p:ext uri="{BB962C8B-B14F-4D97-AF65-F5344CB8AC3E}">
        <p14:creationId xmlns:p14="http://schemas.microsoft.com/office/powerpoint/2010/main" val="2599468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termittent testicular torsion">
            <a:extLst>
              <a:ext uri="{FF2B5EF4-FFF2-40B4-BE49-F238E27FC236}">
                <a16:creationId xmlns:a16="http://schemas.microsoft.com/office/drawing/2014/main" id="{A93377CA-F147-46F2-94B3-91C9C8CB4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143000"/>
            <a:ext cx="5410199" cy="386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E42E77-24EF-4523-A194-9B2D18F4FCE1}"/>
              </a:ext>
            </a:extLst>
          </p:cNvPr>
          <p:cNvSpPr/>
          <p:nvPr/>
        </p:nvSpPr>
        <p:spPr>
          <a:xfrm>
            <a:off x="0" y="5011341"/>
            <a:ext cx="54101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Testicular torsion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Doppler ultrasound of both testes (transverse plane) of a 14-year-old boy who woke up with acute right scrotal pain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testis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lies in an abnormal 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horizontal position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(white arrow), with 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intratesticular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slightly 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the left testis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findings are consistent with 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testicular torsion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0F6A20-7896-457A-9DA6-CD702BBA2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238250"/>
            <a:ext cx="3352800" cy="2857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8CBFA4-AD15-4AA5-AEBB-FA012714799D}"/>
              </a:ext>
            </a:extLst>
          </p:cNvPr>
          <p:cNvSpPr/>
          <p:nvPr/>
        </p:nvSpPr>
        <p:spPr>
          <a:xfrm>
            <a:off x="5791200" y="4191000"/>
            <a:ext cx="3352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whirlpool sign</a:t>
            </a:r>
            <a:endParaRPr lang="en-US" dirty="0">
              <a:solidFill>
                <a:srgbClr val="1F1F1F"/>
              </a:solidFill>
              <a:latin typeface="Google Sans"/>
            </a:endParaRPr>
          </a:p>
          <a:p>
            <a:pPr algn="just"/>
            <a:r>
              <a:rPr lang="en-US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spiral-like pattern when the spermatic cord is assessed during ultrasonography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89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1" y="-26773"/>
            <a:ext cx="4846320" cy="683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1219200"/>
            <a:ext cx="4297680" cy="44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6320" y="5105400"/>
            <a:ext cx="429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ORCHITIS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0" y="6400800"/>
            <a:ext cx="172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TORSION</a:t>
            </a:r>
          </a:p>
        </p:txBody>
      </p:sp>
    </p:spTree>
    <p:extLst>
      <p:ext uri="{BB962C8B-B14F-4D97-AF65-F5344CB8AC3E}">
        <p14:creationId xmlns:p14="http://schemas.microsoft.com/office/powerpoint/2010/main" val="3680446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43200" y="0"/>
            <a:ext cx="3124200" cy="868363"/>
          </a:xfrm>
          <a:prstGeom prst="rect">
            <a:avLst/>
          </a:prstGeom>
        </p:spPr>
        <p:txBody>
          <a:bodyPr/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Cryptorchidism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" y="1219200"/>
            <a:ext cx="8953500" cy="641191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failure of one or both testicles to descend to their natural position in the scrotum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</a:t>
            </a:r>
          </a:p>
          <a:p>
            <a:pPr lvl="1"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Palpable :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testicle cannot be manually manipulated into the scrotum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Non-palpable: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be intra-abdominal or absent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Variants Inguinal testis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 testicle is located between the external and internal inguinal ring.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Intra-abdominal testis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 testicle is located proximal to the internal inguinal ring.</a:t>
            </a:r>
          </a:p>
          <a:p>
            <a:pPr algn="just"/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Diagnosis: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Primarily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 </a:t>
            </a:r>
            <a:r>
              <a:rPr lang="es-E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es-E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diagnosis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597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10B99-9AD4-4D23-BB8E-42D696A3ABB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19200"/>
            <a:ext cx="9084212" cy="4754563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Testis in the 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inguinal canal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commonest site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can be diagnosed by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ultrasound.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Testis lies within the 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abdomen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where the ultrasound is 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inconclusive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of choice.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EEE10F-84D8-41B7-821B-C66380F7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7461"/>
            <a:ext cx="4572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878AE5-F7F2-4059-90C7-C509B604A310}"/>
              </a:ext>
            </a:extLst>
          </p:cNvPr>
          <p:cNvSpPr txBox="1"/>
          <p:nvPr/>
        </p:nvSpPr>
        <p:spPr>
          <a:xfrm>
            <a:off x="4953000" y="6336268"/>
            <a:ext cx="4131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Undescended testes in inguinal canal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BC74576-0466-41BF-A524-DD291BC5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95600"/>
            <a:ext cx="4114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B2F4C-EC5C-4752-A85A-74C4F730C5E8}"/>
              </a:ext>
            </a:extLst>
          </p:cNvPr>
          <p:cNvSpPr txBox="1"/>
          <p:nvPr/>
        </p:nvSpPr>
        <p:spPr>
          <a:xfrm>
            <a:off x="-124851" y="6212913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MRI – Both testes lie at the inguinal canal</a:t>
            </a:r>
          </a:p>
        </p:txBody>
      </p:sp>
    </p:spTree>
    <p:extLst>
      <p:ext uri="{BB962C8B-B14F-4D97-AF65-F5344CB8AC3E}">
        <p14:creationId xmlns:p14="http://schemas.microsoft.com/office/powerpoint/2010/main" val="258002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05220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so common that it can be regarded as a 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finding in older men.</a:t>
            </a:r>
          </a:p>
          <a:p>
            <a:pPr algn="just"/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Shows 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correlation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symptoms of 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prostatic hypertrophy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 any relation to 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prostatic carcinoma.</a:t>
            </a:r>
          </a:p>
          <a:p>
            <a:pPr algn="just"/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Flecks of calcification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varying size, approximately 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symmetrical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about the 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midline,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seen just 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inferior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bladder.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2445680" y="158889"/>
            <a:ext cx="4252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Prostatic calcification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14400"/>
            <a:ext cx="7010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126123" y="5948289"/>
            <a:ext cx="289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Prostatic calcification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" y="97691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Testicular Tumors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19EE01-D64B-4644-8FEC-F73EFEF91867}"/>
              </a:ext>
            </a:extLst>
          </p:cNvPr>
          <p:cNvSpPr/>
          <p:nvPr/>
        </p:nvSpPr>
        <p:spPr>
          <a:xfrm>
            <a:off x="0" y="1066800"/>
            <a:ext cx="901797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Testicular tumors most commonly occur in men between 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and 35 years</a:t>
            </a:r>
            <a:r>
              <a:rPr lang="en-US" sz="32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of age, and are the most 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solid</a:t>
            </a:r>
            <a:r>
              <a:rPr lang="en-US" sz="32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malignancy</a:t>
            </a:r>
            <a:r>
              <a:rPr lang="en-US" sz="32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in this group. </a:t>
            </a:r>
          </a:p>
          <a:p>
            <a:pPr algn="just"/>
            <a:r>
              <a:rPr lang="en-US" sz="3600" dirty="0">
                <a:solidFill>
                  <a:srgbClr val="1A1C1C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Diagnosis is made primarily based on </a:t>
            </a:r>
            <a:r>
              <a:rPr lang="en-US" sz="3600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palpation</a:t>
            </a:r>
            <a:r>
              <a:rPr lang="en-US" sz="3600" dirty="0">
                <a:solidFill>
                  <a:srgbClr val="1A1C1C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findings on </a:t>
            </a:r>
            <a:r>
              <a:rPr lang="en-US" sz="3600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testicular ultrasound. </a:t>
            </a:r>
            <a:endParaRPr lang="en-US" sz="3600" dirty="0">
              <a:solidFill>
                <a:srgbClr val="1A1C1C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presentation</a:t>
            </a:r>
            <a:r>
              <a:rPr lang="en-US" sz="32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Most often, patients present with a 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painless nodule </a:t>
            </a:r>
            <a:r>
              <a:rPr lang="en-US" sz="32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swelling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testis</a:t>
            </a:r>
            <a:r>
              <a:rPr lang="en-US" sz="32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 transillumination test.</a:t>
            </a:r>
          </a:p>
        </p:txBody>
      </p:sp>
    </p:spTree>
    <p:extLst>
      <p:ext uri="{BB962C8B-B14F-4D97-AF65-F5344CB8AC3E}">
        <p14:creationId xmlns:p14="http://schemas.microsoft.com/office/powerpoint/2010/main" val="2031354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21604E-1D07-411D-A3C3-58C0150EC7F3}"/>
              </a:ext>
            </a:extLst>
          </p:cNvPr>
          <p:cNvSpPr/>
          <p:nvPr/>
        </p:nvSpPr>
        <p:spPr>
          <a:xfrm>
            <a:off x="-1" y="0"/>
            <a:ext cx="906780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Imaging</a:t>
            </a:r>
          </a:p>
          <a:p>
            <a:pPr algn="just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Ultrasound: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Seminoma:</a:t>
            </a:r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hypoechoic, homogenous, sharp margins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Nonseminomas: </a:t>
            </a:r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 echogenicity , inhomogenous , may be calcified or cystic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Microlithiasis:</a:t>
            </a:r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disseminated calcification as a possible precursor of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carcinoma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starry sky appearance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 abdominopelvic </a:t>
            </a:r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chest CT:</a:t>
            </a:r>
          </a:p>
          <a:p>
            <a:pPr algn="just"/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-To assess retroperitoneal (e.g. Para-aortocaval) and mediastinal lymph nodes.</a:t>
            </a:r>
          </a:p>
          <a:p>
            <a:pPr algn="just"/>
            <a:endParaRPr lang="en-US" sz="2800" dirty="0">
              <a:solidFill>
                <a:srgbClr val="1A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Cranial CT </a:t>
            </a:r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MRI</a:t>
            </a:r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if distant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metastasis</a:t>
            </a:r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to the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suspected</a:t>
            </a:r>
            <a:endParaRPr lang="en-US" sz="2800" b="0" i="0" dirty="0">
              <a:solidFill>
                <a:srgbClr val="1A1C1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322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723" y="4114800"/>
            <a:ext cx="4114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46" y="838200"/>
            <a:ext cx="4114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710625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Seminomas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95400"/>
            <a:ext cx="4724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4689" y="50292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Ultrasound</a:t>
            </a:r>
            <a:r>
              <a:rPr lang="en-US" sz="2400" dirty="0"/>
              <a:t> of a testis demonstrating a small </a:t>
            </a:r>
            <a:r>
              <a:rPr lang="en-US" sz="2400" b="1" dirty="0">
                <a:solidFill>
                  <a:srgbClr val="C00000"/>
                </a:solidFill>
              </a:rPr>
              <a:t>seminoma</a:t>
            </a:r>
            <a:r>
              <a:rPr lang="en-US" sz="2400" dirty="0"/>
              <a:t> . Several very bright echogenic specks of microcalcification are seen</a:t>
            </a:r>
          </a:p>
        </p:txBody>
      </p:sp>
    </p:spTree>
    <p:extLst>
      <p:ext uri="{BB962C8B-B14F-4D97-AF65-F5344CB8AC3E}">
        <p14:creationId xmlns:p14="http://schemas.microsoft.com/office/powerpoint/2010/main" val="1497806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14600"/>
            <a:ext cx="685800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" y="760274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Testicular Microlithiasis (Microcalcification)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Ultrasound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Microlithiasis appears as 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non-shadowing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hyperechoic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foci ranging in diameter from 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1-3 mm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18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26EB-CE26-4FCF-8B8A-D78986887EC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66800" y="62857"/>
            <a:ext cx="5116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Scrotum and testes disorders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99" y="724039"/>
            <a:ext cx="905607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Doppler ultrasound: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used for patients with acute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testicular pain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and/or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swelling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</a:t>
            </a:r>
            <a:r>
              <a:rPr lang="en-US" sz="36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testicular 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torsion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epididymitis/orchitis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assess the perfusion.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resonance imaging: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produce highly detailed images of the scrotal contents but is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used in rare cases where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not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provide 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sufficient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information. </a:t>
            </a:r>
          </a:p>
        </p:txBody>
      </p:sp>
      <p:pic>
        <p:nvPicPr>
          <p:cNvPr id="5" name="Picture 4" descr="A black and blue logo&#10;&#10;Description automatically generated">
            <a:extLst>
              <a:ext uri="{FF2B5EF4-FFF2-40B4-BE49-F238E27FC236}">
                <a16:creationId xmlns:a16="http://schemas.microsoft.com/office/drawing/2014/main" id="{0DE8EAEA-4656-4873-BB60-FA8821CD2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137" y="102207"/>
            <a:ext cx="2911040" cy="62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199" y="228600"/>
            <a:ext cx="594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</a:rPr>
              <a:t>Benign Prostatic Hyperplasia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8757" y="990600"/>
            <a:ext cx="89154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Benign glandular and stromal hyperplasia of the 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transitional zone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 prostate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there is an 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volume of the prostate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calculated volume exceeding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30cc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Post-micturition residual volume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typically elevated: More than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mL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is usually considered abnormal.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presentation: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remember the symptoms of BPH, think “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FUNWISE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requency,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rgency,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octuria,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eak stream /hesitancy,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ntermittent stream,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to urinate, and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mptying (not emptying completely, terminal dribbling).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79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AD15DD-3F70-4271-85DB-DC5BBCD4C45E}"/>
              </a:ext>
            </a:extLst>
          </p:cNvPr>
          <p:cNvSpPr/>
          <p:nvPr/>
        </p:nvSpPr>
        <p:spPr>
          <a:xfrm>
            <a:off x="14068" y="733246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Ultrasound : Transabdominal ultrasound (TAUS)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Indications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 pelvis: Consider prior to initiating treatment to assess the size of the prostate.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Supportive findings of BPH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total prostate volume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Elevated PVR volume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 of bladder outlet obstruction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e.g., bladder wall thickening and hydronephrosis ).</a:t>
            </a:r>
          </a:p>
          <a:p>
            <a:pPr algn="just"/>
            <a:endParaRPr lang="en-US" sz="2800" dirty="0">
              <a:solidFill>
                <a:srgbClr val="1A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Transrectal ultrasound (TRUS) :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TRUS </a:t>
            </a:r>
            <a:r>
              <a:rPr lang="en-US" sz="2800" b="1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not </a:t>
            </a:r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 for the initial evaluation of BPH. </a:t>
            </a:r>
          </a:p>
          <a:p>
            <a:pPr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Indications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Suspected prostate cancer to guide biopsy</a:t>
            </a:r>
          </a:p>
        </p:txBody>
      </p:sp>
    </p:spTree>
    <p:extLst>
      <p:ext uri="{BB962C8B-B14F-4D97-AF65-F5344CB8AC3E}">
        <p14:creationId xmlns:p14="http://schemas.microsoft.com/office/powerpoint/2010/main" val="1848022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7239000" cy="501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00" y="11430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Case .   75 years old male with retention of urine</a:t>
            </a:r>
          </a:p>
        </p:txBody>
      </p:sp>
    </p:spTree>
    <p:extLst>
      <p:ext uri="{BB962C8B-B14F-4D97-AF65-F5344CB8AC3E}">
        <p14:creationId xmlns:p14="http://schemas.microsoft.com/office/powerpoint/2010/main" val="1871868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37" y="2161405"/>
            <a:ext cx="4321860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14478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Hypertrophy of prostate  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2161405"/>
            <a:ext cx="4901978" cy="390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447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Carcinoma of the prostate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703152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Transrectal ultrasound images of prostate</a:t>
            </a:r>
          </a:p>
        </p:txBody>
      </p:sp>
    </p:spTree>
    <p:extLst>
      <p:ext uri="{BB962C8B-B14F-4D97-AF65-F5344CB8AC3E}">
        <p14:creationId xmlns:p14="http://schemas.microsoft.com/office/powerpoint/2010/main" val="2170787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96A838-6844-4167-80B5-8A391F503EBB}"/>
              </a:ext>
            </a:extLst>
          </p:cNvPr>
          <p:cNvSpPr/>
          <p:nvPr/>
        </p:nvSpPr>
        <p:spPr>
          <a:xfrm>
            <a:off x="0" y="152400"/>
            <a:ext cx="9067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MRI and CT pelvis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Commonly used for preprocedural assessment of prostate volume and localization of enlarged tissue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A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MRI can potentially differentiate BPH from prostate cancer.</a:t>
            </a:r>
            <a:endParaRPr lang="en-US" sz="3600" b="0" i="0" dirty="0">
              <a:solidFill>
                <a:srgbClr val="1A1C1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Enlarged prostate gland">
            <a:extLst>
              <a:ext uri="{FF2B5EF4-FFF2-40B4-BE49-F238E27FC236}">
                <a16:creationId xmlns:a16="http://schemas.microsoft.com/office/drawing/2014/main" id="{F3B2CD5D-3A45-4197-B82A-D80E71E15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048000"/>
            <a:ext cx="4724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299964-722C-46D0-BBAC-1F9D8394365C}"/>
              </a:ext>
            </a:extLst>
          </p:cNvPr>
          <p:cNvSpPr/>
          <p:nvPr/>
        </p:nvSpPr>
        <p:spPr>
          <a:xfrm>
            <a:off x="76199" y="4458831"/>
            <a:ext cx="41042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Enlarged prostate gland</a:t>
            </a:r>
          </a:p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MRI pelvis (T2-weighted, sagittal plane)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enlarged prostate gland is lobulated and heterogeneous. The bladder base is elevated. A foley catheter is in place .</a:t>
            </a:r>
            <a:endParaRPr lang="en-US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89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kidneyobstr"/>
          <p:cNvPicPr>
            <a:picLocks noChangeAspect="1" noChangeArrowheads="1"/>
          </p:cNvPicPr>
          <p:nvPr/>
        </p:nvPicPr>
        <p:blipFill>
          <a:blip r:embed="rId3" cstate="print"/>
          <a:srcRect t="2419"/>
          <a:stretch>
            <a:fillRect/>
          </a:stretch>
        </p:blipFill>
        <p:spPr bwMode="auto">
          <a:xfrm>
            <a:off x="4953000" y="884237"/>
            <a:ext cx="4038600" cy="583425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3251" name="Line 9"/>
          <p:cNvSpPr>
            <a:spLocks noChangeShapeType="1"/>
          </p:cNvSpPr>
          <p:nvPr/>
        </p:nvSpPr>
        <p:spPr bwMode="auto">
          <a:xfrm flipH="1">
            <a:off x="5943600" y="2590800"/>
            <a:ext cx="3810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53252" name="Text Box 10"/>
          <p:cNvSpPr txBox="1">
            <a:spLocks noChangeArrowheads="1"/>
          </p:cNvSpPr>
          <p:nvPr/>
        </p:nvSpPr>
        <p:spPr bwMode="auto">
          <a:xfrm>
            <a:off x="5791200" y="2209800"/>
            <a:ext cx="1768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NOTE OBSTRUCTION</a:t>
            </a:r>
          </a:p>
        </p:txBody>
      </p:sp>
      <p:sp>
        <p:nvSpPr>
          <p:cNvPr id="53253" name="Line 11"/>
          <p:cNvSpPr>
            <a:spLocks noChangeShapeType="1"/>
          </p:cNvSpPr>
          <p:nvPr/>
        </p:nvSpPr>
        <p:spPr bwMode="auto">
          <a:xfrm flipH="1">
            <a:off x="7162800" y="5943600"/>
            <a:ext cx="152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53254" name="Line 12"/>
          <p:cNvSpPr>
            <a:spLocks noChangeShapeType="1"/>
          </p:cNvSpPr>
          <p:nvPr/>
        </p:nvSpPr>
        <p:spPr bwMode="auto">
          <a:xfrm>
            <a:off x="6858000" y="579120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53255" name="Line 13"/>
          <p:cNvSpPr>
            <a:spLocks noChangeShapeType="1"/>
          </p:cNvSpPr>
          <p:nvPr/>
        </p:nvSpPr>
        <p:spPr bwMode="auto">
          <a:xfrm>
            <a:off x="6324600" y="6096000"/>
            <a:ext cx="1524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53257" name="TextBox 13"/>
          <p:cNvSpPr txBox="1">
            <a:spLocks noChangeArrowheads="1"/>
          </p:cNvSpPr>
          <p:nvPr/>
        </p:nvSpPr>
        <p:spPr bwMode="auto">
          <a:xfrm>
            <a:off x="0" y="990600"/>
            <a:ext cx="4876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This can obstruct the ureters entering the bladder leading to hydronephrosis and renal failure</a:t>
            </a:r>
            <a:r>
              <a:rPr lang="en-US" sz="2400" b="1" dirty="0"/>
              <a:t>.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2172603" y="-131425"/>
            <a:ext cx="449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    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Benign Prostatic Hyperplasia</a:t>
            </a:r>
          </a:p>
          <a:p>
            <a:r>
              <a:rPr lang="en-US" dirty="0"/>
              <a:t>    </a:t>
            </a:r>
          </a:p>
        </p:txBody>
      </p:sp>
      <p:pic>
        <p:nvPicPr>
          <p:cNvPr id="11" name="Picture 2" descr="C:\Documents and Settings\palemam\Desktop\prostrate.JPG"/>
          <p:cNvPicPr>
            <a:picLocks noChangeAspect="1" noChangeArrowheads="1"/>
          </p:cNvPicPr>
          <p:nvPr/>
        </p:nvPicPr>
        <p:blipFill>
          <a:blip r:embed="rId4" cstate="print"/>
          <a:srcRect l="26421" t="5357" r="27728"/>
          <a:stretch>
            <a:fillRect/>
          </a:stretch>
        </p:blipFill>
        <p:spPr bwMode="auto">
          <a:xfrm>
            <a:off x="477837" y="1848521"/>
            <a:ext cx="4038600" cy="48699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67" y="2133599"/>
            <a:ext cx="4600133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3599"/>
            <a:ext cx="4267200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6019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72200" y="6019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 Scan</a:t>
            </a:r>
          </a:p>
        </p:txBody>
      </p:sp>
    </p:spTree>
    <p:extLst>
      <p:ext uri="{BB962C8B-B14F-4D97-AF65-F5344CB8AC3E}">
        <p14:creationId xmlns:p14="http://schemas.microsoft.com/office/powerpoint/2010/main" val="3097132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5"/>
          <p:cNvSpPr txBox="1">
            <a:spLocks noChangeArrowheads="1"/>
          </p:cNvSpPr>
          <p:nvPr/>
        </p:nvSpPr>
        <p:spPr bwMode="auto">
          <a:xfrm>
            <a:off x="1066800" y="228600"/>
            <a:ext cx="7696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</a:rPr>
              <a:t>Metastatic Prostate Cancer</a:t>
            </a:r>
          </a:p>
        </p:txBody>
      </p:sp>
      <p:pic>
        <p:nvPicPr>
          <p:cNvPr id="56323" name="Picture 6" descr="C:\Documents and Settings\radiology\Desktop\l spine.jpg"/>
          <p:cNvPicPr>
            <a:picLocks noChangeAspect="1" noChangeArrowheads="1"/>
          </p:cNvPicPr>
          <p:nvPr/>
        </p:nvPicPr>
        <p:blipFill>
          <a:blip r:embed="rId3" cstate="print"/>
          <a:srcRect l="2477" t="1447" r="3455" b="1627"/>
          <a:stretch>
            <a:fillRect/>
          </a:stretch>
        </p:blipFill>
        <p:spPr bwMode="auto">
          <a:xfrm>
            <a:off x="5386837" y="550985"/>
            <a:ext cx="2593982" cy="521961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6324" name="Picture 7" descr="C:\Documents and Settings\radiology\Desktop\bonescan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b="15517"/>
          <a:stretch>
            <a:fillRect/>
          </a:stretch>
        </p:blipFill>
        <p:spPr bwMode="auto">
          <a:xfrm>
            <a:off x="1219200" y="550985"/>
            <a:ext cx="3385457" cy="5257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6325" name="Rectangle 7"/>
          <p:cNvSpPr>
            <a:spLocks noChangeArrowheads="1"/>
          </p:cNvSpPr>
          <p:nvPr/>
        </p:nvSpPr>
        <p:spPr bwMode="auto">
          <a:xfrm>
            <a:off x="0" y="570685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Prostate malignancy often metastasizes to the skeleton and is usually sclerotic (dense) .</a:t>
            </a:r>
          </a:p>
          <a:p>
            <a:pPr algn="just"/>
            <a:r>
              <a:rPr lang="en-US" sz="2400" b="1" dirty="0"/>
              <a:t>The nuclear bone scan shows increased activity at site.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2920554" y="2913185"/>
            <a:ext cx="3710437" cy="49521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72893"/>
            <a:ext cx="3397336" cy="470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Presse | AMBOSS">
            <a:extLst>
              <a:ext uri="{FF2B5EF4-FFF2-40B4-BE49-F238E27FC236}">
                <a16:creationId xmlns:a16="http://schemas.microsoft.com/office/drawing/2014/main" id="{629157AA-91E9-EF72-FE0E-5F572B7D1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38" y="2546350"/>
            <a:ext cx="2922793" cy="176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398837" y="137360"/>
            <a:ext cx="29145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References</a:t>
            </a:r>
            <a:endParaRPr kumimoji="0" lang="ar-EG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81000" y="1017022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Diagnostic Imaging by Andrea G. Rockall, 7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958037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Thank you</a:t>
            </a:r>
          </a:p>
        </p:txBody>
      </p:sp>
      <p:pic>
        <p:nvPicPr>
          <p:cNvPr id="4" name="Picture 2" descr="C:\Users\user\Downloads\facebook_1600192421544_6711693474453020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8839200" cy="617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317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23D20-5A36-4DE6-B5A5-59E1012EF59F}"/>
              </a:ext>
            </a:extLst>
          </p:cNvPr>
          <p:cNvSpPr/>
          <p:nvPr/>
        </p:nvSpPr>
        <p:spPr>
          <a:xfrm>
            <a:off x="0" y="1094240"/>
            <a:ext cx="9144000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addition of color Doppler sonography prov ides simultaneous display of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morphology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flow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intratesticular arterial blood flow is consistently detected with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Doppler </a:t>
            </a:r>
            <a:endParaRPr lang="ar-SA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7F7C4-D35A-42F5-B46C-2E66BD8717CB}"/>
              </a:ext>
            </a:extLst>
          </p:cNvPr>
          <p:cNvSpPr txBox="1"/>
          <p:nvPr/>
        </p:nvSpPr>
        <p:spPr>
          <a:xfrm>
            <a:off x="2286000" y="381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D9C7F0-B86C-453C-BBA3-E34F2E04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" y="3461825"/>
            <a:ext cx="2713892" cy="24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FBCBDA4-81C2-493F-A8E4-15DCBEB76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82" y="3429000"/>
            <a:ext cx="2881835" cy="248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8B5130-BD77-4051-B64D-F1C815376112}"/>
              </a:ext>
            </a:extLst>
          </p:cNvPr>
          <p:cNvSpPr/>
          <p:nvPr/>
        </p:nvSpPr>
        <p:spPr>
          <a:xfrm>
            <a:off x="381000" y="5867400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The testes are symmetric homogenous ovoid structures</a:t>
            </a:r>
            <a:r>
              <a:rPr lang="en-US" sz="2800" dirty="0"/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4D7CB53-C744-402A-BE21-1403BF81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289" y="3336200"/>
            <a:ext cx="3124202" cy="257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460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98782A-E72C-426B-9413-841F4BBCFAB9}"/>
              </a:ext>
            </a:extLst>
          </p:cNvPr>
          <p:cNvSpPr txBox="1"/>
          <p:nvPr/>
        </p:nvSpPr>
        <p:spPr>
          <a:xfrm>
            <a:off x="1698024" y="5163234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TESTIS AND EPIDIDYMUS.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TRANSVERSE AND LONGITUDINAL SECTIONS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77CE7-B498-4F4E-B9B8-A2E69FC289C9}"/>
              </a:ext>
            </a:extLst>
          </p:cNvPr>
          <p:cNvSpPr txBox="1"/>
          <p:nvPr/>
        </p:nvSpPr>
        <p:spPr>
          <a:xfrm>
            <a:off x="76200" y="36767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Epididymis has head, body and tail.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A179F-217C-489F-A211-37ED30240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543"/>
            <a:ext cx="3429000" cy="384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03CCA3-BD06-4804-8C78-A2E5F4B75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86" y="1322429"/>
            <a:ext cx="4495800" cy="384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30565A-D119-4F74-A97C-AD307BDEDA69}"/>
              </a:ext>
            </a:extLst>
          </p:cNvPr>
          <p:cNvSpPr txBox="1"/>
          <p:nvPr/>
        </p:nvSpPr>
        <p:spPr>
          <a:xfrm>
            <a:off x="6875062" y="3139945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000469-9530-42F3-A9DE-3277A0CD38A8}"/>
              </a:ext>
            </a:extLst>
          </p:cNvPr>
          <p:cNvSpPr txBox="1"/>
          <p:nvPr/>
        </p:nvSpPr>
        <p:spPr>
          <a:xfrm>
            <a:off x="4191000" y="2046477"/>
            <a:ext cx="1311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epididymis</a:t>
            </a:r>
          </a:p>
        </p:txBody>
      </p:sp>
    </p:spTree>
    <p:extLst>
      <p:ext uri="{BB962C8B-B14F-4D97-AF65-F5344CB8AC3E}">
        <p14:creationId xmlns:p14="http://schemas.microsoft.com/office/powerpoint/2010/main" val="793980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76BCD-24BF-4E49-91FD-A27B6DE31FBA}"/>
              </a:ext>
            </a:extLst>
          </p:cNvPr>
          <p:cNvSpPr/>
          <p:nvPr/>
        </p:nvSpPr>
        <p:spPr>
          <a:xfrm>
            <a:off x="76200" y="1348800"/>
            <a:ext cx="8915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cannot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distinguish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malignant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disease when confined to the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prostate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except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the basis that masses in the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peripheral zone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likely to be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malignant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those in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zone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more likely to be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Transrectal ultrasound (TRUS) :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show the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size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prostate and can diagnose relatively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masses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its substance.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Predominantly used to guide prostate biopsy.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22FD5-F464-4F28-92D7-4F04751E9D20}"/>
              </a:ext>
            </a:extLst>
          </p:cNvPr>
          <p:cNvSpPr txBox="1"/>
          <p:nvPr/>
        </p:nvSpPr>
        <p:spPr>
          <a:xfrm>
            <a:off x="3162300" y="2286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PROSTATE</a:t>
            </a:r>
          </a:p>
        </p:txBody>
      </p:sp>
    </p:spTree>
    <p:extLst>
      <p:ext uri="{BB962C8B-B14F-4D97-AF65-F5344CB8AC3E}">
        <p14:creationId xmlns:p14="http://schemas.microsoft.com/office/powerpoint/2010/main" val="4024937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9B5C10-C6D8-4F1E-893E-6A6470222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161" y="838200"/>
            <a:ext cx="3998599" cy="2828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1E4CD0-3B68-4CA4-B82D-FA41572FA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891" y="3666809"/>
            <a:ext cx="3727138" cy="20922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CC6255-CB3D-4863-9B83-C20D593AC695}"/>
              </a:ext>
            </a:extLst>
          </p:cNvPr>
          <p:cNvSpPr/>
          <p:nvPr/>
        </p:nvSpPr>
        <p:spPr>
          <a:xfrm>
            <a:off x="4724400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prostate cancer. Prostate carcinoma shown by TRUS. The tumour (T) is seen as a low echogenic ovoid mass in the right peripheral zone (arrow). R, rectum.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0DFD98A-95B6-43D0-9F1A-95A0E3C95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9" y="1295400"/>
            <a:ext cx="4191000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C4333D-1AB1-4B38-A968-DCD0CE1CE7FE}"/>
              </a:ext>
            </a:extLst>
          </p:cNvPr>
          <p:cNvSpPr txBox="1"/>
          <p:nvPr/>
        </p:nvSpPr>
        <p:spPr>
          <a:xfrm>
            <a:off x="537446" y="49635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TRANSABDOMINAL US IMAGE</a:t>
            </a:r>
          </a:p>
        </p:txBody>
      </p:sp>
    </p:spTree>
    <p:extLst>
      <p:ext uri="{BB962C8B-B14F-4D97-AF65-F5344CB8AC3E}">
        <p14:creationId xmlns:p14="http://schemas.microsoft.com/office/powerpoint/2010/main" val="367791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A63DA1-59A2-4428-AD30-C5FF6E591DCC}"/>
              </a:ext>
            </a:extLst>
          </p:cNvPr>
          <p:cNvSpPr/>
          <p:nvPr/>
        </p:nvSpPr>
        <p:spPr>
          <a:xfrm>
            <a:off x="0" y="685800"/>
            <a:ext cx="9067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MRI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Becoming the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preferred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imaging modality for suspected prostate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to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demonstrate extracapsular tumour spread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possible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 node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metastases.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used to assess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stage prostate cancer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patients being considered for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radical surgery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radiotherapy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indication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suspicion of prostate cancer despite negative transrectal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 (TRUS)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TRUS-guided biopsy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4148A4-34A1-4C8A-BFFB-EFBC46619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9" y="4572000"/>
            <a:ext cx="4006949" cy="228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FEA0C3-DD87-4F22-9E3A-436444FF99E7}"/>
              </a:ext>
            </a:extLst>
          </p:cNvPr>
          <p:cNvSpPr/>
          <p:nvPr/>
        </p:nvSpPr>
        <p:spPr>
          <a:xfrm>
            <a:off x="1219200" y="4876800"/>
            <a:ext cx="358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MRI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early prostate cancer. (a) T2-weighted MRI demonstrating focal low signal intensity in the left peripheral zone (arrow)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B15A7B-F607-419B-8D18-7EE14A790C1A}"/>
              </a:ext>
            </a:extLst>
          </p:cNvPr>
          <p:cNvSpPr txBox="1"/>
          <p:nvPr/>
        </p:nvSpPr>
        <p:spPr>
          <a:xfrm>
            <a:off x="1981200" y="76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PROSTATE &gt;&gt;&gt;&gt;&gt;</a:t>
            </a:r>
          </a:p>
        </p:txBody>
      </p:sp>
    </p:spTree>
    <p:extLst>
      <p:ext uri="{BB962C8B-B14F-4D97-AF65-F5344CB8AC3E}">
        <p14:creationId xmlns:p14="http://schemas.microsoft.com/office/powerpoint/2010/main" val="1058777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18879A-C70F-4927-8F46-0B2CDE813284}"/>
              </a:ext>
            </a:extLst>
          </p:cNvPr>
          <p:cNvSpPr/>
          <p:nvPr/>
        </p:nvSpPr>
        <p:spPr>
          <a:xfrm>
            <a:off x="152400" y="544087"/>
            <a:ext cx="8839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CT 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assessment of prostate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zonal anatomy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pathology.</a:t>
            </a:r>
          </a:p>
          <a:p>
            <a:pPr lvl="0" algn="just"/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helpful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determining the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spread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well as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 node metastases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PET-CT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is preferred to evaluate for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prostatic metastatic disease</a:t>
            </a:r>
          </a:p>
        </p:txBody>
      </p:sp>
      <p:pic>
        <p:nvPicPr>
          <p:cNvPr id="3" name="Picture 2" descr="Pelvic CT">
            <a:extLst>
              <a:ext uri="{FF2B5EF4-FFF2-40B4-BE49-F238E27FC236}">
                <a16:creationId xmlns:a16="http://schemas.microsoft.com/office/drawing/2014/main" id="{B1091DD0-8B59-4E7B-9136-0EBCD35DE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14800"/>
            <a:ext cx="4572000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3E80C3-72F5-4C29-8337-811DEF8564E8}"/>
              </a:ext>
            </a:extLst>
          </p:cNvPr>
          <p:cNvSpPr/>
          <p:nvPr/>
        </p:nvSpPr>
        <p:spPr>
          <a:xfrm>
            <a:off x="373966" y="4637515"/>
            <a:ext cx="40725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Lato"/>
              </a:rPr>
              <a:t>Pelvic CT</a:t>
            </a:r>
          </a:p>
          <a:p>
            <a:r>
              <a:rPr lang="en-US" b="1" dirty="0">
                <a:latin typeface="Lato"/>
              </a:rPr>
              <a:t>(A) Right femoral head</a:t>
            </a:r>
            <a:br>
              <a:rPr lang="en-US" b="1" dirty="0">
                <a:latin typeface="Lato"/>
              </a:rPr>
            </a:br>
            <a:r>
              <a:rPr lang="en-US" b="1" dirty="0">
                <a:latin typeface="Lato"/>
              </a:rPr>
              <a:t>(B) Right obturator internus muscle</a:t>
            </a:r>
            <a:br>
              <a:rPr lang="en-US" b="1" dirty="0">
                <a:latin typeface="Lato"/>
              </a:rPr>
            </a:br>
            <a:r>
              <a:rPr lang="en-US" b="1" dirty="0">
                <a:latin typeface="Lato"/>
              </a:rPr>
              <a:t>(C) Urinary bladder</a:t>
            </a:r>
            <a:br>
              <a:rPr lang="en-US" b="1" dirty="0">
                <a:latin typeface="Lato"/>
              </a:rPr>
            </a:br>
            <a:r>
              <a:rPr lang="en-US" b="1" dirty="0">
                <a:latin typeface="Lato"/>
              </a:rPr>
              <a:t>(D) Prostate</a:t>
            </a:r>
            <a:br>
              <a:rPr lang="en-US" b="1" dirty="0">
                <a:latin typeface="Lato"/>
              </a:rPr>
            </a:br>
            <a:r>
              <a:rPr lang="en-US" b="1" dirty="0">
                <a:latin typeface="Lato"/>
              </a:rPr>
              <a:t>(E) Rectum</a:t>
            </a:r>
            <a:endParaRPr lang="en-US" b="1" i="0" dirty="0">
              <a:effectLst/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94298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5145</TotalTime>
  <Words>910</Words>
  <Application>Microsoft Office PowerPoint</Application>
  <PresentationFormat>On-screen Show (4:3)</PresentationFormat>
  <Paragraphs>211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Courier New</vt:lpstr>
      <vt:lpstr>Google Sans</vt:lpstr>
      <vt:lpstr>Lato</vt:lpstr>
      <vt:lpstr>TheSans</vt:lpstr>
      <vt:lpstr>Times New Roman</vt:lpstr>
      <vt:lpstr>Wingdings</vt:lpstr>
      <vt:lpstr>Office Theme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Acute testis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Cryptorchidism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MALE REPRODUCTIVE SYSTEM  </dc:title>
  <cp:lastModifiedBy>Yassir Salih</cp:lastModifiedBy>
  <cp:revision>36</cp:revision>
  <dcterms:created xsi:type="dcterms:W3CDTF">2014-11-27T06:22:09Z</dcterms:created>
  <dcterms:modified xsi:type="dcterms:W3CDTF">2024-04-11T07:23:36Z</dcterms:modified>
</cp:coreProperties>
</file>