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sldIdLst>
    <p:sldId id="491" r:id="rId3"/>
    <p:sldId id="262" r:id="rId4"/>
    <p:sldId id="336" r:id="rId5"/>
    <p:sldId id="318" r:id="rId6"/>
    <p:sldId id="312" r:id="rId7"/>
    <p:sldId id="268" r:id="rId8"/>
    <p:sldId id="269" r:id="rId9"/>
    <p:sldId id="271" r:id="rId10"/>
    <p:sldId id="311" r:id="rId11"/>
    <p:sldId id="327" r:id="rId12"/>
    <p:sldId id="325" r:id="rId13"/>
    <p:sldId id="272" r:id="rId14"/>
    <p:sldId id="273" r:id="rId15"/>
    <p:sldId id="329" r:id="rId16"/>
    <p:sldId id="278" r:id="rId17"/>
    <p:sldId id="332" r:id="rId18"/>
    <p:sldId id="331" r:id="rId19"/>
    <p:sldId id="321" r:id="rId20"/>
    <p:sldId id="323" r:id="rId21"/>
    <p:sldId id="324" r:id="rId22"/>
    <p:sldId id="309" r:id="rId23"/>
    <p:sldId id="279" r:id="rId24"/>
    <p:sldId id="330" r:id="rId25"/>
    <p:sldId id="334" r:id="rId26"/>
    <p:sldId id="280" r:id="rId27"/>
    <p:sldId id="320" r:id="rId28"/>
    <p:sldId id="335" r:id="rId29"/>
    <p:sldId id="31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063C-9255-4AD2-B609-831E8C23421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D56A-8A3A-4931-BC97-FEFB056E1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063C-9255-4AD2-B609-831E8C23421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D56A-8A3A-4931-BC97-FEFB056E1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063C-9255-4AD2-B609-831E8C23421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D56A-8A3A-4931-BC97-FEFB056E1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16">
            <a:extLst>
              <a:ext uri="{FF2B5EF4-FFF2-40B4-BE49-F238E27FC236}">
                <a16:creationId xmlns:a16="http://schemas.microsoft.com/office/drawing/2014/main" id="{0C4C5D83-67F7-46FE-8273-BB1BDF8B28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17">
            <a:extLst>
              <a:ext uri="{FF2B5EF4-FFF2-40B4-BE49-F238E27FC236}">
                <a16:creationId xmlns:a16="http://schemas.microsoft.com/office/drawing/2014/main" id="{0A5FC8F1-E5C5-4849-B0DB-88D58E15C9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86800" y="6475413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BDF673A-C13E-4620-8FE7-BD86CED41F5F}" type="slidenum">
              <a:rPr lang="en-US" altLang="en-US" sz="900" smtClean="0">
                <a:solidFill>
                  <a:schemeClr val="bg1"/>
                </a:solidFill>
                <a:latin typeface="TheSans"/>
                <a:ea typeface="TheSans"/>
                <a:cs typeface="TheSans"/>
              </a:rPr>
              <a:pPr>
                <a:defRPr/>
              </a:pPr>
              <a:t>‹#›</a:t>
            </a:fld>
            <a:endParaRPr lang="en-US" altLang="en-US" sz="900">
              <a:solidFill>
                <a:schemeClr val="bg1"/>
              </a:solidFill>
              <a:latin typeface="TheSans"/>
              <a:ea typeface="TheSans"/>
              <a:cs typeface="TheSans"/>
            </a:endParaRPr>
          </a:p>
        </p:txBody>
      </p:sp>
      <p:cxnSp>
        <p:nvCxnSpPr>
          <p:cNvPr id="7" name="رابط مستقيم 8">
            <a:extLst>
              <a:ext uri="{FF2B5EF4-FFF2-40B4-BE49-F238E27FC236}">
                <a16:creationId xmlns:a16="http://schemas.microsoft.com/office/drawing/2014/main" id="{628A6DAE-709D-4F68-980C-BDCDEDFED6CB}"/>
              </a:ext>
            </a:extLst>
          </p:cNvPr>
          <p:cNvCxnSpPr/>
          <p:nvPr userDrawn="1"/>
        </p:nvCxnSpPr>
        <p:spPr>
          <a:xfrm>
            <a:off x="914400" y="1824038"/>
            <a:ext cx="3759200" cy="0"/>
          </a:xfrm>
          <a:prstGeom prst="line">
            <a:avLst/>
          </a:prstGeom>
          <a:ln w="19050">
            <a:solidFill>
              <a:srgbClr val="229E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عنصر نائب للمحتوى 19"/>
          <p:cNvSpPr>
            <a:spLocks noGrp="1"/>
          </p:cNvSpPr>
          <p:nvPr>
            <p:ph sz="quarter" idx="10"/>
          </p:nvPr>
        </p:nvSpPr>
        <p:spPr>
          <a:xfrm>
            <a:off x="5943601" y="1507067"/>
            <a:ext cx="2349500" cy="5926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rtl="1">
              <a:buNone/>
              <a:defRPr sz="2400" b="1">
                <a:solidFill>
                  <a:srgbClr val="229EB1"/>
                </a:solidFill>
                <a:latin typeface="TheSans" panose="020B0503040302020203" pitchFamily="34" charset="-78"/>
                <a:cs typeface="TheSans" panose="020B0503040302020203" pitchFamily="34" charset="-78"/>
              </a:defRPr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عنصر نائب للمحتوى 22"/>
          <p:cNvSpPr>
            <a:spLocks noGrp="1"/>
          </p:cNvSpPr>
          <p:nvPr>
            <p:ph sz="quarter" idx="11"/>
          </p:nvPr>
        </p:nvSpPr>
        <p:spPr>
          <a:xfrm>
            <a:off x="914400" y="2404534"/>
            <a:ext cx="7378700" cy="33062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Low" rtl="1">
              <a:buNone/>
              <a:defRPr sz="1600">
                <a:latin typeface="TheSans" panose="020B0503040302020203" pitchFamily="34" charset="-78"/>
                <a:cs typeface="TheSans" panose="020B0503040302020203" pitchFamily="34" charset="-78"/>
              </a:defRPr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عنصر نائب للمحتوى 22"/>
          <p:cNvSpPr>
            <a:spLocks noGrp="1"/>
          </p:cNvSpPr>
          <p:nvPr>
            <p:ph sz="quarter" idx="12"/>
          </p:nvPr>
        </p:nvSpPr>
        <p:spPr>
          <a:xfrm>
            <a:off x="696689" y="5894887"/>
            <a:ext cx="1164307" cy="241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Low" rtl="1">
              <a:buNone/>
              <a:defRPr sz="1100">
                <a:solidFill>
                  <a:srgbClr val="C7A362"/>
                </a:solidFill>
                <a:latin typeface="TheSans" panose="020B0503040302020203" pitchFamily="34" charset="-78"/>
                <a:cs typeface="TheSans" panose="020B0503040302020203" pitchFamily="34" charset="-78"/>
              </a:defRPr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6098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7">
            <a:extLst>
              <a:ext uri="{FF2B5EF4-FFF2-40B4-BE49-F238E27FC236}">
                <a16:creationId xmlns:a16="http://schemas.microsoft.com/office/drawing/2014/main" id="{397A9949-FE10-40D6-85C3-1CB668C8AD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931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CF819F-8D51-4FD4-B4CC-90BFA66830E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635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92EC19-E819-4C93-B9C0-394192205A1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808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F05B96-9486-4A82-9403-F6149D1C05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024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2658A1-5AA2-4DB5-A309-DF4DF392B0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882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8E22BE-C5E8-4F43-9AB9-394149AF9E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455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2CBE32-F4E7-403F-B0AB-FCEB6EF2EE2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92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063C-9255-4AD2-B609-831E8C23421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D56A-8A3A-4931-BC97-FEFB056E1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54B9C9-A995-42EF-A50A-ECD726F9D9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661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C1826F-6327-4DE1-BAC8-155CDBC834D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780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02800B-0582-4563-BFB9-E94FC14BBD9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490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74FAE0-30FF-4B28-944F-101C0D21AD4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8456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EC44B5-FC4E-4B5E-88F3-FFB9E3C9EC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101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DF0870-511B-48DE-B106-68E85B65BB8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392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49FF8A-BDB2-4D36-8A1F-8DD8A1A300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856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F3684B-685E-4971-8A7C-A0A2C409168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617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4463"/>
            <a:ext cx="77724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066800" y="1981200"/>
            <a:ext cx="38481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7300" y="1981200"/>
            <a:ext cx="3848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541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92513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215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CF779A-1BF7-464A-BE4F-900FABD49B66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19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063C-9255-4AD2-B609-831E8C23421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D56A-8A3A-4931-BC97-FEFB056E1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063C-9255-4AD2-B609-831E8C23421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D56A-8A3A-4931-BC97-FEFB056E1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063C-9255-4AD2-B609-831E8C23421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D56A-8A3A-4931-BC97-FEFB056E1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063C-9255-4AD2-B609-831E8C23421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D56A-8A3A-4931-BC97-FEFB056E1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063C-9255-4AD2-B609-831E8C23421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D56A-8A3A-4931-BC97-FEFB056E1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063C-9255-4AD2-B609-831E8C23421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D56A-8A3A-4931-BC97-FEFB056E1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063C-9255-4AD2-B609-831E8C23421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D56A-8A3A-4931-BC97-FEFB056E1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8063C-9255-4AD2-B609-831E8C23421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1D56A-8A3A-4931-BC97-FEFB056E1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72" r:id="rId12"/>
    <p:sldLayoutId id="2147483773" r:id="rId13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835803-F0D6-4E77-BB61-2CB1331A41B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30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صورة 3">
            <a:extLst>
              <a:ext uri="{FF2B5EF4-FFF2-40B4-BE49-F238E27FC236}">
                <a16:creationId xmlns:a16="http://schemas.microsoft.com/office/drawing/2014/main" id="{DC1137E9-328C-4CD4-B104-76EA941BF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85725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3E5AB1E-2015-45DA-9E26-34BDF0F35177}"/>
              </a:ext>
            </a:extLst>
          </p:cNvPr>
          <p:cNvSpPr/>
          <p:nvPr/>
        </p:nvSpPr>
        <p:spPr>
          <a:xfrm>
            <a:off x="179388" y="2397125"/>
            <a:ext cx="8785225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i="1" dirty="0">
                <a:latin typeface="Calibri"/>
              </a:rPr>
              <a:t>Thyroid and parathyroid Imaging </a:t>
            </a:r>
          </a:p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med"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ld nodule on thyroid scintigraphy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975"/>
            <a:ext cx="4370388" cy="35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8200" y="685800"/>
            <a:ext cx="4495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Cold nodule on thyroid scintigraphy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large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cold nodule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(black circle) is visible within 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left thyroid lobe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 an area of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decreased radiotracer uptake.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Radiotracer uptake by 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the thyroid gland appears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cold nodule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associated with 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higher risk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malignancy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warrants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further workup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(e.g.,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if there are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additional sonographic signs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malignancy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 thyroid ultrasound).</a:t>
            </a:r>
          </a:p>
        </p:txBody>
      </p:sp>
      <p:pic>
        <p:nvPicPr>
          <p:cNvPr id="5" name="Picture 2" descr="Thyroid scan hot nod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63675"/>
            <a:ext cx="3886200" cy="229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14800" y="4583723"/>
            <a:ext cx="449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Thyroid scan hot nodule</a:t>
            </a:r>
          </a:p>
          <a:p>
            <a:pPr algn="just"/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medicine thyroid scintigraphy (Tc-99m pertechnetate)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rounded area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thyroid lobe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a so-called </a:t>
            </a:r>
            <a:r>
              <a:rPr lang="en-US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 thyroid nodule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shows </a:t>
            </a:r>
            <a:r>
              <a:rPr lang="en-US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radioisotope uptake compared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en-US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thyroid gland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868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yroid scinti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50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5267558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Thyroid scintigraphy</a:t>
            </a:r>
          </a:p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of radioactive iodine uptake patterns in hyperthyroidism</a:t>
            </a:r>
            <a:endParaRPr lang="en-US" sz="2400" b="1" i="0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757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CT images of thyroid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990600" y="5380038"/>
            <a:ext cx="7467600" cy="868363"/>
          </a:xfrm>
        </p:spPr>
        <p:txBody>
          <a:bodyPr>
            <a:noAutofit/>
          </a:bodyPr>
          <a:lstStyle/>
          <a:p>
            <a:pPr algn="just" rtl="0"/>
            <a:r>
              <a:rPr lang="en-US" sz="3200" dirty="0"/>
              <a:t>CT shows clear anatomy of thyroid gland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6238"/>
            <a:ext cx="43449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1646238"/>
            <a:ext cx="4038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045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Diseases of thyroid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76400"/>
            <a:ext cx="9144000" cy="4525963"/>
          </a:xfrm>
        </p:spPr>
        <p:txBody>
          <a:bodyPr>
            <a:normAutofit/>
          </a:bodyPr>
          <a:lstStyle/>
          <a:p>
            <a:pPr algn="just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disorders: 1. Hyperthyroidism</a:t>
            </a:r>
          </a:p>
          <a:p>
            <a:pPr marL="0" indent="0" algn="just" rtl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2. Hypothyroidism</a:t>
            </a:r>
          </a:p>
          <a:p>
            <a:pPr marL="0" indent="0" algn="just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Inflammations: 1.Hashimoto </a:t>
            </a:r>
          </a:p>
          <a:p>
            <a:pPr algn="just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Nodular disorders:       1. Simple goiter</a:t>
            </a:r>
          </a:p>
          <a:p>
            <a:pPr marL="0" indent="0" algn="just" rtl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2. Multinodular goiter</a:t>
            </a:r>
          </a:p>
          <a:p>
            <a:pPr algn="just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Tumors: 1. Adenoma</a:t>
            </a:r>
          </a:p>
          <a:p>
            <a:pPr marL="514350" indent="-514350" algn="just" rtl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2. Carcinoma      </a:t>
            </a:r>
          </a:p>
        </p:txBody>
      </p:sp>
    </p:spTree>
    <p:extLst>
      <p:ext uri="{BB962C8B-B14F-4D97-AF65-F5344CB8AC3E}">
        <p14:creationId xmlns:p14="http://schemas.microsoft.com/office/powerpoint/2010/main" val="926518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raves diseas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4876800" cy="364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99074" y="3946030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Thyroid ultrasound of the right thyroid lobe (color Doppler)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Numerous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areas consistent with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vascularization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visible within the color Doppler image window (green rectangle).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finding is typical in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Graves disease.</a:t>
            </a:r>
            <a:endParaRPr lang="en-US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34636"/>
            <a:ext cx="2775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Graves disease</a:t>
            </a:r>
            <a:endParaRPr lang="en-US" sz="32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219200"/>
            <a:ext cx="8991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Thyroid scintigraphy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diffuse uptake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radioactive iodine</a:t>
            </a:r>
            <a:r>
              <a:rPr lang="en-US" sz="2800" dirty="0">
                <a:solidFill>
                  <a:srgbClr val="1A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Thyroid ultrasound (with color Doppler)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an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enlarged, hypervascular thyroid</a:t>
            </a:r>
            <a:endParaRPr lang="en-US" sz="2800" b="1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392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4600" y="-17585"/>
            <a:ext cx="4267200" cy="71755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Thyroid tumors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76200" y="1295400"/>
            <a:ext cx="8915400" cy="6019800"/>
          </a:xfrm>
        </p:spPr>
        <p:txBody>
          <a:bodyPr>
            <a:noAutofit/>
          </a:bodyPr>
          <a:lstStyle/>
          <a:p>
            <a:pPr algn="just" rtl="0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Sonographic signs of benign thyroid nodules : 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Adenoma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 rtl="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risk : 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Isoechoic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hyperechoic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nodule</a:t>
            </a:r>
          </a:p>
          <a:p>
            <a:pPr algn="l" rtl="0"/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Cystic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nodule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eccentric solid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</a:t>
            </a:r>
          </a:p>
          <a:p>
            <a:pPr marL="457200" indent="-457200" algn="l" rtl="0">
              <a:buFontTx/>
              <a:buChar char="-"/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Partially cystic nodule.</a:t>
            </a:r>
          </a:p>
          <a:p>
            <a:pPr algn="l" rtl="0"/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Benign :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Cystic nodules (anechoic)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solid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</a:t>
            </a:r>
          </a:p>
          <a:p>
            <a:pPr algn="just" rtl="0"/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86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0" y="26988"/>
            <a:ext cx="9144000" cy="3859212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Hashimoto disease </a:t>
            </a:r>
          </a:p>
          <a:p>
            <a:pPr marL="0" indent="0" algn="just" rtl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is a common form of 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autoimmune thyroiditis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and the leading cause of hypothyroidism.</a:t>
            </a:r>
          </a:p>
          <a:p>
            <a:pPr algn="just" rtl="0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Ultrasound: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assess thyroid size, echotexture, and to exclude thyroid nodules </a:t>
            </a:r>
          </a:p>
          <a:p>
            <a:pPr algn="just" rtl="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depend on the form of Hashimoto thyroiditis.</a:t>
            </a:r>
          </a:p>
          <a:p>
            <a:pPr marL="914400" lvl="1" indent="-457200" algn="just" rtl="0">
              <a:buFontTx/>
              <a:buChar char="-"/>
            </a:pP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Atrophic phenotype: 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in thyroid size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 algn="just" rtl="0">
              <a:buFontTx/>
              <a:buChar char="-"/>
            </a:pP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Goitrous phenotype: 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Heterogeneous enlargement</a:t>
            </a:r>
          </a:p>
          <a:p>
            <a:pPr marL="914400" lvl="1" indent="-457200" algn="just" rtl="0">
              <a:buFontTx/>
              <a:buChar char="-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 rtl="0">
              <a:buFontTx/>
              <a:buChar char="-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 rtl="0">
              <a:buFontTx/>
              <a:buChar char="-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ashimoto thyroidit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3657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257800" y="5874327"/>
            <a:ext cx="388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Hashimoto thyroiditis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Thyroid ultrasound (transverse view):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marked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reduction in size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a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heterogenous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flaky echoic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structure suggesting inflammatory infiltration. The thyroid is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significantly hypoechoic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its  appears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lumpy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compared to the surrounding muscles</a:t>
            </a:r>
          </a:p>
        </p:txBody>
      </p:sp>
      <p:pic>
        <p:nvPicPr>
          <p:cNvPr id="14" name="Picture 2" descr="Hashimoto thyroidit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43325"/>
            <a:ext cx="38862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63880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Color-coded duplex sonography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the thyroid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There are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hypoechoic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heterogeneous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thyroid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parenchyma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an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enlarged thyroid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There is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 increased vascularization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perfusion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the color-coded duplex ultrasound.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These findings are consistent with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acute stage of Hashimoto thyroiditis.</a:t>
            </a:r>
          </a:p>
        </p:txBody>
      </p:sp>
    </p:spTree>
    <p:extLst>
      <p:ext uri="{BB962C8B-B14F-4D97-AF65-F5344CB8AC3E}">
        <p14:creationId xmlns:p14="http://schemas.microsoft.com/office/powerpoint/2010/main" val="897231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09106"/>
            <a:ext cx="4572000" cy="326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05100" y="90845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Multinodular goiter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8757" y="121920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Thyroid ultrasound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Multiple nodules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within the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thyroid parenchyma.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Thyroid scintigraphy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Increased radioiodine uptake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multiple hyperfunctioning (hot) nodules.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FNAC: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A1C1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 routinely required</a:t>
            </a:r>
          </a:p>
        </p:txBody>
      </p:sp>
    </p:spTree>
    <p:extLst>
      <p:ext uri="{BB962C8B-B14F-4D97-AF65-F5344CB8AC3E}">
        <p14:creationId xmlns:p14="http://schemas.microsoft.com/office/powerpoint/2010/main" val="2811889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"/>
            <a:ext cx="6705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5051474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</a:rPr>
              <a:t>Multinodular goitre</a:t>
            </a:r>
            <a:r>
              <a:rPr lang="en-US" sz="2400" dirty="0"/>
              <a:t>. The enlarged thyroid almost surrounds the trachea (T) and enhances avidly after intravenous contrast showing many nodules of varying size.</a:t>
            </a:r>
          </a:p>
        </p:txBody>
      </p:sp>
    </p:spTree>
    <p:extLst>
      <p:ext uri="{BB962C8B-B14F-4D97-AF65-F5344CB8AC3E}">
        <p14:creationId xmlns:p14="http://schemas.microsoft.com/office/powerpoint/2010/main" val="3145073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609600"/>
            <a:ext cx="90678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Thyroid ultrasound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assess for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sonographic signs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thyroid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malignancy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Irregular margins </a:t>
            </a:r>
          </a:p>
          <a:p>
            <a:pPr marL="342900" indent="-342900" algn="just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Taller-than-wide shape</a:t>
            </a:r>
          </a:p>
          <a:p>
            <a:pPr marL="342900" indent="-342900" algn="just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Microcalcifications within nodules  </a:t>
            </a:r>
          </a:p>
          <a:p>
            <a:pPr marL="342900" indent="-342900" algn="just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Extrathyroidal growth</a:t>
            </a:r>
          </a:p>
          <a:p>
            <a:pPr marL="342900" indent="-342900" algn="just">
              <a:buFontTx/>
              <a:buChar char="-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Thyroid scintigraphy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Indications</a:t>
            </a:r>
            <a:endParaRPr lang="en-US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Thyroid nodule</a:t>
            </a:r>
            <a:r>
              <a:rPr lang="en-US" sz="2400" dirty="0">
                <a:solidFill>
                  <a:srgbClr val="1A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(s) with 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 TSH levels</a:t>
            </a:r>
            <a:r>
              <a:rPr lang="en-US" sz="2400" dirty="0">
                <a:solidFill>
                  <a:srgbClr val="1A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Multinodular</a:t>
            </a:r>
            <a:r>
              <a:rPr lang="en-US" sz="2400" dirty="0">
                <a:solidFill>
                  <a:srgbClr val="1A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thyroids (</a:t>
            </a:r>
            <a:r>
              <a:rPr lang="en-US" sz="1600" dirty="0">
                <a:solidFill>
                  <a:srgbClr val="1A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identify nodules that </a:t>
            </a:r>
            <a:r>
              <a:rPr lang="en-US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 FNAC)</a:t>
            </a:r>
            <a:endParaRPr lang="en-US" sz="2400" dirty="0">
              <a:solidFill>
                <a:srgbClr val="1A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Supportive findings:</a:t>
            </a:r>
            <a:r>
              <a:rPr lang="en-US" sz="2400" dirty="0">
                <a:solidFill>
                  <a:srgbClr val="1A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decreased</a:t>
            </a:r>
            <a:r>
              <a:rPr lang="en-US" sz="2400" dirty="0">
                <a:solidFill>
                  <a:srgbClr val="1A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radiotracer uptake </a:t>
            </a:r>
            <a:r>
              <a:rPr lang="en-US" sz="2400" dirty="0">
                <a:solidFill>
                  <a:srgbClr val="1A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hypofunctioning</a:t>
            </a:r>
            <a:r>
              <a:rPr lang="en-US" sz="2400" dirty="0">
                <a:solidFill>
                  <a:srgbClr val="1A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nonfunctioning</a:t>
            </a:r>
            <a:r>
              <a:rPr lang="en-US" sz="2400" dirty="0">
                <a:solidFill>
                  <a:srgbClr val="1A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nodules, referred to as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 nodules</a:t>
            </a:r>
            <a:r>
              <a:rPr lang="en-US" sz="2400" dirty="0">
                <a:solidFill>
                  <a:srgbClr val="1A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0" i="0" dirty="0">
              <a:solidFill>
                <a:srgbClr val="1A1C1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29195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Thyroid cancer (Thyroid carcinoma)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852" y="5562600"/>
            <a:ext cx="88773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Solid, hypoechoic nodules with irregular margins, microcalcifications, taller-than-wide shape, extrathyroidal growth, and/or cervical lymphadenopathy should raise suspicion for malignancy and require further evaluation with FNAC.</a:t>
            </a:r>
          </a:p>
        </p:txBody>
      </p:sp>
    </p:spTree>
    <p:extLst>
      <p:ext uri="{BB962C8B-B14F-4D97-AF65-F5344CB8AC3E}">
        <p14:creationId xmlns:p14="http://schemas.microsoft.com/office/powerpoint/2010/main" val="3585138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533400"/>
            <a:ext cx="373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81000"/>
            <a:ext cx="38703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ts4.mm.bing.net/th?id=H.4540670523673119&amp;pid=1.7&amp;w=268&amp;h=188&amp;c=7&amp;rs=1"/>
          <p:cNvPicPr>
            <a:picLocks noChangeAspect="1" noChangeArrowheads="1"/>
          </p:cNvPicPr>
          <p:nvPr/>
        </p:nvPicPr>
        <p:blipFill>
          <a:blip r:embed="rId4" cstate="print"/>
          <a:srcRect l="1772" r="1772"/>
          <a:stretch>
            <a:fillRect/>
          </a:stretch>
        </p:blipFill>
        <p:spPr>
          <a:xfrm>
            <a:off x="2819400" y="4038600"/>
            <a:ext cx="3657600" cy="243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02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lid thyroid nodule with microcalcification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3581400"/>
            <a:ext cx="41910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 thyroid nodule with microcalcifications</a:t>
            </a:r>
          </a:p>
          <a:p>
            <a:pPr algn="just"/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Ultrasound thyroid (longitudinal plane)</a:t>
            </a:r>
          </a:p>
          <a:p>
            <a:pPr algn="just"/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solid nodule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upper pole has 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ill-defined margins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contains 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microcalcifications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presence of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microcalcifications increases suspicion for malignancy</a:t>
            </a:r>
            <a:endParaRPr lang="en-US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Mixed echogenicity thyroid nod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19099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5400" y="3581400"/>
            <a:ext cx="3657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Mixed echogenicity thyroid nodule</a:t>
            </a:r>
          </a:p>
          <a:p>
            <a:pPr algn="just"/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Ultrasound thyroid (left lobe; longitudinal plane)</a:t>
            </a:r>
          </a:p>
          <a:p>
            <a:pPr algn="just"/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rounded mixed-echogenicity nodule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irregular (lobulated) margins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hypoechoic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hyperechoic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components.</a:t>
            </a:r>
          </a:p>
        </p:txBody>
      </p:sp>
    </p:spTree>
    <p:extLst>
      <p:ext uri="{BB962C8B-B14F-4D97-AF65-F5344CB8AC3E}">
        <p14:creationId xmlns:p14="http://schemas.microsoft.com/office/powerpoint/2010/main" val="788536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43000"/>
            <a:ext cx="5486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Intrathoracic thyroid masses (goitres):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most frequent cause of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superior mediastinal mass.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characteristic feature is that the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extends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superior mediastinum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the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almost invariably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compresses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displaces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trachea.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-99791"/>
            <a:ext cx="3556138" cy="392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923744"/>
            <a:ext cx="3505200" cy="284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4573722"/>
            <a:ext cx="548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C00000"/>
                </a:solidFill>
              </a:rPr>
              <a:t>Retrosternal goitre. </a:t>
            </a:r>
          </a:p>
          <a:p>
            <a:pPr marL="342900" indent="-342900" algn="just">
              <a:buAutoNum type="alphaLcParenBoth"/>
            </a:pPr>
            <a:r>
              <a:rPr lang="en-US" dirty="0"/>
              <a:t>X-Ray showing a large, right-sided, superior mediastinal mass displacing the trachea.</a:t>
            </a:r>
          </a:p>
          <a:p>
            <a:pPr marL="342900" indent="-342900" algn="just">
              <a:buAutoNum type="alphaLcParenBoth"/>
            </a:pPr>
            <a:r>
              <a:rPr lang="en-US" dirty="0"/>
              <a:t> (b) CT in the same patient showing the heterogeneously enhancing mass to the right of the trachea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76314" y="6297568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(b)</a:t>
            </a:r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38800" y="3472248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3071472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Ultrasound guided biopsy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417638"/>
            <a:ext cx="8305800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549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76200" y="1066800"/>
            <a:ext cx="5181600" cy="6172200"/>
          </a:xfrm>
        </p:spPr>
        <p:txBody>
          <a:bodyPr>
            <a:normAutofit/>
          </a:bodyPr>
          <a:lstStyle/>
          <a:p>
            <a:pPr algn="just" rt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thyroid eye disease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there is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enlargement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extraocular muscles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frequently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bilateral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affect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 muscles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rt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There is also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hypertrophy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oedema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 behind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adds to the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exophthalmos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rt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changes can lead to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compression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 nerve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-111369"/>
            <a:ext cx="3733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448300" y="3733800"/>
            <a:ext cx="3657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Thyroid eye disease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CT scan through the orbits showing enlargement of the extraocular muscles, particularly the medial rectus (arrows). ON; optic nerve.</a:t>
            </a:r>
          </a:p>
        </p:txBody>
      </p:sp>
    </p:spTree>
    <p:extLst>
      <p:ext uri="{BB962C8B-B14F-4D97-AF65-F5344CB8AC3E}">
        <p14:creationId xmlns:p14="http://schemas.microsoft.com/office/powerpoint/2010/main" val="1755880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61963"/>
            <a:ext cx="9144000" cy="6396037"/>
          </a:xfrm>
        </p:spPr>
        <p:txBody>
          <a:bodyPr>
            <a:normAutofit fontScale="70000" lnSpcReduction="20000"/>
          </a:bodyPr>
          <a:lstStyle/>
          <a:p>
            <a:pPr marL="0" indent="0" algn="just" rtl="0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Primary hyperparathyroidism</a:t>
            </a:r>
          </a:p>
          <a:p>
            <a:pPr marL="0" indent="0" algn="just" rtl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Routine imaging studies </a:t>
            </a:r>
          </a:p>
          <a:p>
            <a:pPr algn="just" rtl="0"/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Obtain in </a:t>
            </a:r>
            <a:r>
              <a:rPr lang="en-US" sz="3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confirmed</a:t>
            </a:r>
            <a:r>
              <a:rPr lang="en-US" sz="3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pHPT 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evaluate for </a:t>
            </a:r>
            <a:r>
              <a:rPr lang="en-US" sz="3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renal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skeletal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manifestations.</a:t>
            </a:r>
          </a:p>
          <a:p>
            <a:pPr algn="just" rtl="0"/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 evaluation</a:t>
            </a:r>
          </a:p>
          <a:p>
            <a:pPr lvl="1" algn="just" rtl="0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for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osteoporosis</a:t>
            </a:r>
          </a:p>
          <a:p>
            <a:pPr lvl="1" algn="just" rtl="0"/>
            <a:r>
              <a:rPr lang="en-US" sz="3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Preferred modality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Dual-energy x-ray absorptiometry (DXA</a:t>
            </a:r>
            <a:r>
              <a:rPr lang="en-US" sz="3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 rtl="0"/>
            <a:r>
              <a:rPr lang="en-US" sz="3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Vertebral x-ray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rtl="0"/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Renal imaging</a:t>
            </a:r>
            <a:endParaRPr lang="en-US" sz="3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rtl="0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for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nephrolithiasis 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and/or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nephrocalcinosis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lvl="1" algn="just" rtl="0"/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Options include </a:t>
            </a:r>
            <a:r>
              <a:rPr lang="en-US" sz="3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abdominal CT without contrast, renal ultrasound,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 </a:t>
            </a:r>
            <a:r>
              <a:rPr lang="en-US" sz="3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abdominal x-ray.</a:t>
            </a:r>
          </a:p>
          <a:p>
            <a:pPr algn="just" rtl="0"/>
            <a:r>
              <a:rPr lang="en-US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imaging studies</a:t>
            </a:r>
          </a:p>
          <a:p>
            <a:pPr algn="just" rtl="0"/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Neck imaging </a:t>
            </a:r>
          </a:p>
          <a:p>
            <a:pPr lvl="1" algn="just" rtl="0"/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 </a:t>
            </a:r>
            <a:r>
              <a:rPr lang="en-US" sz="3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surgical planning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determine the </a:t>
            </a:r>
            <a:r>
              <a:rPr lang="en-US" sz="3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en-US" sz="3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abnormal glands </a:t>
            </a:r>
          </a:p>
          <a:p>
            <a:pPr lvl="1" algn="just" rtl="0"/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Options include </a:t>
            </a:r>
            <a:r>
              <a:rPr lang="en-US" sz="3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ultrasound neck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imaging</a:t>
            </a:r>
          </a:p>
          <a:p>
            <a:pPr algn="just" rt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0"/>
            <a:ext cx="3115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Hyperparathyroidism</a:t>
            </a:r>
          </a:p>
        </p:txBody>
      </p:sp>
    </p:spTree>
    <p:extLst>
      <p:ext uri="{BB962C8B-B14F-4D97-AF65-F5344CB8AC3E}">
        <p14:creationId xmlns:p14="http://schemas.microsoft.com/office/powerpoint/2010/main" val="1262764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2388"/>
            <a:ext cx="8229600" cy="5572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Parathyroid</a:t>
            </a:r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1788" y="5753100"/>
            <a:ext cx="4192588" cy="609600"/>
          </a:xfrm>
        </p:spPr>
        <p:txBody>
          <a:bodyPr>
            <a:noAutofit/>
          </a:bodyPr>
          <a:lstStyle/>
          <a:p>
            <a:pPr algn="just" rtl="0"/>
            <a:r>
              <a:rPr lang="en-US" sz="1800" dirty="0"/>
              <a:t>Adenoma: is a benign lesion . It is well defined and hypo echoic. 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03" y="2133600"/>
            <a:ext cx="45735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638406" y="5638800"/>
            <a:ext cx="4267200" cy="838200"/>
          </a:xfrm>
        </p:spPr>
        <p:txBody>
          <a:bodyPr>
            <a:noAutofit/>
          </a:bodyPr>
          <a:lstStyle/>
          <a:p>
            <a:pPr algn="just" rtl="0"/>
            <a:r>
              <a:rPr lang="en-US" sz="1800" dirty="0"/>
              <a:t>Parathyroid carcinoma: Aggressive lesion irregular hypo echoic. Diagnosis is confirm by biopsy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2250983"/>
            <a:ext cx="4419600" cy="335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72" y="953238"/>
            <a:ext cx="89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parathyroid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not be seen with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U/S, however parathyroid adenoma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sampled</a:t>
            </a:r>
          </a:p>
        </p:txBody>
      </p:sp>
    </p:spTree>
    <p:extLst>
      <p:ext uri="{BB962C8B-B14F-4D97-AF65-F5344CB8AC3E}">
        <p14:creationId xmlns:p14="http://schemas.microsoft.com/office/powerpoint/2010/main" val="2481293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1327" y="211629"/>
            <a:ext cx="4040187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4578890"/>
            <a:ext cx="89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Parathyroid adenoma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(a)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Transverse ultrasound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parathyroid adenoma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(calipers) seen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behind the left lobe of the thyroid gland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common carotid artery is also demonstrated. (b)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another patient showing an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avidly enhancing right parathyroid adenoma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666"/>
            <a:ext cx="4648200" cy="368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04800" y="4038600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(a)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41327" y="3819937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(b)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590800"/>
            <a:ext cx="3397250" cy="408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Presse | AMBOSS">
            <a:extLst>
              <a:ext uri="{FF2B5EF4-FFF2-40B4-BE49-F238E27FC236}">
                <a16:creationId xmlns:a16="http://schemas.microsoft.com/office/drawing/2014/main" id="{629157AA-91E9-EF72-FE0E-5F572B7D1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4738" y="3886200"/>
            <a:ext cx="2922587" cy="176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4" name="مستطيل 1"/>
          <p:cNvSpPr>
            <a:spLocks noChangeArrowheads="1"/>
          </p:cNvSpPr>
          <p:nvPr/>
        </p:nvSpPr>
        <p:spPr bwMode="auto">
          <a:xfrm>
            <a:off x="3581400" y="609600"/>
            <a:ext cx="2914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References</a:t>
            </a:r>
            <a:endParaRPr kumimoji="0" lang="ar-EG" altLang="en-US" sz="4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1205" name="مستطيل 3"/>
          <p:cNvSpPr>
            <a:spLocks noChangeArrowheads="1"/>
          </p:cNvSpPr>
          <p:nvPr/>
        </p:nvSpPr>
        <p:spPr bwMode="auto">
          <a:xfrm>
            <a:off x="381000" y="19050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Diagnostic Imaging by Andrea G.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Rockall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, 7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th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2916839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Box 1"/>
          <p:cNvSpPr txBox="1">
            <a:spLocks noChangeArrowheads="1"/>
          </p:cNvSpPr>
          <p:nvPr/>
        </p:nvSpPr>
        <p:spPr bwMode="auto">
          <a:xfrm>
            <a:off x="304800" y="0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Thank you</a:t>
            </a:r>
          </a:p>
        </p:txBody>
      </p:sp>
      <p:pic>
        <p:nvPicPr>
          <p:cNvPr id="101379" name="Picture 2" descr="C:\Users\user\Downloads\facebook_1600192421544_67116934744530205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8839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 algn="l" rtl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 algn="l" rtl="0">
              <a:buNone/>
            </a:pPr>
            <a:r>
              <a:rPr lang="en-US" b="1" dirty="0">
                <a:solidFill>
                  <a:srgbClr val="C00000"/>
                </a:solidFill>
              </a:rPr>
              <a:t>Imaging modalities used for evaluation of thyroid and parathyroid: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Ultrasound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Radionuclide studies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 scan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Biopsy (US/CT guided)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8021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76200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Thyroid imaging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85800"/>
            <a:ext cx="9144000" cy="6172200"/>
          </a:xfrm>
        </p:spPr>
        <p:txBody>
          <a:bodyPr>
            <a:noAutofit/>
          </a:bodyPr>
          <a:lstStyle/>
          <a:p>
            <a:pPr algn="just" rtl="0"/>
            <a:r>
              <a:rPr lang="en-US" sz="2800" dirty="0"/>
              <a:t>The thyroid is normally imaged by </a:t>
            </a:r>
            <a:r>
              <a:rPr lang="en-US" sz="2800" b="1" dirty="0">
                <a:solidFill>
                  <a:srgbClr val="C00000"/>
                </a:solidFill>
              </a:rPr>
              <a:t>ultrasound</a:t>
            </a:r>
            <a:r>
              <a:rPr lang="en-US" sz="2800" b="1" dirty="0"/>
              <a:t>.</a:t>
            </a:r>
          </a:p>
          <a:p>
            <a:pPr algn="just" rtl="0"/>
            <a:r>
              <a:rPr lang="en-US" sz="2800" b="1" dirty="0"/>
              <a:t>The use of </a:t>
            </a:r>
            <a:r>
              <a:rPr lang="en-US" sz="2800" b="1" dirty="0">
                <a:solidFill>
                  <a:srgbClr val="7030A0"/>
                </a:solidFill>
              </a:rPr>
              <a:t>FNA </a:t>
            </a:r>
            <a:r>
              <a:rPr lang="en-US" sz="2800" b="1" dirty="0"/>
              <a:t>with</a:t>
            </a:r>
            <a:r>
              <a:rPr lang="en-US" sz="2800" b="1" dirty="0">
                <a:solidFill>
                  <a:srgbClr val="7030A0"/>
                </a:solidFill>
              </a:rPr>
              <a:t> cytological </a:t>
            </a:r>
            <a:r>
              <a:rPr lang="en-US" sz="2800" b="1" dirty="0"/>
              <a:t>examination of the aspirate has become the </a:t>
            </a:r>
            <a:r>
              <a:rPr lang="en-US" sz="2800" b="1" dirty="0">
                <a:solidFill>
                  <a:srgbClr val="7030A0"/>
                </a:solidFill>
              </a:rPr>
              <a:t>mainstay </a:t>
            </a:r>
            <a:r>
              <a:rPr lang="en-US" sz="2800" b="1" dirty="0"/>
              <a:t>of</a:t>
            </a:r>
            <a:r>
              <a:rPr lang="en-US" sz="2800" b="1" dirty="0">
                <a:solidFill>
                  <a:srgbClr val="7030A0"/>
                </a:solidFill>
              </a:rPr>
              <a:t> diagnosis </a:t>
            </a:r>
            <a:r>
              <a:rPr lang="en-US" sz="2800" b="1" dirty="0"/>
              <a:t>of</a:t>
            </a:r>
            <a:r>
              <a:rPr lang="en-US" sz="2800" b="1" dirty="0">
                <a:solidFill>
                  <a:srgbClr val="7030A0"/>
                </a:solidFill>
              </a:rPr>
              <a:t> thyroid cancer.(US guided).</a:t>
            </a:r>
          </a:p>
          <a:p>
            <a:pPr marL="0" indent="0" algn="just" rtl="0">
              <a:buNone/>
            </a:pPr>
            <a:endParaRPr lang="en-US" sz="2800" b="1" dirty="0">
              <a:solidFill>
                <a:srgbClr val="7030A0"/>
              </a:solidFill>
            </a:endParaRPr>
          </a:p>
          <a:p>
            <a:pPr algn="just" rtl="0"/>
            <a:r>
              <a:rPr lang="en-US" sz="2800" b="1" dirty="0">
                <a:solidFill>
                  <a:srgbClr val="C00000"/>
                </a:solidFill>
              </a:rPr>
              <a:t>Scintigraphy:</a:t>
            </a:r>
            <a:r>
              <a:rPr lang="en-US" sz="2800" dirty="0"/>
              <a:t> Reserved for the investigation of </a:t>
            </a:r>
            <a:r>
              <a:rPr lang="en-US" sz="2800" b="1" dirty="0">
                <a:solidFill>
                  <a:srgbClr val="7030A0"/>
                </a:solidFill>
              </a:rPr>
              <a:t>abnormal thyroid function</a:t>
            </a:r>
            <a:r>
              <a:rPr lang="en-US" sz="2800" dirty="0"/>
              <a:t> and in patients with known </a:t>
            </a:r>
            <a:r>
              <a:rPr lang="en-US" sz="2800" b="1" dirty="0">
                <a:solidFill>
                  <a:srgbClr val="7030A0"/>
                </a:solidFill>
              </a:rPr>
              <a:t>thyroid carcinoma.</a:t>
            </a:r>
          </a:p>
          <a:p>
            <a:pPr algn="just" rtl="0"/>
            <a:r>
              <a:rPr lang="en-US" sz="2800" b="1" dirty="0">
                <a:solidFill>
                  <a:srgbClr val="C00000"/>
                </a:solidFill>
              </a:rPr>
              <a:t>Computed tomography </a:t>
            </a:r>
            <a:r>
              <a:rPr lang="en-US" sz="2800" dirty="0"/>
              <a:t>is not often used to examine the thyroid except to </a:t>
            </a:r>
            <a:r>
              <a:rPr lang="en-US" sz="2800" b="1" dirty="0">
                <a:solidFill>
                  <a:srgbClr val="7030A0"/>
                </a:solidFill>
              </a:rPr>
              <a:t>demonstrate </a:t>
            </a:r>
            <a:r>
              <a:rPr lang="en-US" sz="2800" b="1" dirty="0"/>
              <a:t>the</a:t>
            </a:r>
            <a:r>
              <a:rPr lang="en-US" sz="2800" b="1" dirty="0">
                <a:solidFill>
                  <a:srgbClr val="7030A0"/>
                </a:solidFill>
              </a:rPr>
              <a:t> extent </a:t>
            </a:r>
            <a:r>
              <a:rPr lang="en-US" sz="2800" b="1" dirty="0"/>
              <a:t>of</a:t>
            </a:r>
            <a:r>
              <a:rPr lang="en-US" sz="2800" b="1" dirty="0">
                <a:solidFill>
                  <a:srgbClr val="7030A0"/>
                </a:solidFill>
              </a:rPr>
              <a:t> a retrosternal goitre </a:t>
            </a:r>
            <a:r>
              <a:rPr lang="en-US" sz="2800" b="1" dirty="0"/>
              <a:t>and for the </a:t>
            </a:r>
            <a:r>
              <a:rPr lang="en-US" sz="2800" b="1" dirty="0">
                <a:solidFill>
                  <a:srgbClr val="7030A0"/>
                </a:solidFill>
              </a:rPr>
              <a:t>assessment </a:t>
            </a:r>
            <a:r>
              <a:rPr lang="en-US" sz="2800" b="1" dirty="0"/>
              <a:t>of any </a:t>
            </a:r>
            <a:r>
              <a:rPr lang="en-US" sz="2800" b="1" dirty="0">
                <a:solidFill>
                  <a:srgbClr val="7030A0"/>
                </a:solidFill>
              </a:rPr>
              <a:t>local mass effect, </a:t>
            </a:r>
            <a:r>
              <a:rPr lang="en-US" sz="2800" b="1" dirty="0"/>
              <a:t>such as </a:t>
            </a:r>
            <a:r>
              <a:rPr lang="en-US" sz="2800" b="1" dirty="0">
                <a:solidFill>
                  <a:srgbClr val="7030A0"/>
                </a:solidFill>
              </a:rPr>
              <a:t>tracheal compression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67200"/>
            <a:ext cx="457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010400" y="3886200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ISTHMUS</a:t>
            </a:r>
          </a:p>
        </p:txBody>
      </p:sp>
      <p:sp>
        <p:nvSpPr>
          <p:cNvPr id="7" name="Down Arrow 6"/>
          <p:cNvSpPr/>
          <p:nvPr/>
        </p:nvSpPr>
        <p:spPr>
          <a:xfrm flipH="1">
            <a:off x="6781800" y="4038600"/>
            <a:ext cx="30479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7600"/>
            <a:ext cx="4343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Normal thyroi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76800" y="791319"/>
            <a:ext cx="411479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thyroid</a:t>
            </a:r>
          </a:p>
          <a:p>
            <a:pPr algn="ctr"/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Ultrasound thyroid (transverse plane)</a:t>
            </a:r>
          </a:p>
          <a:p>
            <a:pPr algn="just"/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image of the thyroid gland at the level of the isthmus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right common carotid artery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 right lobe</a:t>
            </a: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trachea</a:t>
            </a: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left lobe</a:t>
            </a: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left common carotid artery</a:t>
            </a: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 left jugular vein</a:t>
            </a: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 isthmus</a:t>
            </a:r>
            <a:endParaRPr lang="en-US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    Ultrasound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2345" y="2296332"/>
            <a:ext cx="9144000" cy="4114800"/>
          </a:xfrm>
        </p:spPr>
        <p:txBody>
          <a:bodyPr>
            <a:noAutofit/>
          </a:bodyPr>
          <a:lstStyle/>
          <a:p>
            <a:pPr algn="just" rtl="0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 of choice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right ,left lobes and isthmus are examined .Color Doppler is used to see vascularity. Ultrasound shows anatomical detail of thyroid and adjacent blood vessels and structures.</a:t>
            </a:r>
          </a:p>
          <a:p>
            <a:pPr algn="just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parenchyma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homogeneous medium to high level echoes compared to adjacent neck muscles.</a:t>
            </a:r>
          </a:p>
          <a:p>
            <a:pPr algn="just" rtl="0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Ultrasound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determines whether a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nodule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cystic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solid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a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mixture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both. </a:t>
            </a:r>
          </a:p>
          <a:p>
            <a:pPr algn="just" rtl="0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cysts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invariably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benign. Complex solid/ cystic lesions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usually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benign. A solid mass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be a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carcinoma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an adenoma.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0"/>
            <a:ext cx="342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62"/>
            <a:ext cx="2895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960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3492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Radioisotopes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71600"/>
            <a:ext cx="9067800" cy="5105400"/>
          </a:xfrm>
        </p:spPr>
        <p:txBody>
          <a:bodyPr>
            <a:normAutofit/>
          </a:bodyPr>
          <a:lstStyle/>
          <a:p>
            <a:pPr algn="just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radionuclide is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given orally.</a:t>
            </a:r>
          </a:p>
          <a:p>
            <a:pPr algn="just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Radioisotope  taken up by thyroid/parathyroid</a:t>
            </a:r>
          </a:p>
          <a:p>
            <a:pPr algn="just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Radiotracer :   -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I-123, I-131</a:t>
            </a:r>
          </a:p>
          <a:p>
            <a:pPr algn="just" rtl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I.V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:Tc-99m pertechnetate</a:t>
            </a:r>
          </a:p>
          <a:p>
            <a:pPr algn="just" rtl="0">
              <a:buNone/>
            </a:pP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rtl="0"/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 thyroid tissue on nuclear medicine thyroid scan :</a:t>
            </a:r>
          </a:p>
          <a:p>
            <a:pPr marL="0" lvl="0" indent="0" algn="just" rtl="0">
              <a:buNone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Normal-sized gland with evenly distributed activity</a:t>
            </a:r>
          </a:p>
          <a:p>
            <a:pPr algn="just" rtl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962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Radioisotopes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371600"/>
            <a:ext cx="1220788" cy="48736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Normal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133600"/>
            <a:ext cx="56388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7696200" y="1295400"/>
            <a:ext cx="1447800" cy="5334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/>
              <a:t>Normal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1828800"/>
            <a:ext cx="2057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572000"/>
            <a:ext cx="2514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6248400"/>
            <a:ext cx="21717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8764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6927"/>
            <a:ext cx="915092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Thyroid scan is usually indicated to </a:t>
            </a:r>
          </a:p>
          <a:p>
            <a:pPr algn="ctr"/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see the </a:t>
            </a:r>
            <a:r>
              <a:rPr lang="en-US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function.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Indications are 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Thyrotoxicosis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Graves' disease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Hyperplasia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Functioning nodule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Thyroid cancer?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Functioning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thyroid or thyroid nodule will show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uptake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nodule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uptake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called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 nodule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functioning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thyroid gland or nodule will show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uptake 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nodules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uptake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called 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 nodule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nodule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usually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benign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nodule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be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malignant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2965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9330</TotalTime>
  <Words>1065</Words>
  <Application>Microsoft Office PowerPoint</Application>
  <PresentationFormat>On-screen Show (4:3)</PresentationFormat>
  <Paragraphs>174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Courier New</vt:lpstr>
      <vt:lpstr>TheSans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 Thyroid imaging </vt:lpstr>
      <vt:lpstr>PowerPoint Presentation</vt:lpstr>
      <vt:lpstr>    Ultrasound</vt:lpstr>
      <vt:lpstr>Radioisotopes study</vt:lpstr>
      <vt:lpstr>Radioisotopes study</vt:lpstr>
      <vt:lpstr>PowerPoint Presentation</vt:lpstr>
      <vt:lpstr>PowerPoint Presentation</vt:lpstr>
      <vt:lpstr>PowerPoint Presentation</vt:lpstr>
      <vt:lpstr>CT images of thyroid</vt:lpstr>
      <vt:lpstr>Diseases of thyroid</vt:lpstr>
      <vt:lpstr>PowerPoint Presentation</vt:lpstr>
      <vt:lpstr>Thyroid tumors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Ultrasound guided biopsy </vt:lpstr>
      <vt:lpstr>PowerPoint Presentation</vt:lpstr>
      <vt:lpstr>PowerPoint Presentation</vt:lpstr>
      <vt:lpstr>Parathyroid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</dc:title>
  <dc:creator>Riaz Mohammad</dc:creator>
  <cp:lastModifiedBy>Yassir Salih</cp:lastModifiedBy>
  <cp:revision>98</cp:revision>
  <dcterms:created xsi:type="dcterms:W3CDTF">2014-08-21T06:23:06Z</dcterms:created>
  <dcterms:modified xsi:type="dcterms:W3CDTF">2024-05-05T16:42:07Z</dcterms:modified>
</cp:coreProperties>
</file>