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8"/>
  </p:notesMasterIdLst>
  <p:sldIdLst>
    <p:sldId id="256" r:id="rId3"/>
    <p:sldId id="257" r:id="rId4"/>
    <p:sldId id="258" r:id="rId5"/>
    <p:sldId id="500" r:id="rId6"/>
    <p:sldId id="433" r:id="rId7"/>
    <p:sldId id="434" r:id="rId8"/>
    <p:sldId id="267" r:id="rId9"/>
    <p:sldId id="270" r:id="rId10"/>
    <p:sldId id="473" r:id="rId11"/>
    <p:sldId id="474" r:id="rId12"/>
    <p:sldId id="277" r:id="rId13"/>
    <p:sldId id="278" r:id="rId14"/>
    <p:sldId id="279" r:id="rId15"/>
    <p:sldId id="437" r:id="rId16"/>
    <p:sldId id="442" r:id="rId17"/>
    <p:sldId id="415" r:id="rId18"/>
    <p:sldId id="297" r:id="rId19"/>
    <p:sldId id="483" r:id="rId20"/>
    <p:sldId id="291" r:id="rId21"/>
    <p:sldId id="296" r:id="rId22"/>
    <p:sldId id="481" r:id="rId23"/>
    <p:sldId id="482" r:id="rId24"/>
    <p:sldId id="300" r:id="rId25"/>
    <p:sldId id="299" r:id="rId26"/>
    <p:sldId id="509" r:id="rId27"/>
    <p:sldId id="455" r:id="rId28"/>
    <p:sldId id="510" r:id="rId29"/>
    <p:sldId id="458" r:id="rId30"/>
    <p:sldId id="459" r:id="rId31"/>
    <p:sldId id="460" r:id="rId32"/>
    <p:sldId id="511" r:id="rId33"/>
    <p:sldId id="312" r:id="rId34"/>
    <p:sldId id="443" r:id="rId35"/>
    <p:sldId id="313" r:id="rId36"/>
    <p:sldId id="316" r:id="rId37"/>
    <p:sldId id="320" r:id="rId38"/>
    <p:sldId id="333" r:id="rId39"/>
    <p:sldId id="423" r:id="rId40"/>
    <p:sldId id="334" r:id="rId41"/>
    <p:sldId id="338" r:id="rId42"/>
    <p:sldId id="339" r:id="rId43"/>
    <p:sldId id="362" r:id="rId44"/>
    <p:sldId id="393" r:id="rId45"/>
    <p:sldId id="394" r:id="rId46"/>
    <p:sldId id="343" r:id="rId47"/>
    <p:sldId id="348" r:id="rId48"/>
    <p:sldId id="472" r:id="rId49"/>
    <p:sldId id="478" r:id="rId50"/>
    <p:sldId id="479" r:id="rId51"/>
    <p:sldId id="480" r:id="rId52"/>
    <p:sldId id="349" r:id="rId53"/>
    <p:sldId id="350" r:id="rId54"/>
    <p:sldId id="502" r:id="rId55"/>
    <p:sldId id="504" r:id="rId56"/>
    <p:sldId id="503" r:id="rId57"/>
    <p:sldId id="332" r:id="rId58"/>
    <p:sldId id="336" r:id="rId59"/>
    <p:sldId id="505" r:id="rId60"/>
    <p:sldId id="305" r:id="rId61"/>
    <p:sldId id="499" r:id="rId62"/>
    <p:sldId id="507" r:id="rId63"/>
    <p:sldId id="508" r:id="rId64"/>
    <p:sldId id="367" r:id="rId65"/>
    <p:sldId id="369" r:id="rId66"/>
    <p:sldId id="372" r:id="rId67"/>
    <p:sldId id="373" r:id="rId68"/>
    <p:sldId id="381" r:id="rId69"/>
    <p:sldId id="355" r:id="rId70"/>
    <p:sldId id="356" r:id="rId71"/>
    <p:sldId id="488" r:id="rId72"/>
    <p:sldId id="489" r:id="rId73"/>
    <p:sldId id="401" r:id="rId74"/>
    <p:sldId id="383" r:id="rId75"/>
    <p:sldId id="446" r:id="rId76"/>
    <p:sldId id="447" r:id="rId77"/>
    <p:sldId id="448" r:id="rId78"/>
    <p:sldId id="449" r:id="rId79"/>
    <p:sldId id="450" r:id="rId80"/>
    <p:sldId id="451" r:id="rId81"/>
    <p:sldId id="453" r:id="rId82"/>
    <p:sldId id="486" r:id="rId83"/>
    <p:sldId id="487" r:id="rId84"/>
    <p:sldId id="377" r:id="rId85"/>
    <p:sldId id="359" r:id="rId86"/>
    <p:sldId id="404" r:id="rId87"/>
    <p:sldId id="405" r:id="rId88"/>
    <p:sldId id="477" r:id="rId89"/>
    <p:sldId id="484" r:id="rId90"/>
    <p:sldId id="485" r:id="rId91"/>
    <p:sldId id="466" r:id="rId92"/>
    <p:sldId id="468" r:id="rId93"/>
    <p:sldId id="469" r:id="rId94"/>
    <p:sldId id="471" r:id="rId95"/>
    <p:sldId id="406" r:id="rId96"/>
    <p:sldId id="467" r:id="rId97"/>
  </p:sldIdLst>
  <p:sldSz cx="9144000" cy="6858000" type="screen4x3"/>
  <p:notesSz cx="7099300" cy="938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p:restoredTop sz="89306" autoAdjust="0"/>
  </p:normalViewPr>
  <p:slideViewPr>
    <p:cSldViewPr>
      <p:cViewPr varScale="1">
        <p:scale>
          <a:sx n="112" d="100"/>
          <a:sy n="112" d="100"/>
        </p:scale>
        <p:origin x="200" y="7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72C9184D-6BC0-2E49-A518-87BA228D5342}"/>
    <pc:docChg chg="addSld delSld">
      <pc:chgData name="Dralk F" userId="0ce5ef93c6cc7083" providerId="LiveId" clId="{72C9184D-6BC0-2E49-A518-87BA228D5342}" dt="2024-02-19T06:40:05.718" v="1" actId="2696"/>
      <pc:docMkLst>
        <pc:docMk/>
      </pc:docMkLst>
      <pc:sldChg chg="new del">
        <pc:chgData name="Dralk F" userId="0ce5ef93c6cc7083" providerId="LiveId" clId="{72C9184D-6BC0-2E49-A518-87BA228D5342}" dt="2024-02-19T06:40:05.718" v="1" actId="2696"/>
        <pc:sldMkLst>
          <pc:docMk/>
          <pc:sldMk cId="2614058251" sldId="5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106"/>
          </a:xfrm>
          <a:prstGeom prst="rect">
            <a:avLst/>
          </a:prstGeom>
        </p:spPr>
        <p:txBody>
          <a:bodyPr vert="horz" lIns="94174" tIns="47087" rIns="94174" bIns="47087" rtlCol="0"/>
          <a:lstStyle>
            <a:lvl1pPr algn="l">
              <a:defRPr sz="1200"/>
            </a:lvl1pPr>
          </a:lstStyle>
          <a:p>
            <a:endParaRPr lang="en-US"/>
          </a:p>
        </p:txBody>
      </p:sp>
      <p:sp>
        <p:nvSpPr>
          <p:cNvPr id="3" name="Date Placeholder 2"/>
          <p:cNvSpPr>
            <a:spLocks noGrp="1"/>
          </p:cNvSpPr>
          <p:nvPr>
            <p:ph type="dt" idx="1"/>
          </p:nvPr>
        </p:nvSpPr>
        <p:spPr>
          <a:xfrm>
            <a:off x="4021294" y="0"/>
            <a:ext cx="3076363" cy="469106"/>
          </a:xfrm>
          <a:prstGeom prst="rect">
            <a:avLst/>
          </a:prstGeom>
        </p:spPr>
        <p:txBody>
          <a:bodyPr vert="horz" lIns="94174" tIns="47087" rIns="94174" bIns="47087" rtlCol="0"/>
          <a:lstStyle>
            <a:lvl1pPr algn="r">
              <a:defRPr sz="1200"/>
            </a:lvl1pPr>
          </a:lstStyle>
          <a:p>
            <a:fld id="{5E518094-2D7E-4536-BEED-632EEE523D84}" type="datetimeFigureOut">
              <a:rPr lang="en-US" smtClean="0"/>
              <a:pPr/>
              <a:t>2/19/24</a:t>
            </a:fld>
            <a:endParaRPr lang="en-US"/>
          </a:p>
        </p:txBody>
      </p:sp>
      <p:sp>
        <p:nvSpPr>
          <p:cNvPr id="4" name="Slide Image Placeholder 3"/>
          <p:cNvSpPr>
            <a:spLocks noGrp="1" noRot="1" noChangeAspect="1"/>
          </p:cNvSpPr>
          <p:nvPr>
            <p:ph type="sldImg" idx="2"/>
          </p:nvPr>
        </p:nvSpPr>
        <p:spPr>
          <a:xfrm>
            <a:off x="1204913" y="703263"/>
            <a:ext cx="4689475" cy="3517900"/>
          </a:xfrm>
          <a:prstGeom prst="rect">
            <a:avLst/>
          </a:prstGeom>
          <a:noFill/>
          <a:ln w="12700">
            <a:solidFill>
              <a:prstClr val="black"/>
            </a:solidFill>
          </a:ln>
        </p:spPr>
        <p:txBody>
          <a:bodyPr vert="horz" lIns="94174" tIns="47087" rIns="94174" bIns="47087" rtlCol="0" anchor="ctr"/>
          <a:lstStyle/>
          <a:p>
            <a:endParaRPr lang="en-US"/>
          </a:p>
        </p:txBody>
      </p:sp>
      <p:sp>
        <p:nvSpPr>
          <p:cNvPr id="5" name="Notes Placeholder 4"/>
          <p:cNvSpPr>
            <a:spLocks noGrp="1"/>
          </p:cNvSpPr>
          <p:nvPr>
            <p:ph type="body" sz="quarter" idx="3"/>
          </p:nvPr>
        </p:nvSpPr>
        <p:spPr>
          <a:xfrm>
            <a:off x="709930" y="4456510"/>
            <a:ext cx="5679440" cy="4221956"/>
          </a:xfrm>
          <a:prstGeom prst="rect">
            <a:avLst/>
          </a:prstGeom>
        </p:spPr>
        <p:txBody>
          <a:bodyPr vert="horz" lIns="94174" tIns="47087" rIns="94174" bIns="470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1391"/>
            <a:ext cx="3076363" cy="469106"/>
          </a:xfrm>
          <a:prstGeom prst="rect">
            <a:avLst/>
          </a:prstGeom>
        </p:spPr>
        <p:txBody>
          <a:bodyPr vert="horz" lIns="94174" tIns="47087" rIns="94174" bIns="47087"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1391"/>
            <a:ext cx="3076363" cy="469106"/>
          </a:xfrm>
          <a:prstGeom prst="rect">
            <a:avLst/>
          </a:prstGeom>
        </p:spPr>
        <p:txBody>
          <a:bodyPr vert="horz" lIns="94174" tIns="47087" rIns="94174" bIns="47087" rtlCol="0" anchor="b"/>
          <a:lstStyle>
            <a:lvl1pPr algn="r">
              <a:defRPr sz="1200"/>
            </a:lvl1pPr>
          </a:lstStyle>
          <a:p>
            <a:fld id="{97B18289-0667-4ABF-BFE3-E9C80795166D}" type="slidenum">
              <a:rPr lang="en-US" smtClean="0"/>
              <a:pPr/>
              <a:t>‹#›</a:t>
            </a:fld>
            <a:endParaRPr lang="en-US"/>
          </a:p>
        </p:txBody>
      </p:sp>
    </p:spTree>
    <p:extLst>
      <p:ext uri="{BB962C8B-B14F-4D97-AF65-F5344CB8AC3E}">
        <p14:creationId xmlns:p14="http://schemas.microsoft.com/office/powerpoint/2010/main" val="360282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fld id="{97B18289-0667-4ABF-BFE3-E9C80795166D}" type="slidenum">
              <a:rPr lang="en-US" smtClean="0"/>
              <a:pPr/>
              <a:t>52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DC0038-F9B5-4528-942B-FE52518D5F62}" type="datetimeFigureOut">
              <a:rPr lang="en-US" smtClean="0"/>
              <a:pPr/>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271754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C0038-F9B5-4528-942B-FE52518D5F62}" type="datetimeFigureOut">
              <a:rPr lang="en-US" smtClean="0"/>
              <a:pPr/>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218714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C0038-F9B5-4528-942B-FE52518D5F62}" type="datetimeFigureOut">
              <a:rPr lang="en-US" smtClean="0"/>
              <a:pPr/>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276596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CF819F-8D51-4FD4-B4CC-90BFA66830E8}"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53343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92EC19-E819-4C93-B9C0-394192205A10}"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27990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F05B96-9486-4A82-9403-F6149D1C053A}"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84669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658A1-5AA2-4DB5-A309-DF4DF392B0F4}"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864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8E22BE-C5E8-4F43-9AB9-394149AF9EBF}"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96438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2CBE32-F4E7-403F-B0AB-FCEB6EF2EE22}"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77920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54B9C9-A995-42EF-A50A-ECD726F9D936}"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89016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C1826F-6327-4DE1-BAC8-155CDBC834D8}"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9409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C0038-F9B5-4528-942B-FE52518D5F62}" type="datetimeFigureOut">
              <a:rPr lang="en-US" smtClean="0"/>
              <a:pPr/>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3612813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02800B-0582-4563-BFB9-E94FC14BBD92}"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7359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74FAE0-30FF-4B28-944F-101C0D21AD42}"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066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EC44B5-FC4E-4B5E-88F3-FFB9E3C9EC11}"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8449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DF0870-511B-48DE-B106-68E85B65BB8C}"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329076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49FF8A-BDB2-4D36-8A1F-8DD8A1A300BB}"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9393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533400" y="6248400"/>
            <a:ext cx="20574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F3684B-685E-4971-8A7C-A0A2C4091684}"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229972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1431925"/>
          </a:xfrm>
        </p:spPr>
        <p:txBody>
          <a:bodyPr/>
          <a:lstStyle/>
          <a:p>
            <a:r>
              <a:rPr lang="en-US"/>
              <a:t>Click to edit Master title style</a:t>
            </a:r>
          </a:p>
        </p:txBody>
      </p:sp>
      <p:sp>
        <p:nvSpPr>
          <p:cNvPr id="3" name="Chart Placeholder 2"/>
          <p:cNvSpPr>
            <a:spLocks noGrp="1"/>
          </p:cNvSpPr>
          <p:nvPr>
            <p:ph type="chart" sz="half" idx="1"/>
          </p:nvPr>
        </p:nvSpPr>
        <p:spPr>
          <a:xfrm>
            <a:off x="1066800" y="1981200"/>
            <a:ext cx="38481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0673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54113"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a:xfrm>
            <a:off x="3592513"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a:xfrm>
            <a:off x="7021513"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CF779A-1BF7-464A-BE4F-900FABD49B66}" type="slidenum">
              <a:rPr kumimoji="0" lang="en-GB"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559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C0038-F9B5-4528-942B-FE52518D5F62}" type="datetimeFigureOut">
              <a:rPr lang="en-US" smtClean="0"/>
              <a:pPr/>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74760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DC0038-F9B5-4528-942B-FE52518D5F62}" type="datetimeFigureOut">
              <a:rPr lang="en-US" smtClean="0"/>
              <a:pPr/>
              <a:t>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428902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DC0038-F9B5-4528-942B-FE52518D5F62}" type="datetimeFigureOut">
              <a:rPr lang="en-US" smtClean="0"/>
              <a:pPr/>
              <a:t>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100552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DC0038-F9B5-4528-942B-FE52518D5F62}" type="datetimeFigureOut">
              <a:rPr lang="en-US" smtClean="0"/>
              <a:pPr/>
              <a:t>2/19/24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1881230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C0038-F9B5-4528-942B-FE52518D5F62}" type="datetimeFigureOut">
              <a:rPr lang="en-US" smtClean="0"/>
              <a:pPr/>
              <a:t>2/19/24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276591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DC0038-F9B5-4528-942B-FE52518D5F62}" type="datetimeFigureOut">
              <a:rPr lang="en-US" smtClean="0"/>
              <a:pPr/>
              <a:t>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103851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DC0038-F9B5-4528-942B-FE52518D5F62}" type="datetimeFigureOut">
              <a:rPr lang="en-US" smtClean="0"/>
              <a:pPr/>
              <a:t>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4310F-B18B-42E0-AF5F-DD19BAE4831D}" type="slidenum">
              <a:rPr lang="en-US" smtClean="0"/>
              <a:pPr/>
              <a:t>‹#›</a:t>
            </a:fld>
            <a:endParaRPr lang="en-US"/>
          </a:p>
        </p:txBody>
      </p:sp>
    </p:spTree>
    <p:extLst>
      <p:ext uri="{BB962C8B-B14F-4D97-AF65-F5344CB8AC3E}">
        <p14:creationId xmlns:p14="http://schemas.microsoft.com/office/powerpoint/2010/main" val="48157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C0038-F9B5-4528-942B-FE52518D5F62}" type="datetimeFigureOut">
              <a:rPr lang="en-US" smtClean="0"/>
              <a:pPr/>
              <a:t>2/19/24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4310F-B18B-42E0-AF5F-DD19BAE4831D}" type="slidenum">
              <a:rPr lang="en-US" smtClean="0"/>
              <a:pPr/>
              <a:t>‹#›</a:t>
            </a:fld>
            <a:endParaRPr lang="en-US"/>
          </a:p>
        </p:txBody>
      </p:sp>
    </p:spTree>
    <p:extLst>
      <p:ext uri="{BB962C8B-B14F-4D97-AF65-F5344CB8AC3E}">
        <p14:creationId xmlns:p14="http://schemas.microsoft.com/office/powerpoint/2010/main" val="2967008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itchFamily="18"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itchFamily="18" charset="0"/>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charset="0"/>
                <a:ea typeface="ＭＳ Ｐゴシック"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835803-F0D6-4E77-BB61-2CB1331A41B3}" type="slidenum">
              <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15300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285999"/>
          </a:xfrm>
        </p:spPr>
        <p:txBody>
          <a:bodyPr/>
          <a:lstStyle/>
          <a:p>
            <a:r>
              <a:rPr lang="en-US" dirty="0">
                <a:solidFill>
                  <a:srgbClr val="7030A0"/>
                </a:solidFill>
              </a:rPr>
              <a:t>RADIOLOGY OF GI TRACT &amp; BILIARY SYSTEM</a:t>
            </a:r>
          </a:p>
        </p:txBody>
      </p:sp>
      <p:sp>
        <p:nvSpPr>
          <p:cNvPr id="3" name="Subtitle 2"/>
          <p:cNvSpPr>
            <a:spLocks noGrp="1"/>
          </p:cNvSpPr>
          <p:nvPr>
            <p:ph type="subTitle" idx="1"/>
          </p:nvPr>
        </p:nvSpPr>
        <p:spPr>
          <a:xfrm>
            <a:off x="1981200" y="3276600"/>
            <a:ext cx="5105400" cy="1066800"/>
          </a:xfrm>
        </p:spPr>
        <p:txBody>
          <a:bodyPr/>
          <a:lstStyle/>
          <a:p>
            <a:r>
              <a:rPr lang="en-US" dirty="0">
                <a:solidFill>
                  <a:srgbClr val="0070C0"/>
                </a:solidFill>
              </a:rPr>
              <a:t>ANATOMY,TECHNIQUES AND PATHOLOGY</a:t>
            </a:r>
          </a:p>
        </p:txBody>
      </p:sp>
      <p:sp>
        <p:nvSpPr>
          <p:cNvPr id="4" name="TextBox 3"/>
          <p:cNvSpPr txBox="1"/>
          <p:nvPr/>
        </p:nvSpPr>
        <p:spPr>
          <a:xfrm>
            <a:off x="1143000" y="4267200"/>
            <a:ext cx="7467600" cy="954107"/>
          </a:xfrm>
          <a:prstGeom prst="rect">
            <a:avLst/>
          </a:prstGeom>
          <a:noFill/>
        </p:spPr>
        <p:txBody>
          <a:bodyPr wrap="square" rtlCol="0">
            <a:spAutoFit/>
          </a:bodyPr>
          <a:lstStyle/>
          <a:p>
            <a:pPr algn="ctr"/>
            <a:endParaRPr lang="en-US" sz="2800" dirty="0"/>
          </a:p>
          <a:p>
            <a:pPr algn="ctr"/>
            <a:r>
              <a:rPr lang="en-US" sz="2800" dirty="0"/>
              <a:t>ALMAAREFA UNIVERSITY - COLLEGE OF MEDICINE</a:t>
            </a:r>
          </a:p>
        </p:txBody>
      </p:sp>
    </p:spTree>
    <p:extLst>
      <p:ext uri="{BB962C8B-B14F-4D97-AF65-F5344CB8AC3E}">
        <p14:creationId xmlns:p14="http://schemas.microsoft.com/office/powerpoint/2010/main" val="3580824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120890"/>
            <a:ext cx="2966883" cy="473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48400" y="3859782"/>
            <a:ext cx="228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BARIUM SWOLLOW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Normal anatomic narrowing of esophagus</a:t>
            </a:r>
          </a:p>
        </p:txBody>
      </p:sp>
      <p:sp>
        <p:nvSpPr>
          <p:cNvPr id="5" name="Rectangle 4"/>
          <p:cNvSpPr/>
          <p:nvPr/>
        </p:nvSpPr>
        <p:spPr>
          <a:xfrm>
            <a:off x="1" y="152400"/>
            <a:ext cx="91440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Barium swallow examination:</a:t>
            </a:r>
            <a:r>
              <a:rPr kumimoji="0" lang="en-US" sz="2400" b="1" i="0" u="none" strike="noStrike" kern="1200" cap="none" spc="0" normalizeH="0" baseline="0" noProof="0" dirty="0">
                <a:ln>
                  <a:noFill/>
                </a:ln>
                <a:solidFill>
                  <a:srgbClr val="0070C0"/>
                </a:solidFill>
                <a:effectLst/>
                <a:uLnTx/>
                <a:uFillTx/>
                <a:latin typeface="Calibri"/>
                <a:ea typeface="+mn-ea"/>
                <a:cs typeface="+mn-cs"/>
              </a:rPr>
              <a:t> </a:t>
            </a:r>
            <a:r>
              <a:rPr kumimoji="0" lang="en-US" sz="2000" b="1" i="0" u="none" strike="noStrike" kern="1200" cap="none" spc="0" normalizeH="0" baseline="0" noProof="0" dirty="0">
                <a:ln>
                  <a:noFill/>
                </a:ln>
                <a:solidFill>
                  <a:srgbClr val="92D050"/>
                </a:solidFill>
                <a:effectLst/>
                <a:uLnTx/>
                <a:uFillTx/>
                <a:latin typeface="Calibri"/>
                <a:ea typeface="+mn-ea"/>
                <a:cs typeface="+mn-cs"/>
              </a:rPr>
              <a:t>Esophagram via barium or gastrografin swallow</a:t>
            </a:r>
            <a:endParaRPr kumimoji="0" lang="en-US" sz="2400" b="1" i="0" u="none" strike="noStrike" kern="1200" cap="none" spc="0" normalizeH="0" baseline="0" noProof="0" dirty="0">
              <a:ln>
                <a:noFill/>
              </a:ln>
              <a:solidFill>
                <a:srgbClr val="92D05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Al</a:t>
            </a:r>
            <a:r>
              <a:rPr kumimoji="0" lang="en-US" sz="2400" b="0" i="0" u="none" strike="noStrike" kern="1200" cap="none" spc="0" normalizeH="0" baseline="0" noProof="0" dirty="0">
                <a:ln>
                  <a:noFill/>
                </a:ln>
                <a:solidFill>
                  <a:prstClr val="black"/>
                </a:solidFill>
                <a:effectLst/>
                <a:uLnTx/>
                <a:uFillTx/>
                <a:latin typeface="Calibri"/>
                <a:ea typeface="+mn-ea"/>
                <a:cs typeface="+mn-cs"/>
              </a:rPr>
              <a:t>so known as esophagogram, is a contrast-enhanced </a:t>
            </a:r>
            <a:r>
              <a:rPr lang="en-US" sz="2400" dirty="0">
                <a:solidFill>
                  <a:prstClr val="black"/>
                </a:solidFill>
                <a:latin typeface="Calibri"/>
              </a:rPr>
              <a:t>X-ray</a:t>
            </a:r>
            <a:r>
              <a:rPr kumimoji="0" lang="en-US" sz="2400" b="0" i="0" u="none" strike="noStrike" kern="1200" cap="none" spc="0" normalizeH="0" baseline="0" noProof="0" dirty="0">
                <a:ln>
                  <a:noFill/>
                </a:ln>
                <a:solidFill>
                  <a:prstClr val="black"/>
                </a:solidFill>
                <a:effectLst/>
                <a:uLnTx/>
                <a:uFillTx/>
                <a:latin typeface="Calibri"/>
                <a:ea typeface="+mn-ea"/>
                <a:cs typeface="+mn-cs"/>
              </a:rPr>
              <a:t> modality for visualizing the </a:t>
            </a:r>
            <a:r>
              <a:rPr lang="en-US" sz="2400" dirty="0">
                <a:solidFill>
                  <a:prstClr val="black"/>
                </a:solidFill>
                <a:latin typeface="Calibri"/>
              </a:rPr>
              <a:t>esophagus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Along with </a:t>
            </a:r>
            <a:r>
              <a:rPr lang="en-US" sz="2400" dirty="0">
                <a:solidFill>
                  <a:prstClr val="black"/>
                </a:solidFill>
                <a:latin typeface="Calibri"/>
              </a:rPr>
              <a:t>esophageal manometry</a:t>
            </a:r>
            <a:r>
              <a:rPr kumimoji="0" lang="en-US" sz="2400" b="0" i="0" u="none" strike="noStrike" kern="1200" cap="none" spc="0" normalizeH="0" baseline="0" noProof="0" dirty="0">
                <a:ln>
                  <a:noFill/>
                </a:ln>
                <a:solidFill>
                  <a:prstClr val="black"/>
                </a:solidFill>
                <a:effectLst/>
                <a:uLnTx/>
                <a:uFillTx/>
                <a:latin typeface="Calibri"/>
                <a:ea typeface="+mn-ea"/>
                <a:cs typeface="+mn-cs"/>
              </a:rPr>
              <a:t>, it is the diagnostic modality of choice for evaluation of </a:t>
            </a:r>
            <a:r>
              <a:rPr lang="en-US" sz="2400" dirty="0">
                <a:solidFill>
                  <a:prstClr val="black"/>
                </a:solidFill>
                <a:latin typeface="Calibri"/>
              </a:rPr>
              <a:t>esophageal motility disorders</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2112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19400"/>
            <a:ext cx="3505200" cy="572869"/>
          </a:xfrm>
        </p:spPr>
        <p:txBody>
          <a:bodyPr>
            <a:normAutofit fontScale="92500"/>
          </a:bodyPr>
          <a:lstStyle/>
          <a:p>
            <a:pPr algn="ctr"/>
            <a:r>
              <a:rPr lang="en-US" dirty="0">
                <a:solidFill>
                  <a:srgbClr val="FF0000"/>
                </a:solidFill>
              </a:rPr>
              <a:t>SINGLE CONTRAST BA.MEAL</a:t>
            </a:r>
          </a:p>
        </p:txBody>
      </p:sp>
      <p:sp>
        <p:nvSpPr>
          <p:cNvPr id="5" name="Text Placeholder 4"/>
          <p:cNvSpPr>
            <a:spLocks noGrp="1"/>
          </p:cNvSpPr>
          <p:nvPr>
            <p:ph type="body" sz="quarter" idx="3"/>
          </p:nvPr>
        </p:nvSpPr>
        <p:spPr>
          <a:xfrm>
            <a:off x="4949825" y="5850715"/>
            <a:ext cx="4041775" cy="609599"/>
          </a:xfrm>
        </p:spPr>
        <p:txBody>
          <a:bodyPr>
            <a:normAutofit fontScale="85000" lnSpcReduction="10000"/>
          </a:bodyPr>
          <a:lstStyle/>
          <a:p>
            <a:r>
              <a:rPr lang="en-US" dirty="0"/>
              <a:t>DOUPLE CONTRAST BARIUM MEAL</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696065"/>
            <a:ext cx="4191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41148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52400" y="457200"/>
            <a:ext cx="8763000" cy="461665"/>
          </a:xfrm>
          <a:prstGeom prst="rect">
            <a:avLst/>
          </a:prstGeom>
        </p:spPr>
        <p:txBody>
          <a:bodyPr wrap="square">
            <a:spAutoFit/>
          </a:bodyPr>
          <a:lstStyle/>
          <a:p>
            <a:r>
              <a:rPr lang="en-US" sz="2400" b="1" dirty="0">
                <a:solidFill>
                  <a:srgbClr val="C00000"/>
                </a:solidFill>
              </a:rPr>
              <a:t>Barium meal examination: </a:t>
            </a:r>
            <a:r>
              <a:rPr lang="en-US" sz="2400" b="1" dirty="0">
                <a:solidFill>
                  <a:srgbClr val="0070C0"/>
                </a:solidFill>
              </a:rPr>
              <a:t>(Stomach and Duodenum) </a:t>
            </a:r>
          </a:p>
        </p:txBody>
      </p:sp>
    </p:spTree>
    <p:extLst>
      <p:ext uri="{BB962C8B-B14F-4D97-AF65-F5344CB8AC3E}">
        <p14:creationId xmlns:p14="http://schemas.microsoft.com/office/powerpoint/2010/main" val="3774627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426" y="1685773"/>
            <a:ext cx="4114800" cy="3978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4457701" cy="412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40926" y="6168273"/>
            <a:ext cx="2971800" cy="369332"/>
          </a:xfrm>
          <a:prstGeom prst="rect">
            <a:avLst/>
          </a:prstGeom>
          <a:noFill/>
        </p:spPr>
        <p:txBody>
          <a:bodyPr wrap="square" rtlCol="0">
            <a:spAutoFit/>
          </a:bodyPr>
          <a:lstStyle/>
          <a:p>
            <a:pPr algn="ctr"/>
            <a:r>
              <a:rPr lang="en-US" b="1" dirty="0">
                <a:solidFill>
                  <a:srgbClr val="FF0000"/>
                </a:solidFill>
              </a:rPr>
              <a:t>Small bowel follow-through</a:t>
            </a:r>
          </a:p>
        </p:txBody>
      </p:sp>
      <p:sp>
        <p:nvSpPr>
          <p:cNvPr id="7" name="TextBox 6"/>
          <p:cNvSpPr txBox="1"/>
          <p:nvPr/>
        </p:nvSpPr>
        <p:spPr>
          <a:xfrm>
            <a:off x="609600" y="6355397"/>
            <a:ext cx="2514600" cy="369332"/>
          </a:xfrm>
          <a:prstGeom prst="rect">
            <a:avLst/>
          </a:prstGeom>
          <a:noFill/>
        </p:spPr>
        <p:txBody>
          <a:bodyPr wrap="square" rtlCol="0">
            <a:spAutoFit/>
          </a:bodyPr>
          <a:lstStyle/>
          <a:p>
            <a:pPr algn="ctr"/>
            <a:r>
              <a:rPr lang="en-US" b="1" dirty="0">
                <a:solidFill>
                  <a:srgbClr val="FF0000"/>
                </a:solidFill>
              </a:rPr>
              <a:t>Small bowel enema</a:t>
            </a:r>
          </a:p>
        </p:txBody>
      </p:sp>
      <p:sp>
        <p:nvSpPr>
          <p:cNvPr id="2" name="مستطيل 1"/>
          <p:cNvSpPr/>
          <p:nvPr/>
        </p:nvSpPr>
        <p:spPr>
          <a:xfrm>
            <a:off x="152400" y="63450"/>
            <a:ext cx="8839200" cy="1200329"/>
          </a:xfrm>
          <a:prstGeom prst="rect">
            <a:avLst/>
          </a:prstGeom>
        </p:spPr>
        <p:txBody>
          <a:bodyPr wrap="square">
            <a:spAutoFit/>
          </a:bodyPr>
          <a:lstStyle/>
          <a:p>
            <a:pPr algn="just"/>
            <a:r>
              <a:rPr lang="en-US" sz="2400" b="1" dirty="0">
                <a:solidFill>
                  <a:srgbClr val="C00000"/>
                </a:solidFill>
              </a:rPr>
              <a:t>1- Small bowel follow-through (small bowel meal): </a:t>
            </a:r>
            <a:r>
              <a:rPr lang="en-US" sz="2400" b="1" dirty="0">
                <a:solidFill>
                  <a:srgbClr val="0070C0"/>
                </a:solidFill>
              </a:rPr>
              <a:t>(Small intestine)</a:t>
            </a:r>
          </a:p>
          <a:p>
            <a:pPr algn="just"/>
            <a:endParaRPr lang="en-US" sz="2400" b="1" dirty="0">
              <a:solidFill>
                <a:srgbClr val="0070C0"/>
              </a:solidFill>
            </a:endParaRPr>
          </a:p>
          <a:p>
            <a:pPr algn="just"/>
            <a:r>
              <a:rPr lang="en-US" sz="2400" b="1" dirty="0">
                <a:solidFill>
                  <a:srgbClr val="C00000"/>
                </a:solidFill>
              </a:rPr>
              <a:t>2- Small bowel enema :</a:t>
            </a:r>
            <a:r>
              <a:rPr lang="en-US" sz="2400" b="1" dirty="0">
                <a:solidFill>
                  <a:srgbClr val="0070C0"/>
                </a:solidFill>
              </a:rPr>
              <a:t> (Small intestine )</a:t>
            </a:r>
            <a:endParaRPr lang="en-US" sz="2400" b="1" dirty="0">
              <a:solidFill>
                <a:srgbClr val="C00000"/>
              </a:solidFill>
            </a:endParaRPr>
          </a:p>
        </p:txBody>
      </p:sp>
    </p:spTree>
    <p:extLst>
      <p:ext uri="{BB962C8B-B14F-4D97-AF65-F5344CB8AC3E}">
        <p14:creationId xmlns:p14="http://schemas.microsoft.com/office/powerpoint/2010/main" val="259614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914401"/>
            <a:ext cx="3581400" cy="5677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14400"/>
            <a:ext cx="39624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p:cNvSpPr/>
          <p:nvPr/>
        </p:nvSpPr>
        <p:spPr>
          <a:xfrm>
            <a:off x="152400" y="228600"/>
            <a:ext cx="8839200" cy="461665"/>
          </a:xfrm>
          <a:prstGeom prst="rect">
            <a:avLst/>
          </a:prstGeom>
        </p:spPr>
        <p:txBody>
          <a:bodyPr wrap="square">
            <a:spAutoFit/>
          </a:bodyPr>
          <a:lstStyle/>
          <a:p>
            <a:pPr algn="just"/>
            <a:r>
              <a:rPr lang="en-US" sz="2400" b="1" dirty="0">
                <a:solidFill>
                  <a:srgbClr val="C00000"/>
                </a:solidFill>
              </a:rPr>
              <a:t>Barium enema: </a:t>
            </a:r>
            <a:r>
              <a:rPr lang="en-US" sz="2400" b="1" dirty="0">
                <a:solidFill>
                  <a:srgbClr val="0070C0"/>
                </a:solidFill>
              </a:rPr>
              <a:t>(Large intestine )</a:t>
            </a:r>
            <a:endParaRPr lang="en-US" sz="2400" b="1" dirty="0">
              <a:solidFill>
                <a:srgbClr val="C00000"/>
              </a:solidFill>
            </a:endParaRPr>
          </a:p>
        </p:txBody>
      </p:sp>
    </p:spTree>
    <p:extLst>
      <p:ext uri="{BB962C8B-B14F-4D97-AF65-F5344CB8AC3E}">
        <p14:creationId xmlns:p14="http://schemas.microsoft.com/office/powerpoint/2010/main" val="154384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91600" cy="3908762"/>
          </a:xfrm>
          <a:prstGeom prst="rect">
            <a:avLst/>
          </a:prstGeom>
        </p:spPr>
        <p:txBody>
          <a:bodyPr wrap="square">
            <a:spAutoFit/>
          </a:bodyPr>
          <a:lstStyle/>
          <a:p>
            <a:pPr algn="ctr"/>
            <a:r>
              <a:rPr lang="en-US" sz="3200" b="1" dirty="0">
                <a:solidFill>
                  <a:srgbClr val="C00000"/>
                </a:solidFill>
              </a:rPr>
              <a:t>Computed tomography (CT)</a:t>
            </a:r>
          </a:p>
          <a:p>
            <a:pPr algn="just"/>
            <a:r>
              <a:rPr lang="en-US" sz="3600" dirty="0">
                <a:latin typeface="Times New Roman" panose="02020603050405020304" pitchFamily="18" charset="0"/>
                <a:cs typeface="Times New Roman" panose="02020603050405020304" pitchFamily="18" charset="0"/>
              </a:rPr>
              <a:t>CT can show the </a:t>
            </a:r>
            <a:r>
              <a:rPr lang="en-US" sz="3600" dirty="0">
                <a:solidFill>
                  <a:schemeClr val="accent1"/>
                </a:solidFill>
                <a:latin typeface="Times New Roman" panose="02020603050405020304" pitchFamily="18" charset="0"/>
                <a:cs typeface="Times New Roman" panose="02020603050405020304" pitchFamily="18" charset="0"/>
              </a:rPr>
              <a:t>full width </a:t>
            </a:r>
            <a:r>
              <a:rPr lang="en-US" sz="3600" dirty="0">
                <a:latin typeface="Times New Roman" panose="02020603050405020304" pitchFamily="18" charset="0"/>
                <a:cs typeface="Times New Roman" panose="02020603050405020304" pitchFamily="18" charset="0"/>
              </a:rPr>
              <a:t>of the </a:t>
            </a:r>
            <a:r>
              <a:rPr lang="en-US" sz="3600" dirty="0">
                <a:solidFill>
                  <a:schemeClr val="accent1"/>
                </a:solidFill>
                <a:latin typeface="Times New Roman" panose="02020603050405020304" pitchFamily="18" charset="0"/>
                <a:cs typeface="Times New Roman" panose="02020603050405020304" pitchFamily="18" charset="0"/>
              </a:rPr>
              <a:t>wall </a:t>
            </a:r>
            <a:r>
              <a:rPr lang="en-US" sz="3600" dirty="0">
                <a:latin typeface="Times New Roman" panose="02020603050405020304" pitchFamily="18" charset="0"/>
                <a:cs typeface="Times New Roman" panose="02020603050405020304" pitchFamily="18" charset="0"/>
              </a:rPr>
              <a:t>of the structures in question as well as the </a:t>
            </a:r>
            <a:r>
              <a:rPr lang="en-US" sz="3600" dirty="0">
                <a:solidFill>
                  <a:schemeClr val="accent1"/>
                </a:solidFill>
                <a:latin typeface="Times New Roman" panose="02020603050405020304" pitchFamily="18" charset="0"/>
                <a:cs typeface="Times New Roman" panose="02020603050405020304" pitchFamily="18" charset="0"/>
              </a:rPr>
              <a:t>surrounding fat</a:t>
            </a:r>
            <a:r>
              <a:rPr lang="en-US" sz="3600" dirty="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In addition, the </a:t>
            </a:r>
            <a:r>
              <a:rPr lang="en-US" sz="3600" dirty="0">
                <a:solidFill>
                  <a:schemeClr val="accent1"/>
                </a:solidFill>
                <a:latin typeface="Times New Roman" panose="02020603050405020304" pitchFamily="18" charset="0"/>
                <a:cs typeface="Times New Roman" panose="02020603050405020304" pitchFamily="18" charset="0"/>
              </a:rPr>
              <a:t>lumen</a:t>
            </a:r>
            <a:r>
              <a:rPr lang="en-US" sz="3600" dirty="0">
                <a:latin typeface="Times New Roman" panose="02020603050405020304" pitchFamily="18" charset="0"/>
                <a:cs typeface="Times New Roman" panose="02020603050405020304" pitchFamily="18" charset="0"/>
              </a:rPr>
              <a:t> of the gastrointestinal tract may be evaluated using </a:t>
            </a:r>
            <a:r>
              <a:rPr lang="en-US" sz="3600" dirty="0">
                <a:solidFill>
                  <a:schemeClr val="accent1"/>
                </a:solidFill>
                <a:latin typeface="Times New Roman" panose="02020603050405020304" pitchFamily="18" charset="0"/>
                <a:cs typeface="Times New Roman" panose="02020603050405020304" pitchFamily="18" charset="0"/>
              </a:rPr>
              <a:t>Gastrografin</a:t>
            </a:r>
            <a:r>
              <a:rPr lang="en-US" sz="3600" dirty="0">
                <a:latin typeface="Times New Roman" panose="02020603050405020304" pitchFamily="18" charset="0"/>
                <a:cs typeface="Times New Roman" panose="02020603050405020304" pitchFamily="18" charset="0"/>
              </a:rPr>
              <a:t> as the contrast agent</a:t>
            </a:r>
          </a:p>
        </p:txBody>
      </p:sp>
      <p:pic>
        <p:nvPicPr>
          <p:cNvPr id="5" name="Picture 2">
            <a:extLst>
              <a:ext uri="{FF2B5EF4-FFF2-40B4-BE49-F238E27FC236}">
                <a16:creationId xmlns:a16="http://schemas.microsoft.com/office/drawing/2014/main" id="{147A109B-416B-4390-B871-A867B65E0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3429000"/>
            <a:ext cx="4572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941B0ABD-097A-4860-BC07-4498C7E94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3847091"/>
            <a:ext cx="42291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78861"/>
          </a:xfrm>
          <a:prstGeom prst="rect">
            <a:avLst/>
          </a:prstGeom>
        </p:spPr>
        <p:txBody>
          <a:bodyPr wrap="square">
            <a:spAutoFit/>
          </a:bodyPr>
          <a:lstStyle/>
          <a:p>
            <a:r>
              <a:rPr lang="en-US" sz="3600" b="1" dirty="0">
                <a:solidFill>
                  <a:srgbClr val="C00000"/>
                </a:solidFill>
              </a:rPr>
              <a:t>Ultrasound examinations</a:t>
            </a:r>
          </a:p>
          <a:p>
            <a:pPr marL="571500" indent="-571500" algn="just">
              <a:buFont typeface="Courier New" panose="02070309020205020404" pitchFamily="49" charset="0"/>
              <a:buChar char="o"/>
            </a:pPr>
            <a:r>
              <a:rPr lang="en-US" sz="4000" dirty="0">
                <a:latin typeface="Times New Roman" panose="02020603050405020304" pitchFamily="18" charset="0"/>
                <a:cs typeface="Times New Roman" panose="02020603050405020304" pitchFamily="18" charset="0"/>
              </a:rPr>
              <a:t>Ultrasound can detect </a:t>
            </a:r>
            <a:r>
              <a:rPr lang="en-US" sz="4000" dirty="0">
                <a:solidFill>
                  <a:schemeClr val="accent1"/>
                </a:solidFill>
                <a:latin typeface="Times New Roman" panose="02020603050405020304" pitchFamily="18" charset="0"/>
                <a:cs typeface="Times New Roman" panose="02020603050405020304" pitchFamily="18" charset="0"/>
              </a:rPr>
              <a:t>intra-abdominal fluid </a:t>
            </a:r>
            <a:r>
              <a:rPr lang="en-US" sz="4000" dirty="0">
                <a:latin typeface="Times New Roman" panose="02020603050405020304" pitchFamily="18" charset="0"/>
                <a:cs typeface="Times New Roman" panose="02020603050405020304" pitchFamily="18" charset="0"/>
              </a:rPr>
              <a:t>and assess the </a:t>
            </a:r>
            <a:r>
              <a:rPr lang="en-US" sz="4000" dirty="0">
                <a:solidFill>
                  <a:schemeClr val="accent1"/>
                </a:solidFill>
                <a:latin typeface="Times New Roman" panose="02020603050405020304" pitchFamily="18" charset="0"/>
                <a:cs typeface="Times New Roman" panose="02020603050405020304" pitchFamily="18" charset="0"/>
              </a:rPr>
              <a:t>bowel wall </a:t>
            </a:r>
            <a:r>
              <a:rPr lang="en-US" sz="4000" dirty="0">
                <a:latin typeface="Times New Roman" panose="02020603050405020304" pitchFamily="18" charset="0"/>
                <a:cs typeface="Times New Roman" panose="02020603050405020304" pitchFamily="18" charset="0"/>
              </a:rPr>
              <a:t>in certain situations, but gives </a:t>
            </a:r>
            <a:r>
              <a:rPr lang="en-US" sz="4000" dirty="0">
                <a:solidFill>
                  <a:srgbClr val="00B0F0"/>
                </a:solidFill>
                <a:latin typeface="Times New Roman" panose="02020603050405020304" pitchFamily="18" charset="0"/>
                <a:cs typeface="Times New Roman" panose="02020603050405020304" pitchFamily="18" charset="0"/>
              </a:rPr>
              <a:t>limited</a:t>
            </a:r>
            <a:r>
              <a:rPr lang="en-US" sz="4000" dirty="0">
                <a:latin typeface="Times New Roman" panose="02020603050405020304" pitchFamily="18" charset="0"/>
                <a:cs typeface="Times New Roman" panose="02020603050405020304" pitchFamily="18" charset="0"/>
              </a:rPr>
              <a:t> information about the </a:t>
            </a:r>
            <a:r>
              <a:rPr lang="en-US" sz="4000" dirty="0">
                <a:solidFill>
                  <a:schemeClr val="accent1"/>
                </a:solidFill>
                <a:latin typeface="Times New Roman" panose="02020603050405020304" pitchFamily="18" charset="0"/>
                <a:cs typeface="Times New Roman" panose="02020603050405020304" pitchFamily="18" charset="0"/>
              </a:rPr>
              <a:t>bowel mucosa</a:t>
            </a:r>
            <a:r>
              <a:rPr lang="en-US" sz="4000" dirty="0">
                <a:latin typeface="Times New Roman" panose="02020603050405020304" pitchFamily="18" charset="0"/>
                <a:cs typeface="Times New Roman" panose="02020603050405020304" pitchFamily="18" charset="0"/>
              </a:rPr>
              <a:t>.</a:t>
            </a:r>
          </a:p>
          <a:p>
            <a:pPr algn="just"/>
            <a:endParaRPr lang="en-US" sz="4000" dirty="0">
              <a:latin typeface="Times New Roman" panose="02020603050405020304" pitchFamily="18" charset="0"/>
              <a:cs typeface="Times New Roman" panose="02020603050405020304" pitchFamily="18" charset="0"/>
            </a:endParaRPr>
          </a:p>
          <a:p>
            <a:pPr marL="571500" indent="-571500" algn="just">
              <a:buFont typeface="Courier New" panose="02070309020205020404" pitchFamily="49" charset="0"/>
              <a:buChar char="o"/>
            </a:pPr>
            <a:r>
              <a:rPr lang="en-US" sz="4000" dirty="0">
                <a:latin typeface="Times New Roman" panose="02020603050405020304" pitchFamily="18" charset="0"/>
                <a:cs typeface="Times New Roman" panose="02020603050405020304" pitchFamily="18" charset="0"/>
              </a:rPr>
              <a:t>Ultrasound is used for the diagnosis of </a:t>
            </a:r>
            <a:r>
              <a:rPr lang="en-US" sz="4000" dirty="0">
                <a:solidFill>
                  <a:srgbClr val="0070C0"/>
                </a:solidFill>
                <a:latin typeface="Times New Roman" panose="02020603050405020304" pitchFamily="18" charset="0"/>
                <a:cs typeface="Times New Roman" panose="02020603050405020304" pitchFamily="18" charset="0"/>
              </a:rPr>
              <a:t>infantile pyloric stenosis</a:t>
            </a:r>
            <a:r>
              <a:rPr lang="en-US" sz="4000" dirty="0">
                <a:latin typeface="Times New Roman" panose="02020603050405020304" pitchFamily="18" charset="0"/>
                <a:cs typeface="Times New Roman" panose="02020603050405020304" pitchFamily="18" charset="0"/>
              </a:rPr>
              <a:t>, </a:t>
            </a:r>
            <a:r>
              <a:rPr lang="en-US" sz="4000" dirty="0">
                <a:solidFill>
                  <a:srgbClr val="0070C0"/>
                </a:solidFill>
                <a:latin typeface="Times New Roman" panose="02020603050405020304" pitchFamily="18" charset="0"/>
                <a:cs typeface="Times New Roman" panose="02020603050405020304" pitchFamily="18" charset="0"/>
              </a:rPr>
              <a:t>intussusception</a:t>
            </a:r>
            <a:r>
              <a:rPr lang="en-US" sz="4000" dirty="0">
                <a:latin typeface="Times New Roman" panose="02020603050405020304" pitchFamily="18" charset="0"/>
                <a:cs typeface="Times New Roman" panose="02020603050405020304" pitchFamily="18" charset="0"/>
              </a:rPr>
              <a:t> and in cases of suspected </a:t>
            </a:r>
            <a:r>
              <a:rPr lang="en-US" sz="4000" dirty="0">
                <a:solidFill>
                  <a:srgbClr val="0070C0"/>
                </a:solidFill>
                <a:latin typeface="Times New Roman" panose="02020603050405020304" pitchFamily="18" charset="0"/>
                <a:cs typeface="Times New Roman" panose="02020603050405020304" pitchFamily="18" charset="0"/>
              </a:rPr>
              <a:t>appendicitis</a:t>
            </a:r>
            <a:r>
              <a:rPr lang="en-US" sz="4000" dirty="0">
                <a:latin typeface="Times New Roman" panose="02020603050405020304" pitchFamily="18" charset="0"/>
                <a:cs typeface="Times New Roman" panose="02020603050405020304" pitchFamily="18" charset="0"/>
              </a:rPr>
              <a:t> when the diagnosis is </a:t>
            </a:r>
            <a:r>
              <a:rPr lang="en-US" sz="4000" dirty="0">
                <a:solidFill>
                  <a:srgbClr val="00B0F0"/>
                </a:solidFill>
                <a:latin typeface="Times New Roman" panose="02020603050405020304" pitchFamily="18" charset="0"/>
                <a:cs typeface="Times New Roman" panose="02020603050405020304" pitchFamily="18" charset="0"/>
              </a:rPr>
              <a:t>not obvious clinically</a:t>
            </a:r>
          </a:p>
          <a:p>
            <a:endParaRPr lang="en-US"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561"/>
            <a:ext cx="5334000" cy="868362"/>
          </a:xfrm>
        </p:spPr>
        <p:txBody>
          <a:bodyPr>
            <a:normAutofit/>
          </a:bodyPr>
          <a:lstStyle/>
          <a:p>
            <a:r>
              <a:rPr lang="en-US" sz="3600" dirty="0">
                <a:solidFill>
                  <a:srgbClr val="FFC000"/>
                </a:solidFill>
              </a:rPr>
              <a:t>ACUTE ABDOMEN</a:t>
            </a:r>
            <a:endParaRPr lang="en-CA" sz="3600" dirty="0">
              <a:solidFill>
                <a:srgbClr val="FFC000"/>
              </a:solidFill>
            </a:endParaRPr>
          </a:p>
        </p:txBody>
      </p:sp>
      <p:sp>
        <p:nvSpPr>
          <p:cNvPr id="3" name="Content Placeholder 2"/>
          <p:cNvSpPr>
            <a:spLocks noGrp="1"/>
          </p:cNvSpPr>
          <p:nvPr>
            <p:ph idx="1"/>
          </p:nvPr>
        </p:nvSpPr>
        <p:spPr>
          <a:xfrm>
            <a:off x="457200" y="1066800"/>
            <a:ext cx="5029200" cy="5059363"/>
          </a:xfrm>
        </p:spPr>
        <p:txBody>
          <a:bodyPr>
            <a:normAutofit/>
          </a:bodyPr>
          <a:lstStyle/>
          <a:p>
            <a:pPr marL="0" indent="0">
              <a:buNone/>
            </a:pPr>
            <a:r>
              <a:rPr lang="en-US" dirty="0">
                <a:solidFill>
                  <a:srgbClr val="FFC000"/>
                </a:solidFill>
              </a:rPr>
              <a:t>CAUSES OF ACUTE ABDOMEN</a:t>
            </a:r>
          </a:p>
          <a:p>
            <a:pPr>
              <a:buFont typeface="Wingdings" panose="05000000000000000000" pitchFamily="2" charset="2"/>
              <a:buChar char="Ø"/>
            </a:pPr>
            <a:r>
              <a:rPr lang="en-US" sz="2400" dirty="0">
                <a:solidFill>
                  <a:srgbClr val="C00000"/>
                </a:solidFill>
              </a:rPr>
              <a:t>Gall stone (cholecystitis)</a:t>
            </a:r>
          </a:p>
          <a:p>
            <a:pPr>
              <a:buFont typeface="Wingdings" panose="05000000000000000000" pitchFamily="2" charset="2"/>
              <a:buChar char="Ø"/>
            </a:pPr>
            <a:r>
              <a:rPr lang="en-US" sz="2400" dirty="0"/>
              <a:t>Renal stone</a:t>
            </a:r>
          </a:p>
          <a:p>
            <a:pPr>
              <a:buFont typeface="Wingdings" panose="05000000000000000000" pitchFamily="2" charset="2"/>
              <a:buChar char="Ø"/>
            </a:pPr>
            <a:r>
              <a:rPr lang="en-US" sz="2400" dirty="0"/>
              <a:t>Pancreatitis</a:t>
            </a:r>
          </a:p>
          <a:p>
            <a:pPr>
              <a:buFont typeface="Wingdings" panose="05000000000000000000" pitchFamily="2" charset="2"/>
              <a:buChar char="Ø"/>
            </a:pPr>
            <a:r>
              <a:rPr lang="en-US" sz="2400" dirty="0"/>
              <a:t>Acute appendicitis</a:t>
            </a:r>
          </a:p>
          <a:p>
            <a:pPr>
              <a:buFont typeface="Wingdings" panose="05000000000000000000" pitchFamily="2" charset="2"/>
              <a:buChar char="Ø"/>
            </a:pPr>
            <a:r>
              <a:rPr lang="en-US" sz="2400" dirty="0"/>
              <a:t>Intestinal obstruction</a:t>
            </a:r>
          </a:p>
          <a:p>
            <a:pPr>
              <a:buFont typeface="Wingdings" panose="05000000000000000000" pitchFamily="2" charset="2"/>
              <a:buChar char="Ø"/>
            </a:pPr>
            <a:r>
              <a:rPr lang="en-US" sz="2400" dirty="0"/>
              <a:t>Masses</a:t>
            </a:r>
          </a:p>
          <a:p>
            <a:pPr>
              <a:buFont typeface="Wingdings" panose="05000000000000000000" pitchFamily="2" charset="2"/>
              <a:buChar char="Ø"/>
            </a:pPr>
            <a:r>
              <a:rPr lang="en-US" sz="2400" dirty="0"/>
              <a:t>Inflammatory processes</a:t>
            </a:r>
          </a:p>
          <a:p>
            <a:pPr marL="0" indent="0">
              <a:buNone/>
            </a:pPr>
            <a:r>
              <a:rPr lang="en-US" sz="2400" dirty="0"/>
              <a:t> </a:t>
            </a:r>
            <a:endParaRPr lang="en-CA"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4445" y="22123"/>
            <a:ext cx="340129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6791" y="4248150"/>
            <a:ext cx="36195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29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533400"/>
          </a:xfrm>
        </p:spPr>
        <p:txBody>
          <a:bodyPr>
            <a:normAutofit fontScale="90000"/>
          </a:bodyPr>
          <a:lstStyle/>
          <a:p>
            <a:r>
              <a:rPr lang="en-US" b="1" dirty="0">
                <a:solidFill>
                  <a:srgbClr val="7030A0"/>
                </a:solidFill>
              </a:rPr>
              <a:t>BOWEL OBSTRUCTION</a:t>
            </a:r>
            <a:endParaRPr lang="en-CA" b="1" dirty="0">
              <a:solidFill>
                <a:srgbClr val="7030A0"/>
              </a:solidFill>
            </a:endParaRPr>
          </a:p>
        </p:txBody>
      </p:sp>
      <p:sp>
        <p:nvSpPr>
          <p:cNvPr id="3" name="Content Placeholder 2"/>
          <p:cNvSpPr>
            <a:spLocks noGrp="1"/>
          </p:cNvSpPr>
          <p:nvPr>
            <p:ph idx="1"/>
          </p:nvPr>
        </p:nvSpPr>
        <p:spPr>
          <a:xfrm>
            <a:off x="76200" y="533400"/>
            <a:ext cx="8915400" cy="6019800"/>
          </a:xfrm>
        </p:spPr>
        <p:txBody>
          <a:bodyPr>
            <a:noAutofit/>
          </a:bodyPr>
          <a:lstStyle/>
          <a:p>
            <a:pPr algn="just">
              <a:buFontTx/>
              <a:buChar char="-"/>
            </a:pPr>
            <a:r>
              <a:rPr lang="en-US" b="1" dirty="0">
                <a:solidFill>
                  <a:srgbClr val="00B050"/>
                </a:solidFill>
                <a:latin typeface="Times New Roman" panose="02020603050405020304" pitchFamily="18" charset="0"/>
                <a:cs typeface="Times New Roman" panose="02020603050405020304" pitchFamily="18" charset="0"/>
              </a:rPr>
              <a:t>Mechanical bowel obstruction</a:t>
            </a:r>
            <a:r>
              <a:rPr lang="en-US" dirty="0">
                <a:latin typeface="Times New Roman" panose="02020603050405020304" pitchFamily="18" charset="0"/>
                <a:cs typeface="Times New Roman" panose="02020603050405020304" pitchFamily="18" charset="0"/>
              </a:rPr>
              <a:t> is the interruption of normal passage through the bowel due to a structural barrier (Small or large)</a:t>
            </a:r>
          </a:p>
          <a:p>
            <a:pPr algn="just">
              <a:buFontTx/>
              <a:buChar char="-"/>
            </a:pPr>
            <a:r>
              <a:rPr lang="en-US" b="1" dirty="0">
                <a:solidFill>
                  <a:srgbClr val="00B050"/>
                </a:solidFill>
                <a:latin typeface="Times New Roman" panose="02020603050405020304" pitchFamily="18" charset="0"/>
                <a:cs typeface="Times New Roman" panose="02020603050405020304" pitchFamily="18" charset="0"/>
              </a:rPr>
              <a:t>Functional bowel obstruction</a:t>
            </a:r>
            <a:r>
              <a:rPr lang="en-US" dirty="0">
                <a:latin typeface="Times New Roman" panose="02020603050405020304" pitchFamily="18" charset="0"/>
                <a:cs typeface="Times New Roman" panose="02020603050405020304" pitchFamily="18" charset="0"/>
              </a:rPr>
              <a:t>, or </a:t>
            </a:r>
            <a:r>
              <a:rPr lang="en-US" b="1" dirty="0">
                <a:solidFill>
                  <a:srgbClr val="00B050"/>
                </a:solidFill>
                <a:latin typeface="Times New Roman" panose="02020603050405020304" pitchFamily="18" charset="0"/>
                <a:cs typeface="Times New Roman" panose="02020603050405020304" pitchFamily="18" charset="0"/>
              </a:rPr>
              <a:t>paralytic ileus</a:t>
            </a:r>
            <a:r>
              <a:rPr lang="en-US" dirty="0">
                <a:latin typeface="Times New Roman" panose="02020603050405020304" pitchFamily="18" charset="0"/>
                <a:cs typeface="Times New Roman" panose="02020603050405020304" pitchFamily="18" charset="0"/>
              </a:rPr>
              <a:t>, is a temporary disturbance of peristalsis in the absence of mechanical obstruction.</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Bowel obstruction typically manifests with nausea, vomiting, abdominal pain, abdominal distention, and constipation.</a:t>
            </a:r>
          </a:p>
          <a:p>
            <a:pPr marL="0" indent="0" algn="just">
              <a:buNone/>
            </a:pPr>
            <a:r>
              <a:rPr lang="en-US" sz="3600" dirty="0"/>
              <a:t> </a:t>
            </a:r>
            <a:endParaRPr lang="en-US" sz="2800" dirty="0"/>
          </a:p>
        </p:txBody>
      </p:sp>
    </p:spTree>
    <p:extLst>
      <p:ext uri="{BB962C8B-B14F-4D97-AF65-F5344CB8AC3E}">
        <p14:creationId xmlns:p14="http://schemas.microsoft.com/office/powerpoint/2010/main" val="88555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FC2C56-C120-417B-8370-18C48CE1AF44}"/>
              </a:ext>
            </a:extLst>
          </p:cNvPr>
          <p:cNvSpPr/>
          <p:nvPr/>
        </p:nvSpPr>
        <p:spPr>
          <a:xfrm>
            <a:off x="0" y="1"/>
            <a:ext cx="9144000" cy="6001643"/>
          </a:xfrm>
          <a:prstGeom prst="rect">
            <a:avLst/>
          </a:prstGeom>
        </p:spPr>
        <p:txBody>
          <a:bodyPr wrap="square">
            <a:spAutoFit/>
          </a:bodyPr>
          <a:lstStyle/>
          <a:p>
            <a:r>
              <a:rPr lang="en-US" sz="2400" b="1" dirty="0">
                <a:solidFill>
                  <a:srgbClr val="C00000"/>
                </a:solidFill>
              </a:rPr>
              <a:t>Radiological appearances:</a:t>
            </a:r>
            <a:endParaRPr lang="en-US" b="1" dirty="0">
              <a:solidFill>
                <a:srgbClr val="C00000"/>
              </a:solidFill>
              <a:latin typeface="Lato"/>
            </a:endParaRPr>
          </a:p>
          <a:p>
            <a:r>
              <a:rPr lang="en-US" b="1" dirty="0">
                <a:solidFill>
                  <a:srgbClr val="00B050"/>
                </a:solidFill>
                <a:latin typeface="Lato"/>
              </a:rPr>
              <a:t>Dilatation of bowel loops proximal to the obstruction:</a:t>
            </a:r>
          </a:p>
          <a:p>
            <a:pPr algn="just"/>
            <a:r>
              <a:rPr lang="en-US" sz="2400" b="1" dirty="0"/>
              <a:t>3-6-9 rule :To help guide the identification of bowel dilatation on imaging.</a:t>
            </a:r>
          </a:p>
          <a:p>
            <a:pPr algn="just"/>
            <a:r>
              <a:rPr lang="en-US" sz="2400" b="1" dirty="0"/>
              <a:t>Transverse diameter greater than the following indicates dilation:</a:t>
            </a:r>
          </a:p>
          <a:p>
            <a:pPr lvl="2" algn="just"/>
            <a:r>
              <a:rPr lang="en-US" sz="2400" b="1" dirty="0"/>
              <a:t>Small bowel &gt; 3 cm</a:t>
            </a:r>
          </a:p>
          <a:p>
            <a:pPr lvl="2" algn="just"/>
            <a:r>
              <a:rPr lang="en-US" sz="2400" b="1" dirty="0"/>
              <a:t>Large bowel &gt; 6 cm</a:t>
            </a:r>
          </a:p>
          <a:p>
            <a:pPr lvl="2" algn="just"/>
            <a:r>
              <a:rPr lang="en-US" sz="2400" b="1" dirty="0"/>
              <a:t>Cecum &gt; 9 cm</a:t>
            </a:r>
          </a:p>
          <a:p>
            <a:pPr algn="just"/>
            <a:r>
              <a:rPr lang="en-US" sz="2400" b="1" dirty="0"/>
              <a:t>SBO: Dilated loops are predominantly central.</a:t>
            </a:r>
          </a:p>
          <a:p>
            <a:pPr algn="just"/>
            <a:r>
              <a:rPr lang="en-US" sz="2400" b="1" dirty="0"/>
              <a:t>LBO : Dilated loops are predominantly peripheral.</a:t>
            </a:r>
          </a:p>
          <a:p>
            <a:endParaRPr lang="en-US" b="1" dirty="0">
              <a:solidFill>
                <a:srgbClr val="1A1C1C"/>
              </a:solidFill>
              <a:latin typeface="Lato"/>
            </a:endParaRPr>
          </a:p>
          <a:p>
            <a:r>
              <a:rPr lang="en-US" b="1" dirty="0">
                <a:solidFill>
                  <a:srgbClr val="1A1C1C"/>
                </a:solidFill>
                <a:latin typeface="Lato"/>
              </a:rPr>
              <a:t> </a:t>
            </a:r>
            <a:r>
              <a:rPr lang="en-US" b="1" dirty="0">
                <a:solidFill>
                  <a:srgbClr val="00B050"/>
                </a:solidFill>
                <a:latin typeface="Lato"/>
              </a:rPr>
              <a:t>Air-fluid level:</a:t>
            </a:r>
          </a:p>
          <a:p>
            <a:r>
              <a:rPr lang="en-US" sz="2400" b="1" dirty="0"/>
              <a:t>Visible on upright or decubitus views</a:t>
            </a:r>
          </a:p>
          <a:p>
            <a:r>
              <a:rPr lang="en-US" sz="2400" b="1" dirty="0"/>
              <a:t>Common criteria for diagnosing SBO</a:t>
            </a:r>
          </a:p>
          <a:p>
            <a:pPr lvl="1"/>
            <a:r>
              <a:rPr lang="en-US" sz="2400" b="1" dirty="0"/>
              <a:t>&gt; 3 air-fluid levels</a:t>
            </a:r>
          </a:p>
          <a:p>
            <a:pPr lvl="1"/>
            <a:r>
              <a:rPr lang="en-US" sz="2400" b="1" dirty="0"/>
              <a:t>Air-fluid level diameter &gt; 2.5 cm</a:t>
            </a:r>
          </a:p>
          <a:p>
            <a:endParaRPr lang="en-US" dirty="0"/>
          </a:p>
        </p:txBody>
      </p:sp>
      <p:pic>
        <p:nvPicPr>
          <p:cNvPr id="6" name="Picture 5">
            <a:extLst>
              <a:ext uri="{FF2B5EF4-FFF2-40B4-BE49-F238E27FC236}">
                <a16:creationId xmlns:a16="http://schemas.microsoft.com/office/drawing/2014/main" id="{DAC083B4-ABF7-46A9-9211-3A4FA54746DB}"/>
              </a:ext>
            </a:extLst>
          </p:cNvPr>
          <p:cNvPicPr>
            <a:picLocks noChangeAspect="1"/>
          </p:cNvPicPr>
          <p:nvPr/>
        </p:nvPicPr>
        <p:blipFill>
          <a:blip r:embed="rId2"/>
          <a:stretch>
            <a:fillRect/>
          </a:stretch>
        </p:blipFill>
        <p:spPr>
          <a:xfrm>
            <a:off x="6477000" y="1752600"/>
            <a:ext cx="2667000" cy="3810000"/>
          </a:xfrm>
          <a:prstGeom prst="rect">
            <a:avLst/>
          </a:prstGeom>
        </p:spPr>
      </p:pic>
      <p:sp>
        <p:nvSpPr>
          <p:cNvPr id="7" name="Rectangle 6">
            <a:extLst>
              <a:ext uri="{FF2B5EF4-FFF2-40B4-BE49-F238E27FC236}">
                <a16:creationId xmlns:a16="http://schemas.microsoft.com/office/drawing/2014/main" id="{95886004-107C-4393-8B19-FF73EC5EB250}"/>
              </a:ext>
            </a:extLst>
          </p:cNvPr>
          <p:cNvSpPr/>
          <p:nvPr/>
        </p:nvSpPr>
        <p:spPr>
          <a:xfrm>
            <a:off x="4572000" y="5562600"/>
            <a:ext cx="4495800" cy="1169551"/>
          </a:xfrm>
          <a:prstGeom prst="rect">
            <a:avLst/>
          </a:prstGeom>
        </p:spPr>
        <p:txBody>
          <a:bodyPr wrap="square">
            <a:spAutoFit/>
          </a:bodyPr>
          <a:lstStyle/>
          <a:p>
            <a:pPr algn="just"/>
            <a:r>
              <a:rPr lang="en-US" sz="1400" dirty="0"/>
              <a:t>Mechanical small bowel obstruction-X-ray abdomen (erect)</a:t>
            </a:r>
          </a:p>
          <a:p>
            <a:pPr algn="just"/>
            <a:r>
              <a:rPr lang="en-US" sz="1400" dirty="0"/>
              <a:t>Multiple air-fluid levels are visible in the mid-abdomen. The opaque appearance of the pelvis is due to fluid-filled loops of small bowel. There is a paucity of gas in the colon, and an air-fluid level is present in the dilated stomach </a:t>
            </a:r>
          </a:p>
        </p:txBody>
      </p:sp>
    </p:spTree>
    <p:extLst>
      <p:ext uri="{BB962C8B-B14F-4D97-AF65-F5344CB8AC3E}">
        <p14:creationId xmlns:p14="http://schemas.microsoft.com/office/powerpoint/2010/main" val="176160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96" y="-62444"/>
            <a:ext cx="5697794" cy="668823"/>
          </a:xfrm>
        </p:spPr>
        <p:txBody>
          <a:bodyPr>
            <a:normAutofit/>
          </a:bodyPr>
          <a:lstStyle/>
          <a:p>
            <a:r>
              <a:rPr lang="en-US" sz="2400" dirty="0"/>
              <a:t>SMALL BOWEL OBSTRUCTION</a:t>
            </a:r>
            <a:endParaRPr lang="en-CA" sz="2400" dirty="0"/>
          </a:p>
        </p:txBody>
      </p:sp>
      <p:sp>
        <p:nvSpPr>
          <p:cNvPr id="5" name="TextBox 4"/>
          <p:cNvSpPr txBox="1"/>
          <p:nvPr/>
        </p:nvSpPr>
        <p:spPr>
          <a:xfrm>
            <a:off x="3193026" y="5085424"/>
            <a:ext cx="1143000" cy="369332"/>
          </a:xfrm>
          <a:prstGeom prst="rect">
            <a:avLst/>
          </a:prstGeom>
          <a:noFill/>
        </p:spPr>
        <p:txBody>
          <a:bodyPr wrap="square" rtlCol="0">
            <a:spAutoFit/>
          </a:bodyPr>
          <a:lstStyle/>
          <a:p>
            <a:r>
              <a:rPr lang="en-US" b="1" dirty="0">
                <a:solidFill>
                  <a:srgbClr val="FF0000"/>
                </a:solidFill>
              </a:rPr>
              <a:t>b. supine</a:t>
            </a:r>
            <a:endParaRPr lang="en-CA" b="1" dirty="0"/>
          </a:p>
        </p:txBody>
      </p:sp>
      <p:sp>
        <p:nvSpPr>
          <p:cNvPr id="6" name="TextBox 5"/>
          <p:cNvSpPr txBox="1"/>
          <p:nvPr/>
        </p:nvSpPr>
        <p:spPr>
          <a:xfrm>
            <a:off x="152399" y="5085424"/>
            <a:ext cx="1295400" cy="369332"/>
          </a:xfrm>
          <a:prstGeom prst="rect">
            <a:avLst/>
          </a:prstGeom>
          <a:noFill/>
        </p:spPr>
        <p:txBody>
          <a:bodyPr wrap="square" rtlCol="0">
            <a:spAutoFit/>
          </a:bodyPr>
          <a:lstStyle/>
          <a:p>
            <a:r>
              <a:rPr lang="en-US" b="1" dirty="0">
                <a:solidFill>
                  <a:srgbClr val="FF0000"/>
                </a:solidFill>
              </a:rPr>
              <a:t>a. Erect</a:t>
            </a:r>
            <a:endParaRPr lang="en-CA" b="1" dirty="0">
              <a:solidFill>
                <a:srgbClr val="FF000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52399" y="631180"/>
            <a:ext cx="2743201" cy="452596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989007" y="626044"/>
            <a:ext cx="2743201" cy="4572000"/>
          </a:xfrm>
          <a:prstGeom prst="rect">
            <a:avLst/>
          </a:prstGeom>
          <a:noFill/>
          <a:ln w="9525">
            <a:noFill/>
            <a:miter lim="800000"/>
            <a:headEnd/>
            <a:tailEnd/>
          </a:ln>
        </p:spPr>
      </p:pic>
      <p:sp>
        <p:nvSpPr>
          <p:cNvPr id="12" name="Rectangle 11"/>
          <p:cNvSpPr/>
          <p:nvPr/>
        </p:nvSpPr>
        <p:spPr>
          <a:xfrm>
            <a:off x="0" y="5436391"/>
            <a:ext cx="5432323" cy="1200329"/>
          </a:xfrm>
          <a:prstGeom prst="rect">
            <a:avLst/>
          </a:prstGeom>
        </p:spPr>
        <p:txBody>
          <a:bodyPr wrap="square">
            <a:spAutoFit/>
          </a:bodyPr>
          <a:lstStyle/>
          <a:p>
            <a:pPr algn="just"/>
            <a:r>
              <a:rPr lang="en-US" b="1" dirty="0"/>
              <a:t>(a) The jejunal loops are markedly dilated and show air–fluid levels in the erect film. (b) The ‘stack of coins’ appearance is well demonstrated in the supine film. Note the large bowel contains less gas than normal.</a:t>
            </a:r>
          </a:p>
        </p:txBody>
      </p:sp>
      <p:pic>
        <p:nvPicPr>
          <p:cNvPr id="3" name="Picture 2">
            <a:extLst>
              <a:ext uri="{FF2B5EF4-FFF2-40B4-BE49-F238E27FC236}">
                <a16:creationId xmlns:a16="http://schemas.microsoft.com/office/drawing/2014/main" id="{9CA93329-503E-4380-A66D-AFA4A811E0C6}"/>
              </a:ext>
            </a:extLst>
          </p:cNvPr>
          <p:cNvPicPr>
            <a:picLocks noChangeAspect="1"/>
          </p:cNvPicPr>
          <p:nvPr/>
        </p:nvPicPr>
        <p:blipFill>
          <a:blip r:embed="rId4"/>
          <a:stretch>
            <a:fillRect/>
          </a:stretch>
        </p:blipFill>
        <p:spPr>
          <a:xfrm>
            <a:off x="6137789" y="606379"/>
            <a:ext cx="3006211" cy="4591665"/>
          </a:xfrm>
          <a:prstGeom prst="rect">
            <a:avLst/>
          </a:prstGeom>
        </p:spPr>
      </p:pic>
      <p:sp>
        <p:nvSpPr>
          <p:cNvPr id="4" name="Rectangle 3">
            <a:extLst>
              <a:ext uri="{FF2B5EF4-FFF2-40B4-BE49-F238E27FC236}">
                <a16:creationId xmlns:a16="http://schemas.microsoft.com/office/drawing/2014/main" id="{A649BE98-B713-4594-A188-F1ECF84B2392}"/>
              </a:ext>
            </a:extLst>
          </p:cNvPr>
          <p:cNvSpPr/>
          <p:nvPr/>
        </p:nvSpPr>
        <p:spPr>
          <a:xfrm>
            <a:off x="5754331" y="5270090"/>
            <a:ext cx="3411792" cy="1477328"/>
          </a:xfrm>
          <a:prstGeom prst="rect">
            <a:avLst/>
          </a:prstGeom>
        </p:spPr>
        <p:txBody>
          <a:bodyPr wrap="square">
            <a:spAutoFit/>
          </a:bodyPr>
          <a:lstStyle/>
          <a:p>
            <a:pPr algn="just"/>
            <a:r>
              <a:rPr lang="en-US" b="1" dirty="0">
                <a:solidFill>
                  <a:srgbClr val="0070C0"/>
                </a:solidFill>
              </a:rPr>
              <a:t>There is considerable dilatation of the whole of the large bowel extending well down into the pelvis. Small bowel dilatation is also seen.</a:t>
            </a:r>
          </a:p>
        </p:txBody>
      </p:sp>
      <p:sp>
        <p:nvSpPr>
          <p:cNvPr id="7" name="Rectangle 6">
            <a:extLst>
              <a:ext uri="{FF2B5EF4-FFF2-40B4-BE49-F238E27FC236}">
                <a16:creationId xmlns:a16="http://schemas.microsoft.com/office/drawing/2014/main" id="{549FBBC3-89D4-49BF-AE4D-0B06A6E325F4}"/>
              </a:ext>
            </a:extLst>
          </p:cNvPr>
          <p:cNvSpPr/>
          <p:nvPr/>
        </p:nvSpPr>
        <p:spPr>
          <a:xfrm>
            <a:off x="6477000" y="59106"/>
            <a:ext cx="2039148" cy="461665"/>
          </a:xfrm>
          <a:prstGeom prst="rect">
            <a:avLst/>
          </a:prstGeom>
        </p:spPr>
        <p:txBody>
          <a:bodyPr wrap="none">
            <a:spAutoFit/>
          </a:bodyPr>
          <a:lstStyle/>
          <a:p>
            <a:r>
              <a:rPr lang="en-US" sz="2400" dirty="0">
                <a:latin typeface="+mj-lt"/>
                <a:ea typeface="+mj-ea"/>
                <a:cs typeface="+mj-cs"/>
              </a:rPr>
              <a:t>Paralytic ileus. </a:t>
            </a:r>
          </a:p>
        </p:txBody>
      </p:sp>
    </p:spTree>
    <p:extLst>
      <p:ext uri="{BB962C8B-B14F-4D97-AF65-F5344CB8AC3E}">
        <p14:creationId xmlns:p14="http://schemas.microsoft.com/office/powerpoint/2010/main" val="229568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Objectives</a:t>
            </a:r>
          </a:p>
        </p:txBody>
      </p:sp>
      <p:sp>
        <p:nvSpPr>
          <p:cNvPr id="3" name="Content Placeholder 2"/>
          <p:cNvSpPr>
            <a:spLocks noGrp="1"/>
          </p:cNvSpPr>
          <p:nvPr>
            <p:ph idx="1"/>
          </p:nvPr>
        </p:nvSpPr>
        <p:spPr>
          <a:xfrm>
            <a:off x="76200" y="1600200"/>
            <a:ext cx="8915400" cy="4525963"/>
          </a:xfrm>
        </p:spPr>
        <p:txBody>
          <a:bodyPr>
            <a:normAutofit fontScale="92500"/>
          </a:bodyPr>
          <a:lstStyle/>
          <a:p>
            <a:pPr algn="just"/>
            <a:r>
              <a:rPr lang="en-US" dirty="0">
                <a:solidFill>
                  <a:srgbClr val="002060"/>
                </a:solidFill>
              </a:rPr>
              <a:t>Discuss imaging modalities utilized in the evaluation of the gastrointestinal tract and hepato-biliary system.</a:t>
            </a:r>
          </a:p>
          <a:p>
            <a:pPr algn="just"/>
            <a:r>
              <a:rPr lang="en-US" dirty="0">
                <a:solidFill>
                  <a:srgbClr val="002060"/>
                </a:solidFill>
              </a:rPr>
              <a:t>Discuss the indication, contraindication, preparation of various techniques utilized in the evaluation of the gastrointestinal tract and hepato-biliary system.</a:t>
            </a:r>
          </a:p>
          <a:p>
            <a:pPr algn="just"/>
            <a:r>
              <a:rPr lang="en-US" dirty="0">
                <a:solidFill>
                  <a:srgbClr val="002060"/>
                </a:solidFill>
              </a:rPr>
              <a:t> Discuss the radiological anatomic features related to gastrointestinal and hepato-biliary system structures.</a:t>
            </a:r>
          </a:p>
          <a:p>
            <a:pPr marL="0" indent="0">
              <a:buNone/>
            </a:pPr>
            <a:endParaRPr lang="en-US" dirty="0">
              <a:solidFill>
                <a:srgbClr val="002060"/>
              </a:solidFill>
            </a:endParaRPr>
          </a:p>
        </p:txBody>
      </p:sp>
    </p:spTree>
    <p:extLst>
      <p:ext uri="{BB962C8B-B14F-4D97-AF65-F5344CB8AC3E}">
        <p14:creationId xmlns:p14="http://schemas.microsoft.com/office/powerpoint/2010/main" val="177246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 y="58057"/>
            <a:ext cx="365760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399"/>
            <a:ext cx="3276600"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125" y="3868057"/>
            <a:ext cx="31908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62400" y="0"/>
            <a:ext cx="4953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INTESTINAL OBSTRUCTION</a:t>
            </a:r>
            <a:endParaRPr kumimoji="0" lang="en-CA"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33400" y="5257800"/>
            <a:ext cx="2667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CT SCAN</a:t>
            </a:r>
            <a:endParaRPr kumimoji="0" lang="en-CA"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3733800" y="533400"/>
            <a:ext cx="541020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Computed tomography may also show any responsible tumour or inflammatory mass</a:t>
            </a:r>
          </a:p>
        </p:txBody>
      </p:sp>
    </p:spTree>
    <p:extLst>
      <p:ext uri="{BB962C8B-B14F-4D97-AF65-F5344CB8AC3E}">
        <p14:creationId xmlns:p14="http://schemas.microsoft.com/office/powerpoint/2010/main" val="1873268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37D11-8354-4987-A683-8DC3792652FE}"/>
              </a:ext>
            </a:extLst>
          </p:cNvPr>
          <p:cNvSpPr>
            <a:spLocks noGrp="1"/>
          </p:cNvSpPr>
          <p:nvPr>
            <p:ph idx="1"/>
          </p:nvPr>
        </p:nvSpPr>
        <p:spPr>
          <a:xfrm>
            <a:off x="0" y="0"/>
            <a:ext cx="9144000" cy="6858000"/>
          </a:xfrm>
        </p:spPr>
        <p:txBody>
          <a:bodyPr>
            <a:normAutofit fontScale="77500" lnSpcReduction="20000"/>
          </a:bodyPr>
          <a:lstStyle/>
          <a:p>
            <a:pPr marL="0" indent="0" algn="ctr">
              <a:buNone/>
            </a:pPr>
            <a:r>
              <a:rPr lang="en-US" sz="5700" dirty="0">
                <a:solidFill>
                  <a:srgbClr val="FF0000"/>
                </a:solidFill>
                <a:latin typeface="Times New Roman" panose="02020603050405020304" pitchFamily="18" charset="0"/>
                <a:cs typeface="Times New Roman" panose="02020603050405020304" pitchFamily="18" charset="0"/>
              </a:rPr>
              <a:t>Volvulus</a:t>
            </a:r>
          </a:p>
          <a:p>
            <a:pPr algn="just"/>
            <a:r>
              <a:rPr lang="en-US" sz="2200" dirty="0">
                <a:latin typeface="Times New Roman" panose="02020603050405020304" pitchFamily="18" charset="0"/>
                <a:cs typeface="Times New Roman" panose="02020603050405020304" pitchFamily="18" charset="0"/>
              </a:rPr>
              <a:t>Volvulus is defined as the twisting of a loop of bowel on its mesentery. </a:t>
            </a:r>
          </a:p>
          <a:p>
            <a:pPr algn="just"/>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sigmoid colon</a:t>
            </a:r>
            <a:r>
              <a:rPr lang="en-US" sz="2200" dirty="0">
                <a:latin typeface="Times New Roman" panose="02020603050405020304" pitchFamily="18" charset="0"/>
                <a:cs typeface="Times New Roman" panose="02020603050405020304" pitchFamily="18" charset="0"/>
              </a:rPr>
              <a:t>, and less frequently, the </a:t>
            </a:r>
            <a:r>
              <a:rPr lang="en-US" sz="2200" b="1" dirty="0">
                <a:latin typeface="Times New Roman" panose="02020603050405020304" pitchFamily="18" charset="0"/>
                <a:cs typeface="Times New Roman" panose="02020603050405020304" pitchFamily="18" charset="0"/>
              </a:rPr>
              <a:t>cecum,</a:t>
            </a:r>
            <a:r>
              <a:rPr lang="en-US" sz="2200" dirty="0">
                <a:latin typeface="Times New Roman" panose="02020603050405020304" pitchFamily="18" charset="0"/>
                <a:cs typeface="Times New Roman" panose="02020603050405020304" pitchFamily="18" charset="0"/>
              </a:rPr>
              <a:t> are the common sites of volvulus in adults. </a:t>
            </a:r>
          </a:p>
          <a:p>
            <a:pPr algn="just"/>
            <a:r>
              <a:rPr lang="en-US" sz="2200" b="1" dirty="0">
                <a:latin typeface="Times New Roman" panose="02020603050405020304" pitchFamily="18" charset="0"/>
                <a:cs typeface="Times New Roman" panose="02020603050405020304" pitchFamily="18" charset="0"/>
              </a:rPr>
              <a:t>Patients typically show features of bowel obstruction (abdominal pain, distension, bilious vomiting)</a:t>
            </a:r>
          </a:p>
          <a:p>
            <a:pPr marL="0" indent="0" algn="just">
              <a:buNone/>
            </a:pPr>
            <a:endParaRPr lang="en-US" sz="2200" b="1" dirty="0">
              <a:latin typeface="Times New Roman" panose="02020603050405020304" pitchFamily="18" charset="0"/>
              <a:cs typeface="Times New Roman" panose="02020603050405020304" pitchFamily="18" charset="0"/>
            </a:endParaRPr>
          </a:p>
          <a:p>
            <a:pPr algn="just"/>
            <a:r>
              <a:rPr lang="en-US" b="1" dirty="0">
                <a:solidFill>
                  <a:srgbClr val="00B050"/>
                </a:solidFill>
                <a:latin typeface="Times New Roman" panose="02020603050405020304" pitchFamily="18" charset="0"/>
                <a:cs typeface="Times New Roman" panose="02020603050405020304" pitchFamily="18" charset="0"/>
              </a:rPr>
              <a:t>Work-up </a:t>
            </a:r>
            <a:r>
              <a:rPr lang="en-US" sz="2600" b="1" dirty="0">
                <a:latin typeface="Times New Roman" panose="02020603050405020304" pitchFamily="18" charset="0"/>
                <a:cs typeface="Times New Roman" panose="02020603050405020304" pitchFamily="18" charset="0"/>
              </a:rPr>
              <a:t>follows the same protocol as that for</a:t>
            </a:r>
            <a:r>
              <a:rPr lang="en-US" b="1" dirty="0">
                <a:solidFill>
                  <a:srgbClr val="00B05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bowel obstruction</a:t>
            </a:r>
            <a:r>
              <a:rPr lang="en-US" dirty="0">
                <a:solidFill>
                  <a:srgbClr val="002060"/>
                </a:solidFill>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Abdominal x-ray</a:t>
            </a:r>
            <a:r>
              <a:rPr lang="en-US" dirty="0">
                <a:latin typeface="Times New Roman" panose="02020603050405020304" pitchFamily="18" charset="0"/>
                <a:cs typeface="Times New Roman" panose="02020603050405020304" pitchFamily="18" charset="0"/>
              </a:rPr>
              <a:t> (erect and supine)</a:t>
            </a:r>
          </a:p>
          <a:p>
            <a:pPr lvl="1"/>
            <a:r>
              <a:rPr lang="en-US" sz="3100" b="1" dirty="0">
                <a:solidFill>
                  <a:srgbClr val="C00000"/>
                </a:solidFill>
                <a:latin typeface="Times New Roman" panose="02020603050405020304" pitchFamily="18" charset="0"/>
                <a:cs typeface="Times New Roman" panose="02020603050405020304" pitchFamily="18" charset="0"/>
              </a:rPr>
              <a:t>Sigmoid volvulus:</a:t>
            </a:r>
            <a:r>
              <a:rPr lang="en-US" sz="3100" dirty="0">
                <a:latin typeface="Times New Roman" panose="02020603050405020304" pitchFamily="18" charset="0"/>
                <a:cs typeface="Times New Roman" panose="02020603050405020304" pitchFamily="18" charset="0"/>
              </a:rPr>
              <a:t> </a:t>
            </a:r>
            <a:r>
              <a:rPr lang="en-US" sz="3100" b="1" dirty="0">
                <a:solidFill>
                  <a:srgbClr val="00B0F0"/>
                </a:solidFill>
                <a:latin typeface="Times New Roman" panose="02020603050405020304" pitchFamily="18" charset="0"/>
                <a:cs typeface="Times New Roman" panose="02020603050405020304" pitchFamily="18" charset="0"/>
              </a:rPr>
              <a:t>coffee bean sign</a:t>
            </a:r>
            <a:r>
              <a:rPr lang="en-US" sz="3100" dirty="0">
                <a:latin typeface="Times New Roman" panose="02020603050405020304" pitchFamily="18" charset="0"/>
                <a:cs typeface="Times New Roman" panose="02020603050405020304" pitchFamily="18" charset="0"/>
              </a:rPr>
              <a:t>: dilated loop of sigmoid colon with absent haustrae.</a:t>
            </a:r>
            <a:endParaRPr lang="en-US" sz="3100" b="1" dirty="0">
              <a:solidFill>
                <a:srgbClr val="FFC000"/>
              </a:solidFill>
              <a:latin typeface="Times New Roman" panose="02020603050405020304" pitchFamily="18" charset="0"/>
              <a:cs typeface="Times New Roman" panose="02020603050405020304" pitchFamily="18" charset="0"/>
            </a:endParaRPr>
          </a:p>
          <a:p>
            <a:pPr lvl="2"/>
            <a:r>
              <a:rPr lang="en-US" sz="3100" dirty="0">
                <a:latin typeface="Times New Roman" panose="02020603050405020304" pitchFamily="18" charset="0"/>
                <a:cs typeface="Times New Roman" panose="02020603050405020304" pitchFamily="18" charset="0"/>
              </a:rPr>
              <a:t>Absence of air in the rectum</a:t>
            </a:r>
          </a:p>
          <a:p>
            <a:pPr lvl="1"/>
            <a:r>
              <a:rPr lang="en-US" sz="3100" b="1" dirty="0">
                <a:solidFill>
                  <a:srgbClr val="C00000"/>
                </a:solidFill>
                <a:latin typeface="Times New Roman" panose="02020603050405020304" pitchFamily="18" charset="0"/>
                <a:cs typeface="Times New Roman" panose="02020603050405020304" pitchFamily="18" charset="0"/>
              </a:rPr>
              <a:t>Cecal volvulus:</a:t>
            </a:r>
            <a:r>
              <a:rPr lang="en-US" sz="3100" dirty="0">
                <a:latin typeface="Times New Roman" panose="02020603050405020304" pitchFamily="18" charset="0"/>
                <a:cs typeface="Times New Roman" panose="02020603050405020304" pitchFamily="18" charset="0"/>
              </a:rPr>
              <a:t> dilated loop of cecum with maintained haustrae.</a:t>
            </a:r>
            <a:endParaRPr lang="en-US" sz="3100" b="1" dirty="0">
              <a:solidFill>
                <a:srgbClr val="FFC000"/>
              </a:solidFill>
              <a:latin typeface="Times New Roman" panose="02020603050405020304" pitchFamily="18" charset="0"/>
              <a:cs typeface="Times New Roman" panose="02020603050405020304" pitchFamily="18" charset="0"/>
            </a:endParaRPr>
          </a:p>
          <a:p>
            <a:pPr lvl="2"/>
            <a:r>
              <a:rPr lang="en-US" sz="3100" dirty="0">
                <a:latin typeface="Times New Roman" panose="02020603050405020304" pitchFamily="18" charset="0"/>
                <a:cs typeface="Times New Roman" panose="02020603050405020304" pitchFamily="18" charset="0"/>
              </a:rPr>
              <a:t>The colon distal to the obstruction does not dilate </a:t>
            </a:r>
          </a:p>
          <a:p>
            <a:pPr marL="914400" lvl="2" indent="0">
              <a:buNone/>
            </a:pPr>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Barium enema</a:t>
            </a:r>
            <a:r>
              <a:rPr lang="en-US" dirty="0">
                <a:latin typeface="Times New Roman" panose="02020603050405020304" pitchFamily="18" charset="0"/>
                <a:cs typeface="Times New Roman" panose="02020603050405020304" pitchFamily="18" charset="0"/>
              </a:rPr>
              <a:t> : </a:t>
            </a:r>
            <a:r>
              <a:rPr lang="en-US" b="1" dirty="0">
                <a:solidFill>
                  <a:srgbClr val="00B0F0"/>
                </a:solidFill>
                <a:latin typeface="Times New Roman" panose="02020603050405020304" pitchFamily="18" charset="0"/>
                <a:cs typeface="Times New Roman" panose="02020603050405020304" pitchFamily="18" charset="0"/>
              </a:rPr>
              <a:t>bird beak sign</a:t>
            </a:r>
            <a:r>
              <a:rPr lang="en-US" dirty="0">
                <a:latin typeface="Times New Roman" panose="02020603050405020304" pitchFamily="18" charset="0"/>
                <a:cs typeface="Times New Roman" panose="02020603050405020304" pitchFamily="18" charset="0"/>
              </a:rPr>
              <a:t> (tapering of the dye column at the site of the twist)  </a:t>
            </a:r>
          </a:p>
          <a:p>
            <a:pPr lvl="1" algn="just"/>
            <a:r>
              <a:rPr lang="en-US" sz="2900" b="1" dirty="0">
                <a:solidFill>
                  <a:srgbClr val="C00000"/>
                </a:solidFill>
                <a:latin typeface="Times New Roman" panose="02020603050405020304" pitchFamily="18" charset="0"/>
                <a:cs typeface="Times New Roman" panose="02020603050405020304" pitchFamily="18" charset="0"/>
              </a:rPr>
              <a:t>Cecal volvulus:</a:t>
            </a:r>
            <a:r>
              <a:rPr lang="en-US" dirty="0">
                <a:latin typeface="Times New Roman" panose="02020603050405020304" pitchFamily="18" charset="0"/>
                <a:cs typeface="Times New Roman" panose="02020603050405020304" pitchFamily="18" charset="0"/>
              </a:rPr>
              <a:t> Bird's beak sign at the cecum; dye does not enter the small bowel</a:t>
            </a:r>
          </a:p>
          <a:p>
            <a:pPr lvl="1" algn="just"/>
            <a:r>
              <a:rPr lang="en-US" sz="2900" b="1" dirty="0">
                <a:solidFill>
                  <a:srgbClr val="C00000"/>
                </a:solidFill>
                <a:latin typeface="Times New Roman" panose="02020603050405020304" pitchFamily="18" charset="0"/>
                <a:cs typeface="Times New Roman" panose="02020603050405020304" pitchFamily="18" charset="0"/>
              </a:rPr>
              <a:t>Sigmoid volvulus:</a:t>
            </a:r>
            <a:r>
              <a:rPr lang="en-US" dirty="0">
                <a:latin typeface="Times New Roman" panose="02020603050405020304" pitchFamily="18" charset="0"/>
                <a:cs typeface="Times New Roman" panose="02020603050405020304" pitchFamily="18" charset="0"/>
              </a:rPr>
              <a:t> Bird's beak sign at the sigmoid; dye does not enter the sigmoid colon.</a:t>
            </a:r>
          </a:p>
          <a:p>
            <a:endParaRPr lang="en-US" dirty="0"/>
          </a:p>
        </p:txBody>
      </p:sp>
    </p:spTree>
    <p:extLst>
      <p:ext uri="{BB962C8B-B14F-4D97-AF65-F5344CB8AC3E}">
        <p14:creationId xmlns:p14="http://schemas.microsoft.com/office/powerpoint/2010/main" val="1333035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3FC3C2-345B-4B4D-8903-C2218518E1EF}"/>
              </a:ext>
            </a:extLst>
          </p:cNvPr>
          <p:cNvPicPr>
            <a:picLocks noGrp="1" noChangeAspect="1"/>
          </p:cNvPicPr>
          <p:nvPr>
            <p:ph idx="1"/>
          </p:nvPr>
        </p:nvPicPr>
        <p:blipFill>
          <a:blip r:embed="rId2"/>
          <a:stretch>
            <a:fillRect/>
          </a:stretch>
        </p:blipFill>
        <p:spPr>
          <a:xfrm>
            <a:off x="5486400" y="33337"/>
            <a:ext cx="3469111" cy="4525963"/>
          </a:xfrm>
          <a:prstGeom prst="rect">
            <a:avLst/>
          </a:prstGeom>
        </p:spPr>
      </p:pic>
      <p:pic>
        <p:nvPicPr>
          <p:cNvPr id="5" name="Picture 4">
            <a:extLst>
              <a:ext uri="{FF2B5EF4-FFF2-40B4-BE49-F238E27FC236}">
                <a16:creationId xmlns:a16="http://schemas.microsoft.com/office/drawing/2014/main" id="{D65EA0B9-3979-40AB-A3A6-DA15F3D0878D}"/>
              </a:ext>
            </a:extLst>
          </p:cNvPr>
          <p:cNvPicPr>
            <a:picLocks noChangeAspect="1"/>
          </p:cNvPicPr>
          <p:nvPr/>
        </p:nvPicPr>
        <p:blipFill>
          <a:blip r:embed="rId3"/>
          <a:stretch>
            <a:fillRect/>
          </a:stretch>
        </p:blipFill>
        <p:spPr>
          <a:xfrm>
            <a:off x="3886200" y="0"/>
            <a:ext cx="1981200" cy="2057401"/>
          </a:xfrm>
          <a:prstGeom prst="rect">
            <a:avLst/>
          </a:prstGeom>
        </p:spPr>
      </p:pic>
      <p:sp>
        <p:nvSpPr>
          <p:cNvPr id="6" name="Rectangle 5">
            <a:extLst>
              <a:ext uri="{FF2B5EF4-FFF2-40B4-BE49-F238E27FC236}">
                <a16:creationId xmlns:a16="http://schemas.microsoft.com/office/drawing/2014/main" id="{11E8E752-E96D-4A69-A8B8-F040EAAE0B1E}"/>
              </a:ext>
            </a:extLst>
          </p:cNvPr>
          <p:cNvSpPr/>
          <p:nvPr/>
        </p:nvSpPr>
        <p:spPr>
          <a:xfrm>
            <a:off x="5257802" y="4559300"/>
            <a:ext cx="3721520" cy="2031325"/>
          </a:xfrm>
          <a:prstGeom prst="rect">
            <a:avLst/>
          </a:prstGeom>
        </p:spPr>
        <p:txBody>
          <a:bodyPr wrap="square">
            <a:spAutoFit/>
          </a:bodyPr>
          <a:lstStyle/>
          <a:p>
            <a:r>
              <a:rPr lang="en-US" dirty="0">
                <a:solidFill>
                  <a:srgbClr val="FF0000"/>
                </a:solidFill>
              </a:rPr>
              <a:t>Sigmoid volvulus</a:t>
            </a:r>
          </a:p>
          <a:p>
            <a:pPr algn="just"/>
            <a:r>
              <a:rPr lang="en-US" b="1" dirty="0"/>
              <a:t>X-ray abdomen (AP view) of a child</a:t>
            </a:r>
          </a:p>
          <a:p>
            <a:pPr algn="just"/>
            <a:r>
              <a:rPr lang="en-US" b="1" dirty="0"/>
              <a:t>Markedly dilated bowel (green overlay). The configuration, including the double wall thickness of the two apposed bowel loops, resembles a bean “coffee bean sign”.</a:t>
            </a:r>
          </a:p>
        </p:txBody>
      </p:sp>
      <p:pic>
        <p:nvPicPr>
          <p:cNvPr id="7" name="Picture 6">
            <a:extLst>
              <a:ext uri="{FF2B5EF4-FFF2-40B4-BE49-F238E27FC236}">
                <a16:creationId xmlns:a16="http://schemas.microsoft.com/office/drawing/2014/main" id="{D2DE864D-E9D1-4954-B7AB-20E36FEE45A7}"/>
              </a:ext>
            </a:extLst>
          </p:cNvPr>
          <p:cNvPicPr>
            <a:picLocks noChangeAspect="1"/>
          </p:cNvPicPr>
          <p:nvPr/>
        </p:nvPicPr>
        <p:blipFill>
          <a:blip r:embed="rId4"/>
          <a:stretch>
            <a:fillRect/>
          </a:stretch>
        </p:blipFill>
        <p:spPr>
          <a:xfrm>
            <a:off x="74189" y="-114299"/>
            <a:ext cx="3469111" cy="4152899"/>
          </a:xfrm>
          <a:prstGeom prst="rect">
            <a:avLst/>
          </a:prstGeom>
        </p:spPr>
      </p:pic>
      <p:pic>
        <p:nvPicPr>
          <p:cNvPr id="8" name="Picture 7">
            <a:extLst>
              <a:ext uri="{FF2B5EF4-FFF2-40B4-BE49-F238E27FC236}">
                <a16:creationId xmlns:a16="http://schemas.microsoft.com/office/drawing/2014/main" id="{D090081E-65C8-42E9-97CB-45F17A305B45}"/>
              </a:ext>
            </a:extLst>
          </p:cNvPr>
          <p:cNvPicPr>
            <a:picLocks noChangeAspect="1"/>
          </p:cNvPicPr>
          <p:nvPr/>
        </p:nvPicPr>
        <p:blipFill>
          <a:blip r:embed="rId5"/>
          <a:stretch>
            <a:fillRect/>
          </a:stretch>
        </p:blipFill>
        <p:spPr>
          <a:xfrm>
            <a:off x="3267076" y="2266951"/>
            <a:ext cx="1830810" cy="1962150"/>
          </a:xfrm>
          <a:prstGeom prst="rect">
            <a:avLst/>
          </a:prstGeom>
        </p:spPr>
      </p:pic>
      <p:sp>
        <p:nvSpPr>
          <p:cNvPr id="9" name="Rectangle 8">
            <a:extLst>
              <a:ext uri="{FF2B5EF4-FFF2-40B4-BE49-F238E27FC236}">
                <a16:creationId xmlns:a16="http://schemas.microsoft.com/office/drawing/2014/main" id="{5D873759-B3F7-4D28-9727-23496B9BFF45}"/>
              </a:ext>
            </a:extLst>
          </p:cNvPr>
          <p:cNvSpPr/>
          <p:nvPr/>
        </p:nvSpPr>
        <p:spPr>
          <a:xfrm>
            <a:off x="28575" y="4085809"/>
            <a:ext cx="3857625" cy="2800767"/>
          </a:xfrm>
          <a:prstGeom prst="rect">
            <a:avLst/>
          </a:prstGeom>
        </p:spPr>
        <p:txBody>
          <a:bodyPr wrap="square">
            <a:spAutoFit/>
          </a:bodyPr>
          <a:lstStyle/>
          <a:p>
            <a:pPr algn="just"/>
            <a:r>
              <a:rPr lang="en-US" sz="1600" b="1" dirty="0">
                <a:solidFill>
                  <a:srgbClr val="00B0F0"/>
                </a:solidFill>
              </a:rPr>
              <a:t>Bird beak sign in cecal volvulus</a:t>
            </a:r>
          </a:p>
          <a:p>
            <a:pPr algn="just"/>
            <a:r>
              <a:rPr lang="en-US" sz="1600" dirty="0">
                <a:solidFill>
                  <a:srgbClr val="00B0F0"/>
                </a:solidFill>
              </a:rPr>
              <a:t>Fluoroscopy (single contrast barium enema; AP view; supine position)</a:t>
            </a:r>
          </a:p>
          <a:p>
            <a:pPr algn="just"/>
            <a:r>
              <a:rPr lang="en-US" sz="1600" dirty="0">
                <a:solidFill>
                  <a:srgbClr val="00B0F0"/>
                </a:solidFill>
              </a:rPr>
              <a:t>As a result of axial torsion of the cecum, the barium column tapers (green overlay) until it eventually terminates at a point of complete obstruction (arrowhead). (“bird beak” sign). A featureless loop of gas-filled bowel in the left upper quadrant (white arrows) may represent the dilated cecum proximal to the point of obstruction.-</a:t>
            </a:r>
          </a:p>
        </p:txBody>
      </p:sp>
    </p:spTree>
    <p:extLst>
      <p:ext uri="{BB962C8B-B14F-4D97-AF65-F5344CB8AC3E}">
        <p14:creationId xmlns:p14="http://schemas.microsoft.com/office/powerpoint/2010/main" val="31458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218" y="0"/>
            <a:ext cx="8686800" cy="523220"/>
          </a:xfrm>
          <a:prstGeom prst="rect">
            <a:avLst/>
          </a:prstGeom>
          <a:noFill/>
        </p:spPr>
        <p:txBody>
          <a:bodyPr wrap="square" rtlCol="0">
            <a:spAutoFit/>
          </a:bodyPr>
          <a:lstStyle/>
          <a:p>
            <a:pPr algn="ctr"/>
            <a:r>
              <a:rPr lang="en-US" sz="2800" b="1" dirty="0">
                <a:solidFill>
                  <a:srgbClr val="002060"/>
                </a:solidFill>
              </a:rPr>
              <a:t>PNEUMOPERITONEUM</a:t>
            </a:r>
            <a:r>
              <a:rPr lang="en-US" sz="2800" b="1" dirty="0"/>
              <a:t>:</a:t>
            </a:r>
            <a:endParaRPr lang="en-CA" sz="2800" b="1" dirty="0"/>
          </a:p>
        </p:txBody>
      </p:sp>
      <p:sp>
        <p:nvSpPr>
          <p:cNvPr id="3" name="TextBox 2"/>
          <p:cNvSpPr txBox="1"/>
          <p:nvPr/>
        </p:nvSpPr>
        <p:spPr>
          <a:xfrm>
            <a:off x="-29497" y="381000"/>
            <a:ext cx="9144000" cy="4708981"/>
          </a:xfrm>
          <a:prstGeom prst="rect">
            <a:avLst/>
          </a:prstGeom>
          <a:noFill/>
        </p:spPr>
        <p:txBody>
          <a:bodyPr wrap="square" rtlCol="0">
            <a:spAutoFit/>
          </a:bodyPr>
          <a:lstStyle/>
          <a:p>
            <a:pPr marL="457200" indent="-457200" algn="just">
              <a:buFont typeface="Wingdings" panose="05000000000000000000" pitchFamily="2" charset="2"/>
              <a:buChar char="§"/>
            </a:pPr>
            <a:r>
              <a:rPr lang="en-CA" sz="2800" dirty="0">
                <a:latin typeface="Times New Roman" panose="02020603050405020304" pitchFamily="18" charset="0"/>
                <a:cs typeface="Times New Roman" panose="02020603050405020304" pitchFamily="18" charset="0"/>
              </a:rPr>
              <a:t>Is the presence of free air within the abdomen.</a:t>
            </a:r>
          </a:p>
          <a:p>
            <a:pPr marL="457200" indent="-457200" algn="just">
              <a:buFont typeface="Wingdings" panose="05000000000000000000" pitchFamily="2" charset="2"/>
              <a:buChar char="§"/>
            </a:pPr>
            <a:r>
              <a:rPr lang="en-CA" sz="2800" dirty="0">
                <a:latin typeface="Times New Roman" panose="02020603050405020304" pitchFamily="18" charset="0"/>
                <a:cs typeface="Times New Roman" panose="02020603050405020304" pitchFamily="18" charset="0"/>
              </a:rPr>
              <a:t>The best radiograph view to detect pneumoperitoneum is erect chest film. It appears as crescentic area of lucency under diaphragm.</a:t>
            </a:r>
          </a:p>
          <a:p>
            <a:pPr marL="457200" indent="-457200" algn="just">
              <a:buFont typeface="Wingdings" panose="05000000000000000000" pitchFamily="2" charset="2"/>
              <a:buChar char="§"/>
            </a:pPr>
            <a:r>
              <a:rPr lang="en-CA" sz="2800" dirty="0">
                <a:latin typeface="Times New Roman" panose="02020603050405020304" pitchFamily="18" charset="0"/>
                <a:cs typeface="Times New Roman" panose="02020603050405020304" pitchFamily="18" charset="0"/>
              </a:rPr>
              <a:t>Lateral decubitus can be used for very ill patient. (! Right/ Left).</a:t>
            </a:r>
          </a:p>
          <a:p>
            <a:pPr marL="457200" indent="-4572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Free air can be best evaluated with CT scan of the abdomen</a:t>
            </a:r>
            <a:endParaRPr lang="en-CA" sz="2800" dirty="0">
              <a:latin typeface="Times New Roman" panose="02020603050405020304" pitchFamily="18" charset="0"/>
              <a:cs typeface="Times New Roman" panose="02020603050405020304" pitchFamily="18" charset="0"/>
            </a:endParaRPr>
          </a:p>
          <a:p>
            <a:pPr algn="just"/>
            <a:r>
              <a:rPr lang="en-CA" sz="3600" b="1" dirty="0">
                <a:solidFill>
                  <a:srgbClr val="7030A0"/>
                </a:solidFill>
                <a:latin typeface="Times New Roman" panose="02020603050405020304" pitchFamily="18" charset="0"/>
                <a:cs typeface="Times New Roman" panose="02020603050405020304" pitchFamily="18" charset="0"/>
              </a:rPr>
              <a:t>Causes:</a:t>
            </a:r>
            <a:endParaRPr lang="en-CA" sz="2800" b="1" dirty="0">
              <a:solidFill>
                <a:srgbClr val="00B050"/>
              </a:solidFill>
              <a:latin typeface="Times New Roman" panose="02020603050405020304" pitchFamily="18" charset="0"/>
              <a:cs typeface="Times New Roman" panose="02020603050405020304" pitchFamily="18" charset="0"/>
            </a:endParaRPr>
          </a:p>
          <a:p>
            <a:pPr algn="just"/>
            <a:r>
              <a:rPr lang="en-CA" sz="2000" dirty="0">
                <a:latin typeface="Times New Roman" panose="02020603050405020304" pitchFamily="18" charset="0"/>
                <a:cs typeface="Times New Roman" panose="02020603050405020304" pitchFamily="18" charset="0"/>
              </a:rPr>
              <a:t>Peptic ulcer perforation.</a:t>
            </a:r>
          </a:p>
          <a:p>
            <a:pPr algn="just"/>
            <a:r>
              <a:rPr lang="en-CA" sz="2000" dirty="0">
                <a:latin typeface="Times New Roman" panose="02020603050405020304" pitchFamily="18" charset="0"/>
                <a:cs typeface="Times New Roman" panose="02020603050405020304" pitchFamily="18" charset="0"/>
              </a:rPr>
              <a:t>Post laparotomy/ laparoscopy.</a:t>
            </a:r>
          </a:p>
          <a:p>
            <a:pPr algn="just"/>
            <a:r>
              <a:rPr lang="en-CA" sz="2000" dirty="0">
                <a:latin typeface="Times New Roman" panose="02020603050405020304" pitchFamily="18" charset="0"/>
                <a:cs typeface="Times New Roman" panose="02020603050405020304" pitchFamily="18" charset="0"/>
              </a:rPr>
              <a:t>Colonic diverticulum perforation</a:t>
            </a:r>
            <a:r>
              <a:rPr lang="en-CA" sz="2800" dirty="0">
                <a:latin typeface="Times New Roman" panose="02020603050405020304" pitchFamily="18" charset="0"/>
                <a:cs typeface="Times New Roman" panose="02020603050405020304" pitchFamily="18" charset="0"/>
              </a:rPr>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3315" y="3444420"/>
            <a:ext cx="2718619" cy="341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84639" y="5055568"/>
            <a:ext cx="2568676" cy="1754326"/>
          </a:xfrm>
          <a:prstGeom prst="rect">
            <a:avLst/>
          </a:prstGeom>
        </p:spPr>
        <p:txBody>
          <a:bodyPr wrap="square">
            <a:spAutoFit/>
          </a:bodyPr>
          <a:lstStyle/>
          <a:p>
            <a:pPr algn="just"/>
            <a:r>
              <a:rPr lang="en-US" b="1" dirty="0">
                <a:solidFill>
                  <a:srgbClr val="C00000"/>
                </a:solidFill>
              </a:rPr>
              <a:t>Free gas in the peritoneal cavity</a:t>
            </a:r>
            <a:r>
              <a:rPr lang="en-US" dirty="0"/>
              <a:t>:</a:t>
            </a:r>
          </a:p>
          <a:p>
            <a:pPr algn="just"/>
            <a:r>
              <a:rPr lang="en-US" dirty="0"/>
              <a:t> On this chest radiographs, air can be seen under the domes of both </a:t>
            </a:r>
            <a:r>
              <a:rPr lang="en-US" dirty="0" err="1"/>
              <a:t>hemidiaphragms</a:t>
            </a:r>
            <a:r>
              <a:rPr lang="en-US" dirty="0"/>
              <a:t>. </a:t>
            </a:r>
          </a:p>
        </p:txBody>
      </p:sp>
    </p:spTree>
    <p:extLst>
      <p:ext uri="{BB962C8B-B14F-4D97-AF65-F5344CB8AC3E}">
        <p14:creationId xmlns:p14="http://schemas.microsoft.com/office/powerpoint/2010/main" val="368756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0386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838200"/>
            <a:ext cx="2819400" cy="369332"/>
          </a:xfrm>
          <a:prstGeom prst="rect">
            <a:avLst/>
          </a:prstGeom>
          <a:noFill/>
        </p:spPr>
        <p:txBody>
          <a:bodyPr wrap="square" rtlCol="0">
            <a:spAutoFit/>
          </a:bodyPr>
          <a:lstStyle/>
          <a:p>
            <a:r>
              <a:rPr lang="en-US" b="1" dirty="0">
                <a:solidFill>
                  <a:srgbClr val="C00000"/>
                </a:solidFill>
              </a:rPr>
              <a:t>SUBPHRENIC ABSCESS</a:t>
            </a:r>
            <a:endParaRPr lang="en-CA" b="1" dirty="0">
              <a:solidFill>
                <a:srgbClr val="C00000"/>
              </a:solidFill>
            </a:endParaRPr>
          </a:p>
        </p:txBody>
      </p:sp>
      <p:sp>
        <p:nvSpPr>
          <p:cNvPr id="7" name="Rectangle 6"/>
          <p:cNvSpPr/>
          <p:nvPr/>
        </p:nvSpPr>
        <p:spPr>
          <a:xfrm>
            <a:off x="1600200" y="4724400"/>
            <a:ext cx="3124200" cy="1200329"/>
          </a:xfrm>
          <a:prstGeom prst="rect">
            <a:avLst/>
          </a:prstGeom>
        </p:spPr>
        <p:txBody>
          <a:bodyPr wrap="square">
            <a:spAutoFit/>
          </a:bodyPr>
          <a:lstStyle/>
          <a:p>
            <a:pPr algn="just"/>
            <a:r>
              <a:rPr lang="en-US" sz="2400" b="1" dirty="0">
                <a:solidFill>
                  <a:srgbClr val="C00000"/>
                </a:solidFill>
              </a:rPr>
              <a:t>fluid level is seen , the diaphragm is elevated with a subphrenic</a:t>
            </a:r>
          </a:p>
        </p:txBody>
      </p:sp>
    </p:spTree>
    <p:extLst>
      <p:ext uri="{BB962C8B-B14F-4D97-AF65-F5344CB8AC3E}">
        <p14:creationId xmlns:p14="http://schemas.microsoft.com/office/powerpoint/2010/main" val="754878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0782"/>
            <a:ext cx="8229600" cy="477982"/>
          </a:xfrm>
        </p:spPr>
        <p:txBody>
          <a:bodyPr>
            <a:normAutofit fontScale="90000"/>
          </a:bodyPr>
          <a:lstStyle/>
          <a:p>
            <a:r>
              <a:rPr lang="en-US" b="1" dirty="0">
                <a:solidFill>
                  <a:srgbClr val="FF0000"/>
                </a:solidFill>
              </a:rPr>
              <a:t>Abdominal calcification</a:t>
            </a:r>
            <a:endParaRPr lang="ar-EG" dirty="0">
              <a:solidFill>
                <a:srgbClr val="FF0000"/>
              </a:solidFill>
            </a:endParaRPr>
          </a:p>
        </p:txBody>
      </p:sp>
      <p:sp>
        <p:nvSpPr>
          <p:cNvPr id="3" name="عنصر نائب للمحتوى 2"/>
          <p:cNvSpPr>
            <a:spLocks noGrp="1"/>
          </p:cNvSpPr>
          <p:nvPr>
            <p:ph idx="1"/>
          </p:nvPr>
        </p:nvSpPr>
        <p:spPr>
          <a:xfrm>
            <a:off x="152400" y="533400"/>
            <a:ext cx="8839200" cy="6324600"/>
          </a:xfrm>
        </p:spPr>
        <p:txBody>
          <a:bodyPr>
            <a:normAutofit/>
          </a:bodyPr>
          <a:lstStyle/>
          <a:p>
            <a:pPr algn="just"/>
            <a:r>
              <a:rPr lang="en-US" dirty="0">
                <a:latin typeface="Times New Roman" panose="02020603050405020304" pitchFamily="18" charset="0"/>
                <a:cs typeface="Times New Roman" panose="02020603050405020304" pitchFamily="18" charset="0"/>
              </a:rPr>
              <a:t>The most common calcifications are of little or no significance to the patient; most are phleboliths, calcified lymph nodes, costal cartilages and arterial calcification.</a:t>
            </a:r>
          </a:p>
          <a:p>
            <a:pPr marL="0" indent="0" algn="just">
              <a:buNone/>
            </a:pPr>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Calcifications in the abdomen are likely to be one of the following:</a:t>
            </a:r>
          </a:p>
          <a:p>
            <a:pPr marL="0" indent="0" algn="just">
              <a:buNone/>
            </a:pPr>
            <a:r>
              <a:rPr lang="en-US" b="1" dirty="0">
                <a:solidFill>
                  <a:srgbClr val="C00000"/>
                </a:solidFill>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a:t>
            </a:r>
            <a:r>
              <a:rPr lang="en-US" b="1" i="1" dirty="0">
                <a:solidFill>
                  <a:srgbClr val="C00000"/>
                </a:solidFill>
                <a:latin typeface="Times New Roman" panose="02020603050405020304" pitchFamily="18" charset="0"/>
                <a:cs typeface="Times New Roman" panose="02020603050405020304" pitchFamily="18" charset="0"/>
              </a:rPr>
              <a:t>Calcified mesenteric lymph nodes:</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caused by old tuberculosis. They are </a:t>
            </a:r>
            <a:r>
              <a:rPr lang="en-US" b="1" dirty="0">
                <a:solidFill>
                  <a:schemeClr val="accent4">
                    <a:lumMod val="50000"/>
                  </a:schemeClr>
                </a:solidFill>
                <a:latin typeface="Times New Roman" panose="02020603050405020304" pitchFamily="18" charset="0"/>
                <a:cs typeface="Times New Roman" panose="02020603050405020304" pitchFamily="18" charset="0"/>
              </a:rPr>
              <a:t>irregular in outline </a:t>
            </a:r>
            <a:r>
              <a:rPr lang="en-US" dirty="0">
                <a:latin typeface="Times New Roman" panose="02020603050405020304" pitchFamily="18" charset="0"/>
                <a:cs typeface="Times New Roman" panose="02020603050405020304" pitchFamily="18" charset="0"/>
              </a:rPr>
              <a:t>and </a:t>
            </a:r>
            <a:r>
              <a:rPr lang="en-US" b="1" dirty="0">
                <a:solidFill>
                  <a:schemeClr val="accent4">
                    <a:lumMod val="50000"/>
                  </a:schemeClr>
                </a:solidFill>
                <a:latin typeface="Times New Roman" panose="02020603050405020304" pitchFamily="18" charset="0"/>
                <a:cs typeface="Times New Roman" panose="02020603050405020304" pitchFamily="18" charset="0"/>
              </a:rPr>
              <a:t>very dense (</a:t>
            </a:r>
            <a:r>
              <a:rPr lang="en-US" dirty="0">
                <a:solidFill>
                  <a:srgbClr val="00B0F0"/>
                </a:solidFill>
                <a:latin typeface="Times New Roman" panose="02020603050405020304" pitchFamily="18" charset="0"/>
                <a:cs typeface="Times New Roman" panose="02020603050405020304" pitchFamily="18" charset="0"/>
              </a:rPr>
              <a:t>Popcorn</a:t>
            </a:r>
            <a:r>
              <a:rPr lang="en-US" b="1" dirty="0">
                <a:solidFill>
                  <a:schemeClr val="accent4">
                    <a:lumMod val="50000"/>
                  </a:schemeClr>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because they lie in the mesentery they are often </a:t>
            </a:r>
            <a:r>
              <a:rPr lang="en-US" b="1" dirty="0">
                <a:solidFill>
                  <a:schemeClr val="accent4">
                    <a:lumMod val="50000"/>
                  </a:schemeClr>
                </a:solidFill>
                <a:latin typeface="Times New Roman" panose="02020603050405020304" pitchFamily="18" charset="0"/>
                <a:cs typeface="Times New Roman" panose="02020603050405020304" pitchFamily="18" charset="0"/>
              </a:rPr>
              <a:t>mobile.</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95841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745" y="-76200"/>
            <a:ext cx="46767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405746" y="5410200"/>
            <a:ext cx="4585854" cy="830997"/>
          </a:xfrm>
          <a:prstGeom prst="rect">
            <a:avLst/>
          </a:prstGeom>
        </p:spPr>
        <p:txBody>
          <a:bodyPr wrap="square">
            <a:spAutoFit/>
          </a:bodyPr>
          <a:lstStyle/>
          <a:p>
            <a:pPr algn="ctr"/>
            <a:r>
              <a:rPr lang="en-US" sz="2400" b="1" dirty="0">
                <a:solidFill>
                  <a:srgbClr val="C00000"/>
                </a:solidFill>
              </a:rPr>
              <a:t>Calcified mesenteric lymph nodes from old tuberculosis(arrows).</a:t>
            </a:r>
            <a:endParaRPr lang="ar-EG" sz="2400" b="1" dirty="0">
              <a:solidFill>
                <a:srgbClr val="C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782"/>
            <a:ext cx="4191000" cy="534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20783" y="5410200"/>
            <a:ext cx="4170218" cy="1200329"/>
          </a:xfrm>
          <a:prstGeom prst="rect">
            <a:avLst/>
          </a:prstGeom>
        </p:spPr>
        <p:txBody>
          <a:bodyPr wrap="square">
            <a:spAutoFit/>
          </a:bodyPr>
          <a:lstStyle/>
          <a:p>
            <a:pPr algn="just"/>
            <a:r>
              <a:rPr lang="en-US" sz="2400" b="1" dirty="0">
                <a:solidFill>
                  <a:srgbClr val="00B050"/>
                </a:solidFill>
              </a:rPr>
              <a:t>Calcified phleboliths in the pelvis. The arrow points to one of the phleboliths.</a:t>
            </a:r>
            <a:endParaRPr lang="ar-EG" sz="2400" b="1" dirty="0">
              <a:solidFill>
                <a:srgbClr val="00B050"/>
              </a:solidFill>
            </a:endParaRPr>
          </a:p>
        </p:txBody>
      </p:sp>
    </p:spTree>
    <p:extLst>
      <p:ext uri="{BB962C8B-B14F-4D97-AF65-F5344CB8AC3E}">
        <p14:creationId xmlns:p14="http://schemas.microsoft.com/office/powerpoint/2010/main" val="2155766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228600"/>
            <a:ext cx="8839200" cy="3124201"/>
          </a:xfrm>
        </p:spPr>
        <p:txBody>
          <a:bodyPr>
            <a:normAutofit/>
          </a:bodyPr>
          <a:lstStyle/>
          <a:p>
            <a:pPr marL="0" indent="0" algn="just">
              <a:buNone/>
            </a:pPr>
            <a:r>
              <a:rPr lang="en-US" b="1" i="1" dirty="0">
                <a:solidFill>
                  <a:srgbClr val="C00000"/>
                </a:solidFill>
              </a:rPr>
              <a:t>(2)</a:t>
            </a:r>
            <a:r>
              <a:rPr lang="en-US" i="1" dirty="0"/>
              <a:t> </a:t>
            </a:r>
            <a:r>
              <a:rPr lang="en-US" b="1" i="1" dirty="0">
                <a:solidFill>
                  <a:srgbClr val="C00000"/>
                </a:solidFill>
              </a:rPr>
              <a:t>Vascular calcification: </a:t>
            </a:r>
            <a:r>
              <a:rPr lang="en-US" dirty="0"/>
              <a:t>occurs in association with atheroma, and generally has a </a:t>
            </a:r>
            <a:r>
              <a:rPr lang="en-US" dirty="0">
                <a:solidFill>
                  <a:srgbClr val="00B0F0"/>
                </a:solidFill>
              </a:rPr>
              <a:t>curvilinear appearance</a:t>
            </a:r>
            <a:r>
              <a:rPr lang="en-US" dirty="0"/>
              <a:t>. Calcification is frequently present in the walls of </a:t>
            </a:r>
            <a:r>
              <a:rPr lang="en-US" i="1" dirty="0"/>
              <a:t>abdominal aortic aneurysms</a:t>
            </a:r>
            <a:r>
              <a:rPr lang="en-US" dirty="0"/>
              <a:t>.</a:t>
            </a:r>
            <a:endParaRPr lang="ar-EG"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09800"/>
            <a:ext cx="4114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4882634"/>
            <a:ext cx="4590937" cy="369332"/>
          </a:xfrm>
          <a:prstGeom prst="rect">
            <a:avLst/>
          </a:prstGeom>
        </p:spPr>
        <p:txBody>
          <a:bodyPr wrap="none">
            <a:spAutoFit/>
          </a:bodyPr>
          <a:lstStyle/>
          <a:p>
            <a:r>
              <a:rPr lang="en-US" b="1" dirty="0">
                <a:solidFill>
                  <a:srgbClr val="00B050"/>
                </a:solidFill>
              </a:rPr>
              <a:t>Calcified abdominal aortic aneurysm (arrows).</a:t>
            </a:r>
            <a:endParaRPr lang="ar-EG" b="1" dirty="0">
              <a:solidFill>
                <a:srgbClr val="00B050"/>
              </a:solidFill>
            </a:endParaRPr>
          </a:p>
        </p:txBody>
      </p:sp>
    </p:spTree>
    <p:extLst>
      <p:ext uri="{BB962C8B-B14F-4D97-AF65-F5344CB8AC3E}">
        <p14:creationId xmlns:p14="http://schemas.microsoft.com/office/powerpoint/2010/main" val="2539362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52400"/>
            <a:ext cx="9144000" cy="6858000"/>
          </a:xfrm>
        </p:spPr>
        <p:txBody>
          <a:bodyPr>
            <a:normAutofit/>
          </a:bodyPr>
          <a:lstStyle/>
          <a:p>
            <a:pPr marL="0" indent="0" algn="just">
              <a:buNone/>
            </a:pPr>
            <a:r>
              <a:rPr lang="en-US" b="1" i="1" dirty="0">
                <a:solidFill>
                  <a:srgbClr val="C00000"/>
                </a:solidFill>
              </a:rPr>
              <a:t>(</a:t>
            </a:r>
            <a:r>
              <a:rPr lang="en-US" b="1" i="1" dirty="0">
                <a:solidFill>
                  <a:srgbClr val="C00000"/>
                </a:solidFill>
                <a:latin typeface="Times New Roman" panose="02020603050405020304" pitchFamily="18" charset="0"/>
                <a:cs typeface="Times New Roman" panose="02020603050405020304" pitchFamily="18" charset="0"/>
              </a:rPr>
              <a:t>3) Adrenal calcification:</a:t>
            </a:r>
            <a:r>
              <a:rPr lang="en-US"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Occurs after adrenal </a:t>
            </a:r>
            <a:r>
              <a:rPr lang="en-US" sz="2800" dirty="0">
                <a:solidFill>
                  <a:srgbClr val="00B0F0"/>
                </a:solidFill>
                <a:latin typeface="Times New Roman" panose="02020603050405020304" pitchFamily="18" charset="0"/>
                <a:cs typeface="Times New Roman" panose="02020603050405020304" pitchFamily="18" charset="0"/>
              </a:rPr>
              <a:t>haemorrhage</a:t>
            </a:r>
            <a:r>
              <a:rPr lang="en-US" sz="2800" dirty="0">
                <a:latin typeface="Times New Roman" panose="02020603050405020304" pitchFamily="18" charset="0"/>
                <a:cs typeface="Times New Roman" panose="02020603050405020304" pitchFamily="18" charset="0"/>
              </a:rPr>
              <a:t>, after </a:t>
            </a:r>
            <a:r>
              <a:rPr lang="en-US" sz="2800" dirty="0">
                <a:solidFill>
                  <a:srgbClr val="00B0F0"/>
                </a:solidFill>
                <a:latin typeface="Times New Roman" panose="02020603050405020304" pitchFamily="18" charset="0"/>
                <a:cs typeface="Times New Roman" panose="02020603050405020304" pitchFamily="18" charset="0"/>
              </a:rPr>
              <a:t>tuberculosis</a:t>
            </a:r>
            <a:r>
              <a:rPr lang="en-US" sz="2800" dirty="0">
                <a:latin typeface="Times New Roman" panose="02020603050405020304" pitchFamily="18" charset="0"/>
                <a:cs typeface="Times New Roman" panose="02020603050405020304" pitchFamily="18" charset="0"/>
              </a:rPr>
              <a:t> and occasionally in </a:t>
            </a:r>
            <a:r>
              <a:rPr lang="en-US" sz="2800" dirty="0">
                <a:solidFill>
                  <a:srgbClr val="00B0F0"/>
                </a:solidFill>
                <a:latin typeface="Times New Roman" panose="02020603050405020304" pitchFamily="18" charset="0"/>
                <a:cs typeface="Times New Roman" panose="02020603050405020304" pitchFamily="18" charset="0"/>
              </a:rPr>
              <a:t>adrenal tumours</a:t>
            </a:r>
            <a:r>
              <a:rPr lang="en-US" sz="2800" dirty="0">
                <a:latin typeface="Times New Roman" panose="02020603050405020304" pitchFamily="18" charset="0"/>
                <a:cs typeface="Times New Roman" panose="02020603050405020304" pitchFamily="18" charset="0"/>
              </a:rPr>
              <a:t>. </a:t>
            </a:r>
          </a:p>
          <a:p>
            <a:pPr algn="just"/>
            <a:endParaRPr lang="en-US" dirty="0">
              <a:latin typeface="Times New Roman" panose="02020603050405020304" pitchFamily="18" charset="0"/>
              <a:cs typeface="Times New Roman" panose="02020603050405020304" pitchFamily="18" charset="0"/>
            </a:endParaRPr>
          </a:p>
          <a:p>
            <a:pPr marL="0" indent="0" algn="just">
              <a:buNone/>
            </a:pPr>
            <a:endParaRPr lang="ar-E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276600" cy="401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42161" y="3643745"/>
            <a:ext cx="2952027" cy="369332"/>
          </a:xfrm>
          <a:prstGeom prst="rect">
            <a:avLst/>
          </a:prstGeom>
        </p:spPr>
        <p:txBody>
          <a:bodyPr wrap="none">
            <a:spAutoFit/>
          </a:bodyPr>
          <a:lstStyle/>
          <a:p>
            <a:r>
              <a:rPr lang="en-US" b="1" dirty="0">
                <a:solidFill>
                  <a:srgbClr val="00B050"/>
                </a:solidFill>
              </a:rPr>
              <a:t>Adrenal calcification (arrow).</a:t>
            </a:r>
            <a:endParaRPr lang="ar-EG" b="1" dirty="0">
              <a:solidFill>
                <a:srgbClr val="00B050"/>
              </a:solidFill>
            </a:endParaRPr>
          </a:p>
        </p:txBody>
      </p:sp>
      <p:sp>
        <p:nvSpPr>
          <p:cNvPr id="5" name="مستطيل 4"/>
          <p:cNvSpPr/>
          <p:nvPr/>
        </p:nvSpPr>
        <p:spPr>
          <a:xfrm>
            <a:off x="0" y="5199920"/>
            <a:ext cx="9144000" cy="1569660"/>
          </a:xfrm>
          <a:prstGeom prst="rect">
            <a:avLst/>
          </a:prstGeom>
        </p:spPr>
        <p:txBody>
          <a:bodyPr wrap="square">
            <a:spAutoFit/>
          </a:bodyPr>
          <a:lstStyle/>
          <a:p>
            <a:pPr algn="just"/>
            <a:r>
              <a:rPr lang="en-US" sz="3200" b="1" i="1" dirty="0">
                <a:solidFill>
                  <a:srgbClr val="C00000"/>
                </a:solidFill>
                <a:latin typeface="Times New Roman" panose="02020603050405020304" pitchFamily="18" charset="0"/>
                <a:cs typeface="Times New Roman" panose="02020603050405020304" pitchFamily="18" charset="0"/>
              </a:rPr>
              <a:t>(4) Liver calcification </a:t>
            </a:r>
            <a:r>
              <a:rPr lang="en-US" sz="3200" dirty="0">
                <a:latin typeface="Times New Roman" panose="02020603050405020304" pitchFamily="18" charset="0"/>
                <a:cs typeface="Times New Roman" panose="02020603050405020304" pitchFamily="18" charset="0"/>
              </a:rPr>
              <a:t>occurs in </a:t>
            </a:r>
            <a:r>
              <a:rPr lang="en-US" sz="3200" dirty="0">
                <a:solidFill>
                  <a:srgbClr val="00B0F0"/>
                </a:solidFill>
                <a:latin typeface="Times New Roman" panose="02020603050405020304" pitchFamily="18" charset="0"/>
                <a:cs typeface="Times New Roman" panose="02020603050405020304" pitchFamily="18" charset="0"/>
              </a:rPr>
              <a:t>hepatomas</a:t>
            </a:r>
            <a:r>
              <a:rPr lang="en-US" sz="3200" dirty="0">
                <a:latin typeface="Times New Roman" panose="02020603050405020304" pitchFamily="18" charset="0"/>
                <a:cs typeface="Times New Roman" panose="02020603050405020304" pitchFamily="18" charset="0"/>
              </a:rPr>
              <a:t> and rarely in other liver tumours. </a:t>
            </a:r>
            <a:r>
              <a:rPr lang="en-US" sz="3200" dirty="0">
                <a:solidFill>
                  <a:srgbClr val="00B0F0"/>
                </a:solidFill>
                <a:latin typeface="Times New Roman" panose="02020603050405020304" pitchFamily="18" charset="0"/>
                <a:cs typeface="Times New Roman" panose="02020603050405020304" pitchFamily="18" charset="0"/>
              </a:rPr>
              <a:t>Hydatid cysts, abscesses </a:t>
            </a:r>
            <a:r>
              <a:rPr lang="en-US" sz="3200" dirty="0">
                <a:latin typeface="Times New Roman" panose="02020603050405020304" pitchFamily="18" charset="0"/>
                <a:cs typeface="Times New Roman" panose="02020603050405020304" pitchFamily="18" charset="0"/>
              </a:rPr>
              <a:t>and </a:t>
            </a:r>
            <a:r>
              <a:rPr lang="en-US" sz="3200" dirty="0">
                <a:solidFill>
                  <a:srgbClr val="00B0F0"/>
                </a:solidFill>
                <a:latin typeface="Times New Roman" panose="02020603050405020304" pitchFamily="18" charset="0"/>
                <a:cs typeface="Times New Roman" panose="02020603050405020304" pitchFamily="18" charset="0"/>
              </a:rPr>
              <a:t>tuberculosis</a:t>
            </a:r>
            <a:r>
              <a:rPr lang="en-US" sz="3200" dirty="0">
                <a:latin typeface="Times New Roman" panose="02020603050405020304" pitchFamily="18" charset="0"/>
                <a:cs typeface="Times New Roman" panose="02020603050405020304" pitchFamily="18" charset="0"/>
              </a:rPr>
              <a:t> may also calcify over time.</a:t>
            </a:r>
            <a:endParaRPr lang="ar-E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987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152400"/>
            <a:ext cx="8915400" cy="6705600"/>
          </a:xfrm>
        </p:spPr>
        <p:txBody>
          <a:bodyPr/>
          <a:lstStyle/>
          <a:p>
            <a:pPr marL="0" indent="0" algn="just">
              <a:buNone/>
            </a:pPr>
            <a:r>
              <a:rPr lang="en-US" b="1" i="1" dirty="0">
                <a:solidFill>
                  <a:srgbClr val="C00000"/>
                </a:solidFill>
                <a:latin typeface="Times New Roman" panose="02020603050405020304" pitchFamily="18" charset="0"/>
                <a:cs typeface="Times New Roman" panose="02020603050405020304" pitchFamily="18" charset="0"/>
              </a:rPr>
              <a:t>(5) Splenic calcification: </a:t>
            </a:r>
            <a:r>
              <a:rPr lang="en-US" dirty="0">
                <a:latin typeface="Times New Roman" panose="02020603050405020304" pitchFamily="18" charset="0"/>
                <a:cs typeface="Times New Roman" panose="02020603050405020304" pitchFamily="18" charset="0"/>
              </a:rPr>
              <a:t>is rarely of clinical significance. It is seen in </a:t>
            </a:r>
            <a:r>
              <a:rPr lang="en-US" dirty="0">
                <a:solidFill>
                  <a:srgbClr val="00B0F0"/>
                </a:solidFill>
                <a:latin typeface="Times New Roman" panose="02020603050405020304" pitchFamily="18" charset="0"/>
                <a:cs typeface="Times New Roman" panose="02020603050405020304" pitchFamily="18" charset="0"/>
              </a:rPr>
              <a:t>cysts, infarcts, old haematomas </a:t>
            </a:r>
            <a:r>
              <a:rPr lang="en-US" dirty="0">
                <a:latin typeface="Times New Roman" panose="02020603050405020304" pitchFamily="18" charset="0"/>
                <a:cs typeface="Times New Roman" panose="02020603050405020304" pitchFamily="18" charset="0"/>
              </a:rPr>
              <a:t>and following </a:t>
            </a:r>
            <a:r>
              <a:rPr lang="en-US" dirty="0">
                <a:solidFill>
                  <a:srgbClr val="00B0F0"/>
                </a:solidFill>
                <a:latin typeface="Times New Roman" panose="02020603050405020304" pitchFamily="18" charset="0"/>
                <a:cs typeface="Times New Roman" panose="02020603050405020304" pitchFamily="18" charset="0"/>
              </a:rPr>
              <a:t>tuberculosis</a:t>
            </a:r>
            <a:r>
              <a:rPr lang="en-US" dirty="0">
                <a:latin typeface="Times New Roman" panose="02020603050405020304" pitchFamily="18" charset="0"/>
                <a:cs typeface="Times New Roman" panose="02020603050405020304" pitchFamily="18" charset="0"/>
              </a:rPr>
              <a:t>.</a:t>
            </a:r>
          </a:p>
          <a:p>
            <a:pPr marL="0" indent="0" algn="just">
              <a:buNone/>
            </a:pPr>
            <a:r>
              <a:rPr lang="en-US" b="1" i="1" dirty="0">
                <a:solidFill>
                  <a:srgbClr val="C00000"/>
                </a:solidFill>
                <a:latin typeface="Times New Roman" panose="02020603050405020304" pitchFamily="18" charset="0"/>
                <a:cs typeface="Times New Roman" panose="02020603050405020304" pitchFamily="18" charset="0"/>
              </a:rPr>
              <a:t>(6) Pancreatic calcification: </a:t>
            </a:r>
            <a:r>
              <a:rPr lang="en-US" dirty="0">
                <a:latin typeface="Times New Roman" panose="02020603050405020304" pitchFamily="18" charset="0"/>
                <a:cs typeface="Times New Roman" panose="02020603050405020304" pitchFamily="18" charset="0"/>
              </a:rPr>
              <a:t>occurs in </a:t>
            </a:r>
            <a:r>
              <a:rPr lang="en-US" dirty="0">
                <a:solidFill>
                  <a:srgbClr val="00B0F0"/>
                </a:solidFill>
                <a:latin typeface="Times New Roman" panose="02020603050405020304" pitchFamily="18" charset="0"/>
                <a:cs typeface="Times New Roman" panose="02020603050405020304" pitchFamily="18" charset="0"/>
              </a:rPr>
              <a:t>chronic pancreatitis</a:t>
            </a:r>
            <a:r>
              <a:rPr lang="en-US" dirty="0">
                <a:latin typeface="Times New Roman" panose="02020603050405020304" pitchFamily="18" charset="0"/>
                <a:cs typeface="Times New Roman" panose="02020603050405020304" pitchFamily="18" charset="0"/>
              </a:rPr>
              <a:t>. The calcifications are mainly </a:t>
            </a:r>
            <a:r>
              <a:rPr lang="en-US" dirty="0">
                <a:solidFill>
                  <a:srgbClr val="00B0F0"/>
                </a:solidFill>
                <a:latin typeface="Times New Roman" panose="02020603050405020304" pitchFamily="18" charset="0"/>
                <a:cs typeface="Times New Roman" panose="02020603050405020304" pitchFamily="18" charset="0"/>
              </a:rPr>
              <a:t>small calculi</a:t>
            </a:r>
            <a:r>
              <a:rPr lang="en-US" dirty="0">
                <a:latin typeface="Times New Roman" panose="02020603050405020304" pitchFamily="18" charset="0"/>
                <a:cs typeface="Times New Roman" panose="02020603050405020304" pitchFamily="18" charset="0"/>
              </a:rPr>
              <a:t> within the pancreas. The </a:t>
            </a:r>
            <a:r>
              <a:rPr lang="en-US" dirty="0">
                <a:solidFill>
                  <a:srgbClr val="00B0F0"/>
                </a:solidFill>
                <a:latin typeface="Times New Roman" panose="02020603050405020304" pitchFamily="18" charset="0"/>
                <a:cs typeface="Times New Roman" panose="02020603050405020304" pitchFamily="18" charset="0"/>
              </a:rPr>
              <a:t>position</a:t>
            </a:r>
            <a:r>
              <a:rPr lang="en-US" dirty="0">
                <a:latin typeface="Times New Roman" panose="02020603050405020304" pitchFamily="18" charset="0"/>
                <a:cs typeface="Times New Roman" panose="02020603050405020304" pitchFamily="18" charset="0"/>
              </a:rPr>
              <a:t> of the calcification usually </a:t>
            </a:r>
            <a:r>
              <a:rPr lang="en-US" dirty="0">
                <a:solidFill>
                  <a:srgbClr val="00B0F0"/>
                </a:solidFill>
                <a:latin typeface="Times New Roman" panose="02020603050405020304" pitchFamily="18" charset="0"/>
                <a:cs typeface="Times New Roman" panose="02020603050405020304" pitchFamily="18" charset="0"/>
              </a:rPr>
              <a:t>enables the diagnosis </a:t>
            </a:r>
            <a:r>
              <a:rPr lang="en-US" dirty="0">
                <a:latin typeface="Times New Roman" panose="02020603050405020304" pitchFamily="18" charset="0"/>
                <a:cs typeface="Times New Roman" panose="02020603050405020304" pitchFamily="18" charset="0"/>
              </a:rPr>
              <a:t>to be made without difficulty.</a:t>
            </a:r>
          </a:p>
          <a:p>
            <a:pPr marL="0" indent="0" algn="just">
              <a:buNone/>
            </a:pPr>
            <a:endParaRPr lang="ar-EG"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86200"/>
            <a:ext cx="4210050" cy="294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172040" y="6019800"/>
            <a:ext cx="2422907" cy="369332"/>
          </a:xfrm>
          <a:prstGeom prst="rect">
            <a:avLst/>
          </a:prstGeom>
        </p:spPr>
        <p:txBody>
          <a:bodyPr wrap="none">
            <a:spAutoFit/>
          </a:bodyPr>
          <a:lstStyle/>
          <a:p>
            <a:r>
              <a:rPr lang="en-US" b="1" dirty="0">
                <a:solidFill>
                  <a:srgbClr val="00B050"/>
                </a:solidFill>
              </a:rPr>
              <a:t>Pancreatic calcification</a:t>
            </a:r>
            <a:r>
              <a:rPr lang="en-US" dirty="0"/>
              <a:t>.</a:t>
            </a:r>
            <a:endParaRPr lang="ar-EG" dirty="0"/>
          </a:p>
        </p:txBody>
      </p:sp>
    </p:spTree>
    <p:extLst>
      <p:ext uri="{BB962C8B-B14F-4D97-AF65-F5344CB8AC3E}">
        <p14:creationId xmlns:p14="http://schemas.microsoft.com/office/powerpoint/2010/main" val="254386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981200"/>
          </a:xfrm>
        </p:spPr>
        <p:txBody>
          <a:bodyPr>
            <a:normAutofit fontScale="90000"/>
          </a:bodyPr>
          <a:lstStyle/>
          <a:p>
            <a:r>
              <a:rPr lang="en-US" b="1" dirty="0">
                <a:solidFill>
                  <a:srgbClr val="FF0000"/>
                </a:solidFill>
              </a:rPr>
              <a:t>Imaging Modalities &amp; techniques used in evaluation of </a:t>
            </a:r>
            <a:br>
              <a:rPr lang="en-US" b="1" dirty="0">
                <a:solidFill>
                  <a:srgbClr val="FF0000"/>
                </a:solidFill>
              </a:rPr>
            </a:br>
            <a:r>
              <a:rPr lang="en-US" b="1" dirty="0">
                <a:solidFill>
                  <a:srgbClr val="FF0000"/>
                </a:solidFill>
              </a:rPr>
              <a:t>GI TRACT &amp; HEPATOBILIARY SYSTEMS</a:t>
            </a:r>
          </a:p>
        </p:txBody>
      </p:sp>
      <p:sp>
        <p:nvSpPr>
          <p:cNvPr id="3" name="Content Placeholder 2"/>
          <p:cNvSpPr>
            <a:spLocks noGrp="1"/>
          </p:cNvSpPr>
          <p:nvPr>
            <p:ph idx="1"/>
          </p:nvPr>
        </p:nvSpPr>
        <p:spPr>
          <a:xfrm>
            <a:off x="457200" y="2133600"/>
            <a:ext cx="8229600" cy="4525963"/>
          </a:xfrm>
        </p:spPr>
        <p:txBody>
          <a:bodyPr/>
          <a:lstStyle/>
          <a:p>
            <a:r>
              <a:rPr lang="en-US" dirty="0">
                <a:solidFill>
                  <a:srgbClr val="7030A0"/>
                </a:solidFill>
              </a:rPr>
              <a:t>PLAIN FILM</a:t>
            </a:r>
          </a:p>
          <a:p>
            <a:r>
              <a:rPr lang="en-US" dirty="0">
                <a:solidFill>
                  <a:srgbClr val="7030A0"/>
                </a:solidFill>
              </a:rPr>
              <a:t>FLUROSCOPY </a:t>
            </a:r>
          </a:p>
          <a:p>
            <a:r>
              <a:rPr lang="en-US" dirty="0">
                <a:solidFill>
                  <a:srgbClr val="7030A0"/>
                </a:solidFill>
              </a:rPr>
              <a:t>COMPUTED TOMOGRAPHY</a:t>
            </a:r>
          </a:p>
          <a:p>
            <a:r>
              <a:rPr lang="en-US" dirty="0">
                <a:solidFill>
                  <a:srgbClr val="7030A0"/>
                </a:solidFill>
              </a:rPr>
              <a:t>MAGNETIC RESONANCE IMAGING</a:t>
            </a:r>
          </a:p>
          <a:p>
            <a:r>
              <a:rPr lang="en-US" dirty="0">
                <a:solidFill>
                  <a:srgbClr val="7030A0"/>
                </a:solidFill>
              </a:rPr>
              <a:t>ULTRASOUND</a:t>
            </a:r>
          </a:p>
          <a:p>
            <a:r>
              <a:rPr lang="en-US" dirty="0">
                <a:solidFill>
                  <a:srgbClr val="7030A0"/>
                </a:solidFill>
              </a:rPr>
              <a:t>ANGIOGRAPHY</a:t>
            </a:r>
          </a:p>
          <a:p>
            <a:r>
              <a:rPr lang="en-US" dirty="0">
                <a:solidFill>
                  <a:srgbClr val="7030A0"/>
                </a:solidFill>
              </a:rPr>
              <a:t> ERCP &amp; PTC</a:t>
            </a:r>
          </a:p>
        </p:txBody>
      </p:sp>
    </p:spTree>
    <p:extLst>
      <p:ext uri="{BB962C8B-B14F-4D97-AF65-F5344CB8AC3E}">
        <p14:creationId xmlns:p14="http://schemas.microsoft.com/office/powerpoint/2010/main" val="2782247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152400"/>
            <a:ext cx="8839200" cy="6477000"/>
          </a:xfrm>
        </p:spPr>
        <p:txBody>
          <a:bodyPr/>
          <a:lstStyle/>
          <a:p>
            <a:pPr marL="0" indent="0" algn="just">
              <a:buNone/>
            </a:pPr>
            <a:r>
              <a:rPr lang="en-US" b="1" i="1" dirty="0">
                <a:solidFill>
                  <a:srgbClr val="C00000"/>
                </a:solidFill>
                <a:latin typeface="Times New Roman" panose="02020603050405020304" pitchFamily="18" charset="0"/>
                <a:cs typeface="Times New Roman" panose="02020603050405020304" pitchFamily="18" charset="0"/>
              </a:rPr>
              <a:t>(7) Faecoliths:</a:t>
            </a:r>
            <a:r>
              <a:rPr lang="en-US" dirty="0">
                <a:latin typeface="Times New Roman" panose="02020603050405020304" pitchFamily="18" charset="0"/>
                <a:cs typeface="Times New Roman" panose="02020603050405020304" pitchFamily="18" charset="0"/>
              </a:rPr>
              <a:t> Calcified faecoliths may be seen in </a:t>
            </a:r>
            <a:r>
              <a:rPr lang="en-US" dirty="0">
                <a:solidFill>
                  <a:srgbClr val="00B0F0"/>
                </a:solidFill>
                <a:latin typeface="Times New Roman" panose="02020603050405020304" pitchFamily="18" charset="0"/>
                <a:cs typeface="Times New Roman" panose="02020603050405020304" pitchFamily="18" charset="0"/>
              </a:rPr>
              <a:t>diverticula </a:t>
            </a:r>
            <a:r>
              <a:rPr lang="en-US" dirty="0">
                <a:latin typeface="Times New Roman" panose="02020603050405020304" pitchFamily="18" charset="0"/>
                <a:cs typeface="Times New Roman" panose="02020603050405020304" pitchFamily="18" charset="0"/>
              </a:rPr>
              <a:t>of the </a:t>
            </a:r>
            <a:r>
              <a:rPr lang="en-US" dirty="0">
                <a:solidFill>
                  <a:srgbClr val="00B0F0"/>
                </a:solidFill>
                <a:latin typeface="Times New Roman" panose="02020603050405020304" pitchFamily="18" charset="0"/>
                <a:cs typeface="Times New Roman" panose="02020603050405020304" pitchFamily="18" charset="0"/>
              </a:rPr>
              <a:t>colon </a:t>
            </a:r>
            <a:r>
              <a:rPr lang="en-US" dirty="0">
                <a:latin typeface="Times New Roman" panose="02020603050405020304" pitchFamily="18" charset="0"/>
                <a:cs typeface="Times New Roman" panose="02020603050405020304" pitchFamily="18" charset="0"/>
              </a:rPr>
              <a:t>or in the </a:t>
            </a:r>
            <a:r>
              <a:rPr lang="en-US" dirty="0">
                <a:solidFill>
                  <a:srgbClr val="00B0F0"/>
                </a:solidFill>
                <a:latin typeface="Times New Roman" panose="02020603050405020304" pitchFamily="18" charset="0"/>
                <a:cs typeface="Times New Roman" panose="02020603050405020304" pitchFamily="18" charset="0"/>
              </a:rPr>
              <a:t>appendix</a:t>
            </a:r>
            <a:r>
              <a:rPr lang="en-US" dirty="0">
                <a:latin typeface="Times New Roman" panose="02020603050405020304" pitchFamily="18" charset="0"/>
                <a:cs typeface="Times New Roman" panose="02020603050405020304" pitchFamily="18" charset="0"/>
              </a:rPr>
              <a:t>. The presence of an </a:t>
            </a:r>
            <a:r>
              <a:rPr lang="en-US" dirty="0">
                <a:solidFill>
                  <a:srgbClr val="00B0F0"/>
                </a:solidFill>
                <a:latin typeface="Times New Roman" panose="02020603050405020304" pitchFamily="18" charset="0"/>
                <a:cs typeface="Times New Roman" panose="02020603050405020304" pitchFamily="18" charset="0"/>
              </a:rPr>
              <a:t>appendicolith </a:t>
            </a:r>
            <a:r>
              <a:rPr lang="en-US" dirty="0">
                <a:latin typeface="Times New Roman" panose="02020603050405020304" pitchFamily="18" charset="0"/>
                <a:cs typeface="Times New Roman" panose="02020603050405020304" pitchFamily="18" charset="0"/>
              </a:rPr>
              <a:t>is a</a:t>
            </a:r>
            <a:r>
              <a:rPr lang="en-US" dirty="0">
                <a:solidFill>
                  <a:srgbClr val="00B0F0"/>
                </a:solidFill>
                <a:latin typeface="Times New Roman" panose="02020603050405020304" pitchFamily="18" charset="0"/>
                <a:cs typeface="Times New Roman" panose="02020603050405020304" pitchFamily="18" charset="0"/>
              </a:rPr>
              <a:t> strong indication </a:t>
            </a:r>
            <a:r>
              <a:rPr lang="en-US" dirty="0">
                <a:latin typeface="Times New Roman" panose="02020603050405020304" pitchFamily="18" charset="0"/>
                <a:cs typeface="Times New Roman" panose="02020603050405020304" pitchFamily="18" charset="0"/>
              </a:rPr>
              <a:t>that the patient has </a:t>
            </a:r>
            <a:r>
              <a:rPr lang="en-US" dirty="0">
                <a:solidFill>
                  <a:srgbClr val="00B0F0"/>
                </a:solidFill>
                <a:latin typeface="Times New Roman" panose="02020603050405020304" pitchFamily="18" charset="0"/>
                <a:cs typeface="Times New Roman" panose="02020603050405020304" pitchFamily="18" charset="0"/>
              </a:rPr>
              <a:t>acute appendicitis</a:t>
            </a:r>
            <a:endParaRPr lang="ar-EG" dirty="0">
              <a:solidFill>
                <a:srgbClr val="00B0F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09800"/>
            <a:ext cx="41338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366252" y="3124200"/>
            <a:ext cx="4281948" cy="2677656"/>
          </a:xfrm>
          <a:prstGeom prst="rect">
            <a:avLst/>
          </a:prstGeom>
        </p:spPr>
        <p:txBody>
          <a:bodyPr wrap="square">
            <a:spAutoFit/>
          </a:bodyPr>
          <a:lstStyle/>
          <a:p>
            <a:pPr algn="just"/>
            <a:r>
              <a:rPr lang="en-US" sz="2400" b="1" i="1" dirty="0">
                <a:solidFill>
                  <a:srgbClr val="00B0F0"/>
                </a:solidFill>
                <a:latin typeface="Times New Roman" panose="02020603050405020304" pitchFamily="18" charset="0"/>
                <a:cs typeface="Times New Roman" panose="02020603050405020304" pitchFamily="18" charset="0"/>
              </a:rPr>
              <a:t>Appendicolith</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oval calcified shadow </a:t>
            </a:r>
            <a:r>
              <a:rPr lang="en-US" sz="2400" dirty="0">
                <a:latin typeface="Times New Roman" panose="02020603050405020304" pitchFamily="18" charset="0"/>
                <a:cs typeface="Times New Roman" panose="02020603050405020304" pitchFamily="18" charset="0"/>
              </a:rPr>
              <a:t>(arrowhead) is </a:t>
            </a:r>
            <a:r>
              <a:rPr lang="en-US" sz="2400" b="1" dirty="0">
                <a:latin typeface="Times New Roman" panose="02020603050405020304" pitchFamily="18" charset="0"/>
                <a:cs typeface="Times New Roman" panose="02020603050405020304" pitchFamily="18" charset="0"/>
              </a:rPr>
              <a:t>a faecolith </a:t>
            </a:r>
            <a:r>
              <a:rPr lang="en-US" sz="2400" dirty="0">
                <a:latin typeface="Times New Roman" panose="02020603050405020304" pitchFamily="18" charset="0"/>
                <a:cs typeface="Times New Roman" panose="02020603050405020304" pitchFamily="18" charset="0"/>
              </a:rPr>
              <a:t>in the </a:t>
            </a:r>
            <a:r>
              <a:rPr lang="en-US" sz="2400" b="1" dirty="0">
                <a:latin typeface="Times New Roman" panose="02020603050405020304" pitchFamily="18" charset="0"/>
                <a:cs typeface="Times New Roman" panose="02020603050405020304" pitchFamily="18" charset="0"/>
              </a:rPr>
              <a:t>appendix</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Note the </a:t>
            </a:r>
            <a:r>
              <a:rPr lang="en-US" sz="2400" b="1" dirty="0">
                <a:latin typeface="Times New Roman" panose="02020603050405020304" pitchFamily="18" charset="0"/>
                <a:cs typeface="Times New Roman" panose="02020603050405020304" pitchFamily="18" charset="0"/>
              </a:rPr>
              <a:t>dilated loops </a:t>
            </a:r>
            <a:r>
              <a:rPr lang="en-US" sz="2400" dirty="0">
                <a:latin typeface="Times New Roman" panose="02020603050405020304" pitchFamily="18" charset="0"/>
                <a:cs typeface="Times New Roman" panose="02020603050405020304" pitchFamily="18" charset="0"/>
              </a:rPr>
              <a:t>of </a:t>
            </a:r>
            <a:r>
              <a:rPr lang="en-US" sz="2400" b="1" dirty="0">
                <a:latin typeface="Times New Roman" panose="02020603050405020304" pitchFamily="18" charset="0"/>
                <a:cs typeface="Times New Roman" panose="02020603050405020304" pitchFamily="18" charset="0"/>
              </a:rPr>
              <a:t>small bowel</a:t>
            </a:r>
            <a:r>
              <a:rPr lang="en-US" sz="2400" dirty="0">
                <a:latin typeface="Times New Roman" panose="02020603050405020304" pitchFamily="18" charset="0"/>
                <a:cs typeface="Times New Roman" panose="02020603050405020304" pitchFamily="18" charset="0"/>
              </a:rPr>
              <a:t> in the </a:t>
            </a:r>
            <a:r>
              <a:rPr lang="en-US" sz="2400" b="1" dirty="0">
                <a:latin typeface="Times New Roman" panose="02020603050405020304" pitchFamily="18" charset="0"/>
                <a:cs typeface="Times New Roman" panose="02020603050405020304" pitchFamily="18" charset="0"/>
              </a:rPr>
              <a:t>centre</a:t>
            </a:r>
            <a:r>
              <a:rPr lang="en-US" sz="2400" dirty="0">
                <a:latin typeface="Times New Roman" panose="02020603050405020304" pitchFamily="18" charset="0"/>
                <a:cs typeface="Times New Roman" panose="02020603050405020304" pitchFamily="18" charset="0"/>
              </a:rPr>
              <a:t> of the abdomen due to </a:t>
            </a:r>
            <a:r>
              <a:rPr lang="en-US" sz="2400" b="1" dirty="0">
                <a:latin typeface="Times New Roman" panose="02020603050405020304" pitchFamily="18" charset="0"/>
                <a:cs typeface="Times New Roman" panose="02020603050405020304" pitchFamily="18" charset="0"/>
              </a:rPr>
              <a:t>peritonitis</a:t>
            </a:r>
            <a:r>
              <a:rPr lang="en-US" sz="2400" dirty="0">
                <a:latin typeface="Times New Roman" panose="02020603050405020304" pitchFamily="18" charset="0"/>
                <a:cs typeface="Times New Roman" panose="02020603050405020304" pitchFamily="18" charset="0"/>
              </a:rPr>
              <a:t> – the so-called </a:t>
            </a:r>
            <a:r>
              <a:rPr lang="en-US" sz="2400" b="1" dirty="0">
                <a:solidFill>
                  <a:srgbClr val="C00000"/>
                </a:solidFill>
                <a:latin typeface="Times New Roman" panose="02020603050405020304" pitchFamily="18" charset="0"/>
                <a:cs typeface="Times New Roman" panose="02020603050405020304" pitchFamily="18" charset="0"/>
              </a:rPr>
              <a:t>sentinel loops</a:t>
            </a:r>
            <a:r>
              <a:rPr lang="en-US" sz="2400" dirty="0">
                <a:latin typeface="Times New Roman" panose="02020603050405020304" pitchFamily="18" charset="0"/>
                <a:cs typeface="Times New Roman" panose="02020603050405020304" pitchFamily="18" charset="0"/>
              </a:rPr>
              <a:t>.</a:t>
            </a:r>
            <a:endParaRPr lang="ar-E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5291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
            <a:ext cx="5257800" cy="4514671"/>
          </a:xfrm>
        </p:spPr>
        <p:txBody>
          <a:bodyPr>
            <a:normAutofit lnSpcReduction="10000"/>
          </a:bodyPr>
          <a:lstStyle/>
          <a:p>
            <a:pPr marL="0" indent="0">
              <a:buNone/>
            </a:pPr>
            <a:r>
              <a:rPr lang="en-US" b="1" i="1" dirty="0">
                <a:solidFill>
                  <a:srgbClr val="C00000"/>
                </a:solidFill>
              </a:rPr>
              <a:t>(</a:t>
            </a:r>
            <a:r>
              <a:rPr lang="en-US" b="1" i="1" dirty="0">
                <a:solidFill>
                  <a:srgbClr val="C00000"/>
                </a:solidFill>
                <a:latin typeface="Times New Roman" panose="02020603050405020304" pitchFamily="18" charset="0"/>
                <a:cs typeface="Times New Roman" panose="02020603050405020304" pitchFamily="18" charset="0"/>
              </a:rPr>
              <a:t>8) Gall stones calcification:</a:t>
            </a:r>
          </a:p>
          <a:p>
            <a:pPr algn="just"/>
            <a:r>
              <a:rPr lang="en-US" dirty="0">
                <a:latin typeface="Times New Roman" panose="02020603050405020304" pitchFamily="18" charset="0"/>
                <a:cs typeface="Times New Roman" panose="02020603050405020304" pitchFamily="18" charset="0"/>
              </a:rPr>
              <a:t>Some 20% of gall stones contain sufficient calcium to be visible on plain film.,</a:t>
            </a:r>
          </a:p>
          <a:p>
            <a:pPr algn="just"/>
            <a:r>
              <a:rPr lang="en-US" dirty="0">
                <a:latin typeface="Times New Roman" panose="02020603050405020304" pitchFamily="18" charset="0"/>
                <a:cs typeface="Times New Roman" panose="02020603050405020304" pitchFamily="18" charset="0"/>
              </a:rPr>
              <a:t>They vary greatly in size and shape and, typically, </a:t>
            </a:r>
            <a:r>
              <a:rPr lang="en-US" b="1" dirty="0">
                <a:solidFill>
                  <a:schemeClr val="accent4">
                    <a:lumMod val="50000"/>
                  </a:schemeClr>
                </a:solidFill>
                <a:latin typeface="Times New Roman" panose="02020603050405020304" pitchFamily="18" charset="0"/>
                <a:cs typeface="Times New Roman" panose="02020603050405020304" pitchFamily="18" charset="0"/>
              </a:rPr>
              <a:t>have a dense outer rim with a more lucent centre. </a:t>
            </a:r>
            <a:r>
              <a:rPr lang="en-US" dirty="0">
                <a:latin typeface="Times New Roman" panose="02020603050405020304" pitchFamily="18" charset="0"/>
                <a:cs typeface="Times New Roman" panose="02020603050405020304" pitchFamily="18" charset="0"/>
              </a:rPr>
              <a:t>(Laminated  calcification)</a:t>
            </a:r>
            <a:endParaRPr lang="en-US" b="1" i="1" dirty="0">
              <a:solidFill>
                <a:srgbClr val="C00000"/>
              </a:solidFill>
              <a:latin typeface="Times New Roman" panose="02020603050405020304" pitchFamily="18" charset="0"/>
              <a:cs typeface="Times New Roman" panose="02020603050405020304" pitchFamily="18" charset="0"/>
            </a:endParaRPr>
          </a:p>
          <a:p>
            <a:pPr marL="0" indent="0">
              <a:buNone/>
            </a:pPr>
            <a:endParaRPr lang="ar-EG" b="1" i="1" dirty="0">
              <a:solidFill>
                <a:srgbClr val="C0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6200"/>
            <a:ext cx="3733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FAB3381A-A39A-408D-B72A-617491B006E0}"/>
              </a:ext>
            </a:extLst>
          </p:cNvPr>
          <p:cNvSpPr/>
          <p:nvPr/>
        </p:nvSpPr>
        <p:spPr>
          <a:xfrm>
            <a:off x="5791200" y="3143071"/>
            <a:ext cx="3124200" cy="1200329"/>
          </a:xfrm>
          <a:prstGeom prst="rect">
            <a:avLst/>
          </a:prstGeom>
        </p:spPr>
        <p:txBody>
          <a:bodyPr wrap="square">
            <a:spAutoFit/>
          </a:bodyPr>
          <a:lstStyle/>
          <a:p>
            <a:pPr algn="just"/>
            <a:r>
              <a:rPr lang="en-US" b="1" dirty="0">
                <a:solidFill>
                  <a:srgbClr val="00B050"/>
                </a:solidFill>
              </a:rPr>
              <a:t>Radio-opaque gall stones. Plain film showing multiple stones with </a:t>
            </a:r>
            <a:r>
              <a:rPr lang="en-US" dirty="0"/>
              <a:t>l</a:t>
            </a:r>
            <a:r>
              <a:rPr lang="en-US" b="1" dirty="0">
                <a:solidFill>
                  <a:srgbClr val="00B050"/>
                </a:solidFill>
              </a:rPr>
              <a:t>ucent </a:t>
            </a:r>
            <a:r>
              <a:rPr lang="en-US" b="1" dirty="0" err="1">
                <a:solidFill>
                  <a:srgbClr val="00B050"/>
                </a:solidFill>
              </a:rPr>
              <a:t>centres</a:t>
            </a:r>
            <a:r>
              <a:rPr lang="en-US" b="1" dirty="0">
                <a:solidFill>
                  <a:srgbClr val="00B050"/>
                </a:solidFill>
              </a:rPr>
              <a:t>.</a:t>
            </a:r>
          </a:p>
          <a:p>
            <a:pPr algn="just"/>
            <a:endParaRPr lang="en-US" dirty="0"/>
          </a:p>
        </p:txBody>
      </p:sp>
      <p:sp>
        <p:nvSpPr>
          <p:cNvPr id="4" name="Rectangle 3">
            <a:extLst>
              <a:ext uri="{FF2B5EF4-FFF2-40B4-BE49-F238E27FC236}">
                <a16:creationId xmlns:a16="http://schemas.microsoft.com/office/drawing/2014/main" id="{CE064EE5-1A37-4099-AA59-7D016C9D90D7}"/>
              </a:ext>
            </a:extLst>
          </p:cNvPr>
          <p:cNvSpPr/>
          <p:nvPr/>
        </p:nvSpPr>
        <p:spPr>
          <a:xfrm>
            <a:off x="0" y="4837837"/>
            <a:ext cx="9144000" cy="1754326"/>
          </a:xfrm>
          <a:prstGeom prst="rect">
            <a:avLst/>
          </a:prstGeom>
        </p:spPr>
        <p:txBody>
          <a:bodyPr wrap="square">
            <a:spAutoFit/>
          </a:bodyPr>
          <a:lstStyle/>
          <a:p>
            <a:r>
              <a:rPr lang="en-US" b="1" i="1" dirty="0">
                <a:solidFill>
                  <a:srgbClr val="C00000"/>
                </a:solidFill>
              </a:rPr>
              <a:t>(9) Renal stones and other calcifications of the urinary tract.</a:t>
            </a:r>
          </a:p>
          <a:p>
            <a:pPr algn="just"/>
            <a:r>
              <a:rPr lang="en-US" b="1" i="1" dirty="0">
                <a:solidFill>
                  <a:srgbClr val="C00000"/>
                </a:solidFill>
              </a:rPr>
              <a:t>(10) Uterine fibroids: </a:t>
            </a:r>
          </a:p>
          <a:p>
            <a:pPr algn="just"/>
            <a:r>
              <a:rPr lang="en-US" b="1" i="1" dirty="0">
                <a:solidFill>
                  <a:srgbClr val="C00000"/>
                </a:solidFill>
              </a:rPr>
              <a:t>(11) Soft tissue calcification: </a:t>
            </a:r>
            <a:r>
              <a:rPr lang="en-US" dirty="0"/>
              <a:t>In the buttocks may be seen following injection of certain medicines.</a:t>
            </a:r>
          </a:p>
          <a:p>
            <a:pPr algn="just"/>
            <a:r>
              <a:rPr lang="fr-FR" b="1" i="1" dirty="0">
                <a:solidFill>
                  <a:srgbClr val="C00000"/>
                </a:solidFill>
              </a:rPr>
              <a:t>(12) </a:t>
            </a:r>
            <a:r>
              <a:rPr lang="en-US" b="1" i="1" dirty="0">
                <a:solidFill>
                  <a:srgbClr val="C00000"/>
                </a:solidFill>
              </a:rPr>
              <a:t>Malignant </a:t>
            </a:r>
            <a:r>
              <a:rPr lang="fr-FR" b="1" i="1" dirty="0">
                <a:solidFill>
                  <a:srgbClr val="C00000"/>
                </a:solidFill>
              </a:rPr>
              <a:t>ovarian masses: </a:t>
            </a:r>
            <a:r>
              <a:rPr lang="fr-FR" dirty="0" err="1"/>
              <a:t>Occasionaly</a:t>
            </a:r>
            <a:r>
              <a:rPr lang="fr-FR" dirty="0"/>
              <a:t> </a:t>
            </a:r>
            <a:r>
              <a:rPr lang="fr-FR" dirty="0" err="1"/>
              <a:t>contain</a:t>
            </a:r>
            <a:r>
              <a:rPr lang="fr-FR" dirty="0"/>
              <a:t> visible </a:t>
            </a:r>
            <a:r>
              <a:rPr lang="en-US" dirty="0"/>
              <a:t>calcium. dermoid cyst is visibly as calcified lesion ( teeth appearance are the commonest )</a:t>
            </a:r>
          </a:p>
        </p:txBody>
      </p:sp>
    </p:spTree>
    <p:extLst>
      <p:ext uri="{BB962C8B-B14F-4D97-AF65-F5344CB8AC3E}">
        <p14:creationId xmlns:p14="http://schemas.microsoft.com/office/powerpoint/2010/main" val="1795999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BARIUM SWALLOW</a:t>
            </a:r>
            <a:endParaRPr lang="en-CA" sz="3600" dirty="0"/>
          </a:p>
        </p:txBody>
      </p:sp>
      <p:sp>
        <p:nvSpPr>
          <p:cNvPr id="3" name="Content Placeholder 2"/>
          <p:cNvSpPr>
            <a:spLocks noGrp="1"/>
          </p:cNvSpPr>
          <p:nvPr>
            <p:ph idx="1"/>
          </p:nvPr>
        </p:nvSpPr>
        <p:spPr>
          <a:xfrm>
            <a:off x="152400" y="1295400"/>
            <a:ext cx="8839200" cy="5486400"/>
          </a:xfrm>
        </p:spPr>
        <p:txBody>
          <a:bodyPr/>
          <a:lstStyle/>
          <a:p>
            <a:pPr>
              <a:buFont typeface="Wingdings" panose="05000000000000000000" pitchFamily="2" charset="2"/>
              <a:buChar char="Ø"/>
            </a:pPr>
            <a:r>
              <a:rPr lang="en-US" dirty="0"/>
              <a:t>DYSPHAGIA: Difficulty in swallowing</a:t>
            </a:r>
          </a:p>
          <a:p>
            <a:pPr marL="0" indent="0">
              <a:buNone/>
            </a:pPr>
            <a:r>
              <a:rPr lang="en-US" dirty="0"/>
              <a:t>                        </a:t>
            </a:r>
            <a:r>
              <a:rPr lang="en-US" dirty="0">
                <a:solidFill>
                  <a:srgbClr val="C00000"/>
                </a:solidFill>
              </a:rPr>
              <a:t>Causes: </a:t>
            </a:r>
            <a:r>
              <a:rPr lang="en-US" sz="2400" dirty="0">
                <a:latin typeface="Times New Roman" panose="02020603050405020304" pitchFamily="18" charset="0"/>
                <a:cs typeface="Times New Roman" panose="02020603050405020304" pitchFamily="18" charset="0"/>
              </a:rPr>
              <a:t>Esophageal stricture</a:t>
            </a:r>
          </a:p>
          <a:p>
            <a:pPr marL="0" indent="0">
              <a:buNone/>
            </a:pPr>
            <a:r>
              <a:rPr lang="en-US" sz="2400" dirty="0">
                <a:latin typeface="Times New Roman" panose="02020603050405020304" pitchFamily="18" charset="0"/>
                <a:cs typeface="Times New Roman" panose="02020603050405020304" pitchFamily="18" charset="0"/>
              </a:rPr>
              <a:t>                                               Esophageal cancer</a:t>
            </a:r>
          </a:p>
          <a:p>
            <a:pPr marL="0" indent="0">
              <a:buNone/>
            </a:pPr>
            <a:r>
              <a:rPr lang="en-US" sz="24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Achalasia</a:t>
            </a:r>
          </a:p>
          <a:p>
            <a:pPr marL="0" indent="0">
              <a:buNone/>
            </a:pPr>
            <a:r>
              <a:rPr lang="en-US" sz="2400" dirty="0">
                <a:latin typeface="Times New Roman" panose="02020603050405020304" pitchFamily="18" charset="0"/>
                <a:cs typeface="Times New Roman" panose="02020603050405020304" pitchFamily="18" charset="0"/>
              </a:rPr>
              <a:t>                                                Gastro esophageal reflux</a:t>
            </a:r>
          </a:p>
          <a:p>
            <a:pPr marL="0" indent="0">
              <a:buNone/>
            </a:pPr>
            <a:r>
              <a:rPr lang="en-US" sz="2400" dirty="0">
                <a:latin typeface="Times New Roman" panose="02020603050405020304" pitchFamily="18" charset="0"/>
                <a:cs typeface="Times New Roman" panose="02020603050405020304" pitchFamily="18" charset="0"/>
              </a:rPr>
              <a:t>                                                 Scleroderma</a:t>
            </a:r>
          </a:p>
          <a:p>
            <a:pPr marL="0" indent="0">
              <a:buNone/>
            </a:pPr>
            <a:r>
              <a:rPr lang="en-US" sz="2400" dirty="0">
                <a:latin typeface="Times New Roman" panose="02020603050405020304" pitchFamily="18" charset="0"/>
                <a:cs typeface="Times New Roman" panose="02020603050405020304" pitchFamily="18" charset="0"/>
              </a:rPr>
              <a:t>                                                 Goiter </a:t>
            </a:r>
          </a:p>
          <a:p>
            <a:pPr marL="0" indent="0">
              <a:buNone/>
            </a:pPr>
            <a:r>
              <a:rPr lang="en-US" sz="1800" dirty="0"/>
              <a:t>                                                                        </a:t>
            </a:r>
          </a:p>
        </p:txBody>
      </p:sp>
    </p:spTree>
    <p:extLst>
      <p:ext uri="{BB962C8B-B14F-4D97-AF65-F5344CB8AC3E}">
        <p14:creationId xmlns:p14="http://schemas.microsoft.com/office/powerpoint/2010/main" val="1598972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143000"/>
          </a:xfrm>
        </p:spPr>
        <p:txBody>
          <a:bodyPr>
            <a:normAutofit/>
          </a:bodyPr>
          <a:lstStyle/>
          <a:p>
            <a:r>
              <a:rPr lang="en-US" sz="4800" dirty="0">
                <a:solidFill>
                  <a:srgbClr val="002060"/>
                </a:solidFill>
                <a:latin typeface="Times New Roman" panose="02020603050405020304" pitchFamily="18" charset="0"/>
                <a:cs typeface="Times New Roman" panose="02020603050405020304" pitchFamily="18" charset="0"/>
              </a:rPr>
              <a:t>Dysphagia</a:t>
            </a:r>
            <a:endParaRPr lang="en-CA" sz="48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838200"/>
            <a:ext cx="8839200" cy="5638800"/>
          </a:xfrm>
        </p:spPr>
        <p:txBody>
          <a:bodyPr>
            <a:normAutofit/>
          </a:bodyPr>
          <a:lstStyle/>
          <a:p>
            <a:pPr algn="just"/>
            <a:r>
              <a:rPr lang="en-US" dirty="0">
                <a:solidFill>
                  <a:schemeClr val="accent6">
                    <a:lumMod val="75000"/>
                  </a:schemeClr>
                </a:solidFill>
                <a:latin typeface="Times New Roman" panose="02020603050405020304" pitchFamily="18" charset="0"/>
                <a:cs typeface="Times New Roman" panose="02020603050405020304" pitchFamily="18" charset="0"/>
              </a:rPr>
              <a:t>Achalasia</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Motility disorder of the lower esophagus or cardiac sphincter of stomach. </a:t>
            </a:r>
          </a:p>
          <a:p>
            <a:pPr algn="just"/>
            <a:r>
              <a:rPr lang="en-US" sz="2400" dirty="0">
                <a:latin typeface="Times New Roman" panose="02020603050405020304" pitchFamily="18" charset="0"/>
                <a:cs typeface="Times New Roman" panose="02020603050405020304" pitchFamily="18" charset="0"/>
              </a:rPr>
              <a:t>The common symptoms are regurgitation, chest pain and dysphagia. It produces smooth stricture of the esophagus and appear like rat tail. </a:t>
            </a:r>
          </a:p>
          <a:p>
            <a:r>
              <a:rPr lang="en-US" dirty="0">
                <a:solidFill>
                  <a:schemeClr val="accent6">
                    <a:lumMod val="75000"/>
                  </a:schemeClr>
                </a:solidFill>
                <a:latin typeface="Times New Roman" panose="02020603050405020304" pitchFamily="18" charset="0"/>
                <a:cs typeface="Times New Roman" panose="02020603050405020304" pitchFamily="18" charset="0"/>
              </a:rPr>
              <a:t>Corrosive strictures</a:t>
            </a:r>
          </a:p>
          <a:p>
            <a:pPr algn="just"/>
            <a:r>
              <a:rPr lang="en-US" sz="2400" dirty="0">
                <a:latin typeface="Times New Roman" panose="02020603050405020304" pitchFamily="18" charset="0"/>
                <a:cs typeface="Times New Roman" panose="02020603050405020304" pitchFamily="18" charset="0"/>
              </a:rPr>
              <a:t>Corrosive strictures are the result of swallowing corrosives such as acids or alkalis. They are long strictures. As with other benign strictures, they are usually smooth with tapered ends on barium swallow examinations, but may be irregular</a:t>
            </a:r>
          </a:p>
          <a:p>
            <a:pPr marL="0" indent="0" algn="just">
              <a:buNone/>
            </a:pPr>
            <a:r>
              <a:rPr lang="en-US" dirty="0">
                <a:solidFill>
                  <a:schemeClr val="accent6">
                    <a:lumMod val="75000"/>
                  </a:schemeClr>
                </a:solidFill>
                <a:latin typeface="Times New Roman" panose="02020603050405020304" pitchFamily="18" charset="0"/>
                <a:cs typeface="Times New Roman" panose="02020603050405020304" pitchFamily="18" charset="0"/>
              </a:rPr>
              <a:t> Malignant stricture: </a:t>
            </a:r>
            <a:r>
              <a:rPr lang="en-US" sz="2400" dirty="0">
                <a:latin typeface="Times New Roman" panose="02020603050405020304" pitchFamily="18" charset="0"/>
                <a:cs typeface="Times New Roman" panose="02020603050405020304" pitchFamily="18" charset="0"/>
              </a:rPr>
              <a:t>produce abrupt narrowing. It is irregular and associated with mucosal destruction.</a:t>
            </a:r>
            <a:endParaRPr lang="en-C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13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807" y="43543"/>
            <a:ext cx="5181600" cy="792162"/>
          </a:xfrm>
        </p:spPr>
        <p:txBody>
          <a:bodyPr/>
          <a:lstStyle/>
          <a:p>
            <a:r>
              <a:rPr lang="en-US" dirty="0"/>
              <a:t>BARIUM SWALLOW</a:t>
            </a:r>
            <a:endParaRPr lang="en-CA" dirty="0"/>
          </a:p>
        </p:txBody>
      </p:sp>
      <p:sp>
        <p:nvSpPr>
          <p:cNvPr id="3" name="Content Placeholder 2"/>
          <p:cNvSpPr>
            <a:spLocks noGrp="1"/>
          </p:cNvSpPr>
          <p:nvPr>
            <p:ph sz="half" idx="1"/>
          </p:nvPr>
        </p:nvSpPr>
        <p:spPr>
          <a:xfrm>
            <a:off x="5181600" y="6292608"/>
            <a:ext cx="4495800" cy="379040"/>
          </a:xfrm>
        </p:spPr>
        <p:txBody>
          <a:bodyPr>
            <a:normAutofit lnSpcReduction="10000"/>
          </a:bodyPr>
          <a:lstStyle/>
          <a:p>
            <a:pPr marL="0" indent="0">
              <a:buNone/>
            </a:pPr>
            <a:r>
              <a:rPr lang="en-US" sz="2000" dirty="0"/>
              <a:t>Benign stricture due to corrosive.</a:t>
            </a:r>
            <a:endParaRPr lang="en-CA" sz="2000" dirty="0"/>
          </a:p>
        </p:txBody>
      </p:sp>
      <p:pic>
        <p:nvPicPr>
          <p:cNvPr id="266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798834"/>
            <a:ext cx="2819401"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965" y="0"/>
            <a:ext cx="3200400" cy="707886"/>
          </a:xfrm>
          <a:prstGeom prst="rect">
            <a:avLst/>
          </a:prstGeom>
          <a:noFill/>
        </p:spPr>
        <p:txBody>
          <a:bodyPr wrap="square" rtlCol="0">
            <a:spAutoFit/>
          </a:bodyPr>
          <a:lstStyle/>
          <a:p>
            <a:r>
              <a:rPr lang="en-US" sz="4000" dirty="0"/>
              <a:t>Dysphagia</a:t>
            </a:r>
            <a:endParaRPr lang="en-CA" sz="4000" dirty="0"/>
          </a:p>
        </p:txBody>
      </p:sp>
      <p:pic>
        <p:nvPicPr>
          <p:cNvPr id="6" name="Content Placeholder 5"/>
          <p:cNvPicPr>
            <a:picLocks noChangeAspect="1"/>
          </p:cNvPicPr>
          <p:nvPr/>
        </p:nvPicPr>
        <p:blipFill>
          <a:blip r:embed="rId3"/>
          <a:stretch>
            <a:fillRect/>
          </a:stretch>
        </p:blipFill>
        <p:spPr>
          <a:xfrm>
            <a:off x="456586" y="597891"/>
            <a:ext cx="2514600" cy="5486400"/>
          </a:xfrm>
          <a:prstGeom prst="rect">
            <a:avLst/>
          </a:prstGeom>
        </p:spPr>
      </p:pic>
      <p:sp>
        <p:nvSpPr>
          <p:cNvPr id="7" name="Rectangle 6"/>
          <p:cNvSpPr/>
          <p:nvPr/>
        </p:nvSpPr>
        <p:spPr>
          <a:xfrm>
            <a:off x="78659" y="5997506"/>
            <a:ext cx="3629332" cy="830997"/>
          </a:xfrm>
          <a:prstGeom prst="rect">
            <a:avLst/>
          </a:prstGeom>
        </p:spPr>
        <p:txBody>
          <a:bodyPr wrap="square">
            <a:spAutoFit/>
          </a:bodyPr>
          <a:lstStyle/>
          <a:p>
            <a:pPr algn="just"/>
            <a:r>
              <a:rPr lang="en-US" sz="1600" b="1" dirty="0">
                <a:solidFill>
                  <a:srgbClr val="00B050"/>
                </a:solidFill>
                <a:latin typeface="Times New Roman" panose="02020603050405020304" pitchFamily="18" charset="0"/>
                <a:cs typeface="Times New Roman" panose="02020603050405020304" pitchFamily="18" charset="0"/>
              </a:rPr>
              <a:t>Achalasia. </a:t>
            </a:r>
            <a:r>
              <a:rPr lang="en-US" sz="1600" b="1" dirty="0">
                <a:latin typeface="Times New Roman" panose="02020603050405020304" pitchFamily="18" charset="0"/>
                <a:cs typeface="Times New Roman" panose="02020603050405020304" pitchFamily="18" charset="0"/>
              </a:rPr>
              <a:t>The very dilated oesophagus containing food residues shows a smooth narrowing at its lower end.</a:t>
            </a:r>
          </a:p>
        </p:txBody>
      </p:sp>
    </p:spTree>
    <p:extLst>
      <p:ext uri="{BB962C8B-B14F-4D97-AF65-F5344CB8AC3E}">
        <p14:creationId xmlns:p14="http://schemas.microsoft.com/office/powerpoint/2010/main" val="1502656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705600" y="0"/>
            <a:ext cx="2143125" cy="5334000"/>
          </a:xfrm>
          <a:prstGeom prst="rect">
            <a:avLst/>
          </a:prstGeom>
        </p:spPr>
      </p:pic>
      <p:sp>
        <p:nvSpPr>
          <p:cNvPr id="11" name="Rectangle 10"/>
          <p:cNvSpPr/>
          <p:nvPr/>
        </p:nvSpPr>
        <p:spPr>
          <a:xfrm>
            <a:off x="0" y="0"/>
            <a:ext cx="6705600" cy="6709529"/>
          </a:xfrm>
          <a:prstGeom prst="rect">
            <a:avLst/>
          </a:prstGeom>
        </p:spPr>
        <p:txBody>
          <a:bodyPr wrap="square">
            <a:spAutoFit/>
          </a:bodyPr>
          <a:lstStyle/>
          <a:p>
            <a:pPr marL="457200" indent="-4572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Oesophageal diverticula are saccular outpouchings, which are often seen as chance findings, in the intrathoracic portion of the oesophagus. </a:t>
            </a:r>
            <a:endParaRPr lang="en-US" sz="32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Zenker’s diverticulum or pharyngeal pouch arises through a congenital weakness in the inferior constrictor muscle of the pharynx and comes to lie behind the oesophagus near the midline.</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may give rise to symptoms caused by retention of food and pressure upon the oesophagus and some degree of dysphagia.</a:t>
            </a:r>
          </a:p>
          <a:p>
            <a:pPr algn="just"/>
            <a:r>
              <a:rPr lang="en-US" dirty="0">
                <a:latin typeface="Times New Roman" panose="02020603050405020304" pitchFamily="18" charset="0"/>
                <a:cs typeface="Times New Roman" panose="02020603050405020304" pitchFamily="18" charset="0"/>
              </a:rPr>
              <a:t>Additional symptoms: </a:t>
            </a:r>
            <a:r>
              <a:rPr lang="en-US" b="1" dirty="0">
                <a:latin typeface="Times New Roman" panose="02020603050405020304" pitchFamily="18" charset="0"/>
                <a:cs typeface="Times New Roman" panose="02020603050405020304" pitchFamily="18" charset="0"/>
              </a:rPr>
              <a:t>Regurgitation</a:t>
            </a:r>
            <a:r>
              <a:rPr lang="en-US" dirty="0">
                <a:latin typeface="Times New Roman" panose="02020603050405020304" pitchFamily="18" charset="0"/>
                <a:cs typeface="Times New Roman" panose="02020603050405020304" pitchFamily="18" charset="0"/>
              </a:rPr>
              <a:t> of undigested food &amp; </a:t>
            </a:r>
            <a:r>
              <a:rPr lang="en-US" b="1" dirty="0">
                <a:latin typeface="Times New Roman" panose="02020603050405020304" pitchFamily="18" charset="0"/>
                <a:cs typeface="Times New Roman" panose="02020603050405020304" pitchFamily="18" charset="0"/>
              </a:rPr>
              <a:t>Halitosis</a:t>
            </a:r>
            <a:endParaRPr lang="en-US" sz="3200" b="1" dirty="0">
              <a:latin typeface="Times New Roman" panose="02020603050405020304" pitchFamily="18" charset="0"/>
              <a:cs typeface="Times New Roman" panose="02020603050405020304" pitchFamily="18" charset="0"/>
            </a:endParaRPr>
          </a:p>
          <a:p>
            <a:r>
              <a:rPr lang="en-US" sz="3200" dirty="0">
                <a:solidFill>
                  <a:srgbClr val="00B050"/>
                </a:solidFill>
                <a:latin typeface="Times New Roman" panose="02020603050405020304" pitchFamily="18" charset="0"/>
                <a:cs typeface="Times New Roman" panose="02020603050405020304" pitchFamily="18" charset="0"/>
              </a:rPr>
              <a:t>Barium swallow (best initial test)</a:t>
            </a:r>
            <a:r>
              <a:rPr lang="en-US" sz="32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Diagnostic finding: a contrast-filled pouch protruding from the esophageal wall</a:t>
            </a:r>
          </a:p>
        </p:txBody>
      </p:sp>
      <p:sp>
        <p:nvSpPr>
          <p:cNvPr id="13" name="Rectangle 12"/>
          <p:cNvSpPr/>
          <p:nvPr/>
        </p:nvSpPr>
        <p:spPr>
          <a:xfrm>
            <a:off x="6705600" y="5334000"/>
            <a:ext cx="2438400" cy="1477328"/>
          </a:xfrm>
          <a:prstGeom prst="rect">
            <a:avLst/>
          </a:prstGeom>
        </p:spPr>
        <p:txBody>
          <a:bodyPr wrap="square">
            <a:spAutoFit/>
          </a:bodyPr>
          <a:lstStyle/>
          <a:p>
            <a:pPr algn="just"/>
            <a:r>
              <a:rPr lang="en-US" dirty="0">
                <a:solidFill>
                  <a:srgbClr val="00B0F0"/>
                </a:solidFill>
              </a:rPr>
              <a:t>Pharyngeal pouch (Zenker’s diverticulum). The pouch lies behind the oesophagus, which is displaced forward</a:t>
            </a:r>
          </a:p>
        </p:txBody>
      </p:sp>
    </p:spTree>
    <p:extLst>
      <p:ext uri="{BB962C8B-B14F-4D97-AF65-F5344CB8AC3E}">
        <p14:creationId xmlns:p14="http://schemas.microsoft.com/office/powerpoint/2010/main" val="4093304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334000"/>
            <a:ext cx="2209799" cy="1371600"/>
          </a:xfrm>
        </p:spPr>
        <p:txBody>
          <a:bodyPr>
            <a:normAutofit fontScale="90000"/>
          </a:bodyPr>
          <a:lstStyle/>
          <a:p>
            <a:br>
              <a:rPr lang="en-US" sz="2400" b="1" dirty="0"/>
            </a:br>
            <a:r>
              <a:rPr lang="en-US" sz="2000" b="1" dirty="0">
                <a:solidFill>
                  <a:srgbClr val="00B050"/>
                </a:solidFill>
                <a:latin typeface="+mn-lt"/>
                <a:ea typeface="+mn-ea"/>
                <a:cs typeface="+mn-cs"/>
              </a:rPr>
              <a:t>BARIUM SWALLOW </a:t>
            </a:r>
            <a:br>
              <a:rPr lang="en-US" sz="2000" b="1" dirty="0">
                <a:solidFill>
                  <a:srgbClr val="00B050"/>
                </a:solidFill>
                <a:latin typeface="+mn-lt"/>
                <a:ea typeface="+mn-ea"/>
                <a:cs typeface="+mn-cs"/>
              </a:rPr>
            </a:br>
            <a:r>
              <a:rPr lang="en-US" sz="2000" b="1" dirty="0">
                <a:solidFill>
                  <a:srgbClr val="00B050"/>
                </a:solidFill>
                <a:latin typeface="+mn-lt"/>
                <a:ea typeface="+mn-ea"/>
                <a:cs typeface="+mn-cs"/>
              </a:rPr>
              <a:t>There is an irregular stricture with shouldering (arrow) at the upper end.</a:t>
            </a:r>
            <a:br>
              <a:rPr lang="en-US" sz="2000" b="1" dirty="0">
                <a:solidFill>
                  <a:srgbClr val="00B050"/>
                </a:solidFill>
                <a:latin typeface="+mn-lt"/>
                <a:ea typeface="+mn-ea"/>
                <a:cs typeface="+mn-cs"/>
              </a:rPr>
            </a:br>
            <a:endParaRPr lang="en-CA" sz="2000" b="1" dirty="0">
              <a:solidFill>
                <a:srgbClr val="00B050"/>
              </a:solidFill>
              <a:latin typeface="+mn-lt"/>
              <a:ea typeface="+mn-ea"/>
              <a:cs typeface="+mn-cs"/>
            </a:endParaRPr>
          </a:p>
        </p:txBody>
      </p:sp>
      <p:sp>
        <p:nvSpPr>
          <p:cNvPr id="4" name="TextBox 3"/>
          <p:cNvSpPr txBox="1"/>
          <p:nvPr/>
        </p:nvSpPr>
        <p:spPr>
          <a:xfrm>
            <a:off x="0" y="-110699"/>
            <a:ext cx="3581400" cy="830997"/>
          </a:xfrm>
          <a:prstGeom prst="rect">
            <a:avLst/>
          </a:prstGeom>
          <a:noFill/>
        </p:spPr>
        <p:txBody>
          <a:bodyPr wrap="square" rtlCol="0">
            <a:spAutoFit/>
          </a:bodyPr>
          <a:lstStyle/>
          <a:p>
            <a:r>
              <a:rPr lang="en-US" sz="2400" dirty="0">
                <a:solidFill>
                  <a:schemeClr val="accent6">
                    <a:lumMod val="75000"/>
                  </a:schemeClr>
                </a:solidFill>
              </a:rPr>
              <a:t>DYSPHAGIA</a:t>
            </a:r>
          </a:p>
          <a:p>
            <a:r>
              <a:rPr lang="en-US" sz="2400" dirty="0">
                <a:solidFill>
                  <a:schemeClr val="accent6">
                    <a:lumMod val="75000"/>
                  </a:schemeClr>
                </a:solidFill>
              </a:rPr>
              <a:t>Malignant stricture</a:t>
            </a:r>
          </a:p>
        </p:txBody>
      </p:sp>
      <p:sp>
        <p:nvSpPr>
          <p:cNvPr id="6" name="Rectangle 5"/>
          <p:cNvSpPr/>
          <p:nvPr/>
        </p:nvSpPr>
        <p:spPr>
          <a:xfrm>
            <a:off x="5867400" y="5934670"/>
            <a:ext cx="3048000" cy="369332"/>
          </a:xfrm>
          <a:prstGeom prst="rect">
            <a:avLst/>
          </a:prstGeom>
        </p:spPr>
        <p:txBody>
          <a:bodyPr wrap="square">
            <a:spAutoFit/>
          </a:bodyPr>
          <a:lstStyle/>
          <a:p>
            <a:pPr algn="just"/>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8155" y="844852"/>
            <a:ext cx="3758045" cy="3193748"/>
          </a:xfrm>
          <a:prstGeom prst="rect">
            <a:avLst/>
          </a:prstGeom>
          <a:noFill/>
          <a:ln w="9525">
            <a:noFill/>
            <a:miter lim="800000"/>
            <a:headEnd/>
            <a:tailEnd/>
          </a:ln>
        </p:spPr>
      </p:pic>
      <p:sp>
        <p:nvSpPr>
          <p:cNvPr id="8" name="Rectangle 7"/>
          <p:cNvSpPr/>
          <p:nvPr/>
        </p:nvSpPr>
        <p:spPr>
          <a:xfrm>
            <a:off x="3581400" y="0"/>
            <a:ext cx="2527551" cy="369332"/>
          </a:xfrm>
          <a:prstGeom prst="rect">
            <a:avLst/>
          </a:prstGeom>
        </p:spPr>
        <p:txBody>
          <a:bodyPr wrap="none">
            <a:spAutoFit/>
          </a:bodyPr>
          <a:lstStyle/>
          <a:p>
            <a:r>
              <a:rPr lang="en-US" b="1" dirty="0">
                <a:solidFill>
                  <a:schemeClr val="accent6">
                    <a:lumMod val="75000"/>
                  </a:schemeClr>
                </a:solidFill>
              </a:rPr>
              <a:t>Oesophageal carcinoma:</a:t>
            </a:r>
          </a:p>
        </p:txBody>
      </p:sp>
      <p:sp>
        <p:nvSpPr>
          <p:cNvPr id="9" name="Rectangle 8"/>
          <p:cNvSpPr/>
          <p:nvPr/>
        </p:nvSpPr>
        <p:spPr>
          <a:xfrm>
            <a:off x="128155" y="4038600"/>
            <a:ext cx="3758045" cy="923330"/>
          </a:xfrm>
          <a:prstGeom prst="rect">
            <a:avLst/>
          </a:prstGeom>
        </p:spPr>
        <p:txBody>
          <a:bodyPr wrap="square">
            <a:spAutoFit/>
          </a:bodyPr>
          <a:lstStyle/>
          <a:p>
            <a:pPr algn="just"/>
            <a:r>
              <a:rPr lang="en-US" b="1" dirty="0">
                <a:solidFill>
                  <a:srgbClr val="00B050"/>
                </a:solidFill>
              </a:rPr>
              <a:t>CT. There is thickening and enhancement of the right lateral </a:t>
            </a:r>
            <a:r>
              <a:rPr lang="en-US" b="1" dirty="0" err="1">
                <a:solidFill>
                  <a:srgbClr val="00B050"/>
                </a:solidFill>
              </a:rPr>
              <a:t>oesophageal</a:t>
            </a:r>
            <a:r>
              <a:rPr lang="en-US" b="1" dirty="0">
                <a:solidFill>
                  <a:srgbClr val="00B050"/>
                </a:solidFill>
              </a:rPr>
              <a:t> wall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244" y="413266"/>
            <a:ext cx="2361769" cy="492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2233613" y="5380672"/>
            <a:ext cx="4572000" cy="1200329"/>
          </a:xfrm>
          <a:prstGeom prst="rect">
            <a:avLst/>
          </a:prstGeom>
        </p:spPr>
        <p:txBody>
          <a:bodyPr>
            <a:spAutoFit/>
          </a:bodyPr>
          <a:lstStyle/>
          <a:p>
            <a:pPr algn="just"/>
            <a:r>
              <a:rPr lang="en-US" b="1" dirty="0">
                <a:solidFill>
                  <a:srgbClr val="00B050"/>
                </a:solidFill>
              </a:rPr>
              <a:t>FDG-PET/CT in a patient with </a:t>
            </a:r>
            <a:r>
              <a:rPr lang="en-US" b="1" dirty="0" err="1">
                <a:solidFill>
                  <a:srgbClr val="00B050"/>
                </a:solidFill>
              </a:rPr>
              <a:t>oesophageal</a:t>
            </a:r>
            <a:r>
              <a:rPr lang="en-US" b="1" dirty="0">
                <a:solidFill>
                  <a:srgbClr val="00B050"/>
                </a:solidFill>
              </a:rPr>
              <a:t> carcinoma. The PET study demonstrates the primary tumour at the lower oesophagus. In addition, there is a hot spot over the liver.</a:t>
            </a:r>
            <a:endParaRPr lang="ar-EG" b="1" dirty="0">
              <a:solidFill>
                <a:srgbClr val="00B050"/>
              </a:solidFill>
            </a:endParaRPr>
          </a:p>
        </p:txBody>
      </p:sp>
      <p:pic>
        <p:nvPicPr>
          <p:cNvPr id="5" name="Picture 4"/>
          <p:cNvPicPr>
            <a:picLocks noChangeAspect="1"/>
          </p:cNvPicPr>
          <p:nvPr/>
        </p:nvPicPr>
        <p:blipFill>
          <a:blip r:embed="rId4"/>
          <a:stretch>
            <a:fillRect/>
          </a:stretch>
        </p:blipFill>
        <p:spPr>
          <a:xfrm>
            <a:off x="6577014" y="607092"/>
            <a:ext cx="2338386" cy="4712144"/>
          </a:xfrm>
          <a:prstGeom prst="rect">
            <a:avLst/>
          </a:prstGeom>
        </p:spPr>
      </p:pic>
    </p:spTree>
    <p:extLst>
      <p:ext uri="{BB962C8B-B14F-4D97-AF65-F5344CB8AC3E}">
        <p14:creationId xmlns:p14="http://schemas.microsoft.com/office/powerpoint/2010/main" val="2057447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0"/>
            <a:ext cx="3048000" cy="399871"/>
          </a:xfrm>
        </p:spPr>
        <p:txBody>
          <a:bodyPr>
            <a:normAutofit fontScale="90000"/>
          </a:bodyPr>
          <a:lstStyle/>
          <a:p>
            <a:r>
              <a:rPr lang="en-US" sz="3600" b="1" dirty="0">
                <a:solidFill>
                  <a:schemeClr val="accent6">
                    <a:lumMod val="75000"/>
                  </a:schemeClr>
                </a:solidFill>
              </a:rPr>
              <a:t>Epigastric pain</a:t>
            </a:r>
            <a:endParaRPr lang="en-CA" sz="3600" b="1" dirty="0">
              <a:solidFill>
                <a:schemeClr val="accent6">
                  <a:lumMod val="75000"/>
                </a:schemeClr>
              </a:solidFill>
            </a:endParaRPr>
          </a:p>
        </p:txBody>
      </p:sp>
      <p:sp>
        <p:nvSpPr>
          <p:cNvPr id="4" name="TextBox 3"/>
          <p:cNvSpPr txBox="1"/>
          <p:nvPr/>
        </p:nvSpPr>
        <p:spPr>
          <a:xfrm>
            <a:off x="304800" y="6211669"/>
            <a:ext cx="3505200" cy="646331"/>
          </a:xfrm>
          <a:prstGeom prst="rect">
            <a:avLst/>
          </a:prstGeom>
          <a:noFill/>
        </p:spPr>
        <p:txBody>
          <a:bodyPr wrap="square" rtlCol="0">
            <a:spAutoFit/>
          </a:bodyPr>
          <a:lstStyle/>
          <a:p>
            <a:r>
              <a:rPr lang="en-US" sz="3600" dirty="0">
                <a:solidFill>
                  <a:srgbClr val="00B050"/>
                </a:solidFill>
              </a:rPr>
              <a:t>Gastric carcinoma</a:t>
            </a:r>
            <a:endParaRPr lang="en-CA" sz="3600" dirty="0">
              <a:solidFill>
                <a:srgbClr val="00B050"/>
              </a:solidFill>
            </a:endParaRPr>
          </a:p>
        </p:txBody>
      </p:sp>
      <p:sp>
        <p:nvSpPr>
          <p:cNvPr id="8" name="Rectangle 7"/>
          <p:cNvSpPr/>
          <p:nvPr/>
        </p:nvSpPr>
        <p:spPr>
          <a:xfrm>
            <a:off x="0" y="399871"/>
            <a:ext cx="8984673" cy="1200329"/>
          </a:xfrm>
          <a:prstGeom prst="rect">
            <a:avLst/>
          </a:prstGeom>
        </p:spPr>
        <p:txBody>
          <a:bodyPr wrap="square">
            <a:spAutoFit/>
          </a:bodyPr>
          <a:lstStyle/>
          <a:p>
            <a:pPr algn="just"/>
            <a:r>
              <a:rPr lang="en-US" dirty="0"/>
              <a:t>At barium examination, </a:t>
            </a:r>
            <a:r>
              <a:rPr lang="en-US" b="1" dirty="0">
                <a:solidFill>
                  <a:srgbClr val="FF0000"/>
                </a:solidFill>
              </a:rPr>
              <a:t>gastric carcinoma </a:t>
            </a:r>
            <a:r>
              <a:rPr lang="en-US" dirty="0"/>
              <a:t>typically produces an irregular filling defect with alteration of the normal mucosal pattern ,</a:t>
            </a:r>
          </a:p>
          <a:p>
            <a:pPr algn="just"/>
            <a:r>
              <a:rPr lang="en-US" dirty="0"/>
              <a:t>Computed tomography is the main imaging modality for the preoperative staging of patients with gastric cancer</a:t>
            </a:r>
          </a:p>
        </p:txBody>
      </p:sp>
      <p:pic>
        <p:nvPicPr>
          <p:cNvPr id="5122" name="Picture 2"/>
          <p:cNvPicPr>
            <a:picLocks noChangeAspect="1" noChangeArrowheads="1"/>
          </p:cNvPicPr>
          <p:nvPr/>
        </p:nvPicPr>
        <p:blipFill>
          <a:blip r:embed="rId2" cstate="print"/>
          <a:srcRect/>
          <a:stretch>
            <a:fillRect/>
          </a:stretch>
        </p:blipFill>
        <p:spPr bwMode="auto">
          <a:xfrm>
            <a:off x="1514475" y="1600200"/>
            <a:ext cx="6115050" cy="4381500"/>
          </a:xfrm>
          <a:prstGeom prst="rect">
            <a:avLst/>
          </a:prstGeom>
          <a:noFill/>
          <a:ln w="9525">
            <a:noFill/>
            <a:miter lim="800000"/>
            <a:headEnd/>
            <a:tailEnd/>
          </a:ln>
        </p:spPr>
      </p:pic>
      <p:sp>
        <p:nvSpPr>
          <p:cNvPr id="9" name="Rectangle 8"/>
          <p:cNvSpPr/>
          <p:nvPr/>
        </p:nvSpPr>
        <p:spPr>
          <a:xfrm>
            <a:off x="3810000" y="5934670"/>
            <a:ext cx="5334000" cy="923330"/>
          </a:xfrm>
          <a:prstGeom prst="rect">
            <a:avLst/>
          </a:prstGeom>
        </p:spPr>
        <p:txBody>
          <a:bodyPr wrap="square">
            <a:spAutoFit/>
          </a:bodyPr>
          <a:lstStyle/>
          <a:p>
            <a:pPr algn="just"/>
            <a:r>
              <a:rPr lang="en-US" b="1" dirty="0">
                <a:solidFill>
                  <a:srgbClr val="C00000"/>
                </a:solidFill>
              </a:rPr>
              <a:t>Gastric carcinoma on barium study. There are a number of large filling defects in the antrum and body of the stomach.</a:t>
            </a:r>
          </a:p>
        </p:txBody>
      </p:sp>
    </p:spTree>
    <p:extLst>
      <p:ext uri="{BB962C8B-B14F-4D97-AF65-F5344CB8AC3E}">
        <p14:creationId xmlns:p14="http://schemas.microsoft.com/office/powerpoint/2010/main" val="3066207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009" y="5095964"/>
            <a:ext cx="8859982" cy="1569660"/>
          </a:xfrm>
          <a:prstGeom prst="rect">
            <a:avLst/>
          </a:prstGeom>
        </p:spPr>
        <p:txBody>
          <a:bodyPr wrap="square">
            <a:spAutoFit/>
          </a:bodyPr>
          <a:lstStyle/>
          <a:p>
            <a:pPr algn="just"/>
            <a:r>
              <a:rPr lang="en-US" sz="2400" b="1" dirty="0">
                <a:solidFill>
                  <a:srgbClr val="FF0000"/>
                </a:solidFill>
              </a:rPr>
              <a:t>Gastric carcinoma on CT. </a:t>
            </a:r>
          </a:p>
          <a:p>
            <a:pPr marL="342900" indent="-342900" algn="just">
              <a:buAutoNum type="alphaLcParenBoth"/>
            </a:pPr>
            <a:r>
              <a:rPr lang="en-US" b="1" dirty="0">
                <a:solidFill>
                  <a:srgbClr val="00B0F0"/>
                </a:solidFill>
              </a:rPr>
              <a:t>A focal ulcer is seen arising in the antrum. </a:t>
            </a:r>
          </a:p>
          <a:p>
            <a:pPr algn="just"/>
            <a:endParaRPr lang="en-US" b="1" dirty="0">
              <a:solidFill>
                <a:srgbClr val="00B0F0"/>
              </a:solidFill>
            </a:endParaRPr>
          </a:p>
          <a:p>
            <a:pPr marL="342900" indent="-342900" algn="just">
              <a:buAutoNum type="alphaLcParenBoth"/>
            </a:pPr>
            <a:r>
              <a:rPr lang="en-US" b="1" dirty="0">
                <a:solidFill>
                  <a:srgbClr val="00B0F0"/>
                </a:solidFill>
              </a:rPr>
              <a:t> In a different patient, there is diffuse thickening of the wall of the stomach. Several lymph nodes and a liver metastasis  are also seen.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57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
            <a:ext cx="432954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968284" y="4495800"/>
            <a:ext cx="336952" cy="461665"/>
          </a:xfrm>
          <a:prstGeom prst="rect">
            <a:avLst/>
          </a:prstGeom>
        </p:spPr>
        <p:txBody>
          <a:bodyPr wrap="none">
            <a:spAutoFit/>
          </a:bodyPr>
          <a:lstStyle/>
          <a:p>
            <a:pPr algn="ctr"/>
            <a:r>
              <a:rPr lang="en-US" sz="2400" b="1" dirty="0">
                <a:solidFill>
                  <a:srgbClr val="FF0000"/>
                </a:solidFill>
              </a:rPr>
              <a:t>a</a:t>
            </a:r>
            <a:endParaRPr lang="ar-EG" sz="2400" dirty="0"/>
          </a:p>
        </p:txBody>
      </p:sp>
      <p:sp>
        <p:nvSpPr>
          <p:cNvPr id="5" name="مستطيل 4"/>
          <p:cNvSpPr/>
          <p:nvPr/>
        </p:nvSpPr>
        <p:spPr>
          <a:xfrm>
            <a:off x="6648228" y="4495800"/>
            <a:ext cx="308098" cy="369332"/>
          </a:xfrm>
          <a:prstGeom prst="rect">
            <a:avLst/>
          </a:prstGeom>
        </p:spPr>
        <p:txBody>
          <a:bodyPr wrap="none">
            <a:spAutoFit/>
          </a:bodyPr>
          <a:lstStyle/>
          <a:p>
            <a:pPr algn="ctr"/>
            <a:r>
              <a:rPr lang="en-US" b="1" dirty="0">
                <a:solidFill>
                  <a:srgbClr val="FF0000"/>
                </a:solidFill>
              </a:rPr>
              <a:t>b</a:t>
            </a:r>
            <a:endParaRPr lang="ar-EG" dirty="0"/>
          </a:p>
        </p:txBody>
      </p:sp>
    </p:spTree>
    <p:extLst>
      <p:ext uri="{BB962C8B-B14F-4D97-AF65-F5344CB8AC3E}">
        <p14:creationId xmlns:p14="http://schemas.microsoft.com/office/powerpoint/2010/main" val="3174901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886200" cy="563562"/>
          </a:xfrm>
        </p:spPr>
        <p:txBody>
          <a:bodyPr>
            <a:normAutofit fontScale="90000"/>
          </a:bodyPr>
          <a:lstStyle/>
          <a:p>
            <a:r>
              <a:rPr lang="en-US" sz="4000" dirty="0">
                <a:solidFill>
                  <a:srgbClr val="C00000"/>
                </a:solidFill>
              </a:rPr>
              <a:t>Epigastric pain</a:t>
            </a:r>
            <a:endParaRPr lang="en-CA" sz="4000" dirty="0">
              <a:solidFill>
                <a:srgbClr val="C00000"/>
              </a:solidFill>
            </a:endParaRPr>
          </a:p>
        </p:txBody>
      </p:sp>
      <p:sp>
        <p:nvSpPr>
          <p:cNvPr id="4" name="TextBox 3"/>
          <p:cNvSpPr txBox="1"/>
          <p:nvPr/>
        </p:nvSpPr>
        <p:spPr>
          <a:xfrm>
            <a:off x="4953000" y="228600"/>
            <a:ext cx="4343400" cy="646331"/>
          </a:xfrm>
          <a:prstGeom prst="rect">
            <a:avLst/>
          </a:prstGeom>
          <a:noFill/>
        </p:spPr>
        <p:txBody>
          <a:bodyPr wrap="square" rtlCol="0">
            <a:spAutoFit/>
          </a:bodyPr>
          <a:lstStyle/>
          <a:p>
            <a:r>
              <a:rPr lang="en-US" sz="3600" dirty="0">
                <a:solidFill>
                  <a:srgbClr val="00B050"/>
                </a:solidFill>
              </a:rPr>
              <a:t>Gastric Lymphoma</a:t>
            </a:r>
            <a:endParaRPr lang="en-CA" sz="3600" dirty="0">
              <a:solidFill>
                <a:srgbClr val="00B050"/>
              </a:solidFill>
            </a:endParaRPr>
          </a:p>
        </p:txBody>
      </p:sp>
      <p:sp>
        <p:nvSpPr>
          <p:cNvPr id="6" name="Rectangle 5"/>
          <p:cNvSpPr/>
          <p:nvPr/>
        </p:nvSpPr>
        <p:spPr>
          <a:xfrm>
            <a:off x="76200" y="933647"/>
            <a:ext cx="8908472" cy="1323439"/>
          </a:xfrm>
          <a:prstGeom prst="rect">
            <a:avLst/>
          </a:prstGeom>
        </p:spPr>
        <p:txBody>
          <a:bodyPr wrap="square">
            <a:spAutoFit/>
          </a:bodyPr>
          <a:lstStyle/>
          <a:p>
            <a:pPr algn="just"/>
            <a:r>
              <a:rPr lang="en-US" sz="2000" b="1" dirty="0"/>
              <a:t>The appearance of primary gastric lymphoma is typically of an extensive area of diffuse thickening of the gastric wall. There may be extensive, bulky lymphadenopathy adjacent to the tumour. The appearance may mimic gastric carcinoma.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53561"/>
            <a:ext cx="5940136" cy="423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5877791" y="5583701"/>
            <a:ext cx="3106881" cy="1200329"/>
          </a:xfrm>
          <a:prstGeom prst="rect">
            <a:avLst/>
          </a:prstGeom>
        </p:spPr>
        <p:txBody>
          <a:bodyPr wrap="square">
            <a:spAutoFit/>
          </a:bodyPr>
          <a:lstStyle/>
          <a:p>
            <a:pPr algn="just"/>
            <a:r>
              <a:rPr lang="en-US" b="1" dirty="0">
                <a:solidFill>
                  <a:srgbClr val="C00000"/>
                </a:solidFill>
              </a:rPr>
              <a:t>Gastric lymphoma </a:t>
            </a:r>
            <a:r>
              <a:rPr lang="en-US" b="1" dirty="0"/>
              <a:t>in the antrum, demonstrated on CT .</a:t>
            </a:r>
          </a:p>
          <a:p>
            <a:pPr algn="just"/>
            <a:r>
              <a:rPr lang="en-US" b="1" dirty="0"/>
              <a:t>Lymphadenopathy surrounds the inferior vena cava </a:t>
            </a:r>
            <a:endParaRPr lang="ar-EG" b="1" dirty="0"/>
          </a:p>
        </p:txBody>
      </p:sp>
    </p:spTree>
    <p:extLst>
      <p:ext uri="{BB962C8B-B14F-4D97-AF65-F5344CB8AC3E}">
        <p14:creationId xmlns:p14="http://schemas.microsoft.com/office/powerpoint/2010/main" val="200011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D8B49C-29DE-40F7-998E-D0EE6C546F04}"/>
              </a:ext>
            </a:extLst>
          </p:cNvPr>
          <p:cNvSpPr>
            <a:spLocks noGrp="1"/>
          </p:cNvSpPr>
          <p:nvPr>
            <p:ph idx="1"/>
          </p:nvPr>
        </p:nvSpPr>
        <p:spPr>
          <a:xfrm>
            <a:off x="0" y="101991"/>
            <a:ext cx="9067800" cy="6781800"/>
          </a:xfrm>
        </p:spPr>
        <p:txBody>
          <a:bodyPr>
            <a:normAutofit fontScale="77500" lnSpcReduction="20000"/>
          </a:bodyPr>
          <a:lstStyle/>
          <a:p>
            <a:pPr marL="0" indent="0" algn="just">
              <a:buNone/>
            </a:pPr>
            <a:r>
              <a:rPr lang="en-US" sz="4600" b="1" dirty="0">
                <a:solidFill>
                  <a:srgbClr val="FF0000"/>
                </a:solidFill>
                <a:latin typeface="Times New Roman" panose="02020603050405020304" pitchFamily="18" charset="0"/>
                <a:cs typeface="Times New Roman" panose="02020603050405020304" pitchFamily="18" charset="0"/>
              </a:rPr>
              <a:t>What imaging study is the most appropriate?</a:t>
            </a:r>
          </a:p>
          <a:p>
            <a:pPr marL="0" indent="0" algn="just">
              <a:buNone/>
            </a:pPr>
            <a:endParaRPr lang="en-US"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4000" dirty="0">
                <a:latin typeface="Times New Roman" panose="02020603050405020304" pitchFamily="18" charset="0"/>
                <a:cs typeface="Times New Roman" panose="02020603050405020304" pitchFamily="18" charset="0"/>
              </a:rPr>
              <a:t>1- 36-year-old woman with right upper quadrant pain, fever, and leukocytosis. Exam reveals a positive Murphy’s sign.</a:t>
            </a:r>
          </a:p>
          <a:p>
            <a:pPr marL="0" indent="0" algn="just">
              <a:buNone/>
            </a:pPr>
            <a:endParaRPr lang="en-US" sz="4000" dirty="0">
              <a:latin typeface="Times New Roman" panose="02020603050405020304" pitchFamily="18" charset="0"/>
              <a:cs typeface="Times New Roman" panose="02020603050405020304" pitchFamily="18" charset="0"/>
            </a:endParaRPr>
          </a:p>
          <a:p>
            <a:pPr marL="0" indent="0" algn="just">
              <a:buNone/>
            </a:pPr>
            <a:r>
              <a:rPr lang="en-US" sz="4000" dirty="0">
                <a:solidFill>
                  <a:srgbClr val="00B0F0"/>
                </a:solidFill>
                <a:latin typeface="Times New Roman" panose="02020603050405020304" pitchFamily="18" charset="0"/>
                <a:cs typeface="Times New Roman" panose="02020603050405020304" pitchFamily="18" charset="0"/>
              </a:rPr>
              <a:t>2- A 41-year-old previously healthy man presents with acute pancreatitis.</a:t>
            </a:r>
          </a:p>
          <a:p>
            <a:pPr marL="0" indent="0" algn="just">
              <a:buNone/>
            </a:pPr>
            <a:endParaRPr lang="en-US" sz="4000" dirty="0">
              <a:latin typeface="Times New Roman" panose="02020603050405020304" pitchFamily="18" charset="0"/>
              <a:cs typeface="Times New Roman" panose="02020603050405020304" pitchFamily="18" charset="0"/>
            </a:endParaRPr>
          </a:p>
          <a:p>
            <a:pPr marL="0" indent="0" algn="just">
              <a:buNone/>
            </a:pPr>
            <a:r>
              <a:rPr lang="en-US" sz="4000" dirty="0">
                <a:solidFill>
                  <a:srgbClr val="00B050"/>
                </a:solidFill>
                <a:latin typeface="Times New Roman" panose="02020603050405020304" pitchFamily="18" charset="0"/>
                <a:cs typeface="Times New Roman" panose="02020603050405020304" pitchFamily="18" charset="0"/>
              </a:rPr>
              <a:t>3- An 82-year-old man with acute pancreatitis. Clinical condition unimproved after 48 h of medical management.</a:t>
            </a:r>
          </a:p>
          <a:p>
            <a:pPr marL="0" indent="0" algn="just">
              <a:buNone/>
            </a:pPr>
            <a:endParaRPr lang="en-US" sz="4000" dirty="0">
              <a:latin typeface="Times New Roman" panose="02020603050405020304" pitchFamily="18" charset="0"/>
              <a:cs typeface="Times New Roman" panose="02020603050405020304" pitchFamily="18" charset="0"/>
            </a:endParaRPr>
          </a:p>
          <a:p>
            <a:pPr marL="0" indent="0" algn="just">
              <a:buNone/>
            </a:pPr>
            <a:r>
              <a:rPr lang="en-US" sz="4000" dirty="0">
                <a:latin typeface="Times New Roman" panose="02020603050405020304" pitchFamily="18" charset="0"/>
                <a:cs typeface="Times New Roman" panose="02020603050405020304" pitchFamily="18" charset="0"/>
              </a:rPr>
              <a:t>4- A 49-year-old woman with unexplained oropharyngeal dysphagia.</a:t>
            </a:r>
          </a:p>
          <a:p>
            <a:pPr marL="0" indent="0" algn="just">
              <a:buNone/>
            </a:pPr>
            <a:endParaRPr lang="en-US" sz="4000"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50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934051"/>
            <a:ext cx="440574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34051"/>
            <a:ext cx="4038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1" y="5657671"/>
            <a:ext cx="4572000" cy="1200329"/>
          </a:xfrm>
          <a:prstGeom prst="rect">
            <a:avLst/>
          </a:prstGeom>
        </p:spPr>
        <p:txBody>
          <a:bodyPr wrap="square">
            <a:spAutoFit/>
          </a:bodyPr>
          <a:lstStyle/>
          <a:p>
            <a:pPr algn="just"/>
            <a:r>
              <a:rPr lang="en-US" b="1" dirty="0"/>
              <a:t>Narrowing. (a) There is a long stricture in the ileum due to Crohn’s disease. There is also separation of the abnormal segment from other loops of the bowel. </a:t>
            </a:r>
            <a:endParaRPr lang="ar-EG" b="1" dirty="0"/>
          </a:p>
        </p:txBody>
      </p:sp>
      <p:sp>
        <p:nvSpPr>
          <p:cNvPr id="8" name="مستطيل 7"/>
          <p:cNvSpPr/>
          <p:nvPr/>
        </p:nvSpPr>
        <p:spPr>
          <a:xfrm>
            <a:off x="6671576" y="5240272"/>
            <a:ext cx="601447" cy="523220"/>
          </a:xfrm>
          <a:prstGeom prst="rect">
            <a:avLst/>
          </a:prstGeom>
        </p:spPr>
        <p:txBody>
          <a:bodyPr wrap="none">
            <a:spAutoFit/>
          </a:bodyPr>
          <a:lstStyle/>
          <a:p>
            <a:pPr algn="just"/>
            <a:r>
              <a:rPr lang="en-US" sz="2800" b="1" dirty="0">
                <a:solidFill>
                  <a:srgbClr val="C00000"/>
                </a:solidFill>
              </a:rPr>
              <a:t>(b)</a:t>
            </a:r>
            <a:endParaRPr lang="ar-EG" sz="2800" b="1" dirty="0">
              <a:solidFill>
                <a:srgbClr val="C00000"/>
              </a:solidFill>
            </a:endParaRPr>
          </a:p>
        </p:txBody>
      </p:sp>
      <p:sp>
        <p:nvSpPr>
          <p:cNvPr id="14" name="مستطيل 13"/>
          <p:cNvSpPr/>
          <p:nvPr/>
        </p:nvSpPr>
        <p:spPr>
          <a:xfrm>
            <a:off x="2020199" y="5134451"/>
            <a:ext cx="587020" cy="523220"/>
          </a:xfrm>
          <a:prstGeom prst="rect">
            <a:avLst/>
          </a:prstGeom>
        </p:spPr>
        <p:txBody>
          <a:bodyPr wrap="none">
            <a:spAutoFit/>
          </a:bodyPr>
          <a:lstStyle/>
          <a:p>
            <a:pPr algn="just"/>
            <a:r>
              <a:rPr lang="en-US" sz="2800" b="1" dirty="0">
                <a:solidFill>
                  <a:srgbClr val="C00000"/>
                </a:solidFill>
              </a:rPr>
              <a:t>(a)</a:t>
            </a:r>
            <a:endParaRPr lang="ar-EG" sz="2800" b="1" dirty="0">
              <a:solidFill>
                <a:srgbClr val="C00000"/>
              </a:solidFill>
            </a:endParaRPr>
          </a:p>
        </p:txBody>
      </p:sp>
      <p:sp>
        <p:nvSpPr>
          <p:cNvPr id="9" name="مستطيل 8"/>
          <p:cNvSpPr/>
          <p:nvPr/>
        </p:nvSpPr>
        <p:spPr>
          <a:xfrm>
            <a:off x="4838700" y="5857963"/>
            <a:ext cx="4305300" cy="923330"/>
          </a:xfrm>
          <a:prstGeom prst="rect">
            <a:avLst/>
          </a:prstGeom>
        </p:spPr>
        <p:txBody>
          <a:bodyPr wrap="square">
            <a:spAutoFit/>
          </a:bodyPr>
          <a:lstStyle/>
          <a:p>
            <a:pPr algn="just"/>
            <a:r>
              <a:rPr lang="en-US" b="1" dirty="0">
                <a:solidFill>
                  <a:srgbClr val="00B0F0"/>
                </a:solidFill>
              </a:rPr>
              <a:t>Ulceration. Abnormal loops of bowel in Crohn’s disease showing the ulcers as outward projections.</a:t>
            </a:r>
            <a:endParaRPr lang="ar-EG" b="1" dirty="0">
              <a:solidFill>
                <a:srgbClr val="00B0F0"/>
              </a:solidFill>
            </a:endParaRPr>
          </a:p>
        </p:txBody>
      </p:sp>
      <p:sp>
        <p:nvSpPr>
          <p:cNvPr id="16" name="Title 1"/>
          <p:cNvSpPr>
            <a:spLocks noGrp="1"/>
          </p:cNvSpPr>
          <p:nvPr>
            <p:ph type="title"/>
          </p:nvPr>
        </p:nvSpPr>
        <p:spPr>
          <a:xfrm>
            <a:off x="34636" y="47922"/>
            <a:ext cx="9144000" cy="1371600"/>
          </a:xfrm>
        </p:spPr>
        <p:txBody>
          <a:bodyPr>
            <a:normAutofit fontScale="90000"/>
          </a:bodyPr>
          <a:lstStyle/>
          <a:p>
            <a:pPr algn="just"/>
            <a:r>
              <a:rPr lang="en-CA" sz="3600" b="1" dirty="0">
                <a:solidFill>
                  <a:srgbClr val="FF0000"/>
                </a:solidFill>
                <a:latin typeface="Times New Roman" panose="02020603050405020304" pitchFamily="18" charset="0"/>
                <a:cs typeface="Times New Roman" panose="02020603050405020304" pitchFamily="18" charset="0"/>
              </a:rPr>
              <a:t>CROHN’S DISEASE</a:t>
            </a:r>
            <a:r>
              <a:rPr lang="en-CA" sz="2000" dirty="0">
                <a:solidFill>
                  <a:srgbClr val="00206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It can affect any part of GIT but usually involve the small intestine specially the terminal ileum. Characteristic radiological features are</a:t>
            </a:r>
            <a:br>
              <a:rPr lang="en-CA" sz="2000" dirty="0">
                <a:latin typeface="Times New Roman" panose="02020603050405020304" pitchFamily="18" charset="0"/>
                <a:cs typeface="Times New Roman" panose="02020603050405020304" pitchFamily="18" charset="0"/>
              </a:rPr>
            </a:br>
            <a:r>
              <a:rPr lang="en-CA" sz="2000" b="1" dirty="0">
                <a:latin typeface="Times New Roman" panose="02020603050405020304" pitchFamily="18" charset="0"/>
                <a:cs typeface="Times New Roman" panose="02020603050405020304" pitchFamily="18" charset="0"/>
              </a:rPr>
              <a:t>skip lesion, aphthus ulcers,  strictures, lymphadenopathy </a:t>
            </a:r>
            <a:r>
              <a:rPr lang="en-CA" sz="2000" dirty="0">
                <a:latin typeface="Times New Roman" panose="02020603050405020304" pitchFamily="18" charset="0"/>
                <a:cs typeface="Times New Roman" panose="02020603050405020304" pitchFamily="18" charset="0"/>
              </a:rPr>
              <a:t>and </a:t>
            </a:r>
            <a:r>
              <a:rPr lang="en-CA" sz="2000" b="1" dirty="0">
                <a:latin typeface="Times New Roman" panose="02020603050405020304" pitchFamily="18" charset="0"/>
                <a:cs typeface="Times New Roman" panose="02020603050405020304" pitchFamily="18" charset="0"/>
              </a:rPr>
              <a:t>fistula formation</a:t>
            </a:r>
          </a:p>
        </p:txBody>
      </p:sp>
    </p:spTree>
    <p:extLst>
      <p:ext uri="{BB962C8B-B14F-4D97-AF65-F5344CB8AC3E}">
        <p14:creationId xmlns:p14="http://schemas.microsoft.com/office/powerpoint/2010/main" val="1481325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458200" cy="533400"/>
          </a:xfrm>
        </p:spPr>
        <p:txBody>
          <a:bodyPr>
            <a:normAutofit fontScale="90000"/>
          </a:bodyPr>
          <a:lstStyle/>
          <a:p>
            <a:r>
              <a:rPr lang="en-US" sz="3100" dirty="0">
                <a:solidFill>
                  <a:srgbClr val="FF0000"/>
                </a:solidFill>
              </a:rPr>
              <a:t>                                   CROHN’S DISEASE</a:t>
            </a:r>
            <a:endParaRPr lang="en-US" dirty="0">
              <a:solidFill>
                <a:srgbClr val="FF0000"/>
              </a:solidFill>
            </a:endParaRPr>
          </a:p>
        </p:txBody>
      </p:sp>
      <p:sp>
        <p:nvSpPr>
          <p:cNvPr id="2" name="مستطيل 1"/>
          <p:cNvSpPr/>
          <p:nvPr/>
        </p:nvSpPr>
        <p:spPr>
          <a:xfrm>
            <a:off x="4572000" y="6027002"/>
            <a:ext cx="4419600" cy="707886"/>
          </a:xfrm>
          <a:prstGeom prst="rect">
            <a:avLst/>
          </a:prstGeom>
        </p:spPr>
        <p:txBody>
          <a:bodyPr wrap="square">
            <a:spAutoFit/>
          </a:bodyPr>
          <a:lstStyle/>
          <a:p>
            <a:pPr algn="just"/>
            <a:r>
              <a:rPr lang="en-US" sz="2000" b="1" dirty="0">
                <a:solidFill>
                  <a:srgbClr val="00B0F0"/>
                </a:solidFill>
              </a:rPr>
              <a:t>Crohn’s disease. The mucosal pattern has a ‘cobblestone’ appearance</a:t>
            </a:r>
            <a:endParaRPr lang="ar-EG" sz="2000" b="1" dirty="0">
              <a:solidFill>
                <a:srgbClr val="00B0F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218" y="408709"/>
            <a:ext cx="4267200" cy="526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3855"/>
            <a:ext cx="4191000" cy="529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38099" y="5418126"/>
            <a:ext cx="4572000" cy="1323439"/>
          </a:xfrm>
          <a:prstGeom prst="rect">
            <a:avLst/>
          </a:prstGeom>
        </p:spPr>
        <p:txBody>
          <a:bodyPr>
            <a:spAutoFit/>
          </a:bodyPr>
          <a:lstStyle/>
          <a:p>
            <a:pPr algn="just"/>
            <a:r>
              <a:rPr lang="en-US" sz="1600" b="1" dirty="0">
                <a:solidFill>
                  <a:srgbClr val="C00000"/>
                </a:solidFill>
              </a:rPr>
              <a:t>A long stricture is present in the transverse colon (between the curved arrows) and a shorter one in the sigmoid colon (between the small arrows).. These two abnormal segments with normal intervening bowel are an example of ‘skip lesions’ </a:t>
            </a:r>
          </a:p>
        </p:txBody>
      </p:sp>
    </p:spTree>
    <p:extLst>
      <p:ext uri="{BB962C8B-B14F-4D97-AF65-F5344CB8AC3E}">
        <p14:creationId xmlns:p14="http://schemas.microsoft.com/office/powerpoint/2010/main" val="280822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a:solidFill>
                  <a:srgbClr val="FF0000"/>
                </a:solidFill>
              </a:rPr>
              <a:t>PAIN ABDOMEN AND BLOODY DIARRHEA</a:t>
            </a:r>
            <a:br>
              <a:rPr lang="en-US" sz="3600" dirty="0">
                <a:solidFill>
                  <a:srgbClr val="FF0000"/>
                </a:solidFill>
              </a:rPr>
            </a:br>
            <a:r>
              <a:rPr lang="en-US" sz="3600" b="1" dirty="0">
                <a:solidFill>
                  <a:srgbClr val="FF0000"/>
                </a:solidFill>
              </a:rPr>
              <a:t>ULCERATIVE COLITIS</a:t>
            </a:r>
          </a:p>
        </p:txBody>
      </p:sp>
      <p:sp>
        <p:nvSpPr>
          <p:cNvPr id="3" name="Content Placeholder 2"/>
          <p:cNvSpPr>
            <a:spLocks noGrp="1"/>
          </p:cNvSpPr>
          <p:nvPr>
            <p:ph idx="1"/>
          </p:nvPr>
        </p:nvSpPr>
        <p:spPr>
          <a:xfrm>
            <a:off x="0" y="1417638"/>
            <a:ext cx="9067800" cy="5364162"/>
          </a:xfrm>
        </p:spPr>
        <p:txBody>
          <a:bodyPr>
            <a:normAutofit/>
          </a:bodyPr>
          <a:lstStyle/>
          <a:p>
            <a:pPr algn="just"/>
            <a:r>
              <a:rPr lang="en-US" dirty="0">
                <a:latin typeface="Times New Roman" panose="02020603050405020304" pitchFamily="18" charset="0"/>
                <a:cs typeface="Times New Roman" panose="02020603050405020304" pitchFamily="18" charset="0"/>
              </a:rPr>
              <a:t>Occur usually after the age of 40 yeas</a:t>
            </a:r>
          </a:p>
          <a:p>
            <a:pPr algn="just"/>
            <a:r>
              <a:rPr lang="en-US" dirty="0">
                <a:latin typeface="Times New Roman" panose="02020603050405020304" pitchFamily="18" charset="0"/>
                <a:cs typeface="Times New Roman" panose="02020603050405020304" pitchFamily="18" charset="0"/>
              </a:rPr>
              <a:t>disease always involves the rectum. When more extensive it extends in continuity around the colon, sometimes affecting the whole colon.</a:t>
            </a:r>
          </a:p>
          <a:p>
            <a:pPr algn="just"/>
            <a:r>
              <a:rPr lang="en-US" dirty="0">
                <a:latin typeface="Times New Roman" panose="02020603050405020304" pitchFamily="18" charset="0"/>
                <a:cs typeface="Times New Roman" panose="02020603050405020304" pitchFamily="18" charset="0"/>
              </a:rPr>
              <a:t>Formation of mucosal ulcers (The cardinal radiological sign is widespread ulceration)</a:t>
            </a:r>
          </a:p>
          <a:p>
            <a:pPr algn="just"/>
            <a:r>
              <a:rPr lang="en-US" dirty="0">
                <a:latin typeface="Times New Roman" panose="02020603050405020304" pitchFamily="18" charset="0"/>
                <a:cs typeface="Times New Roman" panose="02020603050405020304" pitchFamily="18" charset="0"/>
              </a:rPr>
              <a:t>Narrowing and shortening of colon</a:t>
            </a:r>
          </a:p>
          <a:p>
            <a:pPr algn="just"/>
            <a:r>
              <a:rPr lang="en-US" dirty="0">
                <a:latin typeface="Times New Roman" panose="02020603050405020304" pitchFamily="18" charset="0"/>
                <a:cs typeface="Times New Roman" panose="02020603050405020304" pitchFamily="18" charset="0"/>
              </a:rPr>
              <a:t>Featureless colon give lead pipe appearances</a:t>
            </a:r>
          </a:p>
          <a:p>
            <a:pPr algn="just"/>
            <a:r>
              <a:rPr lang="en-US" dirty="0">
                <a:latin typeface="Times New Roman" panose="02020603050405020304" pitchFamily="18" charset="0"/>
                <a:cs typeface="Times New Roman" panose="02020603050405020304" pitchFamily="18" charset="0"/>
              </a:rPr>
              <a:t>Carcinoma of colon in long standing cases.</a:t>
            </a:r>
          </a:p>
        </p:txBody>
      </p:sp>
    </p:spTree>
    <p:extLst>
      <p:ext uri="{BB962C8B-B14F-4D97-AF65-F5344CB8AC3E}">
        <p14:creationId xmlns:p14="http://schemas.microsoft.com/office/powerpoint/2010/main" val="3740177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191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267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488873" y="5257800"/>
            <a:ext cx="4572000" cy="1477328"/>
          </a:xfrm>
          <a:prstGeom prst="rect">
            <a:avLst/>
          </a:prstGeom>
        </p:spPr>
        <p:txBody>
          <a:bodyPr>
            <a:spAutoFit/>
          </a:bodyPr>
          <a:lstStyle/>
          <a:p>
            <a:pPr algn="just"/>
            <a:r>
              <a:rPr lang="en-US" b="1" dirty="0">
                <a:solidFill>
                  <a:srgbClr val="C00000"/>
                </a:solidFill>
              </a:rPr>
              <a:t>Ulcerative colitis. </a:t>
            </a:r>
            <a:r>
              <a:rPr lang="en-US" b="1" dirty="0">
                <a:solidFill>
                  <a:srgbClr val="0070C0"/>
                </a:solidFill>
              </a:rPr>
              <a:t>With longstanding disease, the haustra are lost and the colon becomes narrowed and shortened, coming to resemble a rigid tube. Reflux into the ileum through an incompetent ileocaecal valve has occurred.</a:t>
            </a:r>
            <a:endParaRPr lang="ar-EG" b="1" dirty="0">
              <a:solidFill>
                <a:srgbClr val="0070C0"/>
              </a:solidFill>
            </a:endParaRPr>
          </a:p>
        </p:txBody>
      </p:sp>
    </p:spTree>
    <p:extLst>
      <p:ext uri="{BB962C8B-B14F-4D97-AF65-F5344CB8AC3E}">
        <p14:creationId xmlns:p14="http://schemas.microsoft.com/office/powerpoint/2010/main" val="3916640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173"/>
            <a:ext cx="3952875" cy="522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0957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93964" y="5657671"/>
            <a:ext cx="8778586" cy="923330"/>
          </a:xfrm>
          <a:prstGeom prst="rect">
            <a:avLst/>
          </a:prstGeom>
        </p:spPr>
        <p:txBody>
          <a:bodyPr wrap="square">
            <a:spAutoFit/>
          </a:bodyPr>
          <a:lstStyle/>
          <a:p>
            <a:pPr algn="just"/>
            <a:r>
              <a:rPr lang="en-US" b="1" dirty="0">
                <a:solidFill>
                  <a:srgbClr val="C00000"/>
                </a:solidFill>
              </a:rPr>
              <a:t>Ulceration. </a:t>
            </a:r>
            <a:r>
              <a:rPr lang="en-US" dirty="0"/>
              <a:t>(</a:t>
            </a:r>
            <a:r>
              <a:rPr lang="en-US" b="1" dirty="0">
                <a:solidFill>
                  <a:schemeClr val="accent1"/>
                </a:solidFill>
              </a:rPr>
              <a:t>a) Single contrast. (b) Double contrast. </a:t>
            </a:r>
          </a:p>
          <a:p>
            <a:pPr algn="just"/>
            <a:r>
              <a:rPr lang="en-US" b="1" dirty="0">
                <a:solidFill>
                  <a:schemeClr val="accent1"/>
                </a:solidFill>
              </a:rPr>
              <a:t>In this case of ulcerative colitis, the ulceration causes the normally smooth outline of the colon to be irregular</a:t>
            </a:r>
            <a:endParaRPr lang="ar-EG" b="1" dirty="0">
              <a:solidFill>
                <a:schemeClr val="accent1"/>
              </a:solidFill>
            </a:endParaRPr>
          </a:p>
        </p:txBody>
      </p:sp>
      <p:sp>
        <p:nvSpPr>
          <p:cNvPr id="3" name="مستطيل 2"/>
          <p:cNvSpPr/>
          <p:nvPr/>
        </p:nvSpPr>
        <p:spPr>
          <a:xfrm>
            <a:off x="2156546" y="5290709"/>
            <a:ext cx="495649" cy="369332"/>
          </a:xfrm>
          <a:prstGeom prst="rect">
            <a:avLst/>
          </a:prstGeom>
        </p:spPr>
        <p:txBody>
          <a:bodyPr wrap="none">
            <a:spAutoFit/>
          </a:bodyPr>
          <a:lstStyle/>
          <a:p>
            <a:r>
              <a:rPr lang="en-US" b="1" dirty="0">
                <a:solidFill>
                  <a:srgbClr val="FF0000"/>
                </a:solidFill>
              </a:rPr>
              <a:t>(a)</a:t>
            </a:r>
            <a:r>
              <a:rPr lang="en-US" dirty="0"/>
              <a:t> </a:t>
            </a:r>
            <a:endParaRPr lang="ar-EG" dirty="0"/>
          </a:p>
        </p:txBody>
      </p:sp>
      <p:sp>
        <p:nvSpPr>
          <p:cNvPr id="4" name="مستطيل 3"/>
          <p:cNvSpPr/>
          <p:nvPr/>
        </p:nvSpPr>
        <p:spPr>
          <a:xfrm>
            <a:off x="6172200" y="5332273"/>
            <a:ext cx="452368" cy="369332"/>
          </a:xfrm>
          <a:prstGeom prst="rect">
            <a:avLst/>
          </a:prstGeom>
        </p:spPr>
        <p:txBody>
          <a:bodyPr wrap="none">
            <a:spAutoFit/>
          </a:bodyPr>
          <a:lstStyle/>
          <a:p>
            <a:r>
              <a:rPr lang="en-US" b="1" dirty="0">
                <a:solidFill>
                  <a:srgbClr val="FF0000"/>
                </a:solidFill>
              </a:rPr>
              <a:t>(b)</a:t>
            </a:r>
            <a:endParaRPr lang="ar-EG" b="1" dirty="0">
              <a:solidFill>
                <a:srgbClr val="FF0000"/>
              </a:solidFill>
            </a:endParaRPr>
          </a:p>
        </p:txBody>
      </p:sp>
    </p:spTree>
    <p:extLst>
      <p:ext uri="{BB962C8B-B14F-4D97-AF65-F5344CB8AC3E}">
        <p14:creationId xmlns:p14="http://schemas.microsoft.com/office/powerpoint/2010/main" val="1604461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0"/>
            <a:ext cx="2286000" cy="990600"/>
          </a:xfrm>
        </p:spPr>
        <p:txBody>
          <a:bodyPr>
            <a:normAutofit/>
          </a:bodyPr>
          <a:lstStyle/>
          <a:p>
            <a:r>
              <a:rPr lang="en-US" sz="1800" dirty="0"/>
              <a:t>Abdominal pain and diarrhea</a:t>
            </a:r>
            <a:endParaRPr lang="en-CA" sz="1800" dirty="0"/>
          </a:p>
        </p:txBody>
      </p:sp>
      <p:sp>
        <p:nvSpPr>
          <p:cNvPr id="4" name="TextBox 3"/>
          <p:cNvSpPr txBox="1"/>
          <p:nvPr/>
        </p:nvSpPr>
        <p:spPr>
          <a:xfrm>
            <a:off x="2362199" y="76200"/>
            <a:ext cx="6781801" cy="1908215"/>
          </a:xfrm>
          <a:prstGeom prst="rect">
            <a:avLst/>
          </a:prstGeom>
          <a:noFill/>
        </p:spPr>
        <p:txBody>
          <a:bodyPr wrap="square" rtlCol="0">
            <a:spAutoFit/>
          </a:bodyPr>
          <a:lstStyle/>
          <a:p>
            <a:r>
              <a:rPr lang="en-US" sz="2800" dirty="0">
                <a:solidFill>
                  <a:schemeClr val="accent6">
                    <a:lumMod val="75000"/>
                  </a:schemeClr>
                </a:solidFill>
              </a:rPr>
              <a:t>Diverticular disease.</a:t>
            </a:r>
          </a:p>
          <a:p>
            <a:pPr algn="just"/>
            <a:r>
              <a:rPr lang="en-US" dirty="0"/>
              <a:t>Small mucosal out pouching occur from the side large intestine.</a:t>
            </a:r>
          </a:p>
          <a:p>
            <a:pPr algn="just"/>
            <a:r>
              <a:rPr lang="en-US" b="1" dirty="0"/>
              <a:t>Colonoscopy</a:t>
            </a:r>
            <a:r>
              <a:rPr lang="en-US" dirty="0"/>
              <a:t>: diagnostic modality of choice for suspected symptomatic diverticulosis</a:t>
            </a:r>
          </a:p>
          <a:p>
            <a:pPr algn="just"/>
            <a:r>
              <a:rPr lang="en-US" b="1" dirty="0"/>
              <a:t>Double-contrast barium enema</a:t>
            </a:r>
            <a:r>
              <a:rPr lang="en-US" dirty="0"/>
              <a:t>: highly sensitive test to detect diverticulosis but not commonly performed</a:t>
            </a:r>
            <a:endParaRPr lang="en-CA"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3" y="1219201"/>
            <a:ext cx="240030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42974" y="5152072"/>
            <a:ext cx="3957638" cy="1477328"/>
          </a:xfrm>
          <a:prstGeom prst="rect">
            <a:avLst/>
          </a:prstGeom>
        </p:spPr>
        <p:txBody>
          <a:bodyPr wrap="square">
            <a:spAutoFit/>
          </a:bodyPr>
          <a:lstStyle/>
          <a:p>
            <a:r>
              <a:rPr lang="en-US" b="1" dirty="0">
                <a:solidFill>
                  <a:srgbClr val="C00000"/>
                </a:solidFill>
              </a:rPr>
              <a:t>Diverticulosis</a:t>
            </a:r>
          </a:p>
          <a:p>
            <a:pPr algn="just"/>
            <a:r>
              <a:rPr lang="en-US" b="1" dirty="0"/>
              <a:t>Double-contrast barium enema of the colon</a:t>
            </a:r>
          </a:p>
          <a:p>
            <a:pPr algn="just"/>
            <a:r>
              <a:rPr lang="en-US" b="1" dirty="0"/>
              <a:t>Multiple diverticula in the colon can be seen (examples circled in green).</a:t>
            </a:r>
          </a:p>
        </p:txBody>
      </p:sp>
      <p:pic>
        <p:nvPicPr>
          <p:cNvPr id="3" name="Picture 2">
            <a:extLst>
              <a:ext uri="{FF2B5EF4-FFF2-40B4-BE49-F238E27FC236}">
                <a16:creationId xmlns:a16="http://schemas.microsoft.com/office/drawing/2014/main" id="{71C4E5CC-B148-43D8-A041-F5DEBFEF2D1B}"/>
              </a:ext>
            </a:extLst>
          </p:cNvPr>
          <p:cNvPicPr>
            <a:picLocks noChangeAspect="1"/>
          </p:cNvPicPr>
          <p:nvPr/>
        </p:nvPicPr>
        <p:blipFill>
          <a:blip r:embed="rId3"/>
          <a:stretch>
            <a:fillRect/>
          </a:stretch>
        </p:blipFill>
        <p:spPr>
          <a:xfrm>
            <a:off x="5186362" y="1984414"/>
            <a:ext cx="3957638" cy="4797386"/>
          </a:xfrm>
          <a:prstGeom prst="rect">
            <a:avLst/>
          </a:prstGeom>
        </p:spPr>
      </p:pic>
    </p:spTree>
    <p:extLst>
      <p:ext uri="{BB962C8B-B14F-4D97-AF65-F5344CB8AC3E}">
        <p14:creationId xmlns:p14="http://schemas.microsoft.com/office/powerpoint/2010/main" val="1213859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3400"/>
            <a:ext cx="8991599" cy="2596428"/>
          </a:xfrm>
        </p:spPr>
        <p:txBody>
          <a:bodyPr>
            <a:normAutofit fontScale="90000"/>
          </a:bodyPr>
          <a:lstStyle/>
          <a:p>
            <a:pPr algn="just"/>
            <a:r>
              <a:rPr lang="en-US" sz="2800" dirty="0">
                <a:latin typeface="Times New Roman" panose="02020603050405020304" pitchFamily="18" charset="0"/>
                <a:cs typeface="Times New Roman" panose="02020603050405020304" pitchFamily="18" charset="0"/>
              </a:rPr>
              <a:t>These are mushroom shape fleshy growth on the inner surface of colon. Usually benign but some of these has the potential to malignant transformation.</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They are best investigated by </a:t>
            </a:r>
            <a:r>
              <a:rPr lang="en-US" sz="2800" b="1" dirty="0">
                <a:latin typeface="Times New Roman" panose="02020603050405020304" pitchFamily="18" charset="0"/>
                <a:cs typeface="Times New Roman" panose="02020603050405020304" pitchFamily="18" charset="0"/>
              </a:rPr>
              <a:t>endoscopy</a:t>
            </a:r>
            <a:r>
              <a:rPr lang="en-US" sz="2800" dirty="0">
                <a:latin typeface="Times New Roman" panose="02020603050405020304" pitchFamily="18" charset="0"/>
                <a:cs typeface="Times New Roman" panose="02020603050405020304" pitchFamily="18" charset="0"/>
              </a:rPr>
              <a:t>, but may be found at </a:t>
            </a:r>
            <a:r>
              <a:rPr lang="en-US" sz="2800" b="1" dirty="0">
                <a:latin typeface="Times New Roman" panose="02020603050405020304" pitchFamily="18" charset="0"/>
                <a:cs typeface="Times New Roman" panose="02020603050405020304" pitchFamily="18" charset="0"/>
              </a:rPr>
              <a:t>barium enema</a:t>
            </a:r>
            <a:r>
              <a:rPr lang="en-US" sz="2800" dirty="0">
                <a:latin typeface="Times New Roman" panose="02020603050405020304" pitchFamily="18" charset="0"/>
                <a:cs typeface="Times New Roman" panose="02020603050405020304" pitchFamily="18" charset="0"/>
              </a:rPr>
              <a:t> or CT pneumocolon.</a:t>
            </a:r>
            <a:br>
              <a:rPr lang="en-US" sz="28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Appear as </a:t>
            </a:r>
            <a:r>
              <a:rPr lang="en-US" sz="2700" dirty="0">
                <a:solidFill>
                  <a:srgbClr val="C00000"/>
                </a:solidFill>
                <a:latin typeface="Times New Roman" panose="02020603050405020304" pitchFamily="18" charset="0"/>
                <a:cs typeface="Times New Roman" panose="02020603050405020304" pitchFamily="18" charset="0"/>
              </a:rPr>
              <a:t>filling defect </a:t>
            </a:r>
            <a:r>
              <a:rPr lang="en-US" sz="2700" dirty="0">
                <a:latin typeface="Times New Roman" panose="02020603050405020304" pitchFamily="18" charset="0"/>
                <a:cs typeface="Times New Roman" panose="02020603050405020304" pitchFamily="18" charset="0"/>
              </a:rPr>
              <a:t>on contrast studies</a:t>
            </a:r>
            <a:endParaRPr lang="en-CA" sz="27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157537"/>
            <a:ext cx="1868487"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922381" y="13855"/>
            <a:ext cx="2648097" cy="584775"/>
          </a:xfrm>
          <a:prstGeom prst="rect">
            <a:avLst/>
          </a:prstGeom>
        </p:spPr>
        <p:txBody>
          <a:bodyPr wrap="none">
            <a:spAutoFit/>
          </a:bodyPr>
          <a:lstStyle/>
          <a:p>
            <a:r>
              <a:rPr lang="en-US" sz="3200" b="1" dirty="0">
                <a:solidFill>
                  <a:srgbClr val="C00000"/>
                </a:solidFill>
              </a:rPr>
              <a:t>Colonic polyps</a:t>
            </a:r>
            <a:endParaRPr lang="ar-EG" sz="3200" b="1" dirty="0">
              <a:solidFill>
                <a:srgbClr val="C00000"/>
              </a:solidFill>
            </a:endParaRPr>
          </a:p>
        </p:txBody>
      </p:sp>
      <p:pic>
        <p:nvPicPr>
          <p:cNvPr id="6" name="Picture 2">
            <a:extLst>
              <a:ext uri="{FF2B5EF4-FFF2-40B4-BE49-F238E27FC236}">
                <a16:creationId xmlns:a16="http://schemas.microsoft.com/office/drawing/2014/main" id="{B0874A43-9517-476A-AECA-38C45890AD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63065" y="3403068"/>
            <a:ext cx="2819400" cy="259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A166F0ED-218E-41F9-AB14-B29454D80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3191950"/>
            <a:ext cx="3657601" cy="26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8">
            <a:extLst>
              <a:ext uri="{FF2B5EF4-FFF2-40B4-BE49-F238E27FC236}">
                <a16:creationId xmlns:a16="http://schemas.microsoft.com/office/drawing/2014/main" id="{01C41B41-3F55-4BFB-A459-9A34C6E4AF7F}"/>
              </a:ext>
            </a:extLst>
          </p:cNvPr>
          <p:cNvSpPr/>
          <p:nvPr/>
        </p:nvSpPr>
        <p:spPr>
          <a:xfrm>
            <a:off x="188545" y="5781674"/>
            <a:ext cx="3657601" cy="830997"/>
          </a:xfrm>
          <a:prstGeom prst="rect">
            <a:avLst/>
          </a:prstGeom>
        </p:spPr>
        <p:txBody>
          <a:bodyPr wrap="square">
            <a:spAutoFit/>
          </a:bodyPr>
          <a:lstStyle/>
          <a:p>
            <a:pPr algn="just"/>
            <a:r>
              <a:rPr lang="en-US" sz="2400" b="1" dirty="0">
                <a:solidFill>
                  <a:schemeClr val="accent5"/>
                </a:solidFill>
              </a:rPr>
              <a:t>CT pneumocolon of a sessile polyp in large bowel</a:t>
            </a:r>
            <a:endParaRPr lang="ar-EG" sz="2400" b="1" dirty="0">
              <a:solidFill>
                <a:schemeClr val="accent5"/>
              </a:solidFill>
            </a:endParaRPr>
          </a:p>
        </p:txBody>
      </p:sp>
      <p:sp>
        <p:nvSpPr>
          <p:cNvPr id="9" name="مستطيل 7">
            <a:extLst>
              <a:ext uri="{FF2B5EF4-FFF2-40B4-BE49-F238E27FC236}">
                <a16:creationId xmlns:a16="http://schemas.microsoft.com/office/drawing/2014/main" id="{75F00ABF-8A7D-40C2-858C-9CFC75CC0BE5}"/>
              </a:ext>
            </a:extLst>
          </p:cNvPr>
          <p:cNvSpPr/>
          <p:nvPr/>
        </p:nvSpPr>
        <p:spPr>
          <a:xfrm>
            <a:off x="4397742" y="6012506"/>
            <a:ext cx="2536458" cy="646331"/>
          </a:xfrm>
          <a:prstGeom prst="rect">
            <a:avLst/>
          </a:prstGeom>
        </p:spPr>
        <p:txBody>
          <a:bodyPr wrap="square">
            <a:spAutoFit/>
          </a:bodyPr>
          <a:lstStyle/>
          <a:p>
            <a:pPr algn="just"/>
            <a:r>
              <a:rPr lang="en-US" b="1" dirty="0"/>
              <a:t>Polyp (arrow) in the rectum.</a:t>
            </a:r>
          </a:p>
        </p:txBody>
      </p:sp>
    </p:spTree>
    <p:extLst>
      <p:ext uri="{BB962C8B-B14F-4D97-AF65-F5344CB8AC3E}">
        <p14:creationId xmlns:p14="http://schemas.microsoft.com/office/powerpoint/2010/main" val="2072141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YASSIR MAAREFA\جمال السودان.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8839200" cy="6477000"/>
          </a:xfrm>
          <a:noFill/>
        </p:spPr>
      </p:pic>
    </p:spTree>
    <p:extLst>
      <p:ext uri="{BB962C8B-B14F-4D97-AF65-F5344CB8AC3E}">
        <p14:creationId xmlns:p14="http://schemas.microsoft.com/office/powerpoint/2010/main" val="858165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36D654-EF0F-4ADE-B16C-8CA3B1829A60}"/>
              </a:ext>
            </a:extLst>
          </p:cNvPr>
          <p:cNvSpPr/>
          <p:nvPr/>
        </p:nvSpPr>
        <p:spPr>
          <a:xfrm>
            <a:off x="0" y="4762"/>
            <a:ext cx="8991600" cy="5693866"/>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Intussusception</a:t>
            </a:r>
          </a:p>
          <a:p>
            <a:pPr marL="342900" indent="-342900" algn="just">
              <a:buFont typeface="Wingdings" panose="05000000000000000000" pitchFamily="2" charset="2"/>
              <a:buChar char="§"/>
            </a:pPr>
            <a:r>
              <a:rPr lang="en-US" sz="2800" b="1" dirty="0">
                <a:latin typeface="Times New Roman" panose="02020603050405020304" pitchFamily="18" charset="0"/>
                <a:cs typeface="Times New Roman" panose="02020603050405020304" pitchFamily="18" charset="0"/>
              </a:rPr>
              <a:t>Intussusception</a:t>
            </a:r>
            <a:r>
              <a:rPr lang="en-US" sz="2800" dirty="0">
                <a:solidFill>
                  <a:srgbClr val="1A1C1C"/>
                </a:solidFill>
                <a:latin typeface="Times New Roman" panose="02020603050405020304" pitchFamily="18" charset="0"/>
                <a:cs typeface="Times New Roman" panose="02020603050405020304" pitchFamily="18" charset="0"/>
              </a:rPr>
              <a:t> occurs when a </a:t>
            </a:r>
            <a:r>
              <a:rPr lang="en-US" sz="2800" dirty="0">
                <a:latin typeface="Times New Roman" panose="02020603050405020304" pitchFamily="18" charset="0"/>
                <a:cs typeface="Times New Roman" panose="02020603050405020304" pitchFamily="18" charset="0"/>
              </a:rPr>
              <a:t>proximal</a:t>
            </a:r>
            <a:r>
              <a:rPr lang="en-US" sz="2800" dirty="0">
                <a:solidFill>
                  <a:srgbClr val="1A1C1C"/>
                </a:solidFill>
                <a:latin typeface="Times New Roman" panose="02020603050405020304" pitchFamily="18" charset="0"/>
                <a:cs typeface="Times New Roman" panose="02020603050405020304" pitchFamily="18" charset="0"/>
              </a:rPr>
              <a:t> part of the bowel invaginates into a </a:t>
            </a:r>
            <a:r>
              <a:rPr lang="en-US" sz="2800" dirty="0">
                <a:latin typeface="Times New Roman" panose="02020603050405020304" pitchFamily="18" charset="0"/>
                <a:cs typeface="Times New Roman" panose="02020603050405020304" pitchFamily="18" charset="0"/>
              </a:rPr>
              <a:t>distal</a:t>
            </a:r>
            <a:r>
              <a:rPr lang="en-US" sz="2800" dirty="0">
                <a:solidFill>
                  <a:srgbClr val="1A1C1C"/>
                </a:solidFill>
                <a:latin typeface="Times New Roman" panose="02020603050405020304" pitchFamily="18" charset="0"/>
                <a:cs typeface="Times New Roman" panose="02020603050405020304" pitchFamily="18" charset="0"/>
              </a:rPr>
              <a:t> part, leading to a mechanical obstruction and </a:t>
            </a:r>
            <a:r>
              <a:rPr lang="en-US" sz="2800" dirty="0">
                <a:latin typeface="Times New Roman" panose="02020603050405020304" pitchFamily="18" charset="0"/>
                <a:cs typeface="Times New Roman" panose="02020603050405020304" pitchFamily="18" charset="0"/>
              </a:rPr>
              <a:t>bowel ischemia</a:t>
            </a:r>
            <a:r>
              <a:rPr lang="en-US" sz="2800" dirty="0">
                <a:solidFill>
                  <a:srgbClr val="1A1C1C"/>
                </a:solidFill>
                <a:latin typeface="Times New Roman" panose="02020603050405020304" pitchFamily="18" charset="0"/>
                <a:cs typeface="Times New Roman" panose="02020603050405020304" pitchFamily="18" charset="0"/>
              </a:rPr>
              <a:t>.</a:t>
            </a:r>
          </a:p>
          <a:p>
            <a:pPr algn="just"/>
            <a:endParaRPr lang="en-US" sz="2800" dirty="0">
              <a:solidFill>
                <a:srgbClr val="1A1C1C"/>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solidFill>
                  <a:srgbClr val="1A1C1C"/>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Infants</a:t>
            </a:r>
            <a:r>
              <a:rPr lang="en-US" sz="2800" dirty="0">
                <a:solidFill>
                  <a:srgbClr val="1A1C1C"/>
                </a:solidFill>
                <a:latin typeface="Times New Roman" panose="02020603050405020304" pitchFamily="18" charset="0"/>
                <a:cs typeface="Times New Roman" panose="02020603050405020304" pitchFamily="18" charset="0"/>
              </a:rPr>
              <a:t> aged </a:t>
            </a:r>
            <a:r>
              <a:rPr lang="en-US" sz="2800" b="1" dirty="0">
                <a:solidFill>
                  <a:srgbClr val="00B0F0"/>
                </a:solidFill>
                <a:latin typeface="Times New Roman" panose="02020603050405020304" pitchFamily="18" charset="0"/>
                <a:cs typeface="Times New Roman" panose="02020603050405020304" pitchFamily="18" charset="0"/>
              </a:rPr>
              <a:t>3–12 months</a:t>
            </a:r>
            <a:r>
              <a:rPr lang="en-US" sz="2800" dirty="0">
                <a:solidFill>
                  <a:srgbClr val="1A1C1C"/>
                </a:solidFill>
                <a:latin typeface="Times New Roman" panose="02020603050405020304" pitchFamily="18" charset="0"/>
                <a:cs typeface="Times New Roman" panose="02020603050405020304" pitchFamily="18" charset="0"/>
              </a:rPr>
              <a:t> are most commonly affected.</a:t>
            </a:r>
          </a:p>
          <a:p>
            <a:pPr algn="just"/>
            <a:endParaRPr lang="en-US" sz="2800" dirty="0">
              <a:solidFill>
                <a:srgbClr val="1A1C1C"/>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solidFill>
                  <a:srgbClr val="1A1C1C"/>
                </a:solidFill>
                <a:latin typeface="Times New Roman" panose="02020603050405020304" pitchFamily="18" charset="0"/>
                <a:cs typeface="Times New Roman" panose="02020603050405020304" pitchFamily="18" charset="0"/>
              </a:rPr>
              <a:t>Affected </a:t>
            </a:r>
            <a:r>
              <a:rPr lang="en-US" sz="2800" dirty="0">
                <a:latin typeface="Times New Roman" panose="02020603050405020304" pitchFamily="18" charset="0"/>
                <a:cs typeface="Times New Roman" panose="02020603050405020304" pitchFamily="18" charset="0"/>
              </a:rPr>
              <a:t>infants</a:t>
            </a:r>
            <a:r>
              <a:rPr lang="en-US" sz="2800" dirty="0">
                <a:solidFill>
                  <a:srgbClr val="1A1C1C"/>
                </a:solidFill>
                <a:latin typeface="Times New Roman" panose="02020603050405020304" pitchFamily="18" charset="0"/>
                <a:cs typeface="Times New Roman" panose="02020603050405020304" pitchFamily="18" charset="0"/>
              </a:rPr>
              <a:t> are typically present with </a:t>
            </a:r>
            <a:r>
              <a:rPr lang="en-US" sz="2800" b="1" dirty="0">
                <a:solidFill>
                  <a:srgbClr val="00B0F0"/>
                </a:solidFill>
                <a:latin typeface="Times New Roman" panose="02020603050405020304" pitchFamily="18" charset="0"/>
                <a:cs typeface="Times New Roman" panose="02020603050405020304" pitchFamily="18" charset="0"/>
              </a:rPr>
              <a:t>acute cyclical abdominal pain</a:t>
            </a:r>
            <a:r>
              <a:rPr lang="en-US" sz="2800" dirty="0">
                <a:solidFill>
                  <a:srgbClr val="1A1C1C"/>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knees drawn to the chest</a:t>
            </a:r>
            <a:r>
              <a:rPr lang="en-US" sz="2800" dirty="0">
                <a:solidFill>
                  <a:srgbClr val="1A1C1C"/>
                </a:solidFill>
                <a:latin typeface="Times New Roman" panose="02020603050405020304" pitchFamily="18" charset="0"/>
                <a:cs typeface="Times New Roman" panose="02020603050405020304" pitchFamily="18" charset="0"/>
              </a:rPr>
              <a:t>, and </a:t>
            </a:r>
            <a:r>
              <a:rPr lang="en-US" sz="2800" b="1" dirty="0">
                <a:solidFill>
                  <a:srgbClr val="00B0F0"/>
                </a:solidFill>
                <a:latin typeface="Times New Roman" panose="02020603050405020304" pitchFamily="18" charset="0"/>
                <a:cs typeface="Times New Roman" panose="02020603050405020304" pitchFamily="18" charset="0"/>
              </a:rPr>
              <a:t>vomiting (initially nonbilious).</a:t>
            </a:r>
            <a:r>
              <a:rPr lang="en-US" sz="2800" dirty="0">
                <a:solidFill>
                  <a:srgbClr val="1A1C1C"/>
                </a:solidFill>
                <a:latin typeface="Times New Roman" panose="02020603050405020304" pitchFamily="18" charset="0"/>
                <a:cs typeface="Times New Roman" panose="02020603050405020304" pitchFamily="18" charset="0"/>
              </a:rPr>
              <a:t> </a:t>
            </a:r>
          </a:p>
          <a:p>
            <a:pPr algn="just"/>
            <a:endParaRPr lang="en-US" sz="2800" dirty="0">
              <a:solidFill>
                <a:srgbClr val="1A1C1C"/>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solidFill>
                  <a:srgbClr val="1A1C1C"/>
                </a:solidFill>
                <a:latin typeface="Times New Roman" panose="02020603050405020304" pitchFamily="18" charset="0"/>
                <a:cs typeface="Times New Roman" panose="02020603050405020304" pitchFamily="18" charset="0"/>
              </a:rPr>
              <a:t>A late-onset symptom is </a:t>
            </a:r>
            <a:r>
              <a:rPr lang="en-US" sz="2800" b="1" dirty="0">
                <a:solidFill>
                  <a:srgbClr val="00B0F0"/>
                </a:solidFill>
                <a:latin typeface="Times New Roman" panose="02020603050405020304" pitchFamily="18" charset="0"/>
                <a:cs typeface="Times New Roman" panose="02020603050405020304" pitchFamily="18" charset="0"/>
              </a:rPr>
              <a:t>“currant jelly” stool </a:t>
            </a:r>
            <a:r>
              <a:rPr lang="en-US" sz="2800" dirty="0">
                <a:solidFill>
                  <a:srgbClr val="1A1C1C"/>
                </a:solidFill>
                <a:latin typeface="Times New Roman" panose="02020603050405020304" pitchFamily="18" charset="0"/>
                <a:cs typeface="Times New Roman" panose="02020603050405020304" pitchFamily="18" charset="0"/>
              </a:rPr>
              <a:t>(stool with blood and mucus. </a:t>
            </a:r>
          </a:p>
        </p:txBody>
      </p:sp>
      <p:pic>
        <p:nvPicPr>
          <p:cNvPr id="3" name="Picture 2">
            <a:extLst>
              <a:ext uri="{FF2B5EF4-FFF2-40B4-BE49-F238E27FC236}">
                <a16:creationId xmlns:a16="http://schemas.microsoft.com/office/drawing/2014/main" id="{F4FCBEF8-625D-45DA-9910-DE1D0ECFAEB3}"/>
              </a:ext>
            </a:extLst>
          </p:cNvPr>
          <p:cNvPicPr>
            <a:picLocks noChangeAspect="1"/>
          </p:cNvPicPr>
          <p:nvPr/>
        </p:nvPicPr>
        <p:blipFill>
          <a:blip r:embed="rId2"/>
          <a:stretch>
            <a:fillRect/>
          </a:stretch>
        </p:blipFill>
        <p:spPr>
          <a:xfrm>
            <a:off x="5029200" y="5410200"/>
            <a:ext cx="3575436" cy="1309476"/>
          </a:xfrm>
          <a:prstGeom prst="rect">
            <a:avLst/>
          </a:prstGeom>
        </p:spPr>
      </p:pic>
    </p:spTree>
    <p:extLst>
      <p:ext uri="{BB962C8B-B14F-4D97-AF65-F5344CB8AC3E}">
        <p14:creationId xmlns:p14="http://schemas.microsoft.com/office/powerpoint/2010/main" val="1358430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89595-76E4-4D63-BDC3-1E5BEEBF18A0}"/>
              </a:ext>
            </a:extLst>
          </p:cNvPr>
          <p:cNvSpPr/>
          <p:nvPr/>
        </p:nvSpPr>
        <p:spPr>
          <a:xfrm>
            <a:off x="-14748" y="-152400"/>
            <a:ext cx="9158748" cy="7109639"/>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Imaging Procedures</a:t>
            </a:r>
            <a:endParaRPr lang="en-US" sz="2400" dirty="0">
              <a:solidFill>
                <a:srgbClr val="00B05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solidFill>
                  <a:srgbClr val="00B050"/>
                </a:solidFill>
                <a:latin typeface="Times New Roman" panose="02020603050405020304" pitchFamily="18" charset="0"/>
                <a:cs typeface="Times New Roman" panose="02020603050405020304" pitchFamily="18" charset="0"/>
              </a:rPr>
              <a:t>Abdominal ultrasound</a:t>
            </a:r>
            <a:r>
              <a:rPr lang="en-US" sz="2400" dirty="0">
                <a:solidFill>
                  <a:srgbClr val="1A1C1C"/>
                </a:solidFill>
                <a:latin typeface="Times New Roman" panose="02020603050405020304" pitchFamily="18" charset="0"/>
                <a:cs typeface="Times New Roman" panose="02020603050405020304" pitchFamily="18" charset="0"/>
              </a:rPr>
              <a:t> (best initial test): often sufficient to confirm diagnosis  </a:t>
            </a:r>
          </a:p>
          <a:p>
            <a:pPr marL="285750" indent="-285750" algn="just">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Target sign</a:t>
            </a:r>
            <a:r>
              <a:rPr lang="en-US" sz="2400" dirty="0">
                <a:solidFill>
                  <a:srgbClr val="1A1C1C"/>
                </a:solidFill>
                <a:latin typeface="Times New Roman" panose="02020603050405020304" pitchFamily="18" charset="0"/>
                <a:cs typeface="Times New Roman" panose="02020603050405020304" pitchFamily="18" charset="0"/>
              </a:rPr>
              <a:t> : The invaginated portion of bowel appears as rings on a target on ultrasound. </a:t>
            </a:r>
          </a:p>
          <a:p>
            <a:pPr marL="285750" indent="-285750" algn="just">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Pseudokidney sign</a:t>
            </a:r>
            <a:r>
              <a:rPr lang="en-US" sz="2400" dirty="0">
                <a:solidFill>
                  <a:srgbClr val="1A1C1C"/>
                </a:solidFill>
                <a:latin typeface="Times New Roman" panose="02020603050405020304" pitchFamily="18" charset="0"/>
                <a:cs typeface="Times New Roman" panose="02020603050405020304" pitchFamily="18" charset="0"/>
              </a:rPr>
              <a:t>: This “pseudokidney” is made up of longitudinal layers of bowel wall.</a:t>
            </a:r>
          </a:p>
          <a:p>
            <a:pPr lvl="1"/>
            <a:endParaRPr lang="en-US" sz="2400" dirty="0">
              <a:solidFill>
                <a:srgbClr val="1A1C1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solidFill>
                  <a:srgbClr val="00B050"/>
                </a:solidFill>
                <a:latin typeface="Times New Roman" panose="02020603050405020304" pitchFamily="18" charset="0"/>
                <a:cs typeface="Times New Roman" panose="02020603050405020304" pitchFamily="18" charset="0"/>
              </a:rPr>
              <a:t>Contrast or pneumatic enema </a:t>
            </a:r>
            <a:r>
              <a:rPr lang="en-US" sz="2400" dirty="0">
                <a:solidFill>
                  <a:srgbClr val="1A1C1C"/>
                </a:solidFill>
                <a:latin typeface="Times New Roman" panose="02020603050405020304" pitchFamily="18" charset="0"/>
                <a:cs typeface="Times New Roman" panose="02020603050405020304" pitchFamily="18" charset="0"/>
              </a:rPr>
              <a:t>using ultrasound or fluoroscopy</a:t>
            </a:r>
          </a:p>
          <a:p>
            <a:pPr marL="285750" indent="-285750" algn="just">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Interruption of contrast or air at the site of invagination.</a:t>
            </a:r>
          </a:p>
          <a:p>
            <a:pPr marL="285750" indent="-285750" algn="just">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Pneumatic insufflation</a:t>
            </a:r>
            <a:r>
              <a:rPr lang="en-US" sz="2400" dirty="0">
                <a:solidFill>
                  <a:srgbClr val="1A1C1C"/>
                </a:solidFill>
                <a:latin typeface="Times New Roman" panose="02020603050405020304" pitchFamily="18" charset="0"/>
                <a:cs typeface="Times New Roman" panose="02020603050405020304" pitchFamily="18" charset="0"/>
              </a:rPr>
              <a:t> (air enema): air is injected into the intestines to create pressure. is the </a:t>
            </a:r>
            <a:r>
              <a:rPr lang="en-US" sz="2400" b="1" dirty="0">
                <a:latin typeface="Times New Roman" panose="02020603050405020304" pitchFamily="18" charset="0"/>
                <a:cs typeface="Times New Roman" panose="02020603050405020304" pitchFamily="18" charset="0"/>
              </a:rPr>
              <a:t>best confirmatory diagnostic test</a:t>
            </a:r>
            <a:r>
              <a:rPr lang="en-US" sz="2400" b="1" dirty="0">
                <a:solidFill>
                  <a:srgbClr val="1A1C1C"/>
                </a:solidFill>
                <a:latin typeface="Times New Roman" panose="02020603050405020304" pitchFamily="18" charset="0"/>
                <a:cs typeface="Times New Roman" panose="02020603050405020304" pitchFamily="18" charset="0"/>
              </a:rPr>
              <a:t> and </a:t>
            </a:r>
            <a:r>
              <a:rPr lang="en-US" sz="2400" b="1" dirty="0">
                <a:latin typeface="Times New Roman" panose="02020603050405020304" pitchFamily="18" charset="0"/>
                <a:cs typeface="Times New Roman" panose="02020603050405020304" pitchFamily="18" charset="0"/>
              </a:rPr>
              <a:t>nonoperative method. </a:t>
            </a:r>
            <a:endParaRPr lang="en-US" sz="2400" dirty="0">
              <a:solidFill>
                <a:srgbClr val="1A1C1C"/>
              </a:solidFill>
              <a:latin typeface="Times New Roman" panose="02020603050405020304" pitchFamily="18" charset="0"/>
              <a:cs typeface="Times New Roman" panose="02020603050405020304" pitchFamily="18" charset="0"/>
            </a:endParaRPr>
          </a:p>
          <a:p>
            <a:pPr lvl="1" algn="just"/>
            <a:r>
              <a:rPr lang="en-US" sz="2400" dirty="0">
                <a:solidFill>
                  <a:srgbClr val="1A1C1C"/>
                </a:solidFill>
                <a:latin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en-US" sz="2400" dirty="0">
                <a:solidFill>
                  <a:srgbClr val="00B050"/>
                </a:solidFill>
                <a:latin typeface="Times New Roman" panose="02020603050405020304" pitchFamily="18" charset="0"/>
                <a:cs typeface="Times New Roman" panose="02020603050405020304" pitchFamily="18" charset="0"/>
              </a:rPr>
              <a:t>Abdominal x-ray </a:t>
            </a:r>
          </a:p>
          <a:p>
            <a:pPr marL="285750" indent="-285750" algn="just">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Inhomogeneous distribution of gas with absence of air at the site of invagination.</a:t>
            </a:r>
          </a:p>
          <a:p>
            <a:pPr algn="just">
              <a:buFont typeface="Arial" panose="020B0604020202020204" pitchFamily="34" charset="0"/>
              <a:buChar char="•"/>
            </a:pPr>
            <a:r>
              <a:rPr lang="en-US" sz="2400" dirty="0">
                <a:solidFill>
                  <a:srgbClr val="00B050"/>
                </a:solidFill>
                <a:latin typeface="Times New Roman" panose="02020603050405020304" pitchFamily="18" charset="0"/>
                <a:cs typeface="Times New Roman" panose="02020603050405020304" pitchFamily="18" charset="0"/>
              </a:rPr>
              <a:t>Abdominal CT: </a:t>
            </a:r>
            <a:r>
              <a:rPr lang="en-US" sz="2400" dirty="0">
                <a:solidFill>
                  <a:srgbClr val="1A1C1C"/>
                </a:solidFill>
                <a:latin typeface="Times New Roman" panose="02020603050405020304" pitchFamily="18" charset="0"/>
                <a:cs typeface="Times New Roman" panose="02020603050405020304" pitchFamily="18" charset="0"/>
              </a:rPr>
              <a:t>Perform if ultrasound and abdominal x-ray are inconclusive.</a:t>
            </a:r>
          </a:p>
        </p:txBody>
      </p:sp>
    </p:spTree>
    <p:extLst>
      <p:ext uri="{BB962C8B-B14F-4D97-AF65-F5344CB8AC3E}">
        <p14:creationId xmlns:p14="http://schemas.microsoft.com/office/powerpoint/2010/main" val="2145289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a:bodyPr>
          <a:lstStyle/>
          <a:p>
            <a:pPr marL="1946275" indent="-1946275" algn="ctr">
              <a:buNone/>
            </a:pPr>
            <a:r>
              <a:rPr lang="en-US" b="1" dirty="0">
                <a:solidFill>
                  <a:srgbClr val="00B050"/>
                </a:solidFill>
              </a:rPr>
              <a:t>Plain Radiography    </a:t>
            </a:r>
          </a:p>
          <a:p>
            <a:pPr marL="0" indent="0">
              <a:buNone/>
            </a:pPr>
            <a:r>
              <a:rPr lang="en-US" b="1" dirty="0">
                <a:solidFill>
                  <a:srgbClr val="C00000"/>
                </a:solidFill>
              </a:rPr>
              <a:t>Normal:</a:t>
            </a:r>
          </a:p>
          <a:p>
            <a:pPr algn="just"/>
            <a:r>
              <a:rPr lang="en-US" b="1" dirty="0">
                <a:latin typeface="Times New Roman" panose="02020603050405020304" pitchFamily="18" charset="0"/>
                <a:cs typeface="Times New Roman" panose="02020603050405020304" pitchFamily="18" charset="0"/>
              </a:rPr>
              <a:t>The standard plain film of the abdomen is a supine anteroposterior(AP) view</a:t>
            </a:r>
            <a:r>
              <a:rPr lang="en-US" b="1" dirty="0">
                <a:solidFill>
                  <a:srgbClr val="002060"/>
                </a:solidFill>
                <a:latin typeface="Times New Roman" panose="02020603050405020304" pitchFamily="18" charset="0"/>
                <a:cs typeface="Times New Roman" panose="02020603050405020304" pitchFamily="18" charset="0"/>
              </a:rPr>
              <a:t>; however erect film is taken in certain cases in particular, patients with suspicious of intestinal obstruction to check for air-fluid levels.</a:t>
            </a:r>
          </a:p>
          <a:p>
            <a:pPr algn="just"/>
            <a:r>
              <a:rPr lang="en-US" b="1" dirty="0">
                <a:latin typeface="Times New Roman" panose="02020603050405020304" pitchFamily="18" charset="0"/>
                <a:cs typeface="Times New Roman" panose="02020603050405020304" pitchFamily="18" charset="0"/>
              </a:rPr>
              <a:t>Free intraperitoneal air can be seen on an erect chest radiograph (CXR).</a:t>
            </a:r>
          </a:p>
          <a:p>
            <a:pPr algn="just"/>
            <a:r>
              <a:rPr lang="en-US" b="1" dirty="0">
                <a:latin typeface="Times New Roman" panose="02020603050405020304" pitchFamily="18" charset="0"/>
                <a:cs typeface="Times New Roman" panose="02020603050405020304" pitchFamily="18" charset="0"/>
              </a:rPr>
              <a:t>Rarely, in patients who are unable to sit or stand, a lateral decubitus view (i.e. an AP film with the patient lying on his or her side is performed</a:t>
            </a:r>
            <a:endParaRPr lang="en-US"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dirty="0">
              <a:solidFill>
                <a:srgbClr val="002060"/>
              </a:solidFill>
            </a:endParaRPr>
          </a:p>
          <a:p>
            <a:pPr marL="0" indent="0">
              <a:buNone/>
            </a:pPr>
            <a:endParaRPr lang="en-US" dirty="0"/>
          </a:p>
        </p:txBody>
      </p:sp>
    </p:spTree>
    <p:extLst>
      <p:ext uri="{BB962C8B-B14F-4D97-AF65-F5344CB8AC3E}">
        <p14:creationId xmlns:p14="http://schemas.microsoft.com/office/powerpoint/2010/main" val="455842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7CA9D-F293-4D07-9CCC-A76BB5CA1A7C}"/>
              </a:ext>
            </a:extLst>
          </p:cNvPr>
          <p:cNvPicPr>
            <a:picLocks noChangeAspect="1"/>
          </p:cNvPicPr>
          <p:nvPr/>
        </p:nvPicPr>
        <p:blipFill>
          <a:blip r:embed="rId2"/>
          <a:stretch>
            <a:fillRect/>
          </a:stretch>
        </p:blipFill>
        <p:spPr>
          <a:xfrm>
            <a:off x="4800599" y="76200"/>
            <a:ext cx="4191001" cy="3505200"/>
          </a:xfrm>
          <a:prstGeom prst="rect">
            <a:avLst/>
          </a:prstGeom>
        </p:spPr>
      </p:pic>
      <p:sp>
        <p:nvSpPr>
          <p:cNvPr id="3" name="Rectangle 2">
            <a:extLst>
              <a:ext uri="{FF2B5EF4-FFF2-40B4-BE49-F238E27FC236}">
                <a16:creationId xmlns:a16="http://schemas.microsoft.com/office/drawing/2014/main" id="{E1A254C7-C9D6-48E8-BA8C-2059E7FA4749}"/>
              </a:ext>
            </a:extLst>
          </p:cNvPr>
          <p:cNvSpPr/>
          <p:nvPr/>
        </p:nvSpPr>
        <p:spPr>
          <a:xfrm>
            <a:off x="4533900" y="4196477"/>
            <a:ext cx="4572000" cy="2585323"/>
          </a:xfrm>
          <a:prstGeom prst="rect">
            <a:avLst/>
          </a:prstGeom>
        </p:spPr>
        <p:txBody>
          <a:bodyPr>
            <a:spAutoFit/>
          </a:bodyPr>
          <a:lstStyle/>
          <a:p>
            <a:r>
              <a:rPr lang="en-US" b="1" dirty="0"/>
              <a:t>Target sign in intussusception</a:t>
            </a:r>
          </a:p>
          <a:p>
            <a:pPr algn="just"/>
            <a:r>
              <a:rPr lang="en-US" dirty="0"/>
              <a:t>Ultrasound abdomen (bowel; transverse plane)</a:t>
            </a:r>
          </a:p>
          <a:p>
            <a:pPr algn="just"/>
            <a:r>
              <a:rPr lang="en-US" dirty="0"/>
              <a:t>Concentric alternating hyperechoic and hypoechoic rings are visible. The hyperechoic rings (</a:t>
            </a:r>
            <a:r>
              <a:rPr lang="en-US" dirty="0">
                <a:solidFill>
                  <a:srgbClr val="92D050"/>
                </a:solidFill>
              </a:rPr>
              <a:t>green overlay</a:t>
            </a:r>
            <a:r>
              <a:rPr lang="en-US" dirty="0"/>
              <a:t>) are formed by </a:t>
            </a:r>
            <a:r>
              <a:rPr lang="en-US" b="1" dirty="0">
                <a:solidFill>
                  <a:srgbClr val="92D050"/>
                </a:solidFill>
              </a:rPr>
              <a:t>mucosa</a:t>
            </a:r>
            <a:r>
              <a:rPr lang="en-US" dirty="0"/>
              <a:t> and the hypoechoic rings (</a:t>
            </a:r>
            <a:r>
              <a:rPr lang="en-US" dirty="0">
                <a:solidFill>
                  <a:srgbClr val="FF0000"/>
                </a:solidFill>
              </a:rPr>
              <a:t>red overlay</a:t>
            </a:r>
            <a:r>
              <a:rPr lang="en-US" dirty="0"/>
              <a:t>) by </a:t>
            </a:r>
            <a:r>
              <a:rPr lang="en-US" dirty="0">
                <a:solidFill>
                  <a:srgbClr val="FF0000"/>
                </a:solidFill>
              </a:rPr>
              <a:t>submucosa</a:t>
            </a:r>
            <a:r>
              <a:rPr lang="en-US" dirty="0"/>
              <a:t>. Together the alternating layers produce a </a:t>
            </a:r>
            <a:r>
              <a:rPr lang="en-US" b="1" dirty="0">
                <a:solidFill>
                  <a:srgbClr val="00B0F0"/>
                </a:solidFill>
              </a:rPr>
              <a:t>target-like appearance (target sign; bull's eye sign).</a:t>
            </a:r>
          </a:p>
        </p:txBody>
      </p:sp>
      <p:pic>
        <p:nvPicPr>
          <p:cNvPr id="4" name="Picture 3">
            <a:extLst>
              <a:ext uri="{FF2B5EF4-FFF2-40B4-BE49-F238E27FC236}">
                <a16:creationId xmlns:a16="http://schemas.microsoft.com/office/drawing/2014/main" id="{EB492BD7-E49E-4460-9A1A-20811E62E155}"/>
              </a:ext>
            </a:extLst>
          </p:cNvPr>
          <p:cNvPicPr>
            <a:picLocks noChangeAspect="1"/>
          </p:cNvPicPr>
          <p:nvPr/>
        </p:nvPicPr>
        <p:blipFill>
          <a:blip r:embed="rId3"/>
          <a:stretch>
            <a:fillRect/>
          </a:stretch>
        </p:blipFill>
        <p:spPr>
          <a:xfrm>
            <a:off x="4762502" y="2933700"/>
            <a:ext cx="2057398" cy="1295400"/>
          </a:xfrm>
          <a:prstGeom prst="rect">
            <a:avLst/>
          </a:prstGeom>
        </p:spPr>
      </p:pic>
      <p:pic>
        <p:nvPicPr>
          <p:cNvPr id="5" name="Picture 4">
            <a:extLst>
              <a:ext uri="{FF2B5EF4-FFF2-40B4-BE49-F238E27FC236}">
                <a16:creationId xmlns:a16="http://schemas.microsoft.com/office/drawing/2014/main" id="{2E7462B9-76E1-4A15-ABEE-5F0BD10D6593}"/>
              </a:ext>
            </a:extLst>
          </p:cNvPr>
          <p:cNvPicPr>
            <a:picLocks noChangeAspect="1"/>
          </p:cNvPicPr>
          <p:nvPr/>
        </p:nvPicPr>
        <p:blipFill>
          <a:blip r:embed="rId4"/>
          <a:stretch>
            <a:fillRect/>
          </a:stretch>
        </p:blipFill>
        <p:spPr>
          <a:xfrm>
            <a:off x="232721" y="19764"/>
            <a:ext cx="3958279" cy="3733800"/>
          </a:xfrm>
          <a:prstGeom prst="rect">
            <a:avLst/>
          </a:prstGeom>
        </p:spPr>
      </p:pic>
      <p:pic>
        <p:nvPicPr>
          <p:cNvPr id="6" name="Picture 5">
            <a:extLst>
              <a:ext uri="{FF2B5EF4-FFF2-40B4-BE49-F238E27FC236}">
                <a16:creationId xmlns:a16="http://schemas.microsoft.com/office/drawing/2014/main" id="{F119D451-972C-41D3-B8E8-180D3359955E}"/>
              </a:ext>
            </a:extLst>
          </p:cNvPr>
          <p:cNvPicPr>
            <a:picLocks noChangeAspect="1"/>
          </p:cNvPicPr>
          <p:nvPr/>
        </p:nvPicPr>
        <p:blipFill>
          <a:blip r:embed="rId5"/>
          <a:stretch>
            <a:fillRect/>
          </a:stretch>
        </p:blipFill>
        <p:spPr>
          <a:xfrm>
            <a:off x="2666555" y="2708434"/>
            <a:ext cx="1791148" cy="1520666"/>
          </a:xfrm>
          <a:prstGeom prst="rect">
            <a:avLst/>
          </a:prstGeom>
        </p:spPr>
      </p:pic>
      <p:sp>
        <p:nvSpPr>
          <p:cNvPr id="7" name="Rectangle 6">
            <a:extLst>
              <a:ext uri="{FF2B5EF4-FFF2-40B4-BE49-F238E27FC236}">
                <a16:creationId xmlns:a16="http://schemas.microsoft.com/office/drawing/2014/main" id="{CCEB54EF-F6B1-446D-9BA5-843AE95313C3}"/>
              </a:ext>
            </a:extLst>
          </p:cNvPr>
          <p:cNvSpPr/>
          <p:nvPr/>
        </p:nvSpPr>
        <p:spPr>
          <a:xfrm>
            <a:off x="38100" y="4196477"/>
            <a:ext cx="4419603" cy="2308324"/>
          </a:xfrm>
          <a:prstGeom prst="rect">
            <a:avLst/>
          </a:prstGeom>
        </p:spPr>
        <p:txBody>
          <a:bodyPr wrap="square">
            <a:spAutoFit/>
          </a:bodyPr>
          <a:lstStyle/>
          <a:p>
            <a:pPr algn="just"/>
            <a:r>
              <a:rPr lang="en-US" dirty="0"/>
              <a:t>Colosigmoidal intussusception in a 4-year-old girl</a:t>
            </a:r>
          </a:p>
          <a:p>
            <a:pPr algn="just"/>
            <a:r>
              <a:rPr lang="en-US" b="1" dirty="0"/>
              <a:t>Contrast enema; lateral view</a:t>
            </a:r>
          </a:p>
          <a:p>
            <a:pPr algn="just"/>
            <a:r>
              <a:rPr lang="en-US" dirty="0"/>
              <a:t>Rectum and lower sigmoid are filled with contrast (dark); </a:t>
            </a:r>
            <a:r>
              <a:rPr lang="en-US" b="1" dirty="0">
                <a:solidFill>
                  <a:srgbClr val="00B0F0"/>
                </a:solidFill>
              </a:rPr>
              <a:t>sudden interruption of contrast in the upper sigmoid </a:t>
            </a:r>
            <a:r>
              <a:rPr lang="en-US" dirty="0"/>
              <a:t>(green area).</a:t>
            </a:r>
          </a:p>
          <a:p>
            <a:pPr algn="just"/>
            <a:r>
              <a:rPr lang="en-US" dirty="0"/>
              <a:t>S = spine</a:t>
            </a:r>
          </a:p>
          <a:p>
            <a:pPr algn="just"/>
            <a:r>
              <a:rPr lang="en-US" dirty="0"/>
              <a:t>LE = lower extremity</a:t>
            </a:r>
          </a:p>
        </p:txBody>
      </p:sp>
    </p:spTree>
    <p:extLst>
      <p:ext uri="{BB962C8B-B14F-4D97-AF65-F5344CB8AC3E}">
        <p14:creationId xmlns:p14="http://schemas.microsoft.com/office/powerpoint/2010/main" val="48480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28715"/>
            <a:ext cx="8153400" cy="792162"/>
          </a:xfrm>
        </p:spPr>
        <p:txBody>
          <a:bodyPr>
            <a:normAutofit/>
          </a:bodyPr>
          <a:lstStyle/>
          <a:p>
            <a:r>
              <a:rPr lang="en-US" sz="3200" dirty="0">
                <a:solidFill>
                  <a:schemeClr val="accent6">
                    <a:lumMod val="75000"/>
                  </a:schemeClr>
                </a:solidFill>
              </a:rPr>
              <a:t>Bleeding per rectum/ carcinoma of colon</a:t>
            </a:r>
            <a:endParaRPr lang="en-CA" sz="3200" dirty="0">
              <a:solidFill>
                <a:schemeClr val="accent6">
                  <a:lumMod val="75000"/>
                </a:schemeClr>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219200"/>
            <a:ext cx="4038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43000"/>
            <a:ext cx="42862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850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1119"/>
            <a:ext cx="8229600" cy="639762"/>
          </a:xfrm>
        </p:spPr>
        <p:txBody>
          <a:bodyPr>
            <a:normAutofit/>
          </a:bodyPr>
          <a:lstStyle/>
          <a:p>
            <a:r>
              <a:rPr lang="en-US" sz="2800" dirty="0"/>
              <a:t>Carcinoma of colon with typical apple core appearance</a:t>
            </a:r>
            <a:endParaRPr lang="en-CA" sz="28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032387"/>
            <a:ext cx="3581399"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064342"/>
            <a:ext cx="5410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166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7ADDD-81BD-4BEF-8391-32A01955F214}"/>
              </a:ext>
            </a:extLst>
          </p:cNvPr>
          <p:cNvSpPr/>
          <p:nvPr/>
        </p:nvSpPr>
        <p:spPr>
          <a:xfrm>
            <a:off x="0" y="0"/>
            <a:ext cx="9067800" cy="6924973"/>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Hepatobiliary Computed tomography</a:t>
            </a:r>
            <a:endParaRPr lang="en-US" sz="3200" dirty="0">
              <a:solidFill>
                <a:srgbClr val="FF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normal hepatic parenchyma has a </a:t>
            </a:r>
            <a:r>
              <a:rPr lang="en-US" sz="2800" dirty="0">
                <a:solidFill>
                  <a:srgbClr val="00B050"/>
                </a:solidFill>
                <a:latin typeface="Times New Roman" panose="02020603050405020304" pitchFamily="18" charset="0"/>
                <a:cs typeface="Times New Roman" panose="02020603050405020304" pitchFamily="18" charset="0"/>
              </a:rPr>
              <a:t>relatively high density prior </a:t>
            </a:r>
            <a:r>
              <a:rPr lang="en-US" sz="2800" dirty="0">
                <a:latin typeface="Times New Roman" panose="02020603050405020304" pitchFamily="18" charset="0"/>
                <a:cs typeface="Times New Roman" panose="02020603050405020304" pitchFamily="18" charset="0"/>
              </a:rPr>
              <a:t>to </a:t>
            </a:r>
            <a:r>
              <a:rPr lang="en-US" sz="2800" dirty="0">
                <a:solidFill>
                  <a:srgbClr val="00B050"/>
                </a:solidFill>
                <a:latin typeface="Times New Roman" panose="02020603050405020304" pitchFamily="18" charset="0"/>
                <a:cs typeface="Times New Roman" panose="02020603050405020304" pitchFamily="18" charset="0"/>
              </a:rPr>
              <a:t>contrast enhancement</a:t>
            </a:r>
            <a:r>
              <a:rPr lang="en-US" sz="2800" dirty="0">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higher</a:t>
            </a:r>
            <a:r>
              <a:rPr lang="en-US" sz="2800" dirty="0">
                <a:latin typeface="Times New Roman" panose="02020603050405020304" pitchFamily="18" charset="0"/>
                <a:cs typeface="Times New Roman" panose="02020603050405020304" pitchFamily="18" charset="0"/>
              </a:rPr>
              <a:t> than that of </a:t>
            </a:r>
            <a:r>
              <a:rPr lang="en-US" sz="2800" dirty="0">
                <a:solidFill>
                  <a:srgbClr val="00B050"/>
                </a:solidFill>
                <a:latin typeface="Times New Roman" panose="02020603050405020304" pitchFamily="18" charset="0"/>
                <a:cs typeface="Times New Roman" panose="02020603050405020304" pitchFamily="18" charset="0"/>
              </a:rPr>
              <a:t>muscle</a:t>
            </a:r>
            <a:r>
              <a:rPr lang="en-US" sz="2800" dirty="0">
                <a:latin typeface="Times New Roman" panose="02020603050405020304" pitchFamily="18" charset="0"/>
                <a:cs typeface="Times New Roman" panose="02020603050405020304" pitchFamily="18" charset="0"/>
              </a:rPr>
              <a:t> and </a:t>
            </a:r>
            <a:r>
              <a:rPr lang="en-US" sz="2800" dirty="0">
                <a:solidFill>
                  <a:srgbClr val="00B050"/>
                </a:solidFill>
                <a:latin typeface="Times New Roman" panose="02020603050405020304" pitchFamily="18" charset="0"/>
                <a:cs typeface="Times New Roman" panose="02020603050405020304" pitchFamily="18" charset="0"/>
              </a:rPr>
              <a:t>higher or equal in density to the spleen</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On images taken </a:t>
            </a:r>
            <a:r>
              <a:rPr lang="en-US" sz="2800" dirty="0">
                <a:solidFill>
                  <a:srgbClr val="00B050"/>
                </a:solidFill>
                <a:latin typeface="Times New Roman" panose="02020603050405020304" pitchFamily="18" charset="0"/>
                <a:cs typeface="Times New Roman" panose="02020603050405020304" pitchFamily="18" charset="0"/>
              </a:rPr>
              <a:t>without intravenous contrast medium</a:t>
            </a:r>
            <a:r>
              <a:rPr lang="en-US" sz="2800" dirty="0">
                <a:latin typeface="Times New Roman" panose="02020603050405020304" pitchFamily="18" charset="0"/>
                <a:cs typeface="Times New Roman" panose="02020603050405020304" pitchFamily="18" charset="0"/>
              </a:rPr>
              <a:t>, the </a:t>
            </a:r>
            <a:r>
              <a:rPr lang="en-US" sz="2800" dirty="0">
                <a:solidFill>
                  <a:srgbClr val="00B050"/>
                </a:solidFill>
                <a:latin typeface="Times New Roman" panose="02020603050405020304" pitchFamily="18" charset="0"/>
                <a:cs typeface="Times New Roman" panose="02020603050405020304" pitchFamily="18" charset="0"/>
              </a:rPr>
              <a:t>hepatic veins </a:t>
            </a:r>
            <a:r>
              <a:rPr lang="en-US" sz="2800" dirty="0">
                <a:latin typeface="Times New Roman" panose="02020603050405020304" pitchFamily="18" charset="0"/>
                <a:cs typeface="Times New Roman" panose="02020603050405020304" pitchFamily="18" charset="0"/>
              </a:rPr>
              <a:t>and </a:t>
            </a:r>
            <a:r>
              <a:rPr lang="en-US" sz="2800" dirty="0">
                <a:solidFill>
                  <a:srgbClr val="00B050"/>
                </a:solidFill>
                <a:latin typeface="Times New Roman" panose="02020603050405020304" pitchFamily="18" charset="0"/>
                <a:cs typeface="Times New Roman" panose="02020603050405020304" pitchFamily="18" charset="0"/>
              </a:rPr>
              <a:t>portal veins </a:t>
            </a:r>
            <a:r>
              <a:rPr lang="en-US" sz="2800" dirty="0">
                <a:latin typeface="Times New Roman" panose="02020603050405020304" pitchFamily="18" charset="0"/>
                <a:cs typeface="Times New Roman" panose="02020603050405020304" pitchFamily="18" charset="0"/>
              </a:rPr>
              <a:t>are </a:t>
            </a:r>
            <a:r>
              <a:rPr lang="en-US" sz="2800" dirty="0">
                <a:solidFill>
                  <a:srgbClr val="00B050"/>
                </a:solidFill>
                <a:latin typeface="Times New Roman" panose="02020603050405020304" pitchFamily="18" charset="0"/>
                <a:cs typeface="Times New Roman" panose="02020603050405020304" pitchFamily="18" charset="0"/>
              </a:rPr>
              <a:t>seen </a:t>
            </a:r>
            <a:r>
              <a:rPr lang="en-US" sz="2800" dirty="0">
                <a:latin typeface="Times New Roman" panose="02020603050405020304" pitchFamily="18" charset="0"/>
                <a:cs typeface="Times New Roman" panose="02020603050405020304" pitchFamily="18" charset="0"/>
              </a:rPr>
              <a:t>as </a:t>
            </a:r>
            <a:r>
              <a:rPr lang="en-US" sz="2800" dirty="0">
                <a:solidFill>
                  <a:srgbClr val="00B050"/>
                </a:solidFill>
                <a:latin typeface="Times New Roman" panose="02020603050405020304" pitchFamily="18" charset="0"/>
                <a:cs typeface="Times New Roman" panose="02020603050405020304" pitchFamily="18" charset="0"/>
              </a:rPr>
              <a:t>branching, low density</a:t>
            </a:r>
            <a:r>
              <a:rPr lang="en-US" sz="2800" dirty="0">
                <a:latin typeface="Times New Roman" panose="02020603050405020304" pitchFamily="18" charset="0"/>
                <a:cs typeface="Times New Roman" panose="02020603050405020304" pitchFamily="18" charset="0"/>
              </a:rPr>
              <a:t> structures </a:t>
            </a:r>
            <a:r>
              <a:rPr lang="en-US" sz="2800" dirty="0">
                <a:solidFill>
                  <a:srgbClr val="00B050"/>
                </a:solidFill>
                <a:latin typeface="Times New Roman" panose="02020603050405020304" pitchFamily="18" charset="0"/>
                <a:cs typeface="Times New Roman" panose="02020603050405020304" pitchFamily="18" charset="0"/>
              </a:rPr>
              <a:t>coursing</a:t>
            </a:r>
            <a:r>
              <a:rPr lang="en-US" sz="2800" dirty="0">
                <a:latin typeface="Times New Roman" panose="02020603050405020304" pitchFamily="18" charset="0"/>
                <a:cs typeface="Times New Roman" panose="02020603050405020304" pitchFamily="18" charset="0"/>
              </a:rPr>
              <a:t> through the </a:t>
            </a:r>
            <a:r>
              <a:rPr lang="en-US" sz="2800" dirty="0">
                <a:solidFill>
                  <a:srgbClr val="00B050"/>
                </a:solidFill>
                <a:latin typeface="Times New Roman" panose="02020603050405020304" pitchFamily="18" charset="0"/>
                <a:cs typeface="Times New Roman" panose="02020603050405020304" pitchFamily="18" charset="0"/>
              </a:rPr>
              <a:t>liver</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a:t>
            </a:r>
            <a:r>
              <a:rPr lang="en-US" sz="2800" dirty="0">
                <a:solidFill>
                  <a:srgbClr val="00B050"/>
                </a:solidFill>
                <a:latin typeface="Times New Roman" panose="02020603050405020304" pitchFamily="18" charset="0"/>
                <a:cs typeface="Times New Roman" panose="02020603050405020304" pitchFamily="18" charset="0"/>
              </a:rPr>
              <a:t>normal intrahepatic bile ducts </a:t>
            </a:r>
            <a:r>
              <a:rPr lang="en-US" sz="2800" dirty="0">
                <a:latin typeface="Times New Roman" panose="02020603050405020304" pitchFamily="18" charset="0"/>
                <a:cs typeface="Times New Roman" panose="02020603050405020304" pitchFamily="18" charset="0"/>
              </a:rPr>
              <a:t>are </a:t>
            </a:r>
            <a:r>
              <a:rPr lang="en-US" sz="2800" dirty="0">
                <a:solidFill>
                  <a:srgbClr val="00B050"/>
                </a:solidFill>
                <a:latin typeface="Times New Roman" panose="02020603050405020304" pitchFamily="18" charset="0"/>
                <a:cs typeface="Times New Roman" panose="02020603050405020304" pitchFamily="18" charset="0"/>
              </a:rPr>
              <a:t>not visible</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solidFill>
                  <a:srgbClr val="00B050"/>
                </a:solidFill>
                <a:latin typeface="Times New Roman" panose="02020603050405020304" pitchFamily="18" charset="0"/>
                <a:cs typeface="Times New Roman" panose="02020603050405020304" pitchFamily="18" charset="0"/>
              </a:rPr>
              <a:t>Intravenous contrast medium </a:t>
            </a:r>
            <a:r>
              <a:rPr lang="en-US" sz="2800" dirty="0">
                <a:latin typeface="Times New Roman" panose="02020603050405020304" pitchFamily="18" charset="0"/>
                <a:cs typeface="Times New Roman" panose="02020603050405020304" pitchFamily="18" charset="0"/>
              </a:rPr>
              <a:t>is usually given in order to </a:t>
            </a:r>
            <a:r>
              <a:rPr lang="en-US" sz="2800" dirty="0">
                <a:solidFill>
                  <a:srgbClr val="00B050"/>
                </a:solidFill>
                <a:latin typeface="Times New Roman" panose="02020603050405020304" pitchFamily="18" charset="0"/>
                <a:cs typeface="Times New Roman" panose="02020603050405020304" pitchFamily="18" charset="0"/>
              </a:rPr>
              <a:t>increase the density of normal liver parenchyma </a:t>
            </a:r>
            <a:r>
              <a:rPr lang="en-US" sz="2800" dirty="0">
                <a:latin typeface="Times New Roman" panose="02020603050405020304" pitchFamily="18" charset="0"/>
                <a:cs typeface="Times New Roman" panose="02020603050405020304" pitchFamily="18" charset="0"/>
              </a:rPr>
              <a:t>and to emphasize the density </a:t>
            </a:r>
            <a:r>
              <a:rPr lang="en-US" sz="2800" dirty="0">
                <a:solidFill>
                  <a:srgbClr val="00B050"/>
                </a:solidFill>
                <a:latin typeface="Times New Roman" panose="02020603050405020304" pitchFamily="18" charset="0"/>
                <a:cs typeface="Times New Roman" panose="02020603050405020304" pitchFamily="18" charset="0"/>
              </a:rPr>
              <a:t>difference between the normal parenchyma and lesions </a:t>
            </a:r>
            <a:r>
              <a:rPr lang="en-US" sz="2800" dirty="0">
                <a:latin typeface="Times New Roman" panose="02020603050405020304" pitchFamily="18" charset="0"/>
                <a:cs typeface="Times New Roman" panose="02020603050405020304" pitchFamily="18" charset="0"/>
              </a:rPr>
              <a:t>that enhance poorly, such as tumours or abscesses.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331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7ADDD-81BD-4BEF-8391-32A01955F214}"/>
              </a:ext>
            </a:extLst>
          </p:cNvPr>
          <p:cNvSpPr/>
          <p:nvPr/>
        </p:nvSpPr>
        <p:spPr>
          <a:xfrm>
            <a:off x="76200" y="0"/>
            <a:ext cx="8991600" cy="4339650"/>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Computed tomography</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r>
              <a:rPr lang="en-US" dirty="0"/>
              <a:t> </a:t>
            </a:r>
          </a:p>
        </p:txBody>
      </p:sp>
      <p:pic>
        <p:nvPicPr>
          <p:cNvPr id="3" name="Picture 2">
            <a:extLst>
              <a:ext uri="{FF2B5EF4-FFF2-40B4-BE49-F238E27FC236}">
                <a16:creationId xmlns:a16="http://schemas.microsoft.com/office/drawing/2014/main" id="{825B4699-8383-433D-83FB-30CDA855E6C4}"/>
              </a:ext>
            </a:extLst>
          </p:cNvPr>
          <p:cNvPicPr>
            <a:picLocks noChangeAspect="1"/>
          </p:cNvPicPr>
          <p:nvPr/>
        </p:nvPicPr>
        <p:blipFill>
          <a:blip r:embed="rId2"/>
          <a:stretch>
            <a:fillRect/>
          </a:stretch>
        </p:blipFill>
        <p:spPr>
          <a:xfrm>
            <a:off x="4572000" y="633046"/>
            <a:ext cx="4343400" cy="3329354"/>
          </a:xfrm>
          <a:prstGeom prst="rect">
            <a:avLst/>
          </a:prstGeom>
        </p:spPr>
      </p:pic>
      <p:sp>
        <p:nvSpPr>
          <p:cNvPr id="4" name="Rectangle 3">
            <a:extLst>
              <a:ext uri="{FF2B5EF4-FFF2-40B4-BE49-F238E27FC236}">
                <a16:creationId xmlns:a16="http://schemas.microsoft.com/office/drawing/2014/main" id="{0AC73DB6-450E-410D-BF11-5B13218F3585}"/>
              </a:ext>
            </a:extLst>
          </p:cNvPr>
          <p:cNvSpPr/>
          <p:nvPr/>
        </p:nvSpPr>
        <p:spPr>
          <a:xfrm>
            <a:off x="4343400" y="4472468"/>
            <a:ext cx="4800600" cy="923330"/>
          </a:xfrm>
          <a:prstGeom prst="rect">
            <a:avLst/>
          </a:prstGeom>
        </p:spPr>
        <p:txBody>
          <a:bodyPr wrap="square">
            <a:spAutoFit/>
          </a:bodyPr>
          <a:lstStyle/>
          <a:p>
            <a:r>
              <a:rPr lang="en-US" dirty="0">
                <a:latin typeface="Palatino-Roman"/>
              </a:rPr>
              <a:t>CT scan of normal liver showing unopacified veins, which should not be confused with metastases.</a:t>
            </a:r>
            <a:endParaRPr lang="en-US" dirty="0"/>
          </a:p>
        </p:txBody>
      </p:sp>
      <p:pic>
        <p:nvPicPr>
          <p:cNvPr id="5" name="Picture 4">
            <a:extLst>
              <a:ext uri="{FF2B5EF4-FFF2-40B4-BE49-F238E27FC236}">
                <a16:creationId xmlns:a16="http://schemas.microsoft.com/office/drawing/2014/main" id="{EB608215-1216-47F6-8B76-F98590C555C4}"/>
              </a:ext>
            </a:extLst>
          </p:cNvPr>
          <p:cNvPicPr>
            <a:picLocks noChangeAspect="1"/>
          </p:cNvPicPr>
          <p:nvPr/>
        </p:nvPicPr>
        <p:blipFill>
          <a:blip r:embed="rId3"/>
          <a:stretch>
            <a:fillRect/>
          </a:stretch>
        </p:blipFill>
        <p:spPr>
          <a:xfrm>
            <a:off x="89095" y="633046"/>
            <a:ext cx="3863927" cy="3329354"/>
          </a:xfrm>
          <a:prstGeom prst="rect">
            <a:avLst/>
          </a:prstGeom>
        </p:spPr>
      </p:pic>
      <p:sp>
        <p:nvSpPr>
          <p:cNvPr id="6" name="Rectangle 5">
            <a:extLst>
              <a:ext uri="{FF2B5EF4-FFF2-40B4-BE49-F238E27FC236}">
                <a16:creationId xmlns:a16="http://schemas.microsoft.com/office/drawing/2014/main" id="{1E2875FE-FB7C-420F-A894-AE13781BBE95}"/>
              </a:ext>
            </a:extLst>
          </p:cNvPr>
          <p:cNvSpPr/>
          <p:nvPr/>
        </p:nvSpPr>
        <p:spPr>
          <a:xfrm>
            <a:off x="103163" y="4114800"/>
            <a:ext cx="4087837" cy="2585323"/>
          </a:xfrm>
          <a:prstGeom prst="rect">
            <a:avLst/>
          </a:prstGeom>
        </p:spPr>
        <p:txBody>
          <a:bodyPr wrap="square">
            <a:spAutoFit/>
          </a:bodyPr>
          <a:lstStyle/>
          <a:p>
            <a:pPr algn="just"/>
            <a:r>
              <a:rPr lang="en-US" dirty="0">
                <a:latin typeface="Palatino-Roman"/>
              </a:rPr>
              <a:t>CT scan of normal liver </a:t>
            </a:r>
            <a:r>
              <a:rPr lang="pt-BR" dirty="0">
                <a:latin typeface="Palatino-Roman"/>
              </a:rPr>
              <a:t>(enhanced scan). Ao, aorta; C, colon; IVC, inferior vena cava; K,</a:t>
            </a:r>
            <a:r>
              <a:rPr lang="en-US" dirty="0">
                <a:latin typeface="Palatino-Roman"/>
              </a:rPr>
              <a:t>kidney; P, portal vein; </a:t>
            </a:r>
            <a:r>
              <a:rPr lang="en-US" dirty="0" err="1">
                <a:latin typeface="Palatino-Roman"/>
              </a:rPr>
              <a:t>Sp</a:t>
            </a:r>
            <a:r>
              <a:rPr lang="en-US" dirty="0">
                <a:latin typeface="Palatino-Roman"/>
              </a:rPr>
              <a:t>, spleen; St, stomach. The single arrow indicates a fissure for the falciform ligament, and the double arrows a fissure for the gall bladder, which divides the liver into the right and left lobes.</a:t>
            </a:r>
            <a:endParaRPr lang="en-US" dirty="0"/>
          </a:p>
        </p:txBody>
      </p:sp>
    </p:spTree>
    <p:extLst>
      <p:ext uri="{BB962C8B-B14F-4D97-AF65-F5344CB8AC3E}">
        <p14:creationId xmlns:p14="http://schemas.microsoft.com/office/powerpoint/2010/main" val="2097784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7ADDD-81BD-4BEF-8391-32A01955F214}"/>
              </a:ext>
            </a:extLst>
          </p:cNvPr>
          <p:cNvSpPr/>
          <p:nvPr/>
        </p:nvSpPr>
        <p:spPr>
          <a:xfrm>
            <a:off x="76200" y="0"/>
            <a:ext cx="8869680" cy="6924973"/>
          </a:xfrm>
          <a:prstGeom prst="rect">
            <a:avLst/>
          </a:prstGeom>
        </p:spPr>
        <p:txBody>
          <a:bodyPr wrap="square">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Phases of liver opacification by contrast</a:t>
            </a:r>
          </a:p>
          <a:p>
            <a:pPr marL="457200" indent="-457200" algn="just">
              <a:buFont typeface="Arial" panose="020B0604020202020204" pitchFamily="34" charset="0"/>
              <a:buChar char="•"/>
            </a:pPr>
            <a:r>
              <a:rPr lang="en-US" sz="2800" b="1" dirty="0">
                <a:solidFill>
                  <a:srgbClr val="0070C0"/>
                </a:solidFill>
                <a:latin typeface="Times New Roman" panose="02020603050405020304" pitchFamily="18" charset="0"/>
                <a:cs typeface="Times New Roman" panose="02020603050405020304" pitchFamily="18" charset="0"/>
              </a:rPr>
              <a:t>Scanning during the arterial phase: </a:t>
            </a: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About </a:t>
            </a:r>
            <a:r>
              <a:rPr lang="en-US" sz="2800" dirty="0">
                <a:solidFill>
                  <a:srgbClr val="00B050"/>
                </a:solidFill>
                <a:latin typeface="Times New Roman" panose="02020603050405020304" pitchFamily="18" charset="0"/>
                <a:cs typeface="Times New Roman" panose="02020603050405020304" pitchFamily="18" charset="0"/>
              </a:rPr>
              <a:t>30 seconds </a:t>
            </a:r>
            <a:r>
              <a:rPr lang="en-US" sz="2800" dirty="0">
                <a:latin typeface="Times New Roman" panose="02020603050405020304" pitchFamily="18" charset="0"/>
                <a:cs typeface="Times New Roman" panose="02020603050405020304" pitchFamily="18" charset="0"/>
              </a:rPr>
              <a:t>after the injection of contrast, will show lesions such as </a:t>
            </a:r>
            <a:r>
              <a:rPr lang="en-US" sz="2800" dirty="0">
                <a:solidFill>
                  <a:srgbClr val="00B050"/>
                </a:solidFill>
                <a:latin typeface="Times New Roman" panose="02020603050405020304" pitchFamily="18" charset="0"/>
                <a:cs typeface="Times New Roman" panose="02020603050405020304" pitchFamily="18" charset="0"/>
              </a:rPr>
              <a:t>haemangiomas</a:t>
            </a:r>
            <a:r>
              <a:rPr lang="en-US" sz="2800" dirty="0">
                <a:latin typeface="Times New Roman" panose="02020603050405020304" pitchFamily="18" charset="0"/>
                <a:cs typeface="Times New Roman" panose="02020603050405020304" pitchFamily="18" charset="0"/>
              </a:rPr>
              <a:t> and some neoplasms, particularly </a:t>
            </a:r>
            <a:r>
              <a:rPr lang="en-US" sz="2800" dirty="0">
                <a:solidFill>
                  <a:srgbClr val="00B050"/>
                </a:solidFill>
                <a:latin typeface="Times New Roman" panose="02020603050405020304" pitchFamily="18" charset="0"/>
                <a:cs typeface="Times New Roman" panose="02020603050405020304" pitchFamily="18" charset="0"/>
              </a:rPr>
              <a:t>hepatomas</a:t>
            </a:r>
            <a:r>
              <a:rPr lang="en-US" sz="2800" dirty="0">
                <a:latin typeface="Times New Roman" panose="02020603050405020304" pitchFamily="18" charset="0"/>
                <a:cs typeface="Times New Roman" panose="02020603050405020304" pitchFamily="18" charset="0"/>
              </a:rPr>
              <a:t> and </a:t>
            </a:r>
            <a:r>
              <a:rPr lang="en-US" sz="2800" dirty="0">
                <a:solidFill>
                  <a:srgbClr val="00B050"/>
                </a:solidFill>
                <a:latin typeface="Times New Roman" panose="02020603050405020304" pitchFamily="18" charset="0"/>
                <a:cs typeface="Times New Roman" panose="02020603050405020304" pitchFamily="18" charset="0"/>
              </a:rPr>
              <a:t>highly vascular metastases </a:t>
            </a:r>
            <a:r>
              <a:rPr lang="en-US" sz="2800" dirty="0">
                <a:latin typeface="Times New Roman" panose="02020603050405020304" pitchFamily="18" charset="0"/>
                <a:cs typeface="Times New Roman" panose="02020603050405020304" pitchFamily="18" charset="0"/>
              </a:rPr>
              <a:t>(e.g. </a:t>
            </a:r>
            <a:r>
              <a:rPr lang="en-US" sz="2800" dirty="0">
                <a:solidFill>
                  <a:srgbClr val="00B050"/>
                </a:solidFill>
                <a:latin typeface="Times New Roman" panose="02020603050405020304" pitchFamily="18" charset="0"/>
                <a:cs typeface="Times New Roman" panose="02020603050405020304" pitchFamily="18" charset="0"/>
              </a:rPr>
              <a:t>carcinoid</a:t>
            </a:r>
            <a:r>
              <a:rPr lang="en-US" sz="2800" dirty="0">
                <a:latin typeface="Times New Roman" panose="02020603050405020304" pitchFamily="18" charset="0"/>
                <a:cs typeface="Times New Roman" panose="02020603050405020304" pitchFamily="18" charset="0"/>
              </a:rPr>
              <a:t>), as areas of </a:t>
            </a:r>
            <a:r>
              <a:rPr lang="en-US" sz="2800" dirty="0">
                <a:solidFill>
                  <a:srgbClr val="00B050"/>
                </a:solidFill>
                <a:latin typeface="Times New Roman" panose="02020603050405020304" pitchFamily="18" charset="0"/>
                <a:cs typeface="Times New Roman" panose="02020603050405020304" pitchFamily="18" charset="0"/>
              </a:rPr>
              <a:t>greater enhancement </a:t>
            </a:r>
            <a:r>
              <a:rPr lang="en-US" sz="2800" dirty="0">
                <a:latin typeface="Times New Roman" panose="02020603050405020304" pitchFamily="18" charset="0"/>
                <a:cs typeface="Times New Roman" panose="02020603050405020304" pitchFamily="18" charset="0"/>
              </a:rPr>
              <a:t>than the surrounding parenchyma.</a:t>
            </a:r>
          </a:p>
          <a:p>
            <a:pPr algn="just"/>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800" b="1" dirty="0">
                <a:solidFill>
                  <a:srgbClr val="0070C0"/>
                </a:solidFill>
                <a:latin typeface="Times New Roman" panose="02020603050405020304" pitchFamily="18" charset="0"/>
                <a:cs typeface="Times New Roman" panose="02020603050405020304" pitchFamily="18" charset="0"/>
              </a:rPr>
              <a:t>Portal venous phase :</a:t>
            </a: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Scan taken </a:t>
            </a:r>
            <a:r>
              <a:rPr lang="en-US" sz="2800" dirty="0">
                <a:solidFill>
                  <a:srgbClr val="00B050"/>
                </a:solidFill>
                <a:latin typeface="Times New Roman" panose="02020603050405020304" pitchFamily="18" charset="0"/>
                <a:cs typeface="Times New Roman" panose="02020603050405020304" pitchFamily="18" charset="0"/>
              </a:rPr>
              <a:t>60–70 seconds </a:t>
            </a:r>
            <a:r>
              <a:rPr lang="en-US" sz="2800" dirty="0">
                <a:latin typeface="Times New Roman" panose="02020603050405020304" pitchFamily="18" charset="0"/>
                <a:cs typeface="Times New Roman" panose="02020603050405020304" pitchFamily="18" charset="0"/>
              </a:rPr>
              <a:t>after the injection of contrast. Most </a:t>
            </a:r>
            <a:r>
              <a:rPr lang="en-US" sz="2800" dirty="0">
                <a:solidFill>
                  <a:srgbClr val="00B050"/>
                </a:solidFill>
                <a:latin typeface="Times New Roman" panose="02020603050405020304" pitchFamily="18" charset="0"/>
                <a:cs typeface="Times New Roman" panose="02020603050405020304" pitchFamily="18" charset="0"/>
              </a:rPr>
              <a:t>metastases</a:t>
            </a:r>
            <a:r>
              <a:rPr lang="en-US" sz="2800" dirty="0">
                <a:latin typeface="Times New Roman" panose="02020603050405020304" pitchFamily="18" charset="0"/>
                <a:cs typeface="Times New Roman" panose="02020603050405020304" pitchFamily="18" charset="0"/>
              </a:rPr>
              <a:t> are </a:t>
            </a:r>
            <a:r>
              <a:rPr lang="en-US" sz="2800" dirty="0">
                <a:solidFill>
                  <a:srgbClr val="00B050"/>
                </a:solidFill>
                <a:latin typeface="Times New Roman" panose="02020603050405020304" pitchFamily="18" charset="0"/>
                <a:cs typeface="Times New Roman" panose="02020603050405020304" pitchFamily="18" charset="0"/>
              </a:rPr>
              <a:t>best demonstrated </a:t>
            </a:r>
            <a:r>
              <a:rPr lang="en-US" sz="2800" dirty="0">
                <a:latin typeface="Times New Roman" panose="02020603050405020304" pitchFamily="18" charset="0"/>
                <a:cs typeface="Times New Roman" panose="02020603050405020304" pitchFamily="18" charset="0"/>
              </a:rPr>
              <a:t>as </a:t>
            </a:r>
            <a:r>
              <a:rPr lang="en-US" sz="2800" dirty="0">
                <a:solidFill>
                  <a:srgbClr val="00B050"/>
                </a:solidFill>
                <a:latin typeface="Times New Roman" panose="02020603050405020304" pitchFamily="18" charset="0"/>
                <a:cs typeface="Times New Roman" panose="02020603050405020304" pitchFamily="18" charset="0"/>
              </a:rPr>
              <a:t>low attenuation </a:t>
            </a:r>
            <a:r>
              <a:rPr lang="en-US" sz="2800" dirty="0">
                <a:latin typeface="Times New Roman" panose="02020603050405020304" pitchFamily="18" charset="0"/>
                <a:cs typeface="Times New Roman" panose="02020603050405020304" pitchFamily="18" charset="0"/>
              </a:rPr>
              <a:t>areas during portal venous phase. It is the </a:t>
            </a:r>
            <a:r>
              <a:rPr lang="en-US" sz="2800" dirty="0">
                <a:solidFill>
                  <a:srgbClr val="00B050"/>
                </a:solidFill>
                <a:latin typeface="Times New Roman" panose="02020603050405020304" pitchFamily="18" charset="0"/>
                <a:cs typeface="Times New Roman" panose="02020603050405020304" pitchFamily="18" charset="0"/>
              </a:rPr>
              <a:t>best</a:t>
            </a:r>
            <a:r>
              <a:rPr lang="en-US" sz="2800" dirty="0">
                <a:latin typeface="Times New Roman" panose="02020603050405020304" pitchFamily="18" charset="0"/>
                <a:cs typeface="Times New Roman" panose="02020603050405020304" pitchFamily="18" charset="0"/>
              </a:rPr>
              <a:t> for evaluating the </a:t>
            </a:r>
            <a:r>
              <a:rPr lang="en-US" sz="2800" dirty="0">
                <a:solidFill>
                  <a:srgbClr val="00B050"/>
                </a:solidFill>
                <a:latin typeface="Times New Roman" panose="02020603050405020304" pitchFamily="18" charset="0"/>
                <a:cs typeface="Times New Roman" panose="02020603050405020304" pitchFamily="18" charset="0"/>
              </a:rPr>
              <a:t>solid organs </a:t>
            </a:r>
            <a:r>
              <a:rPr lang="en-US" sz="2800" dirty="0">
                <a:latin typeface="Times New Roman" panose="02020603050405020304" pitchFamily="18" charset="0"/>
                <a:cs typeface="Times New Roman" panose="02020603050405020304" pitchFamily="18" charset="0"/>
              </a:rPr>
              <a:t>in the </a:t>
            </a:r>
            <a:r>
              <a:rPr lang="en-US" sz="2800" dirty="0">
                <a:solidFill>
                  <a:srgbClr val="00B050"/>
                </a:solidFill>
                <a:latin typeface="Times New Roman" panose="02020603050405020304" pitchFamily="18" charset="0"/>
                <a:cs typeface="Times New Roman" panose="02020603050405020304" pitchFamily="18" charset="0"/>
              </a:rPr>
              <a:t>abdomen</a:t>
            </a:r>
          </a:p>
          <a:p>
            <a:pPr algn="just"/>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800" b="1" dirty="0">
                <a:solidFill>
                  <a:srgbClr val="0070C0"/>
                </a:solidFill>
                <a:latin typeface="Times New Roman" panose="02020603050405020304" pitchFamily="18" charset="0"/>
                <a:cs typeface="Times New Roman" panose="02020603050405020304" pitchFamily="18" charset="0"/>
              </a:rPr>
              <a:t>Delayed phase : </a:t>
            </a: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Scan taken </a:t>
            </a:r>
            <a:r>
              <a:rPr lang="en-US" sz="2800" dirty="0">
                <a:solidFill>
                  <a:srgbClr val="00B050"/>
                </a:solidFill>
                <a:latin typeface="Times New Roman" panose="02020603050405020304" pitchFamily="18" charset="0"/>
                <a:cs typeface="Times New Roman" panose="02020603050405020304" pitchFamily="18" charset="0"/>
              </a:rPr>
              <a:t>6 to 10 minutes </a:t>
            </a:r>
            <a:r>
              <a:rPr lang="en-US" sz="2800" dirty="0">
                <a:latin typeface="Times New Roman" panose="02020603050405020304" pitchFamily="18" charset="0"/>
                <a:cs typeface="Times New Roman" panose="02020603050405020304" pitchFamily="18" charset="0"/>
              </a:rPr>
              <a:t>after contrast injection</a:t>
            </a:r>
          </a:p>
        </p:txBody>
      </p:sp>
    </p:spTree>
    <p:extLst>
      <p:ext uri="{BB962C8B-B14F-4D97-AF65-F5344CB8AC3E}">
        <p14:creationId xmlns:p14="http://schemas.microsoft.com/office/powerpoint/2010/main" val="2765115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6" y="91769"/>
            <a:ext cx="8972844" cy="2246769"/>
          </a:xfrm>
          <a:prstGeom prst="rect">
            <a:avLst/>
          </a:prstGeom>
          <a:noFill/>
        </p:spPr>
        <p:txBody>
          <a:bodyPr wrap="square" rtlCol="0">
            <a:spAutoFit/>
          </a:bodyPr>
          <a:lstStyle/>
          <a:p>
            <a:r>
              <a:rPr lang="en-US" sz="2800" b="1" dirty="0">
                <a:solidFill>
                  <a:srgbClr val="7030A0"/>
                </a:solidFill>
              </a:rPr>
              <a:t>Hepatic Ultrasound:</a:t>
            </a:r>
            <a:r>
              <a:rPr lang="en-US" sz="2800" dirty="0">
                <a:solidFill>
                  <a:srgbClr val="7030A0"/>
                </a:solidFill>
              </a:rPr>
              <a:t> </a:t>
            </a:r>
          </a:p>
          <a:p>
            <a:pPr algn="just"/>
            <a:r>
              <a:rPr lang="en-US" sz="2800" dirty="0">
                <a:latin typeface="Times New Roman" panose="02020603050405020304" pitchFamily="18" charset="0"/>
                <a:cs typeface="Times New Roman" panose="02020603050405020304" pitchFamily="18" charset="0"/>
              </a:rPr>
              <a:t>The </a:t>
            </a:r>
            <a:r>
              <a:rPr lang="en-US" sz="2800" i="1" dirty="0">
                <a:solidFill>
                  <a:srgbClr val="00B050"/>
                </a:solidFill>
                <a:latin typeface="Times New Roman" panose="02020603050405020304" pitchFamily="18" charset="0"/>
                <a:cs typeface="Times New Roman" panose="02020603050405020304" pitchFamily="18" charset="0"/>
              </a:rPr>
              <a:t>normal hepatic parenchyma </a:t>
            </a:r>
            <a:r>
              <a:rPr lang="en-US" sz="2800" dirty="0">
                <a:latin typeface="Times New Roman" panose="02020603050405020304" pitchFamily="18" charset="0"/>
                <a:cs typeface="Times New Roman" panose="02020603050405020304" pitchFamily="18" charset="0"/>
              </a:rPr>
              <a:t>is of </a:t>
            </a:r>
            <a:r>
              <a:rPr lang="en-US" sz="2800" dirty="0">
                <a:solidFill>
                  <a:srgbClr val="00B050"/>
                </a:solidFill>
                <a:latin typeface="Times New Roman" panose="02020603050405020304" pitchFamily="18" charset="0"/>
                <a:cs typeface="Times New Roman" panose="02020603050405020304" pitchFamily="18" charset="0"/>
              </a:rPr>
              <a:t>uniform echogenicity</a:t>
            </a:r>
            <a:r>
              <a:rPr lang="en-US" sz="2800" dirty="0">
                <a:latin typeface="Times New Roman" panose="02020603050405020304" pitchFamily="18" charset="0"/>
                <a:cs typeface="Times New Roman" panose="02020603050405020304" pitchFamily="18" charset="0"/>
              </a:rPr>
              <a:t>, composed of </a:t>
            </a:r>
            <a:r>
              <a:rPr lang="en-US" sz="2800" dirty="0">
                <a:solidFill>
                  <a:srgbClr val="00B050"/>
                </a:solidFill>
                <a:latin typeface="Times New Roman" panose="02020603050405020304" pitchFamily="18" charset="0"/>
                <a:cs typeface="Times New Roman" panose="02020603050405020304" pitchFamily="18" charset="0"/>
              </a:rPr>
              <a:t>medium and low level echoes</a:t>
            </a:r>
            <a:r>
              <a:rPr lang="en-US" sz="2800" dirty="0">
                <a:latin typeface="Times New Roman" panose="02020603050405020304" pitchFamily="18" charset="0"/>
                <a:cs typeface="Times New Roman" panose="02020603050405020304" pitchFamily="18" charset="0"/>
              </a:rPr>
              <a:t>, interspersed with the </a:t>
            </a:r>
            <a:r>
              <a:rPr lang="en-US" sz="2800" dirty="0">
                <a:solidFill>
                  <a:srgbClr val="00B050"/>
                </a:solidFill>
                <a:latin typeface="Times New Roman" panose="02020603050405020304" pitchFamily="18" charset="0"/>
                <a:cs typeface="Times New Roman" panose="02020603050405020304" pitchFamily="18" charset="0"/>
              </a:rPr>
              <a:t>bright echoes </a:t>
            </a:r>
            <a:r>
              <a:rPr lang="en-US" sz="2800" dirty="0">
                <a:latin typeface="Times New Roman" panose="02020603050405020304" pitchFamily="18" charset="0"/>
                <a:cs typeface="Times New Roman" panose="02020603050405020304" pitchFamily="18" charset="0"/>
              </a:rPr>
              <a:t>of the </a:t>
            </a:r>
            <a:r>
              <a:rPr lang="en-US" sz="2800" dirty="0">
                <a:solidFill>
                  <a:srgbClr val="00B050"/>
                </a:solidFill>
                <a:latin typeface="Times New Roman" panose="02020603050405020304" pitchFamily="18" charset="0"/>
                <a:cs typeface="Times New Roman" panose="02020603050405020304" pitchFamily="18" charset="0"/>
              </a:rPr>
              <a:t>portal triads </a:t>
            </a:r>
            <a:r>
              <a:rPr lang="en-US" sz="2800" dirty="0">
                <a:latin typeface="Times New Roman" panose="02020603050405020304" pitchFamily="18" charset="0"/>
                <a:cs typeface="Times New Roman" panose="02020603050405020304" pitchFamily="18" charset="0"/>
              </a:rPr>
              <a:t>and </a:t>
            </a:r>
            <a:r>
              <a:rPr lang="en-US" sz="2800" dirty="0">
                <a:solidFill>
                  <a:srgbClr val="00B050"/>
                </a:solidFill>
                <a:latin typeface="Times New Roman" panose="02020603050405020304" pitchFamily="18" charset="0"/>
                <a:cs typeface="Times New Roman" panose="02020603050405020304" pitchFamily="18" charset="0"/>
              </a:rPr>
              <a:t>echo-free</a:t>
            </a:r>
            <a:r>
              <a:rPr lang="en-US" sz="2800" dirty="0">
                <a:latin typeface="Times New Roman" panose="02020603050405020304" pitchFamily="18" charset="0"/>
                <a:cs typeface="Times New Roman" panose="02020603050405020304" pitchFamily="18" charset="0"/>
              </a:rPr>
              <a:t> areas corresponding to </a:t>
            </a:r>
            <a:r>
              <a:rPr lang="en-US" sz="2800" dirty="0">
                <a:solidFill>
                  <a:srgbClr val="00B050"/>
                </a:solidFill>
                <a:latin typeface="Times New Roman" panose="02020603050405020304" pitchFamily="18" charset="0"/>
                <a:cs typeface="Times New Roman" panose="02020603050405020304" pitchFamily="18" charset="0"/>
              </a:rPr>
              <a:t>large hepatic veins</a:t>
            </a:r>
            <a:r>
              <a:rPr lang="en-US" sz="28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392CA13-DA97-4626-8822-30DC52ED369B}"/>
              </a:ext>
            </a:extLst>
          </p:cNvPr>
          <p:cNvPicPr>
            <a:picLocks noChangeAspect="1"/>
          </p:cNvPicPr>
          <p:nvPr/>
        </p:nvPicPr>
        <p:blipFill>
          <a:blip r:embed="rId2"/>
          <a:stretch>
            <a:fillRect/>
          </a:stretch>
        </p:blipFill>
        <p:spPr>
          <a:xfrm>
            <a:off x="152400" y="2399828"/>
            <a:ext cx="4419600" cy="3200400"/>
          </a:xfrm>
          <a:prstGeom prst="rect">
            <a:avLst/>
          </a:prstGeom>
        </p:spPr>
      </p:pic>
      <p:sp>
        <p:nvSpPr>
          <p:cNvPr id="4" name="Rectangle 3">
            <a:extLst>
              <a:ext uri="{FF2B5EF4-FFF2-40B4-BE49-F238E27FC236}">
                <a16:creationId xmlns:a16="http://schemas.microsoft.com/office/drawing/2014/main" id="{FCD2AF42-0798-47DB-A73F-8663B7673E21}"/>
              </a:ext>
            </a:extLst>
          </p:cNvPr>
          <p:cNvSpPr/>
          <p:nvPr/>
        </p:nvSpPr>
        <p:spPr>
          <a:xfrm>
            <a:off x="18756" y="5620157"/>
            <a:ext cx="4446331"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Ultrasound of normal liver showing a uniform echo pattern interspersed with bright echoes of portal triads and echo-free areas of hepatic and portal veins</a:t>
            </a:r>
          </a:p>
        </p:txBody>
      </p:sp>
      <p:pic>
        <p:nvPicPr>
          <p:cNvPr id="5" name="Picture 4">
            <a:extLst>
              <a:ext uri="{FF2B5EF4-FFF2-40B4-BE49-F238E27FC236}">
                <a16:creationId xmlns:a16="http://schemas.microsoft.com/office/drawing/2014/main" id="{F91AE3FF-FB45-4BFE-A296-7B76385B2A55}"/>
              </a:ext>
            </a:extLst>
          </p:cNvPr>
          <p:cNvPicPr>
            <a:picLocks noChangeAspect="1"/>
          </p:cNvPicPr>
          <p:nvPr/>
        </p:nvPicPr>
        <p:blipFill>
          <a:blip r:embed="rId3"/>
          <a:stretch>
            <a:fillRect/>
          </a:stretch>
        </p:blipFill>
        <p:spPr>
          <a:xfrm>
            <a:off x="4734951" y="2399828"/>
            <a:ext cx="4267200" cy="3200400"/>
          </a:xfrm>
          <a:prstGeom prst="rect">
            <a:avLst/>
          </a:prstGeom>
        </p:spPr>
      </p:pic>
      <p:sp>
        <p:nvSpPr>
          <p:cNvPr id="6" name="Rectangle 5">
            <a:extLst>
              <a:ext uri="{FF2B5EF4-FFF2-40B4-BE49-F238E27FC236}">
                <a16:creationId xmlns:a16="http://schemas.microsoft.com/office/drawing/2014/main" id="{35F674BC-38DA-4E3C-B844-CF13E052526C}"/>
              </a:ext>
            </a:extLst>
          </p:cNvPr>
          <p:cNvSpPr/>
          <p:nvPr/>
        </p:nvSpPr>
        <p:spPr>
          <a:xfrm>
            <a:off x="4678913" y="5565902"/>
            <a:ext cx="4446331" cy="1200329"/>
          </a:xfrm>
          <a:prstGeom prst="rect">
            <a:avLst/>
          </a:prstGeom>
        </p:spPr>
        <p:txBody>
          <a:bodyPr wrap="square">
            <a:spAutoFit/>
          </a:bodyPr>
          <a:lstStyle/>
          <a:p>
            <a:pPr algn="just"/>
            <a:r>
              <a:rPr lang="en-US" dirty="0">
                <a:solidFill>
                  <a:srgbClr val="0070C0"/>
                </a:solidFill>
                <a:latin typeface="Times New Roman" panose="02020603050405020304" pitchFamily="18" charset="0"/>
                <a:cs typeface="Times New Roman" panose="02020603050405020304" pitchFamily="18" charset="0"/>
              </a:rPr>
              <a:t>Ultrasound of normal liver. showing the right , middle and left  hepatic veins draining into the inferior vena cava as it penetrates the diaphragm.</a:t>
            </a:r>
          </a:p>
        </p:txBody>
      </p:sp>
    </p:spTree>
    <p:extLst>
      <p:ext uri="{BB962C8B-B14F-4D97-AF65-F5344CB8AC3E}">
        <p14:creationId xmlns:p14="http://schemas.microsoft.com/office/powerpoint/2010/main" val="256951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8100"/>
            <a:ext cx="419334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2059"/>
            <a:ext cx="4421940" cy="327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581400"/>
            <a:ext cx="4421940" cy="328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4FEE370C-BF8D-4A5D-9816-6B0D84A2B8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581400"/>
            <a:ext cx="3888540" cy="316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477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585"/>
            <a:ext cx="9067800" cy="2431435"/>
          </a:xfrm>
          <a:prstGeom prst="rect">
            <a:avLst/>
          </a:prstGeom>
        </p:spPr>
        <p:txBody>
          <a:bodyPr wrap="square">
            <a:spAutoFit/>
          </a:bodyPr>
          <a:lstStyle/>
          <a:p>
            <a:pPr algn="ctr"/>
            <a:r>
              <a:rPr lang="en-US" sz="2800" b="1" dirty="0">
                <a:solidFill>
                  <a:srgbClr val="FF0000"/>
                </a:solidFill>
              </a:rPr>
              <a:t>BILIARY SYSTEM</a:t>
            </a:r>
            <a:endParaRPr lang="en-US" sz="2000" b="1" dirty="0">
              <a:solidFill>
                <a:srgbClr val="FF0000"/>
              </a:solidFill>
            </a:endParaRPr>
          </a:p>
          <a:p>
            <a:pPr algn="just"/>
            <a:r>
              <a:rPr lang="en-US" sz="3200" b="1" dirty="0">
                <a:solidFill>
                  <a:srgbClr val="92D050"/>
                </a:solidFill>
                <a:latin typeface="Times New Roman" panose="02020603050405020304" pitchFamily="18" charset="0"/>
                <a:cs typeface="Times New Roman" panose="02020603050405020304" pitchFamily="18" charset="0"/>
              </a:rPr>
              <a:t>Ultrasound</a:t>
            </a:r>
            <a:r>
              <a:rPr lang="en-US" sz="3200" dirty="0">
                <a:latin typeface="Times New Roman" panose="02020603050405020304" pitchFamily="18" charset="0"/>
                <a:cs typeface="Times New Roman" panose="02020603050405020304" pitchFamily="18" charset="0"/>
              </a:rPr>
              <a:t> is the initial investigation for demonstrating the </a:t>
            </a:r>
            <a:r>
              <a:rPr lang="en-US" sz="3200" b="1" dirty="0">
                <a:latin typeface="Times New Roman" panose="02020603050405020304" pitchFamily="18" charset="0"/>
                <a:cs typeface="Times New Roman" panose="02020603050405020304" pitchFamily="18" charset="0"/>
              </a:rPr>
              <a:t>GB </a:t>
            </a:r>
            <a:r>
              <a:rPr lang="en-US" sz="3200" dirty="0">
                <a:latin typeface="Times New Roman" panose="02020603050405020304" pitchFamily="18" charset="0"/>
                <a:cs typeface="Times New Roman" panose="02020603050405020304" pitchFamily="18" charset="0"/>
              </a:rPr>
              <a:t>and</a:t>
            </a:r>
            <a:r>
              <a:rPr lang="en-US" sz="3200" b="1" dirty="0">
                <a:latin typeface="Times New Roman" panose="02020603050405020304" pitchFamily="18" charset="0"/>
                <a:cs typeface="Times New Roman" panose="02020603050405020304" pitchFamily="18" charset="0"/>
              </a:rPr>
              <a:t> bile ducts</a:t>
            </a:r>
            <a:r>
              <a:rPr lang="en-US" sz="32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 it is the </a:t>
            </a:r>
            <a:r>
              <a:rPr lang="en-US" sz="2800" b="1" dirty="0">
                <a:latin typeface="Times New Roman" panose="02020603050405020304" pitchFamily="18" charset="0"/>
                <a:cs typeface="Times New Roman" panose="02020603050405020304" pitchFamily="18" charset="0"/>
              </a:rPr>
              <a:t>next best step</a:t>
            </a:r>
            <a:r>
              <a:rPr lang="en-US" sz="2800" dirty="0">
                <a:latin typeface="Times New Roman" panose="02020603050405020304" pitchFamily="18" charset="0"/>
                <a:cs typeface="Times New Roman" panose="02020603050405020304" pitchFamily="18" charset="0"/>
              </a:rPr>
              <a:t> for patients with </a:t>
            </a:r>
            <a:r>
              <a:rPr lang="en-US" sz="2800" b="1" dirty="0">
                <a:latin typeface="Times New Roman" panose="02020603050405020304" pitchFamily="18" charset="0"/>
                <a:cs typeface="Times New Roman" panose="02020603050405020304" pitchFamily="18" charset="0"/>
              </a:rPr>
              <a:t>suggestive clinical features</a:t>
            </a:r>
            <a:r>
              <a:rPr lang="en-US" sz="2800" b="1" dirty="0">
                <a:solidFill>
                  <a:srgbClr val="00B0F0"/>
                </a:solidFill>
                <a:latin typeface="Times New Roman" panose="02020603050405020304" pitchFamily="18" charset="0"/>
                <a:cs typeface="Times New Roman" panose="02020603050405020304" pitchFamily="18" charset="0"/>
              </a:rPr>
              <a:t>, risk factors</a:t>
            </a:r>
            <a:r>
              <a:rPr lang="en-US" sz="32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for</a:t>
            </a:r>
            <a:r>
              <a:rPr lang="en-US" sz="3200" dirty="0">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cholelithiasis, and </a:t>
            </a:r>
            <a:r>
              <a:rPr lang="en-US" sz="2800" b="1" dirty="0" err="1">
                <a:solidFill>
                  <a:srgbClr val="00B0F0"/>
                </a:solidFill>
                <a:latin typeface="Times New Roman" panose="02020603050405020304" pitchFamily="18" charset="0"/>
                <a:cs typeface="Times New Roman" panose="02020603050405020304" pitchFamily="18" charset="0"/>
              </a:rPr>
              <a:t>cholestatic</a:t>
            </a:r>
            <a:r>
              <a:rPr lang="en-US" sz="2800" b="1" dirty="0">
                <a:solidFill>
                  <a:srgbClr val="00B0F0"/>
                </a:solidFill>
                <a:latin typeface="Times New Roman" panose="02020603050405020304" pitchFamily="18" charset="0"/>
                <a:cs typeface="Times New Roman" panose="02020603050405020304" pitchFamily="18" charset="0"/>
              </a:rPr>
              <a:t>. </a:t>
            </a:r>
            <a:endParaRPr lang="en-US" sz="3200" b="1" dirty="0">
              <a:solidFill>
                <a:srgbClr val="00B0F0"/>
              </a:solidFill>
            </a:endParaRPr>
          </a:p>
        </p:txBody>
      </p:sp>
      <p:pic>
        <p:nvPicPr>
          <p:cNvPr id="3" name="Picture 5">
            <a:extLst>
              <a:ext uri="{FF2B5EF4-FFF2-40B4-BE49-F238E27FC236}">
                <a16:creationId xmlns:a16="http://schemas.microsoft.com/office/drawing/2014/main" id="{7262E3B3-487A-4686-BA6E-6D42B53B3C52}"/>
              </a:ext>
            </a:extLst>
          </p:cNvPr>
          <p:cNvPicPr>
            <a:picLocks noChangeAspect="1" noChangeArrowheads="1"/>
          </p:cNvPicPr>
          <p:nvPr/>
        </p:nvPicPr>
        <p:blipFill>
          <a:blip r:embed="rId2" cstate="print"/>
          <a:srcRect/>
          <a:stretch>
            <a:fillRect/>
          </a:stretch>
        </p:blipFill>
        <p:spPr bwMode="auto">
          <a:xfrm>
            <a:off x="5334000" y="3124200"/>
            <a:ext cx="3740835" cy="2971800"/>
          </a:xfrm>
          <a:prstGeom prst="rect">
            <a:avLst/>
          </a:prstGeom>
          <a:noFill/>
          <a:ln w="9525">
            <a:noFill/>
            <a:miter lim="800000"/>
            <a:headEnd/>
            <a:tailEnd/>
          </a:ln>
        </p:spPr>
      </p:pic>
      <p:sp>
        <p:nvSpPr>
          <p:cNvPr id="4" name="Rectangle 3">
            <a:extLst>
              <a:ext uri="{FF2B5EF4-FFF2-40B4-BE49-F238E27FC236}">
                <a16:creationId xmlns:a16="http://schemas.microsoft.com/office/drawing/2014/main" id="{5541C53A-58C7-4A51-AD7D-7A73DEAF8D39}"/>
              </a:ext>
            </a:extLst>
          </p:cNvPr>
          <p:cNvSpPr/>
          <p:nvPr/>
        </p:nvSpPr>
        <p:spPr>
          <a:xfrm>
            <a:off x="7536546" y="6188992"/>
            <a:ext cx="530915" cy="461665"/>
          </a:xfrm>
          <a:prstGeom prst="rect">
            <a:avLst/>
          </a:prstGeom>
        </p:spPr>
        <p:txBody>
          <a:bodyPr wrap="none">
            <a:spAutoFit/>
          </a:bodyPr>
          <a:lstStyle/>
          <a:p>
            <a:r>
              <a:rPr lang="en-US" sz="2400" b="1" dirty="0">
                <a:solidFill>
                  <a:srgbClr val="FF0000"/>
                </a:solidFill>
              </a:rPr>
              <a:t>US</a:t>
            </a:r>
          </a:p>
        </p:txBody>
      </p:sp>
      <p:sp>
        <p:nvSpPr>
          <p:cNvPr id="5" name="Rectangle 4">
            <a:extLst>
              <a:ext uri="{FF2B5EF4-FFF2-40B4-BE49-F238E27FC236}">
                <a16:creationId xmlns:a16="http://schemas.microsoft.com/office/drawing/2014/main" id="{34D3C803-7266-4522-AA24-36BEAF01BD01}"/>
              </a:ext>
            </a:extLst>
          </p:cNvPr>
          <p:cNvSpPr/>
          <p:nvPr/>
        </p:nvSpPr>
        <p:spPr>
          <a:xfrm>
            <a:off x="228600" y="2992785"/>
            <a:ext cx="4960035" cy="353943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The common bile duct </a:t>
            </a:r>
            <a:r>
              <a:rPr lang="en-US" sz="2800" dirty="0">
                <a:latin typeface="Times New Roman" panose="02020603050405020304" pitchFamily="18" charset="0"/>
                <a:cs typeface="Times New Roman" panose="02020603050405020304" pitchFamily="18" charset="0"/>
              </a:rPr>
              <a:t>is seen as a </a:t>
            </a:r>
            <a:r>
              <a:rPr lang="en-US" sz="2800" dirty="0">
                <a:solidFill>
                  <a:srgbClr val="00B0F0"/>
                </a:solidFill>
                <a:latin typeface="Times New Roman" panose="02020603050405020304" pitchFamily="18" charset="0"/>
                <a:cs typeface="Times New Roman" panose="02020603050405020304" pitchFamily="18" charset="0"/>
              </a:rPr>
              <a:t>small, tubular structure</a:t>
            </a:r>
            <a:r>
              <a:rPr lang="en-US" sz="2800" dirty="0">
                <a:latin typeface="Times New Roman" panose="02020603050405020304" pitchFamily="18" charset="0"/>
                <a:cs typeface="Times New Roman" panose="02020603050405020304" pitchFamily="18" charset="0"/>
              </a:rPr>
              <a:t> lying </a:t>
            </a:r>
            <a:r>
              <a:rPr lang="en-US" sz="2800" dirty="0">
                <a:solidFill>
                  <a:srgbClr val="00B0F0"/>
                </a:solidFill>
                <a:latin typeface="Times New Roman" panose="02020603050405020304" pitchFamily="18" charset="0"/>
                <a:cs typeface="Times New Roman" panose="02020603050405020304" pitchFamily="18" charset="0"/>
              </a:rPr>
              <a:t>anterior</a:t>
            </a:r>
            <a:r>
              <a:rPr lang="en-US" sz="2800" dirty="0">
                <a:latin typeface="Times New Roman" panose="02020603050405020304" pitchFamily="18" charset="0"/>
                <a:cs typeface="Times New Roman" panose="02020603050405020304" pitchFamily="18" charset="0"/>
              </a:rPr>
              <a:t> to the </a:t>
            </a:r>
            <a:r>
              <a:rPr lang="en-US" sz="2800" dirty="0">
                <a:solidFill>
                  <a:srgbClr val="00B0F0"/>
                </a:solidFill>
                <a:latin typeface="Times New Roman" panose="02020603050405020304" pitchFamily="18" charset="0"/>
                <a:cs typeface="Times New Roman" panose="02020603050405020304" pitchFamily="18" charset="0"/>
              </a:rPr>
              <a:t>portal vein </a:t>
            </a:r>
            <a:r>
              <a:rPr lang="en-US" sz="2800" dirty="0">
                <a:latin typeface="Times New Roman" panose="02020603050405020304" pitchFamily="18" charset="0"/>
                <a:cs typeface="Times New Roman" panose="02020603050405020304" pitchFamily="18" charset="0"/>
              </a:rPr>
              <a:t>in the porta hepatis and should </a:t>
            </a:r>
            <a:r>
              <a:rPr lang="en-US" sz="2800" dirty="0">
                <a:solidFill>
                  <a:srgbClr val="00B0F0"/>
                </a:solidFill>
                <a:latin typeface="Times New Roman" panose="02020603050405020304" pitchFamily="18" charset="0"/>
                <a:cs typeface="Times New Roman" panose="02020603050405020304" pitchFamily="18" charset="0"/>
              </a:rPr>
              <a:t>not</a:t>
            </a:r>
            <a:r>
              <a:rPr lang="en-US" sz="2800" dirty="0">
                <a:latin typeface="Times New Roman" panose="02020603050405020304" pitchFamily="18" charset="0"/>
                <a:cs typeface="Times New Roman" panose="02020603050405020304" pitchFamily="18" charset="0"/>
              </a:rPr>
              <a:t> measure </a:t>
            </a:r>
            <a:r>
              <a:rPr lang="en-US" sz="2800" dirty="0">
                <a:solidFill>
                  <a:srgbClr val="00B0F0"/>
                </a:solidFill>
                <a:latin typeface="Times New Roman" panose="02020603050405020304" pitchFamily="18" charset="0"/>
                <a:cs typeface="Times New Roman" panose="02020603050405020304" pitchFamily="18" charset="0"/>
              </a:rPr>
              <a:t>more than 7 mm </a:t>
            </a:r>
            <a:r>
              <a:rPr lang="en-US" sz="2800" dirty="0">
                <a:latin typeface="Times New Roman" panose="02020603050405020304" pitchFamily="18" charset="0"/>
                <a:cs typeface="Times New Roman" panose="02020603050405020304" pitchFamily="18" charset="0"/>
              </a:rPr>
              <a:t>in diameter </a:t>
            </a:r>
            <a:r>
              <a:rPr lang="en-US" sz="2800" dirty="0">
                <a:solidFill>
                  <a:srgbClr val="00B0F0"/>
                </a:solidFill>
                <a:latin typeface="Times New Roman" panose="02020603050405020304" pitchFamily="18" charset="0"/>
                <a:cs typeface="Times New Roman" panose="02020603050405020304" pitchFamily="18" charset="0"/>
              </a:rPr>
              <a:t>unless</a:t>
            </a:r>
            <a:r>
              <a:rPr lang="en-US" sz="2800" dirty="0">
                <a:latin typeface="Times New Roman" panose="02020603050405020304" pitchFamily="18" charset="0"/>
                <a:cs typeface="Times New Roman" panose="02020603050405020304" pitchFamily="18" charset="0"/>
              </a:rPr>
              <a:t> the patient has had a cholecystectomy, when it may be </a:t>
            </a:r>
            <a:r>
              <a:rPr lang="en-US" sz="2800" dirty="0">
                <a:solidFill>
                  <a:srgbClr val="00B0F0"/>
                </a:solidFill>
                <a:latin typeface="Times New Roman" panose="02020603050405020304" pitchFamily="18" charset="0"/>
                <a:cs typeface="Times New Roman" panose="02020603050405020304" pitchFamily="18" charset="0"/>
              </a:rPr>
              <a:t>larger.</a:t>
            </a:r>
          </a:p>
        </p:txBody>
      </p:sp>
    </p:spTree>
    <p:extLst>
      <p:ext uri="{BB962C8B-B14F-4D97-AF65-F5344CB8AC3E}">
        <p14:creationId xmlns:p14="http://schemas.microsoft.com/office/powerpoint/2010/main" val="2382648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34168" cy="6801862"/>
          </a:xfrm>
          <a:prstGeom prst="rect">
            <a:avLst/>
          </a:prstGeom>
        </p:spPr>
        <p:txBody>
          <a:bodyPr wrap="square">
            <a:spAutoFit/>
          </a:bodyPr>
          <a:lstStyle/>
          <a:p>
            <a:pPr algn="ctr"/>
            <a:r>
              <a:rPr lang="en-US" sz="2800" b="1" dirty="0">
                <a:solidFill>
                  <a:srgbClr val="FF0000"/>
                </a:solidFill>
              </a:rPr>
              <a:t>BILIARY SYSTEM</a:t>
            </a:r>
            <a:endParaRPr lang="en-US" sz="3200" b="1" dirty="0">
              <a:solidFill>
                <a:srgbClr val="00B0F0"/>
              </a:solidFill>
            </a:endParaRPr>
          </a:p>
          <a:p>
            <a:pPr algn="just"/>
            <a:r>
              <a:rPr lang="en-US" sz="2400" b="1" dirty="0">
                <a:solidFill>
                  <a:srgbClr val="00B050"/>
                </a:solidFill>
                <a:latin typeface="Times New Roman" panose="02020603050405020304" pitchFamily="18" charset="0"/>
                <a:cs typeface="Times New Roman" panose="02020603050405020304" pitchFamily="18" charset="0"/>
              </a:rPr>
              <a:t>Endoscopic retrograde cholangiopancreatography (ERCP):</a:t>
            </a: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r>
              <a:rPr lang="en-US" sz="2400" b="1" dirty="0">
                <a:solidFill>
                  <a:srgbClr val="00B050"/>
                </a:solidFill>
                <a:latin typeface="Times New Roman" panose="02020603050405020304" pitchFamily="18" charset="0"/>
                <a:cs typeface="Times New Roman" panose="02020603050405020304" pitchFamily="18" charset="0"/>
              </a:rPr>
              <a:t> </a:t>
            </a: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endParaRPr lang="en-US" sz="2400" b="1" dirty="0">
              <a:solidFill>
                <a:srgbClr val="00B050"/>
              </a:solidFill>
              <a:latin typeface="Times New Roman" panose="02020603050405020304" pitchFamily="18" charset="0"/>
              <a:cs typeface="Times New Roman" panose="02020603050405020304" pitchFamily="18" charset="0"/>
            </a:endParaRPr>
          </a:p>
          <a:p>
            <a:pPr algn="just"/>
            <a:r>
              <a:rPr lang="en-US" sz="2400" b="1" dirty="0">
                <a:solidFill>
                  <a:srgbClr val="00B050"/>
                </a:solidFill>
                <a:latin typeface="Times New Roman" panose="02020603050405020304" pitchFamily="18" charset="0"/>
                <a:cs typeface="Times New Roman" panose="02020603050405020304" pitchFamily="18" charset="0"/>
              </a:rPr>
              <a:t>Magnetic resonance cholangiopancreatography (MRCP): </a:t>
            </a:r>
          </a:p>
          <a:p>
            <a:pPr algn="just"/>
            <a:endParaRPr lang="en-US" sz="2800" dirty="0">
              <a:latin typeface="Times New Roman" panose="02020603050405020304" pitchFamily="18" charset="0"/>
              <a:cs typeface="Times New Roman" panose="02020603050405020304" pitchFamily="18" charset="0"/>
            </a:endParaRPr>
          </a:p>
          <a:p>
            <a:endParaRPr lang="en-US" sz="2000" b="1" dirty="0">
              <a:solidFill>
                <a:srgbClr val="00B050"/>
              </a:solidFill>
            </a:endParaRPr>
          </a:p>
          <a:p>
            <a:endParaRPr lang="en-US" sz="2000" b="1" dirty="0">
              <a:solidFill>
                <a:srgbClr val="00B050"/>
              </a:solidFill>
            </a:endParaRPr>
          </a:p>
          <a:p>
            <a:endParaRPr lang="en-US" sz="2000" b="1" dirty="0">
              <a:solidFill>
                <a:srgbClr val="00B050"/>
              </a:solidFill>
            </a:endParaRPr>
          </a:p>
          <a:p>
            <a:endParaRPr lang="en-US" sz="2000" b="1" dirty="0">
              <a:solidFill>
                <a:srgbClr val="00B050"/>
              </a:solidFill>
            </a:endParaRPr>
          </a:p>
          <a:p>
            <a:endParaRPr lang="en-US" sz="2000" b="1" dirty="0">
              <a:solidFill>
                <a:srgbClr val="00B050"/>
              </a:solidFill>
            </a:endParaRPr>
          </a:p>
          <a:p>
            <a:endParaRPr lang="en-US" sz="2000" b="1" dirty="0">
              <a:solidFill>
                <a:srgbClr val="00B050"/>
              </a:solidFill>
            </a:endParaRPr>
          </a:p>
          <a:p>
            <a:endParaRPr lang="en-US" sz="2000" b="1" dirty="0">
              <a:solidFill>
                <a:srgbClr val="00B050"/>
              </a:solidFill>
            </a:endParaRPr>
          </a:p>
        </p:txBody>
      </p:sp>
      <p:pic>
        <p:nvPicPr>
          <p:cNvPr id="3" name="Picture 2">
            <a:extLst>
              <a:ext uri="{FF2B5EF4-FFF2-40B4-BE49-F238E27FC236}">
                <a16:creationId xmlns:a16="http://schemas.microsoft.com/office/drawing/2014/main" id="{F5CBEE7F-E8A6-4AB7-BEBB-0377A80830FE}"/>
              </a:ext>
            </a:extLst>
          </p:cNvPr>
          <p:cNvPicPr>
            <a:picLocks noChangeAspect="1"/>
          </p:cNvPicPr>
          <p:nvPr/>
        </p:nvPicPr>
        <p:blipFill>
          <a:blip r:embed="rId2"/>
          <a:stretch>
            <a:fillRect/>
          </a:stretch>
        </p:blipFill>
        <p:spPr>
          <a:xfrm>
            <a:off x="2254638" y="983092"/>
            <a:ext cx="3810330" cy="2743200"/>
          </a:xfrm>
          <a:prstGeom prst="rect">
            <a:avLst/>
          </a:prstGeom>
        </p:spPr>
      </p:pic>
      <p:pic>
        <p:nvPicPr>
          <p:cNvPr id="4" name="Picture 2">
            <a:extLst>
              <a:ext uri="{FF2B5EF4-FFF2-40B4-BE49-F238E27FC236}">
                <a16:creationId xmlns:a16="http://schemas.microsoft.com/office/drawing/2014/main" id="{A756A04C-CA8D-42A0-8569-2839140B13CD}"/>
              </a:ext>
            </a:extLst>
          </p:cNvPr>
          <p:cNvPicPr>
            <a:picLocks noChangeAspect="1" noChangeArrowheads="1"/>
          </p:cNvPicPr>
          <p:nvPr/>
        </p:nvPicPr>
        <p:blipFill>
          <a:blip r:embed="rId3" cstate="print"/>
          <a:srcRect/>
          <a:stretch>
            <a:fillRect/>
          </a:stretch>
        </p:blipFill>
        <p:spPr bwMode="auto">
          <a:xfrm>
            <a:off x="2152410" y="4076247"/>
            <a:ext cx="4014787" cy="2743200"/>
          </a:xfrm>
          <a:prstGeom prst="rect">
            <a:avLst/>
          </a:prstGeom>
          <a:noFill/>
          <a:ln w="9525">
            <a:noFill/>
            <a:miter lim="800000"/>
            <a:headEnd/>
            <a:tailEnd/>
          </a:ln>
        </p:spPr>
      </p:pic>
      <p:sp>
        <p:nvSpPr>
          <p:cNvPr id="6" name="Rectangle 5">
            <a:extLst>
              <a:ext uri="{FF2B5EF4-FFF2-40B4-BE49-F238E27FC236}">
                <a16:creationId xmlns:a16="http://schemas.microsoft.com/office/drawing/2014/main" id="{46802CA0-0ADA-477B-A614-1344A083AAAC}"/>
              </a:ext>
            </a:extLst>
          </p:cNvPr>
          <p:cNvSpPr/>
          <p:nvPr/>
        </p:nvSpPr>
        <p:spPr>
          <a:xfrm>
            <a:off x="7276464" y="1893027"/>
            <a:ext cx="985641" cy="461665"/>
          </a:xfrm>
          <a:prstGeom prst="rect">
            <a:avLst/>
          </a:prstGeom>
        </p:spPr>
        <p:txBody>
          <a:bodyPr wrap="square">
            <a:spAutoFit/>
          </a:bodyPr>
          <a:lstStyle/>
          <a:p>
            <a:r>
              <a:rPr lang="en-US" sz="2400" b="1" dirty="0">
                <a:solidFill>
                  <a:srgbClr val="FF0000"/>
                </a:solidFill>
              </a:rPr>
              <a:t>ERCP</a:t>
            </a:r>
          </a:p>
        </p:txBody>
      </p:sp>
      <p:sp>
        <p:nvSpPr>
          <p:cNvPr id="7" name="Rectangle 6">
            <a:extLst>
              <a:ext uri="{FF2B5EF4-FFF2-40B4-BE49-F238E27FC236}">
                <a16:creationId xmlns:a16="http://schemas.microsoft.com/office/drawing/2014/main" id="{01AE4CFD-0C13-4272-8AC8-24E3582E9F13}"/>
              </a:ext>
            </a:extLst>
          </p:cNvPr>
          <p:cNvSpPr/>
          <p:nvPr/>
        </p:nvSpPr>
        <p:spPr>
          <a:xfrm>
            <a:off x="7251883" y="5562600"/>
            <a:ext cx="951864" cy="461665"/>
          </a:xfrm>
          <a:prstGeom prst="rect">
            <a:avLst/>
          </a:prstGeom>
        </p:spPr>
        <p:txBody>
          <a:bodyPr wrap="none">
            <a:spAutoFit/>
          </a:bodyPr>
          <a:lstStyle/>
          <a:p>
            <a:r>
              <a:rPr lang="en-US" sz="2400" b="1" dirty="0">
                <a:solidFill>
                  <a:srgbClr val="FF0000"/>
                </a:solidFill>
              </a:rPr>
              <a:t>MRCP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9" y="-30892"/>
            <a:ext cx="9084480" cy="68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0" y="228600"/>
            <a:ext cx="1219200" cy="400110"/>
          </a:xfrm>
          <a:prstGeom prst="rect">
            <a:avLst/>
          </a:prstGeom>
          <a:noFill/>
        </p:spPr>
        <p:txBody>
          <a:bodyPr wrap="square" rtlCol="0">
            <a:spAutoFit/>
          </a:bodyPr>
          <a:lstStyle/>
          <a:p>
            <a:r>
              <a:rPr lang="en-US" sz="2000" dirty="0">
                <a:solidFill>
                  <a:schemeClr val="bg1"/>
                </a:solidFill>
              </a:rPr>
              <a:t>Supine</a:t>
            </a:r>
          </a:p>
        </p:txBody>
      </p:sp>
    </p:spTree>
    <p:extLst>
      <p:ext uri="{BB962C8B-B14F-4D97-AF65-F5344CB8AC3E}">
        <p14:creationId xmlns:p14="http://schemas.microsoft.com/office/powerpoint/2010/main" val="2584082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0849"/>
            <a:ext cx="8991600" cy="1015663"/>
          </a:xfrm>
          <a:prstGeom prst="rect">
            <a:avLst/>
          </a:prstGeom>
        </p:spPr>
        <p:txBody>
          <a:bodyPr wrap="square">
            <a:spAutoFit/>
          </a:bodyPr>
          <a:lstStyle/>
          <a:p>
            <a:pPr algn="ctr"/>
            <a:r>
              <a:rPr lang="en-US" sz="2800" b="1" dirty="0">
                <a:solidFill>
                  <a:srgbClr val="FF0000"/>
                </a:solidFill>
              </a:rPr>
              <a:t>BILIARY SYSTEM</a:t>
            </a:r>
            <a:endParaRPr lang="en-US" sz="3600" b="1" dirty="0">
              <a:solidFill>
                <a:srgbClr val="00B050"/>
              </a:solidFill>
            </a:endParaRPr>
          </a:p>
          <a:p>
            <a:r>
              <a:rPr lang="en-US" sz="3200" b="1" dirty="0">
                <a:solidFill>
                  <a:srgbClr val="00B050"/>
                </a:solidFill>
              </a:rPr>
              <a:t>Percutaneous transhepatic cholangiogram (PTC) :</a:t>
            </a:r>
          </a:p>
        </p:txBody>
      </p:sp>
      <p:pic>
        <p:nvPicPr>
          <p:cNvPr id="3" name="Picture 4">
            <a:extLst>
              <a:ext uri="{FF2B5EF4-FFF2-40B4-BE49-F238E27FC236}">
                <a16:creationId xmlns:a16="http://schemas.microsoft.com/office/drawing/2014/main" id="{B1BDA085-0B6C-40DC-BF5C-F38F02DAB882}"/>
              </a:ext>
            </a:extLst>
          </p:cNvPr>
          <p:cNvPicPr>
            <a:picLocks noChangeAspect="1" noChangeArrowheads="1"/>
          </p:cNvPicPr>
          <p:nvPr/>
        </p:nvPicPr>
        <p:blipFill>
          <a:blip r:embed="rId2" cstate="print"/>
          <a:srcRect/>
          <a:stretch>
            <a:fillRect/>
          </a:stretch>
        </p:blipFill>
        <p:spPr bwMode="auto">
          <a:xfrm>
            <a:off x="2180334" y="1371600"/>
            <a:ext cx="4038600" cy="2724150"/>
          </a:xfrm>
          <a:prstGeom prst="rect">
            <a:avLst/>
          </a:prstGeom>
          <a:noFill/>
          <a:ln w="9525">
            <a:noFill/>
            <a:miter lim="800000"/>
            <a:headEnd/>
            <a:tailEnd/>
          </a:ln>
        </p:spPr>
      </p:pic>
      <p:sp>
        <p:nvSpPr>
          <p:cNvPr id="4" name="Rectangle 3">
            <a:extLst>
              <a:ext uri="{FF2B5EF4-FFF2-40B4-BE49-F238E27FC236}">
                <a16:creationId xmlns:a16="http://schemas.microsoft.com/office/drawing/2014/main" id="{D587725F-FD22-41E6-B82F-D8003E74D5DE}"/>
              </a:ext>
            </a:extLst>
          </p:cNvPr>
          <p:cNvSpPr/>
          <p:nvPr/>
        </p:nvSpPr>
        <p:spPr>
          <a:xfrm>
            <a:off x="1143000" y="2895600"/>
            <a:ext cx="656334" cy="461665"/>
          </a:xfrm>
          <a:prstGeom prst="rect">
            <a:avLst/>
          </a:prstGeom>
        </p:spPr>
        <p:txBody>
          <a:bodyPr wrap="none">
            <a:spAutoFit/>
          </a:bodyPr>
          <a:lstStyle/>
          <a:p>
            <a:r>
              <a:rPr lang="en-US" sz="2400" b="1" dirty="0">
                <a:solidFill>
                  <a:srgbClr val="FF0000"/>
                </a:solidFill>
              </a:rPr>
              <a:t>PTC</a:t>
            </a:r>
          </a:p>
        </p:txBody>
      </p:sp>
    </p:spTree>
    <p:extLst>
      <p:ext uri="{BB962C8B-B14F-4D97-AF65-F5344CB8AC3E}">
        <p14:creationId xmlns:p14="http://schemas.microsoft.com/office/powerpoint/2010/main" val="3709333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CP showing cholelithia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72571"/>
            <a:ext cx="3810000" cy="4111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CP showing cholelithia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
            <a:ext cx="4191000" cy="388620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3543" y="4180343"/>
            <a:ext cx="8984343" cy="2646878"/>
          </a:xfrm>
          <a:prstGeom prst="rect">
            <a:avLst/>
          </a:prstGeom>
        </p:spPr>
        <p:txBody>
          <a:bodyPr wrap="square">
            <a:spAutoFit/>
          </a:bodyPr>
          <a:lstStyle/>
          <a:p>
            <a:r>
              <a:rPr lang="en-US" b="1" dirty="0">
                <a:solidFill>
                  <a:srgbClr val="FF0000"/>
                </a:solidFill>
              </a:rPr>
              <a:t>ERCP showing cholelithiasis</a:t>
            </a:r>
          </a:p>
          <a:p>
            <a:r>
              <a:rPr lang="en-US" sz="2000" b="1" dirty="0">
                <a:solidFill>
                  <a:srgbClr val="FF0000"/>
                </a:solidFill>
              </a:rPr>
              <a:t>Endoscopic retrograde cholangiopancreatography (ERCP)</a:t>
            </a:r>
          </a:p>
          <a:p>
            <a:pPr algn="just"/>
            <a:r>
              <a:rPr lang="en-US" dirty="0">
                <a:solidFill>
                  <a:prstClr val="black"/>
                </a:solidFill>
              </a:rPr>
              <a:t>The tip of the endoscope (E) is located within the duodenum at the ampulla of Vater. Contrast enhancement allows visualization of the hepatic biliary tract, left and right hepatic ducts, cystic duct (CD), gall bladder (G), common bile duct (CBD), and pancreatic duct (PD). </a:t>
            </a:r>
            <a:r>
              <a:rPr lang="en-US" b="1" dirty="0">
                <a:solidFill>
                  <a:srgbClr val="00B0F0"/>
                </a:solidFill>
              </a:rPr>
              <a:t>Multiple filling defects (examples indicated by green overlay) can be seen within the gall bladder and cystic duct.</a:t>
            </a:r>
          </a:p>
          <a:p>
            <a:pPr algn="just"/>
            <a:r>
              <a:rPr lang="en-US" dirty="0">
                <a:solidFill>
                  <a:prstClr val="black"/>
                </a:solidFill>
              </a:rPr>
              <a:t>This finding is diagnostic of </a:t>
            </a:r>
            <a:r>
              <a:rPr lang="en-US" sz="2000" b="1" dirty="0">
                <a:solidFill>
                  <a:srgbClr val="FF0000"/>
                </a:solidFill>
              </a:rPr>
              <a:t>cholelithiasis.</a:t>
            </a:r>
            <a:endParaRPr lang="en-US" b="1" dirty="0">
              <a:solidFill>
                <a:srgbClr val="FF0000"/>
              </a:solidFill>
            </a:endParaRPr>
          </a:p>
          <a:p>
            <a:pPr algn="just"/>
            <a:r>
              <a:rPr lang="en-US" dirty="0">
                <a:solidFill>
                  <a:prstClr val="black"/>
                </a:solidFill>
              </a:rPr>
              <a:t>CHD: common hepatic duct</a:t>
            </a:r>
          </a:p>
        </p:txBody>
      </p:sp>
    </p:spTree>
    <p:extLst>
      <p:ext uri="{BB962C8B-B14F-4D97-AF65-F5344CB8AC3E}">
        <p14:creationId xmlns:p14="http://schemas.microsoft.com/office/powerpoint/2010/main" val="956017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RCP showing cholelithiasis and choledocholithi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9118"/>
            <a:ext cx="6858000" cy="478768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52400" y="4953000"/>
            <a:ext cx="8686800" cy="1815882"/>
          </a:xfrm>
          <a:prstGeom prst="rect">
            <a:avLst/>
          </a:prstGeom>
        </p:spPr>
        <p:txBody>
          <a:bodyPr wrap="square">
            <a:spAutoFit/>
          </a:bodyPr>
          <a:lstStyle/>
          <a:p>
            <a:pPr algn="just"/>
            <a:r>
              <a:rPr lang="en-US" sz="2000" b="1" dirty="0">
                <a:solidFill>
                  <a:srgbClr val="FF0000"/>
                </a:solidFill>
              </a:rPr>
              <a:t>MRCP showing cholelithiasis and Choledocholithiasis</a:t>
            </a:r>
          </a:p>
          <a:p>
            <a:pPr algn="just"/>
            <a:r>
              <a:rPr lang="en-US" sz="2000" b="1" dirty="0">
                <a:solidFill>
                  <a:srgbClr val="FF0000"/>
                </a:solidFill>
              </a:rPr>
              <a:t>Magnetic resonance cholangiopancreatography (MRCP)</a:t>
            </a:r>
          </a:p>
          <a:p>
            <a:pPr algn="just"/>
            <a:r>
              <a:rPr lang="en-US" b="1" dirty="0">
                <a:solidFill>
                  <a:srgbClr val="00B0F0"/>
                </a:solidFill>
              </a:rPr>
              <a:t>Filling defects (i.e., the dark spots or areas that have not taken up the contrast)</a:t>
            </a:r>
            <a:r>
              <a:rPr lang="en-US" dirty="0"/>
              <a:t> are visible within </a:t>
            </a:r>
            <a:r>
              <a:rPr lang="en-US" b="1" dirty="0">
                <a:solidFill>
                  <a:srgbClr val="00B0F0"/>
                </a:solidFill>
              </a:rPr>
              <a:t>the gallbladder </a:t>
            </a:r>
            <a:r>
              <a:rPr lang="en-US" dirty="0"/>
              <a:t>(a), the </a:t>
            </a:r>
            <a:r>
              <a:rPr lang="en-US" b="1" dirty="0">
                <a:solidFill>
                  <a:srgbClr val="00B0F0"/>
                </a:solidFill>
              </a:rPr>
              <a:t>cystic duct </a:t>
            </a:r>
            <a:r>
              <a:rPr lang="en-US" dirty="0"/>
              <a:t>(e), and the </a:t>
            </a:r>
            <a:r>
              <a:rPr lang="en-US" b="1" dirty="0">
                <a:solidFill>
                  <a:srgbClr val="00B0F0"/>
                </a:solidFill>
              </a:rPr>
              <a:t>common bile duct </a:t>
            </a:r>
            <a:r>
              <a:rPr lang="en-US" dirty="0"/>
              <a:t>(b).</a:t>
            </a:r>
          </a:p>
          <a:p>
            <a:pPr algn="just"/>
            <a:r>
              <a:rPr lang="en-US" dirty="0"/>
              <a:t>These features are diagnostic </a:t>
            </a:r>
            <a:r>
              <a:rPr lang="en-US" b="1" dirty="0">
                <a:solidFill>
                  <a:srgbClr val="FF0000"/>
                </a:solidFill>
              </a:rPr>
              <a:t>of cholelithiasis </a:t>
            </a:r>
            <a:r>
              <a:rPr lang="en-US" dirty="0"/>
              <a:t>complicated by </a:t>
            </a:r>
            <a:r>
              <a:rPr lang="en-US" b="1" dirty="0">
                <a:solidFill>
                  <a:srgbClr val="FF0000"/>
                </a:solidFill>
              </a:rPr>
              <a:t>choledocholithiasis.</a:t>
            </a:r>
          </a:p>
          <a:p>
            <a:pPr algn="just"/>
            <a:r>
              <a:rPr lang="en-US" dirty="0"/>
              <a:t>c: pancreatic duct; d: duodenum</a:t>
            </a:r>
          </a:p>
        </p:txBody>
      </p:sp>
    </p:spTree>
    <p:extLst>
      <p:ext uri="{BB962C8B-B14F-4D97-AF65-F5344CB8AC3E}">
        <p14:creationId xmlns:p14="http://schemas.microsoft.com/office/powerpoint/2010/main" val="1733758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614" y="914400"/>
            <a:ext cx="707231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2222480"/>
            <a:ext cx="1828800" cy="3139321"/>
          </a:xfrm>
          <a:prstGeom prst="rect">
            <a:avLst/>
          </a:prstGeom>
        </p:spPr>
        <p:txBody>
          <a:bodyPr wrap="square">
            <a:spAutoFit/>
          </a:bodyPr>
          <a:lstStyle/>
          <a:p>
            <a:r>
              <a:rPr lang="en-US" dirty="0"/>
              <a:t>Transverse image at the dome of the liver shows left and middle hepatic vein draining into the inferior vena cava. The homogeneous liver texture is well seen</a:t>
            </a:r>
          </a:p>
        </p:txBody>
      </p:sp>
      <p:sp>
        <p:nvSpPr>
          <p:cNvPr id="3" name="Rectangle 2"/>
          <p:cNvSpPr/>
          <p:nvPr/>
        </p:nvSpPr>
        <p:spPr>
          <a:xfrm>
            <a:off x="304800" y="1"/>
            <a:ext cx="8610600" cy="1200329"/>
          </a:xfrm>
          <a:prstGeom prst="rect">
            <a:avLst/>
          </a:prstGeom>
        </p:spPr>
        <p:txBody>
          <a:bodyPr wrap="square">
            <a:spAutoFit/>
          </a:bodyPr>
          <a:lstStyle/>
          <a:p>
            <a:r>
              <a:rPr lang="en-US" dirty="0"/>
              <a:t>Transverse Plane</a:t>
            </a:r>
            <a:br>
              <a:rPr lang="en-US" dirty="0"/>
            </a:br>
            <a:r>
              <a:rPr lang="en-US" dirty="0"/>
              <a:t>The transverse sectional images are presented in descending order from the dome of the diaphragm to the umbilicus.</a:t>
            </a:r>
            <a:br>
              <a:rPr lang="en-US" dirty="0"/>
            </a:br>
            <a:endParaRPr lang="en-US" dirty="0"/>
          </a:p>
        </p:txBody>
      </p:sp>
    </p:spTree>
    <p:extLst>
      <p:ext uri="{BB962C8B-B14F-4D97-AF65-F5344CB8AC3E}">
        <p14:creationId xmlns:p14="http://schemas.microsoft.com/office/powerpoint/2010/main" val="1330045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4" y="0"/>
            <a:ext cx="9096375"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759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9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543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 y="304800"/>
            <a:ext cx="9067800" cy="649224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pic>
      <p:sp>
        <p:nvSpPr>
          <p:cNvPr id="3" name="Rectangle 2"/>
          <p:cNvSpPr/>
          <p:nvPr/>
        </p:nvSpPr>
        <p:spPr>
          <a:xfrm>
            <a:off x="5181600" y="6096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Seagull sign</a:t>
            </a:r>
            <a:endParaRPr lang="ar-SA" dirty="0"/>
          </a:p>
        </p:txBody>
      </p:sp>
    </p:spTree>
    <p:extLst>
      <p:ext uri="{BB962C8B-B14F-4D97-AF65-F5344CB8AC3E}">
        <p14:creationId xmlns:p14="http://schemas.microsoft.com/office/powerpoint/2010/main" val="731443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8778240"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618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Autofit/>
          </a:bodyPr>
          <a:lstStyle/>
          <a:p>
            <a:r>
              <a:rPr lang="en-US" sz="2800" dirty="0">
                <a:solidFill>
                  <a:srgbClr val="FFC000"/>
                </a:solidFill>
              </a:rPr>
              <a:t>LIVER METASTASIS</a:t>
            </a:r>
            <a:endParaRPr lang="en-CA" sz="2800" dirty="0">
              <a:solidFill>
                <a:srgbClr val="FFC000"/>
              </a:solidFill>
            </a:endParaRPr>
          </a:p>
        </p:txBody>
      </p:sp>
      <p:sp>
        <p:nvSpPr>
          <p:cNvPr id="5" name="Rectangle 4"/>
          <p:cNvSpPr/>
          <p:nvPr/>
        </p:nvSpPr>
        <p:spPr>
          <a:xfrm>
            <a:off x="0" y="381000"/>
            <a:ext cx="9144000" cy="1015663"/>
          </a:xfrm>
          <a:prstGeom prst="rect">
            <a:avLst/>
          </a:prstGeom>
        </p:spPr>
        <p:txBody>
          <a:bodyPr wrap="square">
            <a:spAutoFit/>
          </a:bodyPr>
          <a:lstStyle/>
          <a:p>
            <a:r>
              <a:rPr lang="en-US" sz="2000" dirty="0"/>
              <a:t>At CT, metastases are seen as rounded areas, usually lower in density than the contrast enhanced surrounding parenchyma, Most are well demarcated from the adjacent parenchyma. </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676400" y="1371601"/>
            <a:ext cx="5688035" cy="4267200"/>
          </a:xfrm>
          <a:prstGeom prst="rect">
            <a:avLst/>
          </a:prstGeom>
          <a:noFill/>
          <a:ln w="9525">
            <a:noFill/>
            <a:miter lim="800000"/>
            <a:headEnd/>
            <a:tailEnd/>
          </a:ln>
        </p:spPr>
      </p:pic>
      <p:sp>
        <p:nvSpPr>
          <p:cNvPr id="8" name="Rectangle 7"/>
          <p:cNvSpPr/>
          <p:nvPr/>
        </p:nvSpPr>
        <p:spPr>
          <a:xfrm>
            <a:off x="228600" y="5638800"/>
            <a:ext cx="8915400" cy="1015663"/>
          </a:xfrm>
          <a:prstGeom prst="rect">
            <a:avLst/>
          </a:prstGeom>
        </p:spPr>
        <p:txBody>
          <a:bodyPr wrap="square">
            <a:spAutoFit/>
          </a:bodyPr>
          <a:lstStyle/>
          <a:p>
            <a:pPr algn="just"/>
            <a:r>
              <a:rPr lang="en-US" sz="2000" b="1" dirty="0">
                <a:solidFill>
                  <a:srgbClr val="C00000"/>
                </a:solidFill>
              </a:rPr>
              <a:t>CT scan of liver metastases</a:t>
            </a:r>
            <a:r>
              <a:rPr lang="en-US" dirty="0"/>
              <a:t>. </a:t>
            </a:r>
            <a:r>
              <a:rPr lang="en-US" sz="2000" b="1" dirty="0"/>
              <a:t>There are a large number of low density lesions in both lobes of the liver, which show enhancement around their edges. The patient had carcinoma of the bronchus.</a:t>
            </a:r>
            <a:endParaRPr lang="en-US" b="1" dirty="0"/>
          </a:p>
        </p:txBody>
      </p:sp>
    </p:spTree>
    <p:extLst>
      <p:ext uri="{BB962C8B-B14F-4D97-AF65-F5344CB8AC3E}">
        <p14:creationId xmlns:p14="http://schemas.microsoft.com/office/powerpoint/2010/main" val="904410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457200"/>
          </a:xfrm>
        </p:spPr>
        <p:txBody>
          <a:bodyPr>
            <a:normAutofit fontScale="90000"/>
          </a:bodyPr>
          <a:lstStyle/>
          <a:p>
            <a:r>
              <a:rPr lang="en-US" dirty="0">
                <a:solidFill>
                  <a:srgbClr val="FFC000"/>
                </a:solidFill>
              </a:rPr>
              <a:t>LIVER ABSCESS</a:t>
            </a:r>
            <a:endParaRPr lang="en-CA" dirty="0">
              <a:solidFill>
                <a:srgbClr val="FFC000"/>
              </a:solidFill>
            </a:endParaRPr>
          </a:p>
        </p:txBody>
      </p:sp>
      <p:sp>
        <p:nvSpPr>
          <p:cNvPr id="3" name="مستطيل 2"/>
          <p:cNvSpPr/>
          <p:nvPr/>
        </p:nvSpPr>
        <p:spPr>
          <a:xfrm>
            <a:off x="27709" y="411908"/>
            <a:ext cx="9040091" cy="2308324"/>
          </a:xfrm>
          <a:prstGeom prst="rect">
            <a:avLst/>
          </a:prstGeom>
        </p:spPr>
        <p:txBody>
          <a:bodyPr wrap="square">
            <a:spAutoFit/>
          </a:bodyPr>
          <a:lstStyle/>
          <a:p>
            <a:pPr marL="285750" indent="-285750" algn="just">
              <a:buFont typeface="Arial" pitchFamily="34" charset="0"/>
              <a:buChar char="•"/>
            </a:pPr>
            <a:r>
              <a:rPr lang="en-US" sz="2400" dirty="0"/>
              <a:t>Hepatic abscesses tend to have fluid centres, with walls that are thicker, more irregular and more obvious than those of simple cysts. </a:t>
            </a:r>
          </a:p>
          <a:p>
            <a:pPr marL="285750" indent="-285750" algn="just">
              <a:buFont typeface="Arial" pitchFamily="34" charset="0"/>
              <a:buChar char="•"/>
            </a:pPr>
            <a:r>
              <a:rPr lang="en-US" sz="2400" dirty="0"/>
              <a:t>Occasionally, chronic abscesses calcify.</a:t>
            </a:r>
          </a:p>
          <a:p>
            <a:pPr marL="285750" indent="-285750" algn="just">
              <a:buFont typeface="Arial" pitchFamily="34" charset="0"/>
              <a:buChar char="•"/>
            </a:pPr>
            <a:r>
              <a:rPr lang="en-US" sz="2400" dirty="0"/>
              <a:t>Aspiration and drainage are invariably undertaken in any case of suspected abscess and are conveniently performed under ultrasound guidance.</a:t>
            </a:r>
            <a:endParaRPr lang="ar-EG"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3048000"/>
            <a:ext cx="422563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0"/>
            <a:ext cx="388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193964" y="6211669"/>
            <a:ext cx="8610600" cy="646331"/>
          </a:xfrm>
          <a:prstGeom prst="rect">
            <a:avLst/>
          </a:prstGeom>
        </p:spPr>
        <p:txBody>
          <a:bodyPr wrap="square">
            <a:spAutoFit/>
          </a:bodyPr>
          <a:lstStyle/>
          <a:p>
            <a:r>
              <a:rPr lang="en-US" b="1" dirty="0">
                <a:solidFill>
                  <a:srgbClr val="FF0000"/>
                </a:solidFill>
              </a:rPr>
              <a:t>Liver abscess. </a:t>
            </a:r>
            <a:r>
              <a:rPr lang="en-US" b="1" dirty="0">
                <a:solidFill>
                  <a:srgbClr val="00B0F0"/>
                </a:solidFill>
              </a:rPr>
              <a:t>(a) Ultrasound scan showing an area of mixed echogenicity in the liver. (b) CT in another patient showing multifocal areas of low attenuation.</a:t>
            </a:r>
            <a:endParaRPr lang="ar-EG" b="1" dirty="0">
              <a:solidFill>
                <a:srgbClr val="00B0F0"/>
              </a:solidFill>
            </a:endParaRPr>
          </a:p>
        </p:txBody>
      </p:sp>
    </p:spTree>
    <p:extLst>
      <p:ext uri="{BB962C8B-B14F-4D97-AF65-F5344CB8AC3E}">
        <p14:creationId xmlns:p14="http://schemas.microsoft.com/office/powerpoint/2010/main" val="179214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a:t>PLAIN FILM: NORMAL</a:t>
            </a:r>
            <a:br>
              <a:rPr lang="en-US" dirty="0"/>
            </a:br>
            <a:r>
              <a:rPr lang="en-US" dirty="0"/>
              <a:t>GAS PATTERN LARGE BOWEL</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066800"/>
            <a:ext cx="4823117"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657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8EF3-C0F0-4280-9F49-355A7DC32CA1}"/>
              </a:ext>
            </a:extLst>
          </p:cNvPr>
          <p:cNvSpPr>
            <a:spLocks noGrp="1"/>
          </p:cNvSpPr>
          <p:nvPr>
            <p:ph type="title"/>
          </p:nvPr>
        </p:nvSpPr>
        <p:spPr>
          <a:xfrm>
            <a:off x="457200" y="0"/>
            <a:ext cx="8229600" cy="731837"/>
          </a:xfrm>
        </p:spPr>
        <p:txBody>
          <a:bodyPr>
            <a:normAutofit fontScale="90000"/>
          </a:bodyPr>
          <a:lstStyle/>
          <a:p>
            <a:r>
              <a:rPr lang="en-US" b="1" dirty="0">
                <a:solidFill>
                  <a:srgbClr val="FF0000"/>
                </a:solidFill>
              </a:rPr>
              <a:t>Jaundice</a:t>
            </a:r>
            <a:endParaRPr lang="en-US" dirty="0">
              <a:solidFill>
                <a:srgbClr val="FF0000"/>
              </a:solidFill>
            </a:endParaRPr>
          </a:p>
        </p:txBody>
      </p:sp>
      <p:sp>
        <p:nvSpPr>
          <p:cNvPr id="3" name="Content Placeholder 2">
            <a:extLst>
              <a:ext uri="{FF2B5EF4-FFF2-40B4-BE49-F238E27FC236}">
                <a16:creationId xmlns:a16="http://schemas.microsoft.com/office/drawing/2014/main" id="{A8689786-BA2A-42F9-B8CF-AFC41FDD01C0}"/>
              </a:ext>
            </a:extLst>
          </p:cNvPr>
          <p:cNvSpPr>
            <a:spLocks noGrp="1"/>
          </p:cNvSpPr>
          <p:nvPr>
            <p:ph idx="1"/>
          </p:nvPr>
        </p:nvSpPr>
        <p:spPr>
          <a:xfrm>
            <a:off x="0" y="609600"/>
            <a:ext cx="8991600" cy="5699126"/>
          </a:xfrm>
        </p:spPr>
        <p:txBody>
          <a:bodyPr>
            <a:normAutofit fontScale="92500"/>
          </a:bodyPr>
          <a:lstStyle/>
          <a:p>
            <a:pPr algn="just"/>
            <a:r>
              <a:rPr lang="en-US" dirty="0">
                <a:latin typeface="Times New Roman" panose="02020603050405020304" pitchFamily="18" charset="0"/>
                <a:cs typeface="Times New Roman" panose="02020603050405020304" pitchFamily="18" charset="0"/>
              </a:rPr>
              <a:t>Imaging is used to determine the </a:t>
            </a:r>
            <a:r>
              <a:rPr lang="en-US" dirty="0">
                <a:solidFill>
                  <a:srgbClr val="00B0F0"/>
                </a:solidFill>
                <a:latin typeface="Times New Roman" panose="02020603050405020304" pitchFamily="18" charset="0"/>
                <a:cs typeface="Times New Roman" panose="02020603050405020304" pitchFamily="18" charset="0"/>
              </a:rPr>
              <a:t>site</a:t>
            </a:r>
            <a:r>
              <a:rPr lang="en-US" dirty="0">
                <a:latin typeface="Times New Roman" panose="02020603050405020304" pitchFamily="18" charset="0"/>
                <a:cs typeface="Times New Roman" panose="02020603050405020304" pitchFamily="18" charset="0"/>
              </a:rPr>
              <a:t> (e.g. distal common bile duct) and, if possible, the </a:t>
            </a:r>
            <a:r>
              <a:rPr lang="en-US" dirty="0">
                <a:solidFill>
                  <a:srgbClr val="00B0F0"/>
                </a:solidFill>
                <a:latin typeface="Times New Roman" panose="02020603050405020304" pitchFamily="18" charset="0"/>
                <a:cs typeface="Times New Roman" panose="02020603050405020304" pitchFamily="18" charset="0"/>
              </a:rPr>
              <a:t>cause</a:t>
            </a:r>
            <a:r>
              <a:rPr lang="en-US" dirty="0">
                <a:latin typeface="Times New Roman" panose="02020603050405020304" pitchFamily="18" charset="0"/>
                <a:cs typeface="Times New Roman" panose="02020603050405020304" pitchFamily="18" charset="0"/>
              </a:rPr>
              <a:t> of obstruction.</a:t>
            </a:r>
          </a:p>
          <a:p>
            <a:pPr algn="just"/>
            <a:r>
              <a:rPr lang="en-US" dirty="0">
                <a:solidFill>
                  <a:srgbClr val="00B0F0"/>
                </a:solidFill>
                <a:latin typeface="Times New Roman" panose="02020603050405020304" pitchFamily="18" charset="0"/>
                <a:cs typeface="Times New Roman" panose="02020603050405020304" pitchFamily="18" charset="0"/>
              </a:rPr>
              <a:t>Dilatation of the intra- and extrahepatic biliary system </a:t>
            </a:r>
            <a:r>
              <a:rPr lang="en-US" dirty="0">
                <a:latin typeface="Times New Roman" panose="02020603050405020304" pitchFamily="18" charset="0"/>
                <a:cs typeface="Times New Roman" panose="02020603050405020304" pitchFamily="18" charset="0"/>
              </a:rPr>
              <a:t>can be identified at ultrasound, CT and MRI. </a:t>
            </a:r>
          </a:p>
          <a:p>
            <a:pPr algn="just"/>
            <a:r>
              <a:rPr lang="en-US" b="1" dirty="0">
                <a:solidFill>
                  <a:srgbClr val="00B050"/>
                </a:solidFill>
                <a:latin typeface="Times New Roman" panose="02020603050405020304" pitchFamily="18" charset="0"/>
                <a:cs typeface="Times New Roman" panose="02020603050405020304" pitchFamily="18" charset="0"/>
              </a:rPr>
              <a:t>Ultrasound</a:t>
            </a:r>
            <a:r>
              <a:rPr lang="en-US" dirty="0">
                <a:latin typeface="Times New Roman" panose="02020603050405020304" pitchFamily="18" charset="0"/>
                <a:cs typeface="Times New Roman" panose="02020603050405020304" pitchFamily="18" charset="0"/>
              </a:rPr>
              <a:t> is usually the </a:t>
            </a:r>
            <a:r>
              <a:rPr lang="en-US" dirty="0">
                <a:solidFill>
                  <a:srgbClr val="00B0F0"/>
                </a:solidFill>
                <a:latin typeface="Times New Roman" panose="02020603050405020304" pitchFamily="18" charset="0"/>
                <a:cs typeface="Times New Roman" panose="02020603050405020304" pitchFamily="18" charset="0"/>
              </a:rPr>
              <a:t>first test </a:t>
            </a:r>
            <a:r>
              <a:rPr lang="en-US" dirty="0">
                <a:latin typeface="Times New Roman" panose="02020603050405020304" pitchFamily="18" charset="0"/>
                <a:cs typeface="Times New Roman" panose="02020603050405020304" pitchFamily="18" charset="0"/>
              </a:rPr>
              <a:t>to be performed. </a:t>
            </a:r>
          </a:p>
          <a:p>
            <a:pPr algn="just"/>
            <a:r>
              <a:rPr lang="en-US" dirty="0">
                <a:latin typeface="Times New Roman" panose="02020603050405020304" pitchFamily="18" charset="0"/>
                <a:cs typeface="Times New Roman" panose="02020603050405020304" pitchFamily="18" charset="0"/>
              </a:rPr>
              <a:t>Dilated intrahepatic biliary ducts are seen at ultrasound as </a:t>
            </a:r>
            <a:r>
              <a:rPr lang="en-US" dirty="0">
                <a:solidFill>
                  <a:srgbClr val="00B0F0"/>
                </a:solidFill>
                <a:latin typeface="Times New Roman" panose="02020603050405020304" pitchFamily="18" charset="0"/>
                <a:cs typeface="Times New Roman" panose="02020603050405020304" pitchFamily="18" charset="0"/>
              </a:rPr>
              <a:t>serpentine structures paralleling </a:t>
            </a:r>
            <a:r>
              <a:rPr lang="en-US" dirty="0">
                <a:latin typeface="Times New Roman" panose="02020603050405020304" pitchFamily="18" charset="0"/>
                <a:cs typeface="Times New Roman" panose="02020603050405020304" pitchFamily="18" charset="0"/>
              </a:rPr>
              <a:t>the</a:t>
            </a:r>
            <a:r>
              <a:rPr lang="en-US" dirty="0">
                <a:solidFill>
                  <a:srgbClr val="00B0F0"/>
                </a:solidFill>
                <a:latin typeface="Times New Roman" panose="02020603050405020304" pitchFamily="18" charset="0"/>
                <a:cs typeface="Times New Roman" panose="02020603050405020304" pitchFamily="18" charset="0"/>
              </a:rPr>
              <a:t> portal veins, a </a:t>
            </a:r>
            <a:r>
              <a:rPr lang="en-US" dirty="0">
                <a:latin typeface="Times New Roman" panose="02020603050405020304" pitchFamily="18" charset="0"/>
                <a:cs typeface="Times New Roman" panose="02020603050405020304" pitchFamily="18" charset="0"/>
              </a:rPr>
              <a:t>finding known as the </a:t>
            </a:r>
            <a:r>
              <a:rPr lang="en-US" dirty="0">
                <a:solidFill>
                  <a:srgbClr val="00B0F0"/>
                </a:solidFill>
                <a:latin typeface="Times New Roman" panose="02020603050405020304" pitchFamily="18" charset="0"/>
                <a:cs typeface="Times New Roman" panose="02020603050405020304" pitchFamily="18" charset="0"/>
              </a:rPr>
              <a:t>‘double channel sign’. </a:t>
            </a:r>
          </a:p>
          <a:p>
            <a:pPr algn="just"/>
            <a:r>
              <a:rPr lang="en-US" dirty="0">
                <a:latin typeface="Times New Roman" panose="02020603050405020304" pitchFamily="18" charset="0"/>
                <a:cs typeface="Times New Roman" panose="02020603050405020304" pitchFamily="18" charset="0"/>
              </a:rPr>
              <a:t>The </a:t>
            </a:r>
            <a:r>
              <a:rPr lang="en-US" dirty="0">
                <a:solidFill>
                  <a:srgbClr val="00B050"/>
                </a:solidFill>
                <a:latin typeface="Times New Roman" panose="02020603050405020304" pitchFamily="18" charset="0"/>
                <a:cs typeface="Times New Roman" panose="02020603050405020304" pitchFamily="18" charset="0"/>
              </a:rPr>
              <a:t>common bile duct lies </a:t>
            </a:r>
            <a:r>
              <a:rPr lang="en-US" dirty="0">
                <a:latin typeface="Times New Roman" panose="02020603050405020304" pitchFamily="18" charset="0"/>
                <a:cs typeface="Times New Roman" panose="02020603050405020304" pitchFamily="18" charset="0"/>
              </a:rPr>
              <a:t>just in </a:t>
            </a:r>
            <a:r>
              <a:rPr lang="en-US" dirty="0">
                <a:solidFill>
                  <a:srgbClr val="00B0F0"/>
                </a:solidFill>
                <a:latin typeface="Times New Roman" panose="02020603050405020304" pitchFamily="18" charset="0"/>
                <a:cs typeface="Times New Roman" panose="02020603050405020304" pitchFamily="18" charset="0"/>
              </a:rPr>
              <a:t>front of </a:t>
            </a:r>
            <a:r>
              <a:rPr lang="en-US" dirty="0">
                <a:latin typeface="Times New Roman" panose="02020603050405020304" pitchFamily="18" charset="0"/>
                <a:cs typeface="Times New Roman" panose="02020603050405020304" pitchFamily="18" charset="0"/>
              </a:rPr>
              <a:t>the </a:t>
            </a:r>
            <a:r>
              <a:rPr lang="en-US" dirty="0">
                <a:solidFill>
                  <a:srgbClr val="00B050"/>
                </a:solidFill>
                <a:latin typeface="Times New Roman" panose="02020603050405020304" pitchFamily="18" charset="0"/>
                <a:cs typeface="Times New Roman" panose="02020603050405020304" pitchFamily="18" charset="0"/>
              </a:rPr>
              <a:t>portal vein</a:t>
            </a:r>
            <a:r>
              <a:rPr lang="en-US" dirty="0">
                <a:latin typeface="Times New Roman" panose="02020603050405020304" pitchFamily="18" charset="0"/>
                <a:cs typeface="Times New Roman" panose="02020603050405020304" pitchFamily="18" charset="0"/>
              </a:rPr>
              <a:t> and is </a:t>
            </a:r>
            <a:r>
              <a:rPr lang="en-US" dirty="0">
                <a:solidFill>
                  <a:srgbClr val="00B0F0"/>
                </a:solidFill>
                <a:latin typeface="Times New Roman" panose="02020603050405020304" pitchFamily="18" charset="0"/>
                <a:cs typeface="Times New Roman" panose="02020603050405020304" pitchFamily="18" charset="0"/>
              </a:rPr>
              <a:t>dilated when more than 7 mm in diameter</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6741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C23D87-9BEF-482B-8E0F-21EDAF03C7C0}"/>
              </a:ext>
            </a:extLst>
          </p:cNvPr>
          <p:cNvPicPr>
            <a:picLocks noGrp="1" noChangeAspect="1"/>
          </p:cNvPicPr>
          <p:nvPr>
            <p:ph idx="1"/>
          </p:nvPr>
        </p:nvPicPr>
        <p:blipFill>
          <a:blip r:embed="rId2"/>
          <a:stretch>
            <a:fillRect/>
          </a:stretch>
        </p:blipFill>
        <p:spPr>
          <a:xfrm>
            <a:off x="71438" y="33337"/>
            <a:ext cx="4662260" cy="4525963"/>
          </a:xfrm>
          <a:prstGeom prst="rect">
            <a:avLst/>
          </a:prstGeom>
        </p:spPr>
      </p:pic>
      <p:pic>
        <p:nvPicPr>
          <p:cNvPr id="5" name="Picture 4">
            <a:extLst>
              <a:ext uri="{FF2B5EF4-FFF2-40B4-BE49-F238E27FC236}">
                <a16:creationId xmlns:a16="http://schemas.microsoft.com/office/drawing/2014/main" id="{A9ACD07F-2DFE-4F29-BF1E-AC2E08750FB9}"/>
              </a:ext>
            </a:extLst>
          </p:cNvPr>
          <p:cNvPicPr>
            <a:picLocks noChangeAspect="1"/>
          </p:cNvPicPr>
          <p:nvPr/>
        </p:nvPicPr>
        <p:blipFill>
          <a:blip r:embed="rId3"/>
          <a:stretch>
            <a:fillRect/>
          </a:stretch>
        </p:blipFill>
        <p:spPr>
          <a:xfrm>
            <a:off x="5029200" y="633800"/>
            <a:ext cx="4071937" cy="3023800"/>
          </a:xfrm>
          <a:prstGeom prst="rect">
            <a:avLst/>
          </a:prstGeom>
        </p:spPr>
      </p:pic>
      <p:sp>
        <p:nvSpPr>
          <p:cNvPr id="6" name="Rectangle 5">
            <a:extLst>
              <a:ext uri="{FF2B5EF4-FFF2-40B4-BE49-F238E27FC236}">
                <a16:creationId xmlns:a16="http://schemas.microsoft.com/office/drawing/2014/main" id="{042FB622-675A-4E0B-958F-195A27FB0A0A}"/>
              </a:ext>
            </a:extLst>
          </p:cNvPr>
          <p:cNvSpPr/>
          <p:nvPr/>
        </p:nvSpPr>
        <p:spPr>
          <a:xfrm>
            <a:off x="1743413" y="1747793"/>
            <a:ext cx="659155" cy="369332"/>
          </a:xfrm>
          <a:prstGeom prst="rect">
            <a:avLst/>
          </a:prstGeom>
        </p:spPr>
        <p:txBody>
          <a:bodyPr wrap="none">
            <a:spAutoFit/>
          </a:bodyPr>
          <a:lstStyle/>
          <a:p>
            <a:r>
              <a:rPr lang="en-US" dirty="0">
                <a:solidFill>
                  <a:srgbClr val="FFFFFF"/>
                </a:solidFill>
                <a:latin typeface="Times-Roman"/>
              </a:rPr>
              <a:t>CBD</a:t>
            </a:r>
            <a:endParaRPr lang="en-US" dirty="0"/>
          </a:p>
        </p:txBody>
      </p:sp>
      <p:sp>
        <p:nvSpPr>
          <p:cNvPr id="7" name="Rectangle 6">
            <a:extLst>
              <a:ext uri="{FF2B5EF4-FFF2-40B4-BE49-F238E27FC236}">
                <a16:creationId xmlns:a16="http://schemas.microsoft.com/office/drawing/2014/main" id="{0EED8D61-73A4-4520-9654-664FA9A906A2}"/>
              </a:ext>
            </a:extLst>
          </p:cNvPr>
          <p:cNvSpPr/>
          <p:nvPr/>
        </p:nvSpPr>
        <p:spPr>
          <a:xfrm>
            <a:off x="1833181" y="2179037"/>
            <a:ext cx="479618" cy="369332"/>
          </a:xfrm>
          <a:prstGeom prst="rect">
            <a:avLst/>
          </a:prstGeom>
        </p:spPr>
        <p:txBody>
          <a:bodyPr wrap="none">
            <a:spAutoFit/>
          </a:bodyPr>
          <a:lstStyle/>
          <a:p>
            <a:r>
              <a:rPr lang="en-US" dirty="0">
                <a:solidFill>
                  <a:srgbClr val="FFFFFF"/>
                </a:solidFill>
                <a:latin typeface="Times-Roman"/>
              </a:rPr>
              <a:t>PV</a:t>
            </a:r>
            <a:endParaRPr lang="en-US" dirty="0"/>
          </a:p>
        </p:txBody>
      </p:sp>
      <p:sp>
        <p:nvSpPr>
          <p:cNvPr id="8" name="Rectangle 7">
            <a:extLst>
              <a:ext uri="{FF2B5EF4-FFF2-40B4-BE49-F238E27FC236}">
                <a16:creationId xmlns:a16="http://schemas.microsoft.com/office/drawing/2014/main" id="{36E44B9C-58DA-4ED8-BF46-3E8839FED397}"/>
              </a:ext>
            </a:extLst>
          </p:cNvPr>
          <p:cNvSpPr/>
          <p:nvPr/>
        </p:nvSpPr>
        <p:spPr>
          <a:xfrm>
            <a:off x="71438" y="4595331"/>
            <a:ext cx="9029699" cy="2246769"/>
          </a:xfrm>
          <a:prstGeom prst="rect">
            <a:avLst/>
          </a:prstGeom>
        </p:spPr>
        <p:txBody>
          <a:bodyPr wrap="square">
            <a:spAutoFit/>
          </a:bodyPr>
          <a:lstStyle/>
          <a:p>
            <a:r>
              <a:rPr lang="en-US" sz="2000" b="1" dirty="0">
                <a:solidFill>
                  <a:srgbClr val="002060"/>
                </a:solidFill>
                <a:latin typeface="Palatino-Roman"/>
              </a:rPr>
              <a:t>Dilated biliary ducts</a:t>
            </a:r>
            <a:r>
              <a:rPr lang="en-US" dirty="0">
                <a:latin typeface="Palatino-Roman"/>
              </a:rPr>
              <a:t>. </a:t>
            </a:r>
          </a:p>
          <a:p>
            <a:pPr marL="342900" indent="-342900" algn="just">
              <a:buAutoNum type="alphaLcParenBoth"/>
            </a:pPr>
            <a:r>
              <a:rPr lang="en-US" sz="2000" dirty="0">
                <a:latin typeface="Times New Roman" panose="02020603050405020304" pitchFamily="18" charset="0"/>
                <a:ea typeface="MS PGothic" panose="020B0600070205080204" pitchFamily="34" charset="-128"/>
                <a:cs typeface="Times New Roman" panose="02020603050405020304" pitchFamily="18" charset="0"/>
              </a:rPr>
              <a:t>Longitudinal ultrasound scan showing a dilated common bile duct (CBD) measuring 11 mm in diameter lying in front of the portal vein (PV). Normally the duct is much smaller than the accompanying vein. A dilated intrahepatic duct is noted. </a:t>
            </a:r>
          </a:p>
          <a:p>
            <a:pPr algn="just"/>
            <a:endParaRPr lang="en-US" sz="2000" dirty="0">
              <a:latin typeface="Times New Roman" panose="02020603050405020304" pitchFamily="18" charset="0"/>
              <a:ea typeface="MS PGothic" panose="020B0600070205080204" pitchFamily="34" charset="-128"/>
              <a:cs typeface="Times New Roman" panose="02020603050405020304" pitchFamily="18" charset="0"/>
            </a:endParaRPr>
          </a:p>
          <a:p>
            <a:pPr algn="just"/>
            <a:r>
              <a:rPr lang="en-US" sz="2000" dirty="0">
                <a:latin typeface="Times New Roman" panose="02020603050405020304" pitchFamily="18" charset="0"/>
                <a:ea typeface="MS PGothic" panose="020B0600070205080204" pitchFamily="34" charset="-128"/>
                <a:cs typeface="Times New Roman" panose="02020603050405020304" pitchFamily="18" charset="0"/>
              </a:rPr>
              <a:t>(b) CT scan showing dilated intrahepatic ducts (arrows) in the liver.</a:t>
            </a:r>
          </a:p>
        </p:txBody>
      </p:sp>
      <p:sp>
        <p:nvSpPr>
          <p:cNvPr id="9" name="Rectangle 8">
            <a:extLst>
              <a:ext uri="{FF2B5EF4-FFF2-40B4-BE49-F238E27FC236}">
                <a16:creationId xmlns:a16="http://schemas.microsoft.com/office/drawing/2014/main" id="{A68C9EB5-9C05-440E-91FB-368E1775996F}"/>
              </a:ext>
            </a:extLst>
          </p:cNvPr>
          <p:cNvSpPr/>
          <p:nvPr/>
        </p:nvSpPr>
        <p:spPr>
          <a:xfrm>
            <a:off x="8527266" y="3510523"/>
            <a:ext cx="540533" cy="400110"/>
          </a:xfrm>
          <a:prstGeom prst="rect">
            <a:avLst/>
          </a:prstGeom>
          <a:solidFill>
            <a:srgbClr val="FFFF00"/>
          </a:solidFill>
        </p:spPr>
        <p:txBody>
          <a:bodyPr wrap="none">
            <a:spAutoFit/>
          </a:bodyPr>
          <a:lstStyle/>
          <a:p>
            <a:r>
              <a:rPr lang="en-US" sz="2000" b="1" dirty="0">
                <a:solidFill>
                  <a:srgbClr val="002060"/>
                </a:solidFill>
              </a:rPr>
              <a:t>(b) </a:t>
            </a:r>
          </a:p>
        </p:txBody>
      </p:sp>
      <p:sp>
        <p:nvSpPr>
          <p:cNvPr id="11" name="Rectangle 10">
            <a:extLst>
              <a:ext uri="{FF2B5EF4-FFF2-40B4-BE49-F238E27FC236}">
                <a16:creationId xmlns:a16="http://schemas.microsoft.com/office/drawing/2014/main" id="{5C317518-5EEB-449F-8414-55FF6B113896}"/>
              </a:ext>
            </a:extLst>
          </p:cNvPr>
          <p:cNvSpPr/>
          <p:nvPr/>
        </p:nvSpPr>
        <p:spPr>
          <a:xfrm>
            <a:off x="4153090" y="4023831"/>
            <a:ext cx="580608" cy="523220"/>
          </a:xfrm>
          <a:prstGeom prst="rect">
            <a:avLst/>
          </a:prstGeom>
          <a:solidFill>
            <a:srgbClr val="FFFF00"/>
          </a:solidFill>
        </p:spPr>
        <p:txBody>
          <a:bodyPr wrap="none">
            <a:spAutoFit/>
          </a:bodyPr>
          <a:lstStyle/>
          <a:p>
            <a:r>
              <a:rPr lang="en-US" sz="2000" b="1" dirty="0">
                <a:solidFill>
                  <a:srgbClr val="002060"/>
                </a:solidFill>
              </a:rPr>
              <a:t>(</a:t>
            </a:r>
            <a:r>
              <a:rPr lang="en-US" sz="2800" b="1" dirty="0">
                <a:solidFill>
                  <a:srgbClr val="002060"/>
                </a:solidFill>
              </a:rPr>
              <a:t>a</a:t>
            </a:r>
            <a:r>
              <a:rPr lang="en-US" sz="2000" b="1" dirty="0">
                <a:solidFill>
                  <a:srgbClr val="002060"/>
                </a:solidFill>
              </a:rPr>
              <a:t>) </a:t>
            </a:r>
          </a:p>
        </p:txBody>
      </p:sp>
    </p:spTree>
    <p:extLst>
      <p:ext uri="{BB962C8B-B14F-4D97-AF65-F5344CB8AC3E}">
        <p14:creationId xmlns:p14="http://schemas.microsoft.com/office/powerpoint/2010/main" val="911254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5" y="27708"/>
            <a:ext cx="3618771"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7708"/>
            <a:ext cx="459105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81000"/>
            <a:ext cx="914400" cy="646331"/>
          </a:xfrm>
          <a:prstGeom prst="rect">
            <a:avLst/>
          </a:prstGeom>
          <a:noFill/>
        </p:spPr>
        <p:txBody>
          <a:bodyPr wrap="square" rtlCol="0">
            <a:spAutoFit/>
          </a:bodyPr>
          <a:lstStyle/>
          <a:p>
            <a:r>
              <a:rPr lang="en-US" dirty="0">
                <a:solidFill>
                  <a:srgbClr val="FF0000"/>
                </a:solidFill>
              </a:rPr>
              <a:t>Stone in GB</a:t>
            </a:r>
          </a:p>
        </p:txBody>
      </p:sp>
      <p:sp>
        <p:nvSpPr>
          <p:cNvPr id="3" name="TextBox 2"/>
          <p:cNvSpPr txBox="1"/>
          <p:nvPr/>
        </p:nvSpPr>
        <p:spPr>
          <a:xfrm>
            <a:off x="6477000" y="2902803"/>
            <a:ext cx="1524000" cy="830997"/>
          </a:xfrm>
          <a:prstGeom prst="rect">
            <a:avLst/>
          </a:prstGeom>
          <a:noFill/>
        </p:spPr>
        <p:txBody>
          <a:bodyPr wrap="square" rtlCol="0">
            <a:spAutoFit/>
          </a:bodyPr>
          <a:lstStyle/>
          <a:p>
            <a:r>
              <a:rPr lang="en-US" sz="2400" dirty="0">
                <a:solidFill>
                  <a:schemeClr val="bg1"/>
                </a:solidFill>
              </a:rPr>
              <a:t>Stricture in CBD</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5" y="3686175"/>
            <a:ext cx="461010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33600" y="6248400"/>
            <a:ext cx="2286000" cy="369332"/>
          </a:xfrm>
          <a:prstGeom prst="rect">
            <a:avLst/>
          </a:prstGeom>
          <a:noFill/>
        </p:spPr>
        <p:txBody>
          <a:bodyPr wrap="square" rtlCol="0">
            <a:spAutoFit/>
          </a:bodyPr>
          <a:lstStyle/>
          <a:p>
            <a:r>
              <a:rPr lang="en-US" dirty="0">
                <a:solidFill>
                  <a:schemeClr val="bg1"/>
                </a:solidFill>
              </a:rPr>
              <a:t>Double duct sign </a:t>
            </a:r>
          </a:p>
        </p:txBody>
      </p:sp>
      <p:sp>
        <p:nvSpPr>
          <p:cNvPr id="5" name="TextBox 4"/>
          <p:cNvSpPr txBox="1"/>
          <p:nvPr/>
        </p:nvSpPr>
        <p:spPr>
          <a:xfrm>
            <a:off x="4800600" y="4038600"/>
            <a:ext cx="4191000" cy="2585323"/>
          </a:xfrm>
          <a:prstGeom prst="rect">
            <a:avLst/>
          </a:prstGeom>
          <a:noFill/>
        </p:spPr>
        <p:txBody>
          <a:bodyPr wrap="square" rtlCol="0">
            <a:spAutoFit/>
          </a:bodyPr>
          <a:lstStyle/>
          <a:p>
            <a:pPr algn="just"/>
            <a:r>
              <a:rPr lang="en-US" b="1" dirty="0">
                <a:solidFill>
                  <a:srgbClr val="C00000"/>
                </a:solidFill>
              </a:rPr>
              <a:t>MRCP images: </a:t>
            </a:r>
            <a:r>
              <a:rPr lang="en-US" dirty="0"/>
              <a:t>Double duct sign and stricture at the lower end of CBD strongly suggest carcinoma of pancreas</a:t>
            </a:r>
          </a:p>
          <a:p>
            <a:pPr algn="just"/>
            <a:endParaRPr lang="en-US" dirty="0"/>
          </a:p>
          <a:p>
            <a:pPr algn="just"/>
            <a:r>
              <a:rPr lang="en-US" dirty="0"/>
              <a:t>Note: </a:t>
            </a:r>
            <a:r>
              <a:rPr lang="en-US" dirty="0">
                <a:solidFill>
                  <a:srgbClr val="FF0000"/>
                </a:solidFill>
              </a:rPr>
              <a:t>Double duct sign </a:t>
            </a:r>
            <a:r>
              <a:rPr lang="en-US" dirty="0"/>
              <a:t>shows that  </a:t>
            </a:r>
            <a:r>
              <a:rPr lang="en-US" b="1" dirty="0"/>
              <a:t>CBD </a:t>
            </a:r>
            <a:r>
              <a:rPr lang="en-US" dirty="0"/>
              <a:t>and </a:t>
            </a:r>
            <a:r>
              <a:rPr lang="en-US" b="1" dirty="0"/>
              <a:t>PD</a:t>
            </a:r>
            <a:r>
              <a:rPr lang="en-US" dirty="0"/>
              <a:t> are both dilated</a:t>
            </a:r>
          </a:p>
          <a:p>
            <a:pPr algn="just"/>
            <a:endParaRPr lang="en-US" dirty="0"/>
          </a:p>
          <a:p>
            <a:r>
              <a:rPr lang="en-US" b="1" dirty="0">
                <a:solidFill>
                  <a:srgbClr val="0070C0"/>
                </a:solidFill>
                <a:latin typeface="Times New Roman" panose="02020603050405020304" pitchFamily="18" charset="0"/>
                <a:cs typeface="Times New Roman" panose="02020603050405020304" pitchFamily="18" charset="0"/>
              </a:rPr>
              <a:t>The width of a normal pancreatic duct is 3–4 mm</a:t>
            </a:r>
          </a:p>
        </p:txBody>
      </p:sp>
    </p:spTree>
    <p:extLst>
      <p:ext uri="{BB962C8B-B14F-4D97-AF65-F5344CB8AC3E}">
        <p14:creationId xmlns:p14="http://schemas.microsoft.com/office/powerpoint/2010/main" val="2505762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8229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04800"/>
            <a:ext cx="3505200" cy="461665"/>
          </a:xfrm>
          <a:prstGeom prst="rect">
            <a:avLst/>
          </a:prstGeom>
          <a:noFill/>
        </p:spPr>
        <p:txBody>
          <a:bodyPr wrap="square" rtlCol="0">
            <a:spAutoFit/>
          </a:bodyPr>
          <a:lstStyle/>
          <a:p>
            <a:pPr algn="ctr"/>
            <a:r>
              <a:rPr lang="en-US" sz="2400" b="1" dirty="0">
                <a:solidFill>
                  <a:srgbClr val="C00000"/>
                </a:solidFill>
              </a:rPr>
              <a:t>Stone in CBD ERCP study</a:t>
            </a:r>
          </a:p>
        </p:txBody>
      </p:sp>
    </p:spTree>
    <p:extLst>
      <p:ext uri="{BB962C8B-B14F-4D97-AF65-F5344CB8AC3E}">
        <p14:creationId xmlns:p14="http://schemas.microsoft.com/office/powerpoint/2010/main" val="867764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b="1" dirty="0"/>
              <a:t>Acute pancreatitis</a:t>
            </a:r>
            <a:endParaRPr lang="en-US" dirty="0"/>
          </a:p>
        </p:txBody>
      </p:sp>
      <p:sp>
        <p:nvSpPr>
          <p:cNvPr id="3" name="Content Placeholder 2"/>
          <p:cNvSpPr>
            <a:spLocks noGrp="1"/>
          </p:cNvSpPr>
          <p:nvPr>
            <p:ph idx="1"/>
          </p:nvPr>
        </p:nvSpPr>
        <p:spPr>
          <a:xfrm>
            <a:off x="0" y="762000"/>
            <a:ext cx="9144000" cy="6096000"/>
          </a:xfrm>
        </p:spPr>
        <p:txBody>
          <a:bodyPr>
            <a:normAutofit/>
          </a:bodyPr>
          <a:lstStyle/>
          <a:p>
            <a:r>
              <a:rPr lang="en-US" dirty="0">
                <a:latin typeface="Times New Roman" panose="02020603050405020304" pitchFamily="18" charset="0"/>
                <a:cs typeface="Times New Roman" panose="02020603050405020304" pitchFamily="18" charset="0"/>
              </a:rPr>
              <a:t>Acute pancreatitis causes abdominal pain, fever, vomiting and leucocytosis, together with elevation of the serum amylase.</a:t>
            </a:r>
          </a:p>
          <a:p>
            <a:pPr marL="0" indent="0">
              <a:buNone/>
            </a:pPr>
            <a:endParaRPr lang="en-US" dirty="0">
              <a:latin typeface="Times New Roman" panose="02020603050405020304" pitchFamily="18" charset="0"/>
              <a:cs typeface="Times New Roman" panose="02020603050405020304" pitchFamily="18" charset="0"/>
            </a:endParaRPr>
          </a:p>
          <a:p>
            <a:pPr>
              <a:buNone/>
            </a:pPr>
            <a:r>
              <a:rPr lang="en-US" b="1" dirty="0">
                <a:solidFill>
                  <a:srgbClr val="C00000"/>
                </a:solidFill>
                <a:latin typeface="Times New Roman" panose="02020603050405020304" pitchFamily="18" charset="0"/>
                <a:cs typeface="Times New Roman" panose="02020603050405020304" pitchFamily="18" charset="0"/>
              </a:rPr>
              <a:t>CT and ultrasound findings:</a:t>
            </a:r>
          </a:p>
          <a:p>
            <a:pPr algn="just"/>
            <a:r>
              <a:rPr lang="en-US" dirty="0">
                <a:latin typeface="Times New Roman" panose="02020603050405020304" pitchFamily="18" charset="0"/>
                <a:cs typeface="Times New Roman" panose="02020603050405020304" pitchFamily="18" charset="0"/>
              </a:rPr>
              <a:t>The pancreas is usually enlarged, often diffusely, and may show irregularity of its outline.</a:t>
            </a:r>
          </a:p>
          <a:p>
            <a:pPr algn="just"/>
            <a:r>
              <a:rPr lang="en-US" dirty="0">
                <a:latin typeface="Times New Roman" panose="02020603050405020304" pitchFamily="18" charset="0"/>
                <a:cs typeface="Times New Roman" panose="02020603050405020304" pitchFamily="18" charset="0"/>
              </a:rPr>
              <a:t>There may be low density areas at CT and echo-poor areas at sonography, representing oedema.</a:t>
            </a:r>
          </a:p>
          <a:p>
            <a:r>
              <a:rPr lang="en-US" dirty="0">
                <a:latin typeface="Times New Roman" panose="02020603050405020304" pitchFamily="18" charset="0"/>
                <a:cs typeface="Times New Roman" panose="02020603050405020304" pitchFamily="18" charset="0"/>
              </a:rPr>
              <a:t> Peripancreatic fluid and/or ascites.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algn="just"/>
            <a:endParaRPr lang="en-US" b="1" dirty="0">
              <a:solidFill>
                <a:srgbClr val="C00000"/>
              </a:solidFill>
            </a:endParaRPr>
          </a:p>
        </p:txBody>
      </p:sp>
    </p:spTree>
    <p:extLst>
      <p:ext uri="{BB962C8B-B14F-4D97-AF65-F5344CB8AC3E}">
        <p14:creationId xmlns:p14="http://schemas.microsoft.com/office/powerpoint/2010/main" val="1801640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04800" y="0"/>
            <a:ext cx="4572000" cy="3352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29200" y="152400"/>
            <a:ext cx="4114800" cy="313848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28600" y="3429000"/>
            <a:ext cx="4419600" cy="3148013"/>
          </a:xfrm>
          <a:prstGeom prst="rect">
            <a:avLst/>
          </a:prstGeom>
          <a:noFill/>
          <a:ln w="9525">
            <a:noFill/>
            <a:miter lim="800000"/>
            <a:headEnd/>
            <a:tailEnd/>
          </a:ln>
        </p:spPr>
      </p:pic>
      <p:sp>
        <p:nvSpPr>
          <p:cNvPr id="7" name="Rectangle 6"/>
          <p:cNvSpPr/>
          <p:nvPr/>
        </p:nvSpPr>
        <p:spPr>
          <a:xfrm>
            <a:off x="4724400" y="3581400"/>
            <a:ext cx="4267200" cy="2462213"/>
          </a:xfrm>
          <a:prstGeom prst="rect">
            <a:avLst/>
          </a:prstGeom>
        </p:spPr>
        <p:txBody>
          <a:bodyPr wrap="square">
            <a:spAutoFit/>
          </a:bodyPr>
          <a:lstStyle/>
          <a:p>
            <a:r>
              <a:rPr lang="en-US" sz="2800" b="1" dirty="0">
                <a:solidFill>
                  <a:srgbClr val="C00000"/>
                </a:solidFill>
              </a:rPr>
              <a:t>Acute pancreatitis. </a:t>
            </a:r>
          </a:p>
          <a:p>
            <a:pPr marL="342900" indent="-342900" algn="just">
              <a:buAutoNum type="alphaLcParenBoth"/>
            </a:pPr>
            <a:r>
              <a:rPr lang="en-US" dirty="0"/>
              <a:t>CT scan showing diffuse enlargement of the pancreas with ill-defined edges. </a:t>
            </a:r>
          </a:p>
          <a:p>
            <a:pPr marL="342900" indent="-342900" algn="just">
              <a:buAutoNum type="alphaLcParenBoth"/>
            </a:pPr>
            <a:r>
              <a:rPr lang="en-US" dirty="0"/>
              <a:t>CT scan showing considerable inflammation around the pancreas (P).</a:t>
            </a:r>
          </a:p>
          <a:p>
            <a:pPr marL="342900" indent="-342900" algn="just">
              <a:buAutoNum type="alphaLcParenBoth"/>
            </a:pPr>
            <a:r>
              <a:rPr lang="en-US" dirty="0"/>
              <a:t>Transverse ultrasound scan showing a swollen pancreas (P) with some fluid around the pancreas .</a:t>
            </a:r>
          </a:p>
        </p:txBody>
      </p:sp>
    </p:spTree>
    <p:extLst>
      <p:ext uri="{BB962C8B-B14F-4D97-AF65-F5344CB8AC3E}">
        <p14:creationId xmlns:p14="http://schemas.microsoft.com/office/powerpoint/2010/main" val="57101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normAutofit fontScale="90000"/>
          </a:bodyPr>
          <a:lstStyle/>
          <a:p>
            <a:r>
              <a:rPr lang="en-US" b="1" dirty="0"/>
              <a:t>Chronic pancreatitis</a:t>
            </a:r>
            <a:endParaRPr lang="en-US" dirty="0"/>
          </a:p>
        </p:txBody>
      </p:sp>
      <p:sp>
        <p:nvSpPr>
          <p:cNvPr id="3" name="Content Placeholder 2"/>
          <p:cNvSpPr>
            <a:spLocks noGrp="1"/>
          </p:cNvSpPr>
          <p:nvPr>
            <p:ph idx="1"/>
          </p:nvPr>
        </p:nvSpPr>
        <p:spPr>
          <a:xfrm>
            <a:off x="0" y="762000"/>
            <a:ext cx="9144000" cy="6076950"/>
          </a:xfrm>
        </p:spPr>
        <p:txBody>
          <a:bodyPr>
            <a:normAutofit/>
          </a:bodyPr>
          <a:lstStyle/>
          <a:p>
            <a:pPr algn="just"/>
            <a:r>
              <a:rPr lang="en-US" dirty="0"/>
              <a:t>Chronic pancreatitis results in calcifications.</a:t>
            </a:r>
          </a:p>
          <a:p>
            <a:pPr algn="just"/>
            <a:r>
              <a:rPr lang="en-US" dirty="0"/>
              <a:t>The calcifications in chronic pancreatitis are often recognizable on plain films and ultrasound, but are particularly obvious at CT.</a:t>
            </a:r>
          </a:p>
          <a:p>
            <a:pPr algn="just"/>
            <a:r>
              <a:rPr lang="en-US" dirty="0"/>
              <a:t>The pancreas may atrophy focally or generally. </a:t>
            </a:r>
          </a:p>
          <a:p>
            <a:pPr algn="just"/>
            <a:endParaRPr lang="en-US" dirty="0"/>
          </a:p>
          <a:p>
            <a:pPr marL="0" indent="0" algn="just">
              <a:buNone/>
            </a:pPr>
            <a:endParaRPr lang="en-US" dirty="0"/>
          </a:p>
          <a:p>
            <a:pPr algn="just"/>
            <a:endParaRPr lang="en-US" dirty="0"/>
          </a:p>
          <a:p>
            <a:pPr algn="just"/>
            <a:endParaRPr lang="en-US" dirty="0"/>
          </a:p>
          <a:p>
            <a:pPr algn="just"/>
            <a:endParaRPr lang="en-US" dirty="0"/>
          </a:p>
        </p:txBody>
      </p:sp>
      <p:pic>
        <p:nvPicPr>
          <p:cNvPr id="4" name="Picture 3">
            <a:extLst>
              <a:ext uri="{FF2B5EF4-FFF2-40B4-BE49-F238E27FC236}">
                <a16:creationId xmlns:a16="http://schemas.microsoft.com/office/drawing/2014/main" id="{B73CC08A-4863-4DDE-828C-4AAD5EC43A44}"/>
              </a:ext>
            </a:extLst>
          </p:cNvPr>
          <p:cNvPicPr>
            <a:picLocks noChangeAspect="1"/>
          </p:cNvPicPr>
          <p:nvPr/>
        </p:nvPicPr>
        <p:blipFill>
          <a:blip r:embed="rId2"/>
          <a:stretch>
            <a:fillRect/>
          </a:stretch>
        </p:blipFill>
        <p:spPr>
          <a:xfrm>
            <a:off x="4572000" y="3733800"/>
            <a:ext cx="4267200" cy="3105150"/>
          </a:xfrm>
          <a:prstGeom prst="rect">
            <a:avLst/>
          </a:prstGeom>
        </p:spPr>
      </p:pic>
      <p:sp>
        <p:nvSpPr>
          <p:cNvPr id="5" name="Rectangle 4">
            <a:extLst>
              <a:ext uri="{FF2B5EF4-FFF2-40B4-BE49-F238E27FC236}">
                <a16:creationId xmlns:a16="http://schemas.microsoft.com/office/drawing/2014/main" id="{7A25C7D9-BC6E-425A-AD4C-E2C57739F393}"/>
              </a:ext>
            </a:extLst>
          </p:cNvPr>
          <p:cNvSpPr/>
          <p:nvPr/>
        </p:nvSpPr>
        <p:spPr>
          <a:xfrm>
            <a:off x="0" y="4769525"/>
            <a:ext cx="4572000" cy="2031325"/>
          </a:xfrm>
          <a:prstGeom prst="rect">
            <a:avLst/>
          </a:prstGeom>
        </p:spPr>
        <p:txBody>
          <a:bodyPr wrap="square">
            <a:spAutoFit/>
          </a:bodyPr>
          <a:lstStyle/>
          <a:p>
            <a:pPr algn="just"/>
            <a:r>
              <a:rPr lang="en-US" b="1" dirty="0">
                <a:solidFill>
                  <a:srgbClr val="C00000"/>
                </a:solidFill>
              </a:rPr>
              <a:t>Within the body of pancreas, the main pancreatic duct shows alternating segments of dilatation and stenosis. There is atrophy of the pancreatic parenchyma, and a few punctate calcifications are seen.</a:t>
            </a:r>
          </a:p>
          <a:p>
            <a:pPr algn="just"/>
            <a:r>
              <a:rPr lang="en-US" b="1" dirty="0">
                <a:solidFill>
                  <a:srgbClr val="C00000"/>
                </a:solidFill>
              </a:rPr>
              <a:t>The CT features are compatible with a diagnosis of chronic pancreatitis.</a:t>
            </a:r>
          </a:p>
        </p:txBody>
      </p:sp>
    </p:spTree>
    <p:extLst>
      <p:ext uri="{BB962C8B-B14F-4D97-AF65-F5344CB8AC3E}">
        <p14:creationId xmlns:p14="http://schemas.microsoft.com/office/powerpoint/2010/main" val="2065087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28601" y="1"/>
            <a:ext cx="4724400" cy="40386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181601" y="0"/>
            <a:ext cx="3962400" cy="3962400"/>
          </a:xfrm>
          <a:prstGeom prst="rect">
            <a:avLst/>
          </a:prstGeom>
          <a:noFill/>
          <a:ln w="9525">
            <a:noFill/>
            <a:miter lim="800000"/>
            <a:headEnd/>
            <a:tailEnd/>
          </a:ln>
        </p:spPr>
      </p:pic>
      <p:sp>
        <p:nvSpPr>
          <p:cNvPr id="6" name="Rectangle 5"/>
          <p:cNvSpPr/>
          <p:nvPr/>
        </p:nvSpPr>
        <p:spPr>
          <a:xfrm>
            <a:off x="0" y="4267200"/>
            <a:ext cx="8915400" cy="2000548"/>
          </a:xfrm>
          <a:prstGeom prst="rect">
            <a:avLst/>
          </a:prstGeom>
        </p:spPr>
        <p:txBody>
          <a:bodyPr wrap="square">
            <a:spAutoFit/>
          </a:bodyPr>
          <a:lstStyle/>
          <a:p>
            <a:pPr algn="just"/>
            <a:r>
              <a:rPr lang="en-US" sz="2800" b="1" dirty="0">
                <a:solidFill>
                  <a:srgbClr val="C00000"/>
                </a:solidFill>
              </a:rPr>
              <a:t>Chronic pancreatitis.</a:t>
            </a:r>
            <a:r>
              <a:rPr lang="en-US" b="1" dirty="0">
                <a:solidFill>
                  <a:srgbClr val="C00000"/>
                </a:solidFill>
              </a:rPr>
              <a:t> </a:t>
            </a:r>
          </a:p>
          <a:p>
            <a:pPr algn="just"/>
            <a:r>
              <a:rPr lang="en-US" sz="2400" dirty="0"/>
              <a:t>(a) CT scan showing numerous small areas of calcification within the pancreas (arrows).</a:t>
            </a:r>
          </a:p>
          <a:p>
            <a:pPr algn="just"/>
            <a:r>
              <a:rPr lang="en-US" sz="2400" dirty="0"/>
              <a:t>(b) MRCP showing a normal biliary duct system but irregular dilatation of the pancreatic duct (arrows).</a:t>
            </a:r>
          </a:p>
        </p:txBody>
      </p:sp>
    </p:spTree>
    <p:extLst>
      <p:ext uri="{BB962C8B-B14F-4D97-AF65-F5344CB8AC3E}">
        <p14:creationId xmlns:p14="http://schemas.microsoft.com/office/powerpoint/2010/main" val="4164041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0700" y="218768"/>
            <a:ext cx="5715000" cy="4114800"/>
          </a:xfrm>
          <a:prstGeom prst="rect">
            <a:avLst/>
          </a:prstGeom>
          <a:noFill/>
          <a:ln w="9525">
            <a:noFill/>
            <a:miter lim="800000"/>
            <a:headEnd/>
            <a:tailEnd/>
          </a:ln>
        </p:spPr>
      </p:pic>
      <p:sp>
        <p:nvSpPr>
          <p:cNvPr id="8" name="Rectangle 7"/>
          <p:cNvSpPr/>
          <p:nvPr/>
        </p:nvSpPr>
        <p:spPr>
          <a:xfrm>
            <a:off x="152400" y="4343400"/>
            <a:ext cx="8991600" cy="892552"/>
          </a:xfrm>
          <a:prstGeom prst="rect">
            <a:avLst/>
          </a:prstGeom>
        </p:spPr>
        <p:txBody>
          <a:bodyPr wrap="square">
            <a:spAutoFit/>
          </a:bodyPr>
          <a:lstStyle/>
          <a:p>
            <a:r>
              <a:rPr lang="en-US" sz="2800" b="1" dirty="0">
                <a:solidFill>
                  <a:srgbClr val="C00000"/>
                </a:solidFill>
              </a:rPr>
              <a:t>Pancreatic pseudocyst. </a:t>
            </a:r>
          </a:p>
          <a:p>
            <a:pPr algn="just"/>
            <a:r>
              <a:rPr lang="en-US" sz="2400" dirty="0"/>
              <a:t> CT scan showing a large cyst arising within the pancreas (arrows). </a:t>
            </a:r>
          </a:p>
        </p:txBody>
      </p:sp>
      <p:sp>
        <p:nvSpPr>
          <p:cNvPr id="9" name="Rectangle 8"/>
          <p:cNvSpPr/>
          <p:nvPr/>
        </p:nvSpPr>
        <p:spPr>
          <a:xfrm>
            <a:off x="0" y="5498965"/>
            <a:ext cx="8991600" cy="830997"/>
          </a:xfrm>
          <a:prstGeom prst="rect">
            <a:avLst/>
          </a:prstGeom>
        </p:spPr>
        <p:txBody>
          <a:bodyPr wrap="square">
            <a:spAutoFit/>
          </a:bodyPr>
          <a:lstStyle/>
          <a:p>
            <a:pPr algn="just"/>
            <a:r>
              <a:rPr lang="en-US" sz="2400" b="1" dirty="0">
                <a:solidFill>
                  <a:srgbClr val="00B050"/>
                </a:solidFill>
              </a:rPr>
              <a:t>Trauma to the pancreas is uncommon but serious. Injuries to other structures are frequent, so CT is the best method of investigation.</a:t>
            </a:r>
          </a:p>
        </p:txBody>
      </p:sp>
    </p:spTree>
    <p:extLst>
      <p:ext uri="{BB962C8B-B14F-4D97-AF65-F5344CB8AC3E}">
        <p14:creationId xmlns:p14="http://schemas.microsoft.com/office/powerpoint/2010/main" val="2888750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0"/>
            <a:ext cx="2414572" cy="523220"/>
          </a:xfrm>
          <a:prstGeom prst="rect">
            <a:avLst/>
          </a:prstGeom>
        </p:spPr>
        <p:txBody>
          <a:bodyPr wrap="none">
            <a:spAutoFit/>
          </a:bodyPr>
          <a:lstStyle/>
          <a:p>
            <a:r>
              <a:rPr lang="en-US" sz="2800" b="1" dirty="0">
                <a:solidFill>
                  <a:srgbClr val="C00000"/>
                </a:solidFill>
              </a:rPr>
              <a:t>Splenic trauma</a:t>
            </a:r>
            <a:endParaRPr lang="en-US" sz="2800" dirty="0">
              <a:solidFill>
                <a:srgbClr val="C00000"/>
              </a:solidFill>
            </a:endParaRPr>
          </a:p>
        </p:txBody>
      </p:sp>
      <p:sp>
        <p:nvSpPr>
          <p:cNvPr id="5" name="Rectangle 4"/>
          <p:cNvSpPr/>
          <p:nvPr/>
        </p:nvSpPr>
        <p:spPr>
          <a:xfrm>
            <a:off x="0" y="457200"/>
            <a:ext cx="9144000" cy="3108543"/>
          </a:xfrm>
          <a:prstGeom prst="rect">
            <a:avLst/>
          </a:prstGeom>
        </p:spPr>
        <p:txBody>
          <a:bodyPr wrap="square">
            <a:spAutoFit/>
          </a:bodyPr>
          <a:lstStyle/>
          <a:p>
            <a:pPr marL="457200" indent="-457200" algn="jus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spleen is the most commonly injured organ in blunt abdominal trauma and lacerations, contusions or ,and rupture may result .</a:t>
            </a:r>
          </a:p>
          <a:p>
            <a:pPr marL="457200" indent="-457200" algn="just">
              <a:buFont typeface="Arial" panose="020B0604020202020204" pitchFamily="34" charset="0"/>
              <a:buChar char="•"/>
            </a:pPr>
            <a:r>
              <a:rPr lang="en-US" sz="2800" i="1" dirty="0">
                <a:latin typeface="Times New Roman" panose="02020603050405020304" pitchFamily="18" charset="0"/>
                <a:cs typeface="Times New Roman" panose="02020603050405020304" pitchFamily="18" charset="0"/>
              </a:rPr>
              <a:t>Splenic injury may be detected </a:t>
            </a:r>
            <a:r>
              <a:rPr lang="en-US" sz="2800" dirty="0">
                <a:latin typeface="Times New Roman" panose="02020603050405020304" pitchFamily="18" charset="0"/>
                <a:cs typeface="Times New Roman" panose="02020603050405020304" pitchFamily="18" charset="0"/>
              </a:rPr>
              <a:t>by ultrasound, but CT is a superior method of investigation it demonstrates the damage to the spleen and intraperitone</a:t>
            </a:r>
            <a:r>
              <a:rPr lang="en-US" sz="2800" dirty="0"/>
              <a:t>al blood and visualize injuries to other abdominal organs.</a:t>
            </a:r>
          </a:p>
        </p:txBody>
      </p:sp>
      <p:pic>
        <p:nvPicPr>
          <p:cNvPr id="6" name="Picture 3"/>
          <p:cNvPicPr>
            <a:picLocks noChangeAspect="1" noChangeArrowheads="1"/>
          </p:cNvPicPr>
          <p:nvPr/>
        </p:nvPicPr>
        <p:blipFill>
          <a:blip r:embed="rId2" cstate="print"/>
          <a:srcRect/>
          <a:stretch>
            <a:fillRect/>
          </a:stretch>
        </p:blipFill>
        <p:spPr bwMode="auto">
          <a:xfrm>
            <a:off x="0" y="3581401"/>
            <a:ext cx="4648200" cy="3276600"/>
          </a:xfrm>
          <a:prstGeom prst="rect">
            <a:avLst/>
          </a:prstGeom>
          <a:noFill/>
          <a:ln w="9525">
            <a:noFill/>
            <a:miter lim="800000"/>
            <a:headEnd/>
            <a:tailEnd/>
          </a:ln>
        </p:spPr>
      </p:pic>
      <p:sp>
        <p:nvSpPr>
          <p:cNvPr id="7" name="Rectangle 6"/>
          <p:cNvSpPr/>
          <p:nvPr/>
        </p:nvSpPr>
        <p:spPr>
          <a:xfrm>
            <a:off x="4724400" y="4419600"/>
            <a:ext cx="4267200" cy="1631216"/>
          </a:xfrm>
          <a:prstGeom prst="rect">
            <a:avLst/>
          </a:prstGeom>
        </p:spPr>
        <p:txBody>
          <a:bodyPr wrap="square">
            <a:spAutoFit/>
          </a:bodyPr>
          <a:lstStyle/>
          <a:p>
            <a:pPr algn="just"/>
            <a:r>
              <a:rPr lang="en-US" sz="2800" b="1" dirty="0">
                <a:solidFill>
                  <a:srgbClr val="C00000"/>
                </a:solidFill>
              </a:rPr>
              <a:t>Ruptured spleen </a:t>
            </a:r>
          </a:p>
          <a:p>
            <a:pPr algn="just"/>
            <a:r>
              <a:rPr lang="en-US" sz="2400" dirty="0"/>
              <a:t>on CT. The spleen is shattered with low density blood adjacent to the fragments. </a:t>
            </a:r>
          </a:p>
        </p:txBody>
      </p:sp>
    </p:spTree>
    <p:extLst>
      <p:ext uri="{BB962C8B-B14F-4D97-AF65-F5344CB8AC3E}">
        <p14:creationId xmlns:p14="http://schemas.microsoft.com/office/powerpoint/2010/main" val="278497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990600"/>
          </a:xfrm>
        </p:spPr>
        <p:txBody>
          <a:bodyPr>
            <a:normAutofit fontScale="90000"/>
          </a:bodyPr>
          <a:lstStyle/>
          <a:p>
            <a:r>
              <a:rPr lang="en-US" dirty="0"/>
              <a:t>Gas pattern: </a:t>
            </a:r>
            <a:r>
              <a:rPr lang="en-US" sz="4000" dirty="0"/>
              <a:t>Normal(small and large bowel)</a:t>
            </a:r>
            <a:endParaRPr lang="en-US" dirty="0"/>
          </a:p>
        </p:txBody>
      </p:sp>
      <p:sp>
        <p:nvSpPr>
          <p:cNvPr id="3" name="Text Placeholder 2"/>
          <p:cNvSpPr>
            <a:spLocks noGrp="1"/>
          </p:cNvSpPr>
          <p:nvPr>
            <p:ph type="body" idx="1"/>
          </p:nvPr>
        </p:nvSpPr>
        <p:spPr>
          <a:xfrm>
            <a:off x="0" y="1143000"/>
            <a:ext cx="4800600" cy="498475"/>
          </a:xfrm>
        </p:spPr>
        <p:txBody>
          <a:bodyPr>
            <a:normAutofit/>
          </a:bodyPr>
          <a:lstStyle/>
          <a:p>
            <a:r>
              <a:rPr lang="en-US" dirty="0"/>
              <a:t>Valvulae conniventes in small bowel</a:t>
            </a:r>
          </a:p>
        </p:txBody>
      </p:sp>
      <p:sp>
        <p:nvSpPr>
          <p:cNvPr id="4" name="Content Placeholder 3"/>
          <p:cNvSpPr>
            <a:spLocks noGrp="1"/>
          </p:cNvSpPr>
          <p:nvPr>
            <p:ph sz="half" idx="2"/>
          </p:nvPr>
        </p:nvSpPr>
        <p:spPr/>
        <p:txBody>
          <a:bodyPr/>
          <a:lstStyle/>
          <a:p>
            <a:pPr marL="0" indent="0">
              <a:buNone/>
            </a:pPr>
            <a:endParaRPr lang="en-US" dirty="0"/>
          </a:p>
        </p:txBody>
      </p:sp>
      <p:sp>
        <p:nvSpPr>
          <p:cNvPr id="5" name="Text Placeholder 4"/>
          <p:cNvSpPr>
            <a:spLocks noGrp="1"/>
          </p:cNvSpPr>
          <p:nvPr>
            <p:ph type="body" sz="quarter" idx="3"/>
          </p:nvPr>
        </p:nvSpPr>
        <p:spPr>
          <a:xfrm>
            <a:off x="4645025" y="838201"/>
            <a:ext cx="3965575" cy="609600"/>
          </a:xfrm>
        </p:spPr>
        <p:txBody>
          <a:bodyPr>
            <a:normAutofit fontScale="70000" lnSpcReduction="20000"/>
          </a:bodyPr>
          <a:lstStyle/>
          <a:p>
            <a:endParaRPr lang="en-US" dirty="0"/>
          </a:p>
          <a:p>
            <a:r>
              <a:rPr lang="en-US" dirty="0"/>
              <a:t>       </a:t>
            </a:r>
            <a:r>
              <a:rPr lang="en-US" sz="2900" dirty="0"/>
              <a:t>Haustral pattern in large bowel</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41910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76601"/>
            <a:ext cx="442912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352801"/>
            <a:ext cx="4038599"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1" y="1600199"/>
            <a:ext cx="2819400" cy="167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943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b="1" dirty="0">
                <a:solidFill>
                  <a:srgbClr val="C00000"/>
                </a:solidFill>
              </a:rPr>
              <a:t>Cirrhosis of the liver</a:t>
            </a:r>
            <a:endParaRPr lang="en-US" dirty="0">
              <a:solidFill>
                <a:srgbClr val="C00000"/>
              </a:solidFill>
            </a:endParaRPr>
          </a:p>
        </p:txBody>
      </p:sp>
      <p:sp>
        <p:nvSpPr>
          <p:cNvPr id="3" name="Content Placeholder 2"/>
          <p:cNvSpPr>
            <a:spLocks noGrp="1"/>
          </p:cNvSpPr>
          <p:nvPr>
            <p:ph idx="1"/>
          </p:nvPr>
        </p:nvSpPr>
        <p:spPr>
          <a:xfrm>
            <a:off x="0" y="533400"/>
            <a:ext cx="9144000" cy="6324600"/>
          </a:xfrm>
        </p:spPr>
        <p:txBody>
          <a:bodyPr/>
          <a:lstStyle/>
          <a:p>
            <a:pPr algn="just"/>
            <a:r>
              <a:rPr lang="en-US" sz="2800" dirty="0"/>
              <a:t>The signs of cirrhosis of the liver at CT and ultrasound are:</a:t>
            </a:r>
          </a:p>
          <a:p>
            <a:pPr algn="just">
              <a:buFont typeface="Wingdings" pitchFamily="2" charset="2"/>
              <a:buChar char="Ø"/>
            </a:pPr>
            <a:r>
              <a:rPr lang="en-US" sz="2800" dirty="0"/>
              <a:t> Reduction in size of the right lobe of the liver.</a:t>
            </a:r>
          </a:p>
          <a:p>
            <a:pPr algn="just">
              <a:buFont typeface="Wingdings" pitchFamily="2" charset="2"/>
              <a:buChar char="Ø"/>
            </a:pPr>
            <a:r>
              <a:rPr lang="en-US" sz="2800" dirty="0"/>
              <a:t> Irregularity of the surface of the liver.</a:t>
            </a:r>
          </a:p>
          <a:p>
            <a:pPr algn="just">
              <a:buFont typeface="Wingdings" pitchFamily="2" charset="2"/>
              <a:buChar char="Ø"/>
            </a:pPr>
            <a:r>
              <a:rPr lang="en-US" sz="2800" dirty="0"/>
              <a:t>Diffuse nodular texture of the liver </a:t>
            </a:r>
          </a:p>
          <a:p>
            <a:pPr algn="just">
              <a:buFont typeface="Wingdings" pitchFamily="2" charset="2"/>
              <a:buChar char="Ø"/>
            </a:pPr>
            <a:r>
              <a:rPr lang="en-US" sz="2800" dirty="0"/>
              <a:t> Splenomegaly.</a:t>
            </a:r>
          </a:p>
          <a:p>
            <a:pPr algn="just">
              <a:buFont typeface="Wingdings" pitchFamily="2" charset="2"/>
              <a:buChar char="Ø"/>
            </a:pPr>
            <a:r>
              <a:rPr lang="en-US" sz="2800" dirty="0"/>
              <a:t>Ascites </a:t>
            </a:r>
          </a:p>
          <a:p>
            <a:r>
              <a:rPr lang="en-US" sz="1600" b="1" dirty="0">
                <a:solidFill>
                  <a:srgbClr val="00B0F0"/>
                </a:solidFill>
              </a:rPr>
              <a:t>Liver size Initially enlarged </a:t>
            </a:r>
          </a:p>
          <a:p>
            <a:r>
              <a:rPr lang="en-US" sz="1600" b="1" dirty="0">
                <a:solidFill>
                  <a:srgbClr val="00B0F0"/>
                </a:solidFill>
              </a:rPr>
              <a:t>Atrophies and shrinks with disease progression </a:t>
            </a:r>
          </a:p>
          <a:p>
            <a:r>
              <a:rPr lang="en-US" sz="1600" b="1" dirty="0">
                <a:solidFill>
                  <a:srgbClr val="00B0F0"/>
                </a:solidFill>
              </a:rPr>
              <a:t>Hypertrophy of the caudate lobe and left lobe</a:t>
            </a:r>
          </a:p>
          <a:p>
            <a:pPr algn="just">
              <a:buFont typeface="Courier New" panose="02070309020205020404" pitchFamily="49" charset="0"/>
              <a:buChar char="o"/>
            </a:pPr>
            <a:endParaRPr lang="en-US" dirty="0"/>
          </a:p>
        </p:txBody>
      </p:sp>
      <p:pic>
        <p:nvPicPr>
          <p:cNvPr id="5" name="Picture 4">
            <a:extLst>
              <a:ext uri="{FF2B5EF4-FFF2-40B4-BE49-F238E27FC236}">
                <a16:creationId xmlns:a16="http://schemas.microsoft.com/office/drawing/2014/main" id="{D3316354-A6B1-4888-92C2-ECBE70EAF5A7}"/>
              </a:ext>
            </a:extLst>
          </p:cNvPr>
          <p:cNvPicPr>
            <a:picLocks noChangeAspect="1"/>
          </p:cNvPicPr>
          <p:nvPr/>
        </p:nvPicPr>
        <p:blipFill>
          <a:blip r:embed="rId2"/>
          <a:stretch>
            <a:fillRect/>
          </a:stretch>
        </p:blipFill>
        <p:spPr>
          <a:xfrm>
            <a:off x="4724400" y="3428999"/>
            <a:ext cx="4419600" cy="3419475"/>
          </a:xfrm>
          <a:prstGeom prst="rect">
            <a:avLst/>
          </a:prstGeom>
        </p:spPr>
      </p:pic>
      <p:sp>
        <p:nvSpPr>
          <p:cNvPr id="6" name="Rectangle 5">
            <a:extLst>
              <a:ext uri="{FF2B5EF4-FFF2-40B4-BE49-F238E27FC236}">
                <a16:creationId xmlns:a16="http://schemas.microsoft.com/office/drawing/2014/main" id="{6E166183-3C0C-465E-9243-8640A78F8409}"/>
              </a:ext>
            </a:extLst>
          </p:cNvPr>
          <p:cNvSpPr/>
          <p:nvPr/>
        </p:nvSpPr>
        <p:spPr>
          <a:xfrm>
            <a:off x="1066800" y="4648200"/>
            <a:ext cx="3505200" cy="2031325"/>
          </a:xfrm>
          <a:prstGeom prst="rect">
            <a:avLst/>
          </a:prstGeom>
        </p:spPr>
        <p:txBody>
          <a:bodyPr wrap="square">
            <a:spAutoFit/>
          </a:bodyPr>
          <a:lstStyle/>
          <a:p>
            <a:r>
              <a:rPr lang="en-US" b="1" dirty="0">
                <a:solidFill>
                  <a:srgbClr val="00B050"/>
                </a:solidFill>
              </a:rPr>
              <a:t>Decompensated liver cirrhosis</a:t>
            </a:r>
          </a:p>
          <a:p>
            <a:pPr algn="just"/>
            <a:r>
              <a:rPr lang="en-US" b="1" dirty="0"/>
              <a:t>Ultrasound liver (oblique view)</a:t>
            </a:r>
          </a:p>
          <a:p>
            <a:pPr algn="just"/>
            <a:r>
              <a:rPr lang="en-US" b="1" dirty="0"/>
              <a:t>Heterogeneous liver parenchyma, nodular liver margin, and ascites can be seen.</a:t>
            </a:r>
          </a:p>
          <a:p>
            <a:pPr algn="just"/>
            <a:r>
              <a:rPr lang="en-US" b="1" dirty="0"/>
              <a:t>These findings are consistent with decompensated liver cirrhosis.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D62C-52AA-4A96-B7D9-A7A923ADF593}"/>
              </a:ext>
            </a:extLst>
          </p:cNvPr>
          <p:cNvSpPr>
            <a:spLocks noGrp="1"/>
          </p:cNvSpPr>
          <p:nvPr>
            <p:ph type="title"/>
          </p:nvPr>
        </p:nvSpPr>
        <p:spPr>
          <a:xfrm>
            <a:off x="457200" y="160337"/>
            <a:ext cx="8229600" cy="449263"/>
          </a:xfrm>
        </p:spPr>
        <p:txBody>
          <a:bodyPr>
            <a:normAutofit fontScale="90000"/>
          </a:bodyPr>
          <a:lstStyle/>
          <a:p>
            <a:r>
              <a:rPr lang="en-US" b="1" i="1" dirty="0">
                <a:solidFill>
                  <a:srgbClr val="FF0000"/>
                </a:solidFill>
              </a:rPr>
              <a:t>Haemangiomas of the liver</a:t>
            </a:r>
            <a:endParaRPr lang="en-US" b="1" dirty="0">
              <a:solidFill>
                <a:srgbClr val="FF0000"/>
              </a:solidFill>
            </a:endParaRPr>
          </a:p>
        </p:txBody>
      </p:sp>
      <p:sp>
        <p:nvSpPr>
          <p:cNvPr id="3" name="Content Placeholder 2">
            <a:extLst>
              <a:ext uri="{FF2B5EF4-FFF2-40B4-BE49-F238E27FC236}">
                <a16:creationId xmlns:a16="http://schemas.microsoft.com/office/drawing/2014/main" id="{7C0F7ADB-CFDC-4278-8D81-49D6A0AB5CF3}"/>
              </a:ext>
            </a:extLst>
          </p:cNvPr>
          <p:cNvSpPr>
            <a:spLocks noGrp="1"/>
          </p:cNvSpPr>
          <p:nvPr>
            <p:ph idx="1"/>
          </p:nvPr>
        </p:nvSpPr>
        <p:spPr>
          <a:xfrm>
            <a:off x="0" y="762000"/>
            <a:ext cx="9144000" cy="6096000"/>
          </a:xfrm>
        </p:spPr>
        <p:txBody>
          <a:bodyPr>
            <a:normAutofit fontScale="92500" lnSpcReduction="10000"/>
          </a:bodyPr>
          <a:lstStyle/>
          <a:p>
            <a:pPr algn="just"/>
            <a:r>
              <a:rPr lang="en-US" sz="2800" dirty="0">
                <a:latin typeface="Times New Roman" panose="02020603050405020304" pitchFamily="18" charset="0"/>
                <a:cs typeface="Times New Roman" panose="02020603050405020304" pitchFamily="18" charset="0"/>
              </a:rPr>
              <a:t>Is a common incidental finding and rarely requires treatment.</a:t>
            </a:r>
          </a:p>
          <a:p>
            <a:pPr marL="0" indent="0" algn="just">
              <a:buNone/>
            </a:pP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Occasionally, they can cause </a:t>
            </a:r>
            <a:r>
              <a:rPr lang="en-US" sz="2800" dirty="0">
                <a:solidFill>
                  <a:srgbClr val="00B0F0"/>
                </a:solidFill>
                <a:latin typeface="Times New Roman" panose="02020603050405020304" pitchFamily="18" charset="0"/>
                <a:cs typeface="Times New Roman" panose="02020603050405020304" pitchFamily="18" charset="0"/>
              </a:rPr>
              <a:t>significant haemorrhage</a:t>
            </a:r>
            <a:r>
              <a:rPr lang="en-US" sz="2800" dirty="0">
                <a:latin typeface="Times New Roman" panose="02020603050405020304" pitchFamily="18" charset="0"/>
                <a:cs typeface="Times New Roman" panose="02020603050405020304" pitchFamily="18" charset="0"/>
              </a:rPr>
              <a:t>, especially following trauma, and therefore percutaneous biopsy should be avoided if possible. </a:t>
            </a:r>
          </a:p>
          <a:p>
            <a:pPr marL="0" indent="0" algn="just">
              <a:buNone/>
            </a:pPr>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92D050"/>
                </a:solidFill>
                <a:latin typeface="Times New Roman" panose="02020603050405020304" pitchFamily="18" charset="0"/>
                <a:cs typeface="Times New Roman" panose="02020603050405020304" pitchFamily="18" charset="0"/>
              </a:rPr>
              <a:t>At ultrasound</a:t>
            </a:r>
            <a:r>
              <a:rPr lang="en-US" sz="2800" dirty="0">
                <a:latin typeface="Times New Roman" panose="02020603050405020304" pitchFamily="18" charset="0"/>
                <a:cs typeface="Times New Roman" panose="02020603050405020304" pitchFamily="18" charset="0"/>
              </a:rPr>
              <a:t>, haemangiomas are typically well-defined, peripheral, echogenic masses</a:t>
            </a: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92D050"/>
                </a:solidFill>
                <a:latin typeface="Times New Roman" panose="02020603050405020304" pitchFamily="18" charset="0"/>
                <a:cs typeface="Times New Roman" panose="02020603050405020304" pitchFamily="18" charset="0"/>
              </a:rPr>
              <a:t>At CT</a:t>
            </a:r>
            <a:r>
              <a:rPr lang="en-US" sz="2800" dirty="0">
                <a:latin typeface="Times New Roman" panose="02020603050405020304" pitchFamily="18" charset="0"/>
                <a:cs typeface="Times New Roman" panose="02020603050405020304" pitchFamily="18" charset="0"/>
              </a:rPr>
              <a:t>, there is usually  a characteristic enhancement pattern characterized by </a:t>
            </a:r>
            <a:r>
              <a:rPr lang="en-US" sz="2800" b="1" dirty="0">
                <a:solidFill>
                  <a:srgbClr val="00B0F0"/>
                </a:solidFill>
                <a:latin typeface="Times New Roman" panose="02020603050405020304" pitchFamily="18" charset="0"/>
                <a:cs typeface="Times New Roman" panose="02020603050405020304" pitchFamily="18" charset="0"/>
              </a:rPr>
              <a:t>sequential contrast opacification,</a:t>
            </a:r>
            <a:r>
              <a:rPr lang="en-US" sz="2800" dirty="0">
                <a:latin typeface="Times New Roman" panose="02020603050405020304" pitchFamily="18" charset="0"/>
                <a:cs typeface="Times New Roman" panose="02020603050405020304" pitchFamily="18" charset="0"/>
              </a:rPr>
              <a:t> beginning as </a:t>
            </a:r>
            <a:r>
              <a:rPr lang="en-US" sz="2800" b="1" dirty="0">
                <a:solidFill>
                  <a:srgbClr val="00B0F0"/>
                </a:solidFill>
                <a:latin typeface="Times New Roman" panose="02020603050405020304" pitchFamily="18" charset="0"/>
                <a:cs typeface="Times New Roman" panose="02020603050405020304" pitchFamily="18" charset="0"/>
              </a:rPr>
              <a:t>nodular or globular</a:t>
            </a:r>
            <a:r>
              <a:rPr lang="en-US" sz="2800" dirty="0">
                <a:latin typeface="Times New Roman" panose="02020603050405020304" pitchFamily="18" charset="0"/>
                <a:cs typeface="Times New Roman" panose="02020603050405020304" pitchFamily="18" charset="0"/>
              </a:rPr>
              <a:t> areas of enhancement at the </a:t>
            </a:r>
            <a:r>
              <a:rPr lang="en-US" sz="2800" b="1" dirty="0">
                <a:solidFill>
                  <a:srgbClr val="00B0F0"/>
                </a:solidFill>
                <a:latin typeface="Times New Roman" panose="02020603050405020304" pitchFamily="18" charset="0"/>
                <a:cs typeface="Times New Roman" panose="02020603050405020304" pitchFamily="18" charset="0"/>
              </a:rPr>
              <a:t>periphery</a:t>
            </a:r>
            <a:r>
              <a:rPr lang="en-US" sz="2800" dirty="0">
                <a:latin typeface="Times New Roman" panose="02020603050405020304" pitchFamily="18" charset="0"/>
                <a:cs typeface="Times New Roman" panose="02020603050405020304" pitchFamily="18" charset="0"/>
              </a:rPr>
              <a:t> and proceeding </a:t>
            </a:r>
            <a:r>
              <a:rPr lang="en-US" sz="2800" b="1" dirty="0">
                <a:solidFill>
                  <a:srgbClr val="00B0F0"/>
                </a:solidFill>
                <a:latin typeface="Times New Roman" panose="02020603050405020304" pitchFamily="18" charset="0"/>
                <a:cs typeface="Times New Roman" panose="02020603050405020304" pitchFamily="18" charset="0"/>
              </a:rPr>
              <a:t>toward</a:t>
            </a:r>
            <a:r>
              <a:rPr lang="en-US" sz="2800" dirty="0">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the centre </a:t>
            </a:r>
            <a:r>
              <a:rPr lang="en-US" sz="2800" dirty="0">
                <a:latin typeface="Times New Roman" panose="02020603050405020304" pitchFamily="18" charset="0"/>
                <a:cs typeface="Times New Roman" panose="02020603050405020304" pitchFamily="18" charset="0"/>
              </a:rPr>
              <a:t>over time until the </a:t>
            </a:r>
            <a:r>
              <a:rPr lang="en-US" sz="2800" b="1" dirty="0">
                <a:solidFill>
                  <a:srgbClr val="00B0F0"/>
                </a:solidFill>
                <a:latin typeface="Times New Roman" panose="02020603050405020304" pitchFamily="18" charset="0"/>
                <a:cs typeface="Times New Roman" panose="02020603050405020304" pitchFamily="18" charset="0"/>
              </a:rPr>
              <a:t>density increases </a:t>
            </a:r>
            <a:r>
              <a:rPr lang="en-US" sz="2800" dirty="0">
                <a:latin typeface="Times New Roman" panose="02020603050405020304" pitchFamily="18" charset="0"/>
                <a:cs typeface="Times New Roman" panose="02020603050405020304" pitchFamily="18" charset="0"/>
              </a:rPr>
              <a:t>to become </a:t>
            </a:r>
            <a:r>
              <a:rPr lang="en-US" sz="2800" b="1" dirty="0">
                <a:solidFill>
                  <a:srgbClr val="00B0F0"/>
                </a:solidFill>
                <a:latin typeface="Times New Roman" panose="02020603050405020304" pitchFamily="18" charset="0"/>
                <a:cs typeface="Times New Roman" panose="02020603050405020304" pitchFamily="18" charset="0"/>
              </a:rPr>
              <a:t>similar</a:t>
            </a:r>
            <a:r>
              <a:rPr lang="en-US" sz="2800" dirty="0">
                <a:latin typeface="Times New Roman" panose="02020603050405020304" pitchFamily="18" charset="0"/>
                <a:cs typeface="Times New Roman" panose="02020603050405020304" pitchFamily="18" charset="0"/>
              </a:rPr>
              <a:t> to that of the </a:t>
            </a:r>
            <a:r>
              <a:rPr lang="en-US" sz="2800" b="1" dirty="0">
                <a:solidFill>
                  <a:srgbClr val="00B0F0"/>
                </a:solidFill>
                <a:latin typeface="Times New Roman" panose="02020603050405020304" pitchFamily="18" charset="0"/>
                <a:cs typeface="Times New Roman" panose="02020603050405020304" pitchFamily="18" charset="0"/>
              </a:rPr>
              <a:t>surrounding liver</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3835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B59474-9C54-4015-9659-180EA9C500FF}"/>
              </a:ext>
            </a:extLst>
          </p:cNvPr>
          <p:cNvPicPr>
            <a:picLocks noGrp="1" noChangeAspect="1"/>
          </p:cNvPicPr>
          <p:nvPr>
            <p:ph idx="1"/>
          </p:nvPr>
        </p:nvPicPr>
        <p:blipFill>
          <a:blip r:embed="rId2"/>
          <a:stretch>
            <a:fillRect/>
          </a:stretch>
        </p:blipFill>
        <p:spPr>
          <a:xfrm>
            <a:off x="102291" y="23812"/>
            <a:ext cx="4450659" cy="4525963"/>
          </a:xfrm>
          <a:prstGeom prst="rect">
            <a:avLst/>
          </a:prstGeom>
        </p:spPr>
      </p:pic>
      <p:pic>
        <p:nvPicPr>
          <p:cNvPr id="5" name="Picture 4">
            <a:extLst>
              <a:ext uri="{FF2B5EF4-FFF2-40B4-BE49-F238E27FC236}">
                <a16:creationId xmlns:a16="http://schemas.microsoft.com/office/drawing/2014/main" id="{66D6F118-03AC-4334-B5F1-175113E6EC5F}"/>
              </a:ext>
            </a:extLst>
          </p:cNvPr>
          <p:cNvPicPr>
            <a:picLocks noChangeAspect="1"/>
          </p:cNvPicPr>
          <p:nvPr/>
        </p:nvPicPr>
        <p:blipFill>
          <a:blip r:embed="rId3"/>
          <a:stretch>
            <a:fillRect/>
          </a:stretch>
        </p:blipFill>
        <p:spPr>
          <a:xfrm>
            <a:off x="4655241" y="228601"/>
            <a:ext cx="4450659" cy="3733800"/>
          </a:xfrm>
          <a:prstGeom prst="rect">
            <a:avLst/>
          </a:prstGeom>
        </p:spPr>
      </p:pic>
      <p:sp>
        <p:nvSpPr>
          <p:cNvPr id="6" name="Rectangle 5">
            <a:extLst>
              <a:ext uri="{FF2B5EF4-FFF2-40B4-BE49-F238E27FC236}">
                <a16:creationId xmlns:a16="http://schemas.microsoft.com/office/drawing/2014/main" id="{B3402A7F-6430-42A7-BA37-A6081D47D16A}"/>
              </a:ext>
            </a:extLst>
          </p:cNvPr>
          <p:cNvSpPr/>
          <p:nvPr/>
        </p:nvSpPr>
        <p:spPr>
          <a:xfrm>
            <a:off x="153437" y="4875074"/>
            <a:ext cx="8761964" cy="1754326"/>
          </a:xfrm>
          <a:prstGeom prst="rect">
            <a:avLst/>
          </a:prstGeom>
        </p:spPr>
        <p:txBody>
          <a:bodyPr wrap="square">
            <a:spAutoFit/>
          </a:bodyPr>
          <a:lstStyle/>
          <a:p>
            <a:r>
              <a:rPr lang="en-US" b="1" dirty="0">
                <a:solidFill>
                  <a:srgbClr val="92D050"/>
                </a:solidFill>
                <a:latin typeface="Palatino-Roman"/>
              </a:rPr>
              <a:t>Haemangioma (incidental finding). </a:t>
            </a:r>
          </a:p>
          <a:p>
            <a:pPr marL="342900" indent="-342900" algn="just">
              <a:buAutoNum type="alphaLcParenBoth"/>
            </a:pPr>
            <a:r>
              <a:rPr lang="en-US" b="1" dirty="0">
                <a:latin typeface="Palatino-Roman"/>
              </a:rPr>
              <a:t>Ultrasound scan showing an echogenic mass in the right lobe of the liver . IVC, inferior vena cava. </a:t>
            </a:r>
          </a:p>
          <a:p>
            <a:pPr marL="342900" indent="-342900" algn="just">
              <a:buAutoNum type="alphaLcParenBoth"/>
            </a:pPr>
            <a:r>
              <a:rPr lang="en-US" b="1" dirty="0">
                <a:latin typeface="Palatino-Roman"/>
              </a:rPr>
              <a:t>CT scan, in another patient, after intravenous contrast enhancement showing a low density lesion in the right lobe of the liver with peripheral nodular enhancement, characteristic of a haemangioma.</a:t>
            </a:r>
            <a:endParaRPr lang="en-US" b="1" dirty="0"/>
          </a:p>
        </p:txBody>
      </p:sp>
      <p:sp>
        <p:nvSpPr>
          <p:cNvPr id="7" name="Rectangle 6">
            <a:extLst>
              <a:ext uri="{FF2B5EF4-FFF2-40B4-BE49-F238E27FC236}">
                <a16:creationId xmlns:a16="http://schemas.microsoft.com/office/drawing/2014/main" id="{269373F8-88CB-4298-ADC2-AACB1964D23D}"/>
              </a:ext>
            </a:extLst>
          </p:cNvPr>
          <p:cNvSpPr/>
          <p:nvPr/>
        </p:nvSpPr>
        <p:spPr>
          <a:xfrm>
            <a:off x="198783" y="4151282"/>
            <a:ext cx="482824" cy="400110"/>
          </a:xfrm>
          <a:prstGeom prst="rect">
            <a:avLst/>
          </a:prstGeom>
          <a:solidFill>
            <a:srgbClr val="FFFF00"/>
          </a:solidFill>
        </p:spPr>
        <p:txBody>
          <a:bodyPr wrap="none">
            <a:spAutoFit/>
          </a:bodyPr>
          <a:lstStyle/>
          <a:p>
            <a:r>
              <a:rPr lang="en-US" sz="2000" b="1" dirty="0">
                <a:solidFill>
                  <a:srgbClr val="00B0F0"/>
                </a:solidFill>
                <a:latin typeface="Palatino-Roman"/>
              </a:rPr>
              <a:t>(a)</a:t>
            </a:r>
            <a:endParaRPr lang="en-US" sz="2000" b="1" dirty="0">
              <a:solidFill>
                <a:srgbClr val="00B0F0"/>
              </a:solidFill>
            </a:endParaRPr>
          </a:p>
        </p:txBody>
      </p:sp>
      <p:sp>
        <p:nvSpPr>
          <p:cNvPr id="8" name="Rectangle 7">
            <a:extLst>
              <a:ext uri="{FF2B5EF4-FFF2-40B4-BE49-F238E27FC236}">
                <a16:creationId xmlns:a16="http://schemas.microsoft.com/office/drawing/2014/main" id="{8B848FF1-835D-4DE0-802F-FB97BB23F4E3}"/>
              </a:ext>
            </a:extLst>
          </p:cNvPr>
          <p:cNvSpPr/>
          <p:nvPr/>
        </p:nvSpPr>
        <p:spPr>
          <a:xfrm>
            <a:off x="4655240" y="3557528"/>
            <a:ext cx="511679" cy="400110"/>
          </a:xfrm>
          <a:prstGeom prst="rect">
            <a:avLst/>
          </a:prstGeom>
          <a:solidFill>
            <a:srgbClr val="FFFF00"/>
          </a:solidFill>
        </p:spPr>
        <p:txBody>
          <a:bodyPr wrap="none">
            <a:spAutoFit/>
          </a:bodyPr>
          <a:lstStyle/>
          <a:p>
            <a:r>
              <a:rPr lang="en-US" sz="2000" b="1" dirty="0">
                <a:solidFill>
                  <a:srgbClr val="00B0F0"/>
                </a:solidFill>
                <a:latin typeface="Palatino-Roman"/>
              </a:rPr>
              <a:t>(b)</a:t>
            </a:r>
            <a:endParaRPr lang="en-US" sz="2000" b="1" dirty="0">
              <a:solidFill>
                <a:srgbClr val="00B0F0"/>
              </a:solidFill>
            </a:endParaRPr>
          </a:p>
        </p:txBody>
      </p:sp>
      <p:sp>
        <p:nvSpPr>
          <p:cNvPr id="9" name="Rectangle 8">
            <a:extLst>
              <a:ext uri="{FF2B5EF4-FFF2-40B4-BE49-F238E27FC236}">
                <a16:creationId xmlns:a16="http://schemas.microsoft.com/office/drawing/2014/main" id="{DFEA2646-A00D-454F-91FB-1F00CBE18382}"/>
              </a:ext>
            </a:extLst>
          </p:cNvPr>
          <p:cNvSpPr/>
          <p:nvPr/>
        </p:nvSpPr>
        <p:spPr>
          <a:xfrm>
            <a:off x="2077647" y="3154798"/>
            <a:ext cx="499945" cy="369332"/>
          </a:xfrm>
          <a:prstGeom prst="rect">
            <a:avLst/>
          </a:prstGeom>
        </p:spPr>
        <p:txBody>
          <a:bodyPr wrap="none">
            <a:spAutoFit/>
          </a:bodyPr>
          <a:lstStyle/>
          <a:p>
            <a:r>
              <a:rPr lang="en-US" b="1" dirty="0">
                <a:solidFill>
                  <a:srgbClr val="FFFFFF"/>
                </a:solidFill>
                <a:latin typeface="Frutiger-Bold"/>
              </a:rPr>
              <a:t>IVC</a:t>
            </a:r>
            <a:endParaRPr lang="en-US" dirty="0"/>
          </a:p>
        </p:txBody>
      </p:sp>
    </p:spTree>
    <p:extLst>
      <p:ext uri="{BB962C8B-B14F-4D97-AF65-F5344CB8AC3E}">
        <p14:creationId xmlns:p14="http://schemas.microsoft.com/office/powerpoint/2010/main" val="9626420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432261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0"/>
            <a:ext cx="426719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0609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301836" y="3899329"/>
            <a:ext cx="4689764" cy="2585323"/>
          </a:xfrm>
          <a:prstGeom prst="rect">
            <a:avLst/>
          </a:prstGeom>
        </p:spPr>
        <p:txBody>
          <a:bodyPr wrap="square">
            <a:spAutoFit/>
          </a:bodyPr>
          <a:lstStyle/>
          <a:p>
            <a:pPr algn="just"/>
            <a:r>
              <a:rPr lang="en-US" b="1" dirty="0">
                <a:solidFill>
                  <a:srgbClr val="C00000"/>
                </a:solidFill>
              </a:rPr>
              <a:t>Ultrasound of liver metastases. </a:t>
            </a:r>
          </a:p>
          <a:p>
            <a:pPr marL="342900" indent="-342900" algn="just">
              <a:buAutoNum type="alphaLcParenBoth"/>
            </a:pPr>
            <a:r>
              <a:rPr lang="en-US" b="1" dirty="0">
                <a:solidFill>
                  <a:schemeClr val="accent5"/>
                </a:solidFill>
              </a:rPr>
              <a:t>Multiple hyperechoic metastases scattered throughout the liver. </a:t>
            </a:r>
          </a:p>
          <a:p>
            <a:pPr marL="342900" indent="-342900" algn="just">
              <a:buAutoNum type="alphaLcParenBoth"/>
            </a:pPr>
            <a:r>
              <a:rPr lang="en-US" b="1" dirty="0">
                <a:solidFill>
                  <a:schemeClr val="accent5"/>
                </a:solidFill>
              </a:rPr>
              <a:t>Multiple metastases appearing as well-defined, round, hypoechoic lesions scattered throughout the liver. </a:t>
            </a:r>
          </a:p>
          <a:p>
            <a:pPr marL="342900" indent="-342900" algn="just">
              <a:buAutoNum type="alphaLcParenBoth"/>
            </a:pPr>
            <a:r>
              <a:rPr lang="en-US" b="1" dirty="0">
                <a:solidFill>
                  <a:schemeClr val="accent5"/>
                </a:solidFill>
              </a:rPr>
              <a:t>The cursors indicate a metastasis showing reduced echogenicity, but with an echogenic centre known as a target lesion.</a:t>
            </a:r>
            <a:endParaRPr lang="ar-EG" b="1" dirty="0">
              <a:solidFill>
                <a:schemeClr val="accent5"/>
              </a:solidFill>
            </a:endParaRPr>
          </a:p>
        </p:txBody>
      </p:sp>
      <p:sp>
        <p:nvSpPr>
          <p:cNvPr id="3" name="مستطيل 2"/>
          <p:cNvSpPr/>
          <p:nvPr/>
        </p:nvSpPr>
        <p:spPr>
          <a:xfrm>
            <a:off x="3759815" y="3028890"/>
            <a:ext cx="500458" cy="400110"/>
          </a:xfrm>
          <a:prstGeom prst="rect">
            <a:avLst/>
          </a:prstGeom>
        </p:spPr>
        <p:txBody>
          <a:bodyPr wrap="none">
            <a:spAutoFit/>
          </a:bodyPr>
          <a:lstStyle/>
          <a:p>
            <a:r>
              <a:rPr lang="en-US" sz="2000" b="1" dirty="0">
                <a:solidFill>
                  <a:srgbClr val="FF0000"/>
                </a:solidFill>
              </a:rPr>
              <a:t>(A)</a:t>
            </a:r>
            <a:endParaRPr lang="ar-EG" dirty="0">
              <a:solidFill>
                <a:srgbClr val="FF0000"/>
              </a:solidFill>
            </a:endParaRPr>
          </a:p>
        </p:txBody>
      </p:sp>
      <p:sp>
        <p:nvSpPr>
          <p:cNvPr id="9" name="مستطيل 8"/>
          <p:cNvSpPr/>
          <p:nvPr/>
        </p:nvSpPr>
        <p:spPr>
          <a:xfrm>
            <a:off x="4800600" y="3028890"/>
            <a:ext cx="481222" cy="400110"/>
          </a:xfrm>
          <a:prstGeom prst="rect">
            <a:avLst/>
          </a:prstGeom>
        </p:spPr>
        <p:txBody>
          <a:bodyPr wrap="none">
            <a:spAutoFit/>
          </a:bodyPr>
          <a:lstStyle/>
          <a:p>
            <a:r>
              <a:rPr lang="en-US" sz="2000" b="1" dirty="0">
                <a:solidFill>
                  <a:srgbClr val="FF0000"/>
                </a:solidFill>
              </a:rPr>
              <a:t>(C)</a:t>
            </a:r>
            <a:endParaRPr lang="ar-EG" dirty="0">
              <a:solidFill>
                <a:srgbClr val="FF0000"/>
              </a:solidFill>
            </a:endParaRPr>
          </a:p>
        </p:txBody>
      </p:sp>
      <p:sp>
        <p:nvSpPr>
          <p:cNvPr id="11" name="مستطيل 10"/>
          <p:cNvSpPr/>
          <p:nvPr/>
        </p:nvSpPr>
        <p:spPr>
          <a:xfrm>
            <a:off x="3545070" y="6207653"/>
            <a:ext cx="489236" cy="400110"/>
          </a:xfrm>
          <a:prstGeom prst="rect">
            <a:avLst/>
          </a:prstGeom>
        </p:spPr>
        <p:txBody>
          <a:bodyPr wrap="none">
            <a:spAutoFit/>
          </a:bodyPr>
          <a:lstStyle/>
          <a:p>
            <a:r>
              <a:rPr lang="en-US" sz="2000" b="1" dirty="0">
                <a:solidFill>
                  <a:srgbClr val="FF0000"/>
                </a:solidFill>
              </a:rPr>
              <a:t>(B)</a:t>
            </a:r>
            <a:endParaRPr lang="ar-EG" dirty="0">
              <a:solidFill>
                <a:srgbClr val="FF0000"/>
              </a:solidFill>
            </a:endParaRPr>
          </a:p>
        </p:txBody>
      </p:sp>
    </p:spTree>
    <p:extLst>
      <p:ext uri="{BB962C8B-B14F-4D97-AF65-F5344CB8AC3E}">
        <p14:creationId xmlns:p14="http://schemas.microsoft.com/office/powerpoint/2010/main" val="3791800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555"/>
            <a:ext cx="8229600" cy="639762"/>
          </a:xfrm>
        </p:spPr>
        <p:txBody>
          <a:bodyPr>
            <a:normAutofit/>
          </a:bodyPr>
          <a:lstStyle/>
          <a:p>
            <a:r>
              <a:rPr lang="en-US" sz="2800" dirty="0">
                <a:solidFill>
                  <a:srgbClr val="00B050"/>
                </a:solidFill>
              </a:rPr>
              <a:t>Acute abdomen</a:t>
            </a:r>
            <a:endParaRPr lang="en-CA" sz="2800" dirty="0">
              <a:solidFill>
                <a:srgbClr val="00B050"/>
              </a:solidFill>
            </a:endParaRP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9260" y="3028274"/>
            <a:ext cx="2628901" cy="281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0048" y="5940810"/>
            <a:ext cx="2362200" cy="523220"/>
          </a:xfrm>
          <a:prstGeom prst="rect">
            <a:avLst/>
          </a:prstGeom>
          <a:noFill/>
        </p:spPr>
        <p:txBody>
          <a:bodyPr wrap="square" rtlCol="0">
            <a:spAutoFit/>
          </a:bodyPr>
          <a:lstStyle/>
          <a:p>
            <a:r>
              <a:rPr lang="en-US" sz="2800" dirty="0">
                <a:solidFill>
                  <a:srgbClr val="FF0000"/>
                </a:solidFill>
              </a:rPr>
              <a:t>Cholelithiasis</a:t>
            </a:r>
            <a:endParaRPr lang="en-CA" sz="2800" dirty="0">
              <a:solidFill>
                <a:srgbClr val="FF0000"/>
              </a:solidFill>
            </a:endParaRPr>
          </a:p>
        </p:txBody>
      </p:sp>
      <p:sp>
        <p:nvSpPr>
          <p:cNvPr id="3" name="Rectangle 2">
            <a:extLst>
              <a:ext uri="{FF2B5EF4-FFF2-40B4-BE49-F238E27FC236}">
                <a16:creationId xmlns:a16="http://schemas.microsoft.com/office/drawing/2014/main" id="{A9DD42BE-1352-4AE5-8BB5-232FB003A0A7}"/>
              </a:ext>
            </a:extLst>
          </p:cNvPr>
          <p:cNvSpPr/>
          <p:nvPr/>
        </p:nvSpPr>
        <p:spPr>
          <a:xfrm>
            <a:off x="0" y="304864"/>
            <a:ext cx="8991600" cy="2523768"/>
          </a:xfrm>
          <a:prstGeom prst="rect">
            <a:avLst/>
          </a:prstGeom>
        </p:spPr>
        <p:txBody>
          <a:bodyPr wrap="square">
            <a:spAutoFit/>
          </a:bodyPr>
          <a:lstStyle/>
          <a:p>
            <a:r>
              <a:rPr lang="en-US" b="1" dirty="0">
                <a:solidFill>
                  <a:srgbClr val="92D050"/>
                </a:solidFill>
                <a:latin typeface="Times New Roman" panose="02020603050405020304" pitchFamily="18" charset="0"/>
                <a:cs typeface="Times New Roman" panose="02020603050405020304" pitchFamily="18" charset="0"/>
              </a:rPr>
              <a:t>Cholecystitis</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acute cholecystitis ultrasound will usually detect gallstones, inflammatory debris, gall  bladder wall thickening and a rim of fluid adjacent to the gall bladder.</a:t>
            </a:r>
          </a:p>
          <a:p>
            <a:pPr algn="just"/>
            <a:endParaRPr lang="en-US"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 CT, the gall bladder wall is thickened and there is surrounding inflammatory change seen as stranding in the adjacent fat. In acute cholecystitis, pain is often localized to the gall bladder. In chronic cholecystitis, the gall bladder is often contracted and thick-walled.</a:t>
            </a:r>
          </a:p>
        </p:txBody>
      </p:sp>
      <p:pic>
        <p:nvPicPr>
          <p:cNvPr id="5" name="Picture 4">
            <a:extLst>
              <a:ext uri="{FF2B5EF4-FFF2-40B4-BE49-F238E27FC236}">
                <a16:creationId xmlns:a16="http://schemas.microsoft.com/office/drawing/2014/main" id="{11E4E55D-76C1-4FE9-ADF0-175EE9BECA27}"/>
              </a:ext>
            </a:extLst>
          </p:cNvPr>
          <p:cNvPicPr>
            <a:picLocks noChangeAspect="1"/>
          </p:cNvPicPr>
          <p:nvPr/>
        </p:nvPicPr>
        <p:blipFill>
          <a:blip r:embed="rId3"/>
          <a:stretch>
            <a:fillRect/>
          </a:stretch>
        </p:blipFill>
        <p:spPr>
          <a:xfrm>
            <a:off x="2971798" y="2881733"/>
            <a:ext cx="2971800" cy="2720524"/>
          </a:xfrm>
          <a:prstGeom prst="rect">
            <a:avLst/>
          </a:prstGeom>
        </p:spPr>
      </p:pic>
      <p:pic>
        <p:nvPicPr>
          <p:cNvPr id="6" name="Picture 5">
            <a:extLst>
              <a:ext uri="{FF2B5EF4-FFF2-40B4-BE49-F238E27FC236}">
                <a16:creationId xmlns:a16="http://schemas.microsoft.com/office/drawing/2014/main" id="{B0FE4150-57BC-488F-A1F3-83C3C37B6A5E}"/>
              </a:ext>
            </a:extLst>
          </p:cNvPr>
          <p:cNvPicPr>
            <a:picLocks noChangeAspect="1"/>
          </p:cNvPicPr>
          <p:nvPr/>
        </p:nvPicPr>
        <p:blipFill>
          <a:blip r:embed="rId4"/>
          <a:stretch>
            <a:fillRect/>
          </a:stretch>
        </p:blipFill>
        <p:spPr>
          <a:xfrm>
            <a:off x="5943598" y="2749390"/>
            <a:ext cx="3200402" cy="2674440"/>
          </a:xfrm>
          <a:prstGeom prst="rect">
            <a:avLst/>
          </a:prstGeom>
        </p:spPr>
      </p:pic>
      <p:sp>
        <p:nvSpPr>
          <p:cNvPr id="7" name="Rectangle 6">
            <a:extLst>
              <a:ext uri="{FF2B5EF4-FFF2-40B4-BE49-F238E27FC236}">
                <a16:creationId xmlns:a16="http://schemas.microsoft.com/office/drawing/2014/main" id="{39EBD3D9-2733-424D-BDFE-BB51FA12619E}"/>
              </a:ext>
            </a:extLst>
          </p:cNvPr>
          <p:cNvSpPr/>
          <p:nvPr/>
        </p:nvSpPr>
        <p:spPr>
          <a:xfrm>
            <a:off x="6025329" y="5509923"/>
            <a:ext cx="3086101" cy="1384995"/>
          </a:xfrm>
          <a:prstGeom prst="rect">
            <a:avLst/>
          </a:prstGeom>
        </p:spPr>
        <p:txBody>
          <a:bodyPr wrap="square">
            <a:spAutoFit/>
          </a:bodyPr>
          <a:lstStyle/>
          <a:p>
            <a:pPr algn="just"/>
            <a:r>
              <a:rPr lang="en-US" sz="1400" b="1" dirty="0"/>
              <a:t>CT scan of acute cholecystitis showing</a:t>
            </a:r>
          </a:p>
          <a:p>
            <a:pPr algn="just"/>
            <a:r>
              <a:rPr lang="en-US" sz="1400" b="1" dirty="0"/>
              <a:t>a thick-walled gall bladder with adjacent oedema and inflammatory change as evidenced by a surrounding low attenuation rim and lack of clarity (stranding) in the adjacent fat .</a:t>
            </a:r>
          </a:p>
        </p:txBody>
      </p:sp>
      <p:sp>
        <p:nvSpPr>
          <p:cNvPr id="8" name="Rectangle 7">
            <a:extLst>
              <a:ext uri="{FF2B5EF4-FFF2-40B4-BE49-F238E27FC236}">
                <a16:creationId xmlns:a16="http://schemas.microsoft.com/office/drawing/2014/main" id="{1CBA8D4F-F7BA-4958-9456-E930AC4B7F2B}"/>
              </a:ext>
            </a:extLst>
          </p:cNvPr>
          <p:cNvSpPr/>
          <p:nvPr/>
        </p:nvSpPr>
        <p:spPr>
          <a:xfrm>
            <a:off x="3098006" y="5602257"/>
            <a:ext cx="2833686" cy="1200329"/>
          </a:xfrm>
          <a:prstGeom prst="rect">
            <a:avLst/>
          </a:prstGeom>
        </p:spPr>
        <p:txBody>
          <a:bodyPr wrap="square">
            <a:spAutoFit/>
          </a:bodyPr>
          <a:lstStyle/>
          <a:p>
            <a:pPr algn="just"/>
            <a:r>
              <a:rPr lang="en-US" sz="1200" b="1" dirty="0">
                <a:solidFill>
                  <a:schemeClr val="accent5">
                    <a:lumMod val="50000"/>
                  </a:schemeClr>
                </a:solidFill>
                <a:latin typeface="Palatino-Roman"/>
              </a:rPr>
              <a:t>Ultrasound showing a thick, oedematous gall bladder wall indicated by the thin arrows. There is also evidence of fluid adjacent to the gall bladder indicative of acute inflammation</a:t>
            </a:r>
            <a:endParaRPr lang="en-US" sz="1200" b="1" dirty="0">
              <a:solidFill>
                <a:schemeClr val="accent5">
                  <a:lumMod val="50000"/>
                </a:schemeClr>
              </a:solidFill>
            </a:endParaRPr>
          </a:p>
        </p:txBody>
      </p:sp>
    </p:spTree>
    <p:extLst>
      <p:ext uri="{BB962C8B-B14F-4D97-AF65-F5344CB8AC3E}">
        <p14:creationId xmlns:p14="http://schemas.microsoft.com/office/powerpoint/2010/main" val="1447263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87"/>
            <a:ext cx="9144000" cy="6832640"/>
          </a:xfrm>
          <a:prstGeom prst="rect">
            <a:avLst/>
          </a:prstGeom>
          <a:noFill/>
        </p:spPr>
        <p:txBody>
          <a:bodyPr wrap="square" rtlCol="0">
            <a:spAutoFit/>
          </a:bodyPr>
          <a:lstStyle/>
          <a:p>
            <a:pPr algn="just"/>
            <a:r>
              <a:rPr lang="en-US" b="1" dirty="0">
                <a:solidFill>
                  <a:srgbClr val="C00000"/>
                </a:solidFill>
              </a:rPr>
              <a:t>Acute Appendicitis</a:t>
            </a:r>
            <a:r>
              <a:rPr lang="en-US" b="1" dirty="0"/>
              <a:t>: </a:t>
            </a:r>
            <a:r>
              <a:rPr lang="en-US" dirty="0"/>
              <a:t>Common  acute abdominal condition. </a:t>
            </a:r>
          </a:p>
          <a:p>
            <a:pPr algn="just"/>
            <a:r>
              <a:rPr lang="en-US" dirty="0">
                <a:solidFill>
                  <a:srgbClr val="C00000"/>
                </a:solidFill>
              </a:rPr>
              <a:t>Symptoms</a:t>
            </a:r>
            <a:r>
              <a:rPr lang="en-US" dirty="0"/>
              <a:t>: Pain in the  </a:t>
            </a:r>
            <a:r>
              <a:rPr lang="en-US" dirty="0" err="1"/>
              <a:t>Rt</a:t>
            </a:r>
            <a:r>
              <a:rPr lang="en-US" dirty="0"/>
              <a:t> iliac fossa ,Vomiting and fever</a:t>
            </a:r>
          </a:p>
          <a:p>
            <a:pPr algn="just"/>
            <a:r>
              <a:rPr lang="en-US" dirty="0">
                <a:solidFill>
                  <a:srgbClr val="C00000"/>
                </a:solidFill>
              </a:rPr>
              <a:t>Signs</a:t>
            </a:r>
            <a:r>
              <a:rPr lang="en-US" dirty="0"/>
              <a:t>: Tenderness and rebound tenderness in the right iliac fossa</a:t>
            </a:r>
          </a:p>
          <a:p>
            <a:pPr algn="just"/>
            <a:r>
              <a:rPr lang="en-US" dirty="0">
                <a:solidFill>
                  <a:srgbClr val="C00000"/>
                </a:solidFill>
              </a:rPr>
              <a:t>LAB</a:t>
            </a:r>
            <a:r>
              <a:rPr lang="en-US" dirty="0"/>
              <a:t>: Increase white blood count and raised ESR.</a:t>
            </a:r>
          </a:p>
          <a:p>
            <a:r>
              <a:rPr lang="en-US" b="1" dirty="0"/>
              <a:t>Options for first-line imaging in nonpregnant adults</a:t>
            </a:r>
            <a:r>
              <a:rPr lang="en-US" dirty="0"/>
              <a:t> </a:t>
            </a:r>
          </a:p>
          <a:p>
            <a:pPr lvl="1"/>
            <a:r>
              <a:rPr lang="en-US" dirty="0"/>
              <a:t>CT abdomen  </a:t>
            </a:r>
          </a:p>
          <a:p>
            <a:pPr lvl="2"/>
            <a:r>
              <a:rPr lang="en-US" dirty="0"/>
              <a:t>Advantages: higher accuracy and reliability, allows operative planning, better evaluation of differential diagnoses (e.g., for patients &gt; 60 years old)</a:t>
            </a:r>
          </a:p>
          <a:p>
            <a:pPr lvl="1"/>
            <a:r>
              <a:rPr lang="en-US" dirty="0"/>
              <a:t>Ultrasound abdomen</a:t>
            </a:r>
          </a:p>
          <a:p>
            <a:pPr lvl="2"/>
            <a:r>
              <a:rPr lang="en-US" dirty="0"/>
              <a:t>Advantages: can limit the exposure to radiation and contrast.</a:t>
            </a:r>
          </a:p>
          <a:p>
            <a:r>
              <a:rPr lang="en-US" b="1" dirty="0"/>
              <a:t>First-line imaging for pregnant adults and children</a:t>
            </a:r>
            <a:r>
              <a:rPr lang="en-US" dirty="0"/>
              <a:t>: ultrasound abdomen</a:t>
            </a:r>
          </a:p>
          <a:p>
            <a:r>
              <a:rPr lang="en-US" sz="2400" b="1" dirty="0">
                <a:solidFill>
                  <a:srgbClr val="FF0000"/>
                </a:solidFill>
              </a:rPr>
              <a:t>US</a:t>
            </a:r>
            <a:r>
              <a:rPr lang="en-US" dirty="0">
                <a:solidFill>
                  <a:srgbClr val="FF0000"/>
                </a:solidFill>
              </a:rPr>
              <a:t> </a:t>
            </a:r>
            <a:r>
              <a:rPr lang="en-US" dirty="0"/>
              <a:t>: </a:t>
            </a:r>
            <a:r>
              <a:rPr lang="en-US" b="1" dirty="0"/>
              <a:t>Supportive findings</a:t>
            </a:r>
            <a:r>
              <a:rPr lang="en-US" dirty="0"/>
              <a:t> </a:t>
            </a:r>
          </a:p>
          <a:p>
            <a:pPr lvl="1"/>
            <a:r>
              <a:rPr lang="en-US" dirty="0"/>
              <a:t>Distended appendix (diameter &gt; 6 mm)</a:t>
            </a:r>
          </a:p>
          <a:p>
            <a:pPr lvl="1"/>
            <a:r>
              <a:rPr lang="en-US" dirty="0"/>
              <a:t>Noncompressible, aperistaltic, distended appendix </a:t>
            </a:r>
          </a:p>
          <a:p>
            <a:pPr lvl="1"/>
            <a:r>
              <a:rPr lang="en-US" b="1" dirty="0"/>
              <a:t>Target sign</a:t>
            </a:r>
            <a:r>
              <a:rPr lang="en-US" dirty="0"/>
              <a:t>: concentric rings of hypo- and hyperechogenicity in the axial/transverse section of the appendix </a:t>
            </a:r>
          </a:p>
          <a:p>
            <a:pPr lvl="1"/>
            <a:r>
              <a:rPr lang="en-US" dirty="0"/>
              <a:t>Possible appendiceal fecalith: focal hyperechogenicity with posterior acoustic shadowing</a:t>
            </a:r>
          </a:p>
          <a:p>
            <a:pPr lvl="1"/>
            <a:endParaRPr lang="en-US" dirty="0"/>
          </a:p>
          <a:p>
            <a:pPr lvl="1"/>
            <a:endParaRPr lang="en-US" dirty="0"/>
          </a:p>
          <a:p>
            <a:pPr lvl="1"/>
            <a:endParaRPr lang="en-US" dirty="0"/>
          </a:p>
          <a:p>
            <a:pPr algn="just"/>
            <a:endParaRPr lang="en-US" dirty="0"/>
          </a:p>
          <a:p>
            <a:pPr algn="just"/>
            <a:endParaRPr lang="en-US" dirty="0"/>
          </a:p>
          <a:p>
            <a:pPr algn="just"/>
            <a:endParaRPr lang="en-US" dirty="0"/>
          </a:p>
          <a:p>
            <a:pPr algn="just"/>
            <a:endParaRPr lang="en-US" dirty="0"/>
          </a:p>
        </p:txBody>
      </p:sp>
      <p:sp>
        <p:nvSpPr>
          <p:cNvPr id="3" name="TextBox 2"/>
          <p:cNvSpPr txBox="1"/>
          <p:nvPr/>
        </p:nvSpPr>
        <p:spPr>
          <a:xfrm>
            <a:off x="1676400" y="5889367"/>
            <a:ext cx="2590800" cy="646331"/>
          </a:xfrm>
          <a:prstGeom prst="rect">
            <a:avLst/>
          </a:prstGeom>
          <a:noFill/>
        </p:spPr>
        <p:txBody>
          <a:bodyPr wrap="square" rtlCol="0">
            <a:spAutoFit/>
          </a:bodyPr>
          <a:lstStyle/>
          <a:p>
            <a:pPr algn="ctr"/>
            <a:r>
              <a:rPr lang="en-US" b="1" dirty="0">
                <a:solidFill>
                  <a:srgbClr val="FF0000"/>
                </a:solidFill>
              </a:rPr>
              <a:t>Ultrasound image of acute appendicitis</a:t>
            </a:r>
          </a:p>
        </p:txBody>
      </p:sp>
      <p:pic>
        <p:nvPicPr>
          <p:cNvPr id="5" name="Picture 2">
            <a:extLst>
              <a:ext uri="{FF2B5EF4-FFF2-40B4-BE49-F238E27FC236}">
                <a16:creationId xmlns:a16="http://schemas.microsoft.com/office/drawing/2014/main" id="{122547A9-F279-4EE8-8165-F93983E9D2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5105400"/>
            <a:ext cx="446891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684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
            <a:ext cx="7315200" cy="490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1" y="5510982"/>
            <a:ext cx="8566354" cy="461665"/>
          </a:xfrm>
          <a:prstGeom prst="rect">
            <a:avLst/>
          </a:prstGeom>
          <a:noFill/>
        </p:spPr>
        <p:txBody>
          <a:bodyPr wrap="square" rtlCol="0">
            <a:spAutoFit/>
          </a:bodyPr>
          <a:lstStyle/>
          <a:p>
            <a:pPr algn="just"/>
            <a:r>
              <a:rPr lang="en-US" sz="2400" b="1" dirty="0">
                <a:solidFill>
                  <a:srgbClr val="FF0000"/>
                </a:solidFill>
              </a:rPr>
              <a:t>Ultrasound image of acute appendicitis Transverse &amp; longitudinal</a:t>
            </a:r>
          </a:p>
        </p:txBody>
      </p:sp>
    </p:spTree>
    <p:extLst>
      <p:ext uri="{BB962C8B-B14F-4D97-AF65-F5344CB8AC3E}">
        <p14:creationId xmlns:p14="http://schemas.microsoft.com/office/powerpoint/2010/main" val="20111654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C4BD81-363A-40D8-AC26-5909A9A57B1E}"/>
              </a:ext>
            </a:extLst>
          </p:cNvPr>
          <p:cNvSpPr/>
          <p:nvPr/>
        </p:nvSpPr>
        <p:spPr>
          <a:xfrm>
            <a:off x="76200" y="152400"/>
            <a:ext cx="8915400" cy="2031325"/>
          </a:xfrm>
          <a:prstGeom prst="rect">
            <a:avLst/>
          </a:prstGeom>
        </p:spPr>
        <p:txBody>
          <a:bodyPr wrap="square">
            <a:spAutoFit/>
          </a:bodyPr>
          <a:lstStyle/>
          <a:p>
            <a:r>
              <a:rPr lang="en-US" b="1" dirty="0">
                <a:solidFill>
                  <a:srgbClr val="1A1C1C"/>
                </a:solidFill>
                <a:latin typeface="Lato"/>
              </a:rPr>
              <a:t>CT abdomen with IV contrast</a:t>
            </a:r>
          </a:p>
          <a:p>
            <a:r>
              <a:rPr lang="en-US" dirty="0">
                <a:solidFill>
                  <a:srgbClr val="1A1C1C"/>
                </a:solidFill>
                <a:latin typeface="Lato"/>
              </a:rPr>
              <a:t>CT abdomen is the most accurate initial imaging modality for appendicitis.  </a:t>
            </a:r>
          </a:p>
          <a:p>
            <a:pPr>
              <a:buFont typeface="Arial" panose="020B0604020202020204" pitchFamily="34" charset="0"/>
              <a:buChar char="•"/>
            </a:pPr>
            <a:r>
              <a:rPr lang="en-US" b="1" dirty="0">
                <a:solidFill>
                  <a:srgbClr val="1A1C1C"/>
                </a:solidFill>
                <a:latin typeface="Lato"/>
              </a:rPr>
              <a:t>Supportive findings</a:t>
            </a:r>
            <a:r>
              <a:rPr lang="en-US" dirty="0">
                <a:solidFill>
                  <a:srgbClr val="1A1C1C"/>
                </a:solidFill>
                <a:latin typeface="Lato"/>
              </a:rPr>
              <a:t> </a:t>
            </a:r>
          </a:p>
          <a:p>
            <a:pPr marL="742950" lvl="1" indent="-285750">
              <a:buFont typeface="Arial" panose="020B0604020202020204" pitchFamily="34" charset="0"/>
              <a:buChar char="•"/>
            </a:pPr>
            <a:r>
              <a:rPr lang="en-US" dirty="0">
                <a:solidFill>
                  <a:srgbClr val="1A1C1C"/>
                </a:solidFill>
                <a:latin typeface="Lato"/>
              </a:rPr>
              <a:t>Distended appendix (diameter &gt; 6 mm)</a:t>
            </a:r>
          </a:p>
          <a:p>
            <a:pPr marL="742950" lvl="1" indent="-285750">
              <a:buFont typeface="Arial" panose="020B0604020202020204" pitchFamily="34" charset="0"/>
              <a:buChar char="•"/>
            </a:pPr>
            <a:r>
              <a:rPr lang="en-US" dirty="0">
                <a:solidFill>
                  <a:srgbClr val="1A1C1C"/>
                </a:solidFill>
                <a:latin typeface="Lato"/>
              </a:rPr>
              <a:t>Edematous appendix with periappendiceal fat stranding </a:t>
            </a:r>
          </a:p>
          <a:p>
            <a:pPr marL="742950" lvl="1" indent="-285750">
              <a:buFont typeface="Arial" panose="020B0604020202020204" pitchFamily="34" charset="0"/>
              <a:buChar char="•"/>
            </a:pPr>
            <a:r>
              <a:rPr lang="en-US" dirty="0">
                <a:solidFill>
                  <a:srgbClr val="1A1C1C"/>
                </a:solidFill>
                <a:latin typeface="Lato"/>
              </a:rPr>
              <a:t>Possible appendiceal fecalith: focal hyperdensity within the appendiceal lumen</a:t>
            </a:r>
          </a:p>
          <a:p>
            <a:pPr marL="742950" lvl="1" indent="-285750">
              <a:buFont typeface="Arial" panose="020B0604020202020204" pitchFamily="34" charset="0"/>
              <a:buChar char="•"/>
            </a:pPr>
            <a:r>
              <a:rPr lang="en-US" dirty="0">
                <a:solidFill>
                  <a:srgbClr val="1A1C1C"/>
                </a:solidFill>
                <a:latin typeface="Lato"/>
              </a:rPr>
              <a:t>Evidence of complications </a:t>
            </a:r>
          </a:p>
        </p:txBody>
      </p:sp>
      <p:pic>
        <p:nvPicPr>
          <p:cNvPr id="1026" name="Picture 2" descr="Perforated appendicitis due to fecalith">
            <a:extLst>
              <a:ext uri="{FF2B5EF4-FFF2-40B4-BE49-F238E27FC236}">
                <a16:creationId xmlns:a16="http://schemas.microsoft.com/office/drawing/2014/main" id="{7E1B78F9-2892-4FCD-84F7-982B5F790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981199"/>
            <a:ext cx="4267200" cy="32495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D9CEA3-2E69-41F4-9CF9-8807F75E2235}"/>
              </a:ext>
            </a:extLst>
          </p:cNvPr>
          <p:cNvPicPr>
            <a:picLocks noChangeAspect="1"/>
          </p:cNvPicPr>
          <p:nvPr/>
        </p:nvPicPr>
        <p:blipFill>
          <a:blip r:embed="rId3"/>
          <a:stretch>
            <a:fillRect/>
          </a:stretch>
        </p:blipFill>
        <p:spPr>
          <a:xfrm>
            <a:off x="7362824" y="1901216"/>
            <a:ext cx="1676400" cy="1101041"/>
          </a:xfrm>
          <a:prstGeom prst="rect">
            <a:avLst/>
          </a:prstGeom>
        </p:spPr>
      </p:pic>
      <p:sp>
        <p:nvSpPr>
          <p:cNvPr id="4" name="Rectangle 3">
            <a:extLst>
              <a:ext uri="{FF2B5EF4-FFF2-40B4-BE49-F238E27FC236}">
                <a16:creationId xmlns:a16="http://schemas.microsoft.com/office/drawing/2014/main" id="{E9D82875-E674-4D8A-956F-6369CCA721D0}"/>
              </a:ext>
            </a:extLst>
          </p:cNvPr>
          <p:cNvSpPr/>
          <p:nvPr/>
        </p:nvSpPr>
        <p:spPr>
          <a:xfrm>
            <a:off x="4833935" y="5310695"/>
            <a:ext cx="4233865" cy="1384995"/>
          </a:xfrm>
          <a:prstGeom prst="rect">
            <a:avLst/>
          </a:prstGeom>
        </p:spPr>
        <p:txBody>
          <a:bodyPr wrap="square">
            <a:spAutoFit/>
          </a:bodyPr>
          <a:lstStyle/>
          <a:p>
            <a:pPr algn="just"/>
            <a:r>
              <a:rPr lang="en-US" sz="1400" b="1" dirty="0">
                <a:solidFill>
                  <a:srgbClr val="1A1C1C"/>
                </a:solidFill>
                <a:highlight>
                  <a:srgbClr val="FFFF00"/>
                </a:highlight>
                <a:latin typeface="Lato"/>
              </a:rPr>
              <a:t>Perforated appendicitis due to fecalith</a:t>
            </a:r>
          </a:p>
          <a:p>
            <a:pPr algn="just"/>
            <a:r>
              <a:rPr lang="en-US" sz="1400" dirty="0">
                <a:solidFill>
                  <a:srgbClr val="1A1C1C"/>
                </a:solidFill>
                <a:highlight>
                  <a:srgbClr val="FFFF00"/>
                </a:highlight>
                <a:latin typeface="Lato"/>
              </a:rPr>
              <a:t>CT abdomen (IV contrast; axial section)</a:t>
            </a:r>
          </a:p>
          <a:p>
            <a:pPr algn="just"/>
            <a:r>
              <a:rPr lang="en-US" sz="1400" dirty="0">
                <a:solidFill>
                  <a:srgbClr val="1A1C1C"/>
                </a:solidFill>
                <a:highlight>
                  <a:srgbClr val="FFFF00"/>
                </a:highlight>
                <a:latin typeface="Lato"/>
              </a:rPr>
              <a:t>There is distension of the appendix (green overlay). A well-defined, round, hyperdense lesion (black arrow), characteristic of an appendiceal fecalith. A small pocket of extraluminal air (red overlay) </a:t>
            </a:r>
          </a:p>
        </p:txBody>
      </p:sp>
      <p:pic>
        <p:nvPicPr>
          <p:cNvPr id="5" name="Picture 4">
            <a:extLst>
              <a:ext uri="{FF2B5EF4-FFF2-40B4-BE49-F238E27FC236}">
                <a16:creationId xmlns:a16="http://schemas.microsoft.com/office/drawing/2014/main" id="{490D30EF-17E8-4FB8-87AE-EDAC4CEF52A3}"/>
              </a:ext>
            </a:extLst>
          </p:cNvPr>
          <p:cNvPicPr>
            <a:picLocks noChangeAspect="1"/>
          </p:cNvPicPr>
          <p:nvPr/>
        </p:nvPicPr>
        <p:blipFill>
          <a:blip r:embed="rId4"/>
          <a:stretch>
            <a:fillRect/>
          </a:stretch>
        </p:blipFill>
        <p:spPr>
          <a:xfrm>
            <a:off x="1904999" y="2286000"/>
            <a:ext cx="2814637" cy="4409690"/>
          </a:xfrm>
          <a:prstGeom prst="rect">
            <a:avLst/>
          </a:prstGeom>
        </p:spPr>
      </p:pic>
      <p:sp>
        <p:nvSpPr>
          <p:cNvPr id="6" name="Rectangle 5">
            <a:extLst>
              <a:ext uri="{FF2B5EF4-FFF2-40B4-BE49-F238E27FC236}">
                <a16:creationId xmlns:a16="http://schemas.microsoft.com/office/drawing/2014/main" id="{772010E6-504C-487F-BDD2-A0C95B40E743}"/>
              </a:ext>
            </a:extLst>
          </p:cNvPr>
          <p:cNvSpPr/>
          <p:nvPr/>
        </p:nvSpPr>
        <p:spPr>
          <a:xfrm>
            <a:off x="42862" y="2183725"/>
            <a:ext cx="1776413" cy="2893100"/>
          </a:xfrm>
          <a:prstGeom prst="rect">
            <a:avLst/>
          </a:prstGeom>
        </p:spPr>
        <p:txBody>
          <a:bodyPr wrap="square">
            <a:spAutoFit/>
          </a:bodyPr>
          <a:lstStyle/>
          <a:p>
            <a:r>
              <a:rPr lang="en-US" sz="1400" b="1" dirty="0">
                <a:highlight>
                  <a:srgbClr val="FFFF00"/>
                </a:highlight>
              </a:rPr>
              <a:t>Appendiceal abscess</a:t>
            </a:r>
          </a:p>
          <a:p>
            <a:endParaRPr lang="en-US" sz="1400" dirty="0">
              <a:highlight>
                <a:srgbClr val="FFFF00"/>
              </a:highlight>
            </a:endParaRPr>
          </a:p>
          <a:p>
            <a:pPr algn="just"/>
            <a:r>
              <a:rPr lang="en-US" sz="1400" dirty="0">
                <a:highlight>
                  <a:srgbClr val="FFFF00"/>
                </a:highlight>
              </a:rPr>
              <a:t>Abdomen CT (IV and oral contrast; coronal section)</a:t>
            </a:r>
          </a:p>
          <a:p>
            <a:pPr algn="just"/>
            <a:r>
              <a:rPr lang="en-US" sz="1400" dirty="0">
                <a:highlight>
                  <a:srgbClr val="FFFF00"/>
                </a:highlight>
              </a:rPr>
              <a:t>The appendix is markedly distended, with a well-defined hyperdense rim is visible at the cecal end of the appendix(periappendiceal abscess)</a:t>
            </a:r>
          </a:p>
        </p:txBody>
      </p:sp>
    </p:spTree>
    <p:extLst>
      <p:ext uri="{BB962C8B-B14F-4D97-AF65-F5344CB8AC3E}">
        <p14:creationId xmlns:p14="http://schemas.microsoft.com/office/powerpoint/2010/main" val="2522509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2590800"/>
            <a:ext cx="339725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resse | AMBOSS">
            <a:extLst>
              <a:ext uri="{FF2B5EF4-FFF2-40B4-BE49-F238E27FC236}">
                <a16:creationId xmlns:a16="http://schemas.microsoft.com/office/drawing/2014/main" id="{629157AA-91E9-EF72-FE0E-5F572B7D1A28}"/>
              </a:ext>
            </a:extLst>
          </p:cNvPr>
          <p:cNvPicPr>
            <a:picLocks noChangeAspect="1" noChangeArrowheads="1"/>
          </p:cNvPicPr>
          <p:nvPr/>
        </p:nvPicPr>
        <p:blipFill>
          <a:blip r:embed="rId3"/>
          <a:srcRect/>
          <a:stretch>
            <a:fillRect/>
          </a:stretch>
        </p:blipFill>
        <p:spPr bwMode="auto">
          <a:xfrm>
            <a:off x="4884738" y="3886200"/>
            <a:ext cx="2922587"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204" name="مستطيل 1"/>
          <p:cNvSpPr>
            <a:spLocks noChangeArrowheads="1"/>
          </p:cNvSpPr>
          <p:nvPr/>
        </p:nvSpPr>
        <p:spPr bwMode="auto">
          <a:xfrm>
            <a:off x="3581400" y="609600"/>
            <a:ext cx="2914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References</a:t>
            </a:r>
            <a:endParaRPr kumimoji="0" lang="ar-EG" altLang="en-US" sz="4800" b="0"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51205" name="مستطيل 3"/>
          <p:cNvSpPr>
            <a:spLocks noChangeArrowheads="1"/>
          </p:cNvSpPr>
          <p:nvPr/>
        </p:nvSpPr>
        <p:spPr bwMode="auto">
          <a:xfrm>
            <a:off x="381000" y="1905000"/>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Diagnostic Imaging by Andrea G.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S PGothic" panose="020B0600070205080204" pitchFamily="34" charset="-128"/>
                <a:cs typeface="+mn-cs"/>
              </a:rPr>
              <a:t>Rockall</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7</a:t>
            </a:r>
            <a:r>
              <a:rPr kumimoji="0" lang="en-US" alt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th</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edition</a:t>
            </a:r>
          </a:p>
        </p:txBody>
      </p:sp>
    </p:spTree>
    <p:extLst>
      <p:ext uri="{BB962C8B-B14F-4D97-AF65-F5344CB8AC3E}">
        <p14:creationId xmlns:p14="http://schemas.microsoft.com/office/powerpoint/2010/main" val="20350814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3600" dirty="0">
                <a:solidFill>
                  <a:srgbClr val="00B050"/>
                </a:solidFill>
              </a:rPr>
              <a:t>Further ridings Reference Book (</a:t>
            </a:r>
            <a:r>
              <a:rPr lang="en-US" altLang="en-US" sz="3600" b="1" dirty="0">
                <a:solidFill>
                  <a:srgbClr val="000000"/>
                </a:solidFill>
                <a:latin typeface="Times New Roman" panose="02020603050405020304" pitchFamily="18" charset="0"/>
                <a:ea typeface="MS PGothic" panose="020B0600070205080204" pitchFamily="34" charset="-128"/>
              </a:rPr>
              <a:t>Andrea G. </a:t>
            </a:r>
            <a:r>
              <a:rPr lang="en-US" altLang="en-US" sz="3600" b="1" dirty="0" err="1">
                <a:solidFill>
                  <a:srgbClr val="000000"/>
                </a:solidFill>
                <a:latin typeface="Times New Roman" panose="02020603050405020304" pitchFamily="18" charset="0"/>
                <a:ea typeface="MS PGothic" panose="020B0600070205080204" pitchFamily="34" charset="-128"/>
              </a:rPr>
              <a:t>Rockall</a:t>
            </a:r>
            <a:r>
              <a:rPr lang="en-US" altLang="en-US" sz="3600" b="1" dirty="0">
                <a:solidFill>
                  <a:srgbClr val="000000"/>
                </a:solidFill>
                <a:latin typeface="Times New Roman" panose="02020603050405020304" pitchFamily="18" charset="0"/>
                <a:ea typeface="MS PGothic" panose="020B0600070205080204" pitchFamily="34" charset="-128"/>
              </a:rPr>
              <a:t>, 7</a:t>
            </a:r>
            <a:r>
              <a:rPr lang="en-US" altLang="en-US" sz="3600" b="1" baseline="30000" dirty="0">
                <a:solidFill>
                  <a:srgbClr val="000000"/>
                </a:solidFill>
                <a:latin typeface="Times New Roman" panose="02020603050405020304" pitchFamily="18" charset="0"/>
                <a:ea typeface="MS PGothic" panose="020B0600070205080204" pitchFamily="34" charset="-128"/>
              </a:rPr>
              <a:t>th</a:t>
            </a:r>
            <a:r>
              <a:rPr lang="en-US" altLang="en-US" sz="3600" b="1" dirty="0">
                <a:solidFill>
                  <a:srgbClr val="000000"/>
                </a:solidFill>
                <a:latin typeface="Times New Roman" panose="02020603050405020304" pitchFamily="18" charset="0"/>
                <a:ea typeface="MS PGothic" panose="020B0600070205080204" pitchFamily="34" charset="-128"/>
              </a:rPr>
              <a:t> edition</a:t>
            </a:r>
            <a:r>
              <a:rPr lang="en-US" sz="3600" dirty="0">
                <a:solidFill>
                  <a:srgbClr val="00B050"/>
                </a:solidFill>
              </a:rPr>
              <a:t>)</a:t>
            </a:r>
          </a:p>
        </p:txBody>
      </p:sp>
      <p:sp>
        <p:nvSpPr>
          <p:cNvPr id="3" name="Content Placeholder 2"/>
          <p:cNvSpPr>
            <a:spLocks noGrp="1"/>
          </p:cNvSpPr>
          <p:nvPr>
            <p:ph idx="1"/>
          </p:nvPr>
        </p:nvSpPr>
        <p:spPr/>
        <p:txBody>
          <a:bodyPr/>
          <a:lstStyle/>
          <a:p>
            <a:r>
              <a:rPr lang="en-US" dirty="0">
                <a:solidFill>
                  <a:srgbClr val="002060"/>
                </a:solidFill>
              </a:rPr>
              <a:t>Page 199 – 205</a:t>
            </a:r>
          </a:p>
          <a:p>
            <a:pPr marL="0" indent="0" algn="ctr">
              <a:buNone/>
            </a:pPr>
            <a:r>
              <a:rPr lang="en-US" b="1" dirty="0"/>
              <a:t>Liver masses</a:t>
            </a:r>
          </a:p>
          <a:p>
            <a:pPr marL="0" indent="0" algn="ctr">
              <a:buNone/>
            </a:pPr>
            <a:r>
              <a:rPr lang="en-US" dirty="0">
                <a:solidFill>
                  <a:srgbClr val="002060"/>
                </a:solidFill>
              </a:rPr>
              <a:t>To</a:t>
            </a:r>
          </a:p>
          <a:p>
            <a:pPr marL="0" indent="0" algn="ctr">
              <a:buNone/>
            </a:pPr>
            <a:r>
              <a:rPr lang="en-US" b="1" dirty="0"/>
              <a:t>Liver abscesses</a:t>
            </a:r>
            <a:endParaRPr lang="en-US" dirty="0">
              <a:solidFill>
                <a:srgbClr val="C00000"/>
              </a:solidFill>
            </a:endParaRPr>
          </a:p>
        </p:txBody>
      </p:sp>
    </p:spTree>
    <p:extLst>
      <p:ext uri="{BB962C8B-B14F-4D97-AF65-F5344CB8AC3E}">
        <p14:creationId xmlns:p14="http://schemas.microsoft.com/office/powerpoint/2010/main" val="146015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839200"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Contrast examinations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Calibri"/>
                <a:ea typeface="+mn-ea"/>
                <a:cs typeface="+mn-cs"/>
              </a:rPr>
              <a:t>Barium sulphate </a:t>
            </a:r>
            <a:r>
              <a:rPr kumimoji="0" lang="en-US" sz="3200" b="0" i="0" u="none" strike="noStrike" kern="1200" cap="none" spc="0" normalizeH="0" baseline="0" noProof="0" dirty="0">
                <a:ln>
                  <a:noFill/>
                </a:ln>
                <a:solidFill>
                  <a:prstClr val="black"/>
                </a:solidFill>
                <a:effectLst/>
                <a:uLnTx/>
                <a:uFillTx/>
                <a:latin typeface="Calibri"/>
                <a:ea typeface="+mn-ea"/>
                <a:cs typeface="+mn-cs"/>
              </a:rPr>
              <a:t>is the best contrast medium for demonstrating the </a:t>
            </a:r>
            <a:r>
              <a:rPr kumimoji="0" lang="en-US" sz="3200" b="1" i="0" u="none" strike="noStrike" kern="1200" cap="none" spc="0" normalizeH="0" baseline="0" noProof="0" dirty="0">
                <a:ln>
                  <a:noFill/>
                </a:ln>
                <a:solidFill>
                  <a:srgbClr val="00B0F0"/>
                </a:solidFill>
                <a:effectLst/>
                <a:uLnTx/>
                <a:uFillTx/>
                <a:latin typeface="Calibri"/>
                <a:ea typeface="+mn-ea"/>
                <a:cs typeface="+mn-cs"/>
              </a:rPr>
              <a:t>GI tract on conventional radiographic studies</a:t>
            </a:r>
            <a:r>
              <a:rPr kumimoji="0" lang="en-US" sz="3200" b="0" i="0" u="none" strike="noStrike" kern="1200" cap="none" spc="0" normalizeH="0" baseline="0" noProof="0" dirty="0">
                <a:ln>
                  <a:noFill/>
                </a:ln>
                <a:solidFill>
                  <a:prstClr val="black"/>
                </a:solidFill>
                <a:effectLst/>
                <a:uLnTx/>
                <a:uFillTx/>
                <a:latin typeface="Calibri"/>
                <a:ea typeface="+mn-ea"/>
                <a:cs typeface="+mn-cs"/>
              </a:rPr>
              <a:t>, e.g. fluoroscopy (screening).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2D050"/>
                </a:solidFill>
                <a:effectLst/>
                <a:uLnTx/>
                <a:uFillTx/>
                <a:latin typeface="Calibri"/>
                <a:ea typeface="+mn-ea"/>
                <a:cs typeface="+mn-cs"/>
              </a:rPr>
              <a:t>A </a:t>
            </a:r>
            <a:r>
              <a:rPr kumimoji="0" lang="en-US" sz="3200" b="1" i="0" u="none" strike="noStrike" kern="1200" cap="none" spc="0" normalizeH="0" baseline="0" noProof="0" dirty="0">
                <a:ln>
                  <a:noFill/>
                </a:ln>
                <a:solidFill>
                  <a:srgbClr val="92D050"/>
                </a:solidFill>
                <a:effectLst/>
                <a:uLnTx/>
                <a:uFillTx/>
                <a:latin typeface="Calibri"/>
                <a:ea typeface="+mn-ea"/>
                <a:cs typeface="+mn-cs"/>
              </a:rPr>
              <a:t>water-soluble</a:t>
            </a:r>
            <a:r>
              <a:rPr kumimoji="0" lang="en-US" sz="3200" b="0" i="0" u="none" strike="noStrike" kern="1200" cap="none" spc="0" normalizeH="0" baseline="0" noProof="0" dirty="0">
                <a:ln>
                  <a:noFill/>
                </a:ln>
                <a:solidFill>
                  <a:srgbClr val="92D050"/>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contrast medium, such as </a:t>
            </a:r>
            <a:r>
              <a:rPr kumimoji="0" lang="en-US" sz="3200" b="1" i="0" u="none" strike="noStrike" kern="1200" cap="none" spc="0" normalizeH="0" baseline="0" noProof="0" dirty="0">
                <a:ln>
                  <a:noFill/>
                </a:ln>
                <a:solidFill>
                  <a:srgbClr val="92D050"/>
                </a:solidFill>
                <a:effectLst/>
                <a:uLnTx/>
                <a:uFillTx/>
                <a:latin typeface="Calibri"/>
                <a:ea typeface="+mn-ea"/>
                <a:cs typeface="+mn-cs"/>
              </a:rPr>
              <a:t>Gastrografin</a:t>
            </a:r>
            <a:r>
              <a:rPr kumimoji="0" lang="en-US" sz="3200" b="0" i="0" u="none" strike="noStrike" kern="1200" cap="none" spc="0" normalizeH="0" baseline="0" noProof="0" dirty="0">
                <a:ln>
                  <a:noFill/>
                </a:ln>
                <a:solidFill>
                  <a:prstClr val="black"/>
                </a:solidFill>
                <a:effectLst/>
                <a:uLnTx/>
                <a:uFillTx/>
                <a:latin typeface="Calibri"/>
                <a:ea typeface="+mn-ea"/>
                <a:cs typeface="+mn-cs"/>
              </a:rPr>
              <a:t>, is predominantly used when </a:t>
            </a:r>
            <a:r>
              <a:rPr kumimoji="0" lang="en-US" sz="3200" b="1" i="0" u="none" strike="noStrike" kern="1200" cap="none" spc="0" normalizeH="0" baseline="0" noProof="0" dirty="0">
                <a:ln>
                  <a:noFill/>
                </a:ln>
                <a:solidFill>
                  <a:srgbClr val="00B0F0"/>
                </a:solidFill>
                <a:effectLst/>
                <a:uLnTx/>
                <a:uFillTx/>
                <a:latin typeface="Calibri"/>
                <a:ea typeface="+mn-ea"/>
                <a:cs typeface="+mn-cs"/>
              </a:rPr>
              <a:t>perforations or anastomotic leaks </a:t>
            </a:r>
            <a:r>
              <a:rPr kumimoji="0" lang="en-US" sz="3200" b="0" i="0" u="none" strike="noStrike" kern="1200" cap="none" spc="0" normalizeH="0" baseline="0" noProof="0" dirty="0">
                <a:ln>
                  <a:noFill/>
                </a:ln>
                <a:solidFill>
                  <a:prstClr val="black"/>
                </a:solidFill>
                <a:effectLst/>
                <a:uLnTx/>
                <a:uFillTx/>
                <a:latin typeface="Calibri"/>
                <a:ea typeface="+mn-ea"/>
                <a:cs typeface="+mn-cs"/>
              </a:rPr>
              <a:t>are suspected..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Barium examinations of the stomach and colon (and in some cases small bowel) are usually undertaken using </a:t>
            </a:r>
            <a:r>
              <a:rPr kumimoji="0" lang="en-US" sz="3200" b="1" i="0" u="none" strike="noStrike" kern="1200" cap="none" spc="0" normalizeH="0" baseline="0" noProof="0" dirty="0">
                <a:ln>
                  <a:noFill/>
                </a:ln>
                <a:solidFill>
                  <a:srgbClr val="00B0F0"/>
                </a:solidFill>
                <a:effectLst/>
                <a:uLnTx/>
                <a:uFillTx/>
                <a:latin typeface="Calibri"/>
                <a:ea typeface="+mn-ea"/>
                <a:cs typeface="+mn-cs"/>
              </a:rPr>
              <a:t>a double-contrast technique</a:t>
            </a:r>
            <a:r>
              <a:rPr kumimoji="0" lang="en-US" sz="3200" b="0" i="0" u="none" strike="noStrike" kern="1200" cap="none" spc="0" normalizeH="0" baseline="0" noProof="0" dirty="0">
                <a:ln>
                  <a:noFill/>
                </a:ln>
                <a:solidFill>
                  <a:srgbClr val="00B0F0"/>
                </a:solidFill>
                <a:effectLst/>
                <a:uLnTx/>
                <a:uFillTx/>
                <a:latin typeface="Calibri"/>
                <a:ea typeface="+mn-ea"/>
                <a:cs typeface="+mn-cs"/>
              </a:rPr>
              <a:t> ( barium + air).</a:t>
            </a:r>
          </a:p>
        </p:txBody>
      </p:sp>
      <p:sp>
        <p:nvSpPr>
          <p:cNvPr id="3" name="مستطيل 2"/>
          <p:cNvSpPr/>
          <p:nvPr/>
        </p:nvSpPr>
        <p:spPr>
          <a:xfrm>
            <a:off x="152400" y="6135366"/>
            <a:ext cx="8686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A barium-based contrast medium is contraindicated in suspected perforation, as leakage increases the risk of</a:t>
            </a:r>
            <a:r>
              <a:rPr kumimoji="0" lang="en-US" sz="2000" b="1" i="0" u="none" strike="noStrike" kern="1200" cap="none" spc="0" normalizeH="0" baseline="0" noProof="0" dirty="0">
                <a:ln>
                  <a:noFill/>
                </a:ln>
                <a:solidFill>
                  <a:srgbClr val="FFC000"/>
                </a:solidFill>
                <a:effectLst/>
                <a:uLnTx/>
                <a:uFillTx/>
                <a:latin typeface="Calibri"/>
                <a:ea typeface="+mn-ea"/>
                <a:cs typeface="+mn-cs"/>
              </a:rPr>
              <a:t> severe mediastinitis, peritonitis, or pneumonia</a:t>
            </a:r>
            <a:r>
              <a:rPr kumimoji="0" lang="en-US" sz="2000" b="1" i="0" u="none" strike="noStrike" kern="1200" cap="none" spc="0" normalizeH="0" baseline="0" noProof="0" dirty="0">
                <a:ln>
                  <a:noFill/>
                </a:ln>
                <a:solidFill>
                  <a:srgbClr val="FF0000"/>
                </a:solidFill>
                <a:effectLst/>
                <a:uLnTx/>
                <a:uFillTx/>
                <a:latin typeface="Calibri"/>
                <a:ea typeface="+mn-ea"/>
                <a:cs typeface="+mn-cs"/>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67877"/>
            <a:ext cx="8839200" cy="2646878"/>
          </a:xfrm>
          <a:prstGeom prst="rect">
            <a:avLst/>
          </a:prstGeom>
          <a:solidFill>
            <a:srgbClr val="FFFF00"/>
          </a:solidFill>
        </p:spPr>
        <p:txBody>
          <a:bodyPr wrap="square" rtlCol="0">
            <a:spAutoFit/>
          </a:bodyPr>
          <a:lstStyle/>
          <a:p>
            <a:pPr algn="ctr"/>
            <a:r>
              <a:rPr lang="en-US" sz="16600" b="1" i="1" dirty="0">
                <a:solidFill>
                  <a:srgbClr val="0070C0"/>
                </a:solidFill>
              </a:rPr>
              <a:t>QUIZ</a:t>
            </a:r>
            <a:endParaRPr lang="en-US" sz="5400" b="1" i="1" dirty="0">
              <a:solidFill>
                <a:srgbClr val="0070C0"/>
              </a:solidFill>
            </a:endParaRPr>
          </a:p>
        </p:txBody>
      </p:sp>
    </p:spTree>
    <p:extLst>
      <p:ext uri="{BB962C8B-B14F-4D97-AF65-F5344CB8AC3E}">
        <p14:creationId xmlns:p14="http://schemas.microsoft.com/office/powerpoint/2010/main" val="13912841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0"/>
            <a:ext cx="619125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p:nvPr/>
        </p:nvSpPr>
        <p:spPr>
          <a:xfrm>
            <a:off x="27709" y="3048000"/>
            <a:ext cx="2590800" cy="1323439"/>
          </a:xfrm>
          <a:prstGeom prst="rect">
            <a:avLst/>
          </a:prstGeom>
          <a:noFill/>
        </p:spPr>
        <p:txBody>
          <a:bodyPr wrap="square" rtlCol="0">
            <a:spAutoFit/>
          </a:bodyPr>
          <a:lstStyle/>
          <a:p>
            <a:r>
              <a:rPr lang="en-US" sz="2000" b="1" i="1" dirty="0">
                <a:solidFill>
                  <a:srgbClr val="FF0000"/>
                </a:solidFill>
              </a:rPr>
              <a:t>Imaging study?</a:t>
            </a:r>
          </a:p>
          <a:p>
            <a:r>
              <a:rPr lang="en-US" sz="2000" b="1" i="1" dirty="0">
                <a:solidFill>
                  <a:srgbClr val="FF0000"/>
                </a:solidFill>
              </a:rPr>
              <a:t>Findings ?</a:t>
            </a:r>
          </a:p>
          <a:p>
            <a:r>
              <a:rPr lang="en-US" sz="2000" b="1" i="1" dirty="0">
                <a:solidFill>
                  <a:srgbClr val="FF0000"/>
                </a:solidFill>
              </a:rPr>
              <a:t>Most likely diagnosis ?</a:t>
            </a:r>
          </a:p>
          <a:p>
            <a:r>
              <a:rPr lang="en-US" sz="2000" b="1" i="1" dirty="0">
                <a:solidFill>
                  <a:srgbClr val="FF0000"/>
                </a:solidFill>
              </a:rPr>
              <a:t>Clinical presentation ?</a:t>
            </a:r>
          </a:p>
        </p:txBody>
      </p:sp>
      <p:sp>
        <p:nvSpPr>
          <p:cNvPr id="2" name="مستطيل 1"/>
          <p:cNvSpPr/>
          <p:nvPr/>
        </p:nvSpPr>
        <p:spPr>
          <a:xfrm>
            <a:off x="47625" y="5726072"/>
            <a:ext cx="8811491" cy="923330"/>
          </a:xfrm>
          <a:prstGeom prst="rect">
            <a:avLst/>
          </a:prstGeom>
        </p:spPr>
        <p:txBody>
          <a:bodyPr wrap="square">
            <a:spAutoFit/>
          </a:bodyPr>
          <a:lstStyle/>
          <a:p>
            <a:pPr algn="just"/>
            <a:r>
              <a:rPr lang="en-US" b="1" dirty="0">
                <a:solidFill>
                  <a:srgbClr val="00B0F0"/>
                </a:solidFill>
              </a:rPr>
              <a:t>Gas in a right subphrenic abscess. There are several collections of gas within the abscess. The largest of these contains a fluid level (arrowheads). The air–fluid level under the left hemidiaphragm is normal. It is in the stomach.</a:t>
            </a:r>
            <a:endParaRPr lang="ar-EG" b="1" dirty="0">
              <a:solidFill>
                <a:srgbClr val="00B0F0"/>
              </a:solidFill>
            </a:endParaRPr>
          </a:p>
        </p:txBody>
      </p:sp>
    </p:spTree>
    <p:extLst>
      <p:ext uri="{BB962C8B-B14F-4D97-AF65-F5344CB8AC3E}">
        <p14:creationId xmlns:p14="http://schemas.microsoft.com/office/powerpoint/2010/main" val="2165818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4248150" cy="595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0782" y="6038671"/>
            <a:ext cx="8915400" cy="646331"/>
          </a:xfrm>
          <a:prstGeom prst="rect">
            <a:avLst/>
          </a:prstGeom>
        </p:spPr>
        <p:txBody>
          <a:bodyPr wrap="square">
            <a:spAutoFit/>
          </a:bodyPr>
          <a:lstStyle/>
          <a:p>
            <a:r>
              <a:rPr lang="en-US" b="1" dirty="0">
                <a:solidFill>
                  <a:srgbClr val="00B0F0"/>
                </a:solidFill>
              </a:rPr>
              <a:t>Stricture : Barium enema showing a short, circumferential narrowing in the sigmoid colon from a carcinoma.</a:t>
            </a:r>
            <a:endParaRPr lang="ar-EG" b="1" dirty="0">
              <a:solidFill>
                <a:srgbClr val="00B0F0"/>
              </a:solidFill>
            </a:endParaRPr>
          </a:p>
        </p:txBody>
      </p:sp>
      <p:sp>
        <p:nvSpPr>
          <p:cNvPr id="4" name="TextBox 1"/>
          <p:cNvSpPr txBox="1"/>
          <p:nvPr/>
        </p:nvSpPr>
        <p:spPr>
          <a:xfrm>
            <a:off x="27709" y="3048000"/>
            <a:ext cx="2590800" cy="1015663"/>
          </a:xfrm>
          <a:prstGeom prst="rect">
            <a:avLst/>
          </a:prstGeom>
          <a:noFill/>
        </p:spPr>
        <p:txBody>
          <a:bodyPr wrap="square" rtlCol="0">
            <a:spAutoFit/>
          </a:bodyPr>
          <a:lstStyle/>
          <a:p>
            <a:r>
              <a:rPr lang="en-US" sz="2000" b="1" i="1" dirty="0">
                <a:solidFill>
                  <a:srgbClr val="FF0000"/>
                </a:solidFill>
              </a:rPr>
              <a:t>Imaging study?</a:t>
            </a:r>
          </a:p>
          <a:p>
            <a:r>
              <a:rPr lang="en-US" sz="2000" b="1" i="1" dirty="0">
                <a:solidFill>
                  <a:srgbClr val="FF0000"/>
                </a:solidFill>
              </a:rPr>
              <a:t>Findings ?</a:t>
            </a:r>
          </a:p>
          <a:p>
            <a:r>
              <a:rPr lang="en-US" sz="2000" b="1" i="1" dirty="0">
                <a:solidFill>
                  <a:srgbClr val="FF0000"/>
                </a:solidFill>
              </a:rPr>
              <a:t>Most likely diagnosis ?</a:t>
            </a:r>
          </a:p>
        </p:txBody>
      </p:sp>
      <p:sp>
        <p:nvSpPr>
          <p:cNvPr id="5" name="TextBox 1"/>
          <p:cNvSpPr txBox="1"/>
          <p:nvPr/>
        </p:nvSpPr>
        <p:spPr>
          <a:xfrm>
            <a:off x="27709" y="762000"/>
            <a:ext cx="3706091" cy="707886"/>
          </a:xfrm>
          <a:prstGeom prst="rect">
            <a:avLst/>
          </a:prstGeom>
          <a:noFill/>
        </p:spPr>
        <p:txBody>
          <a:bodyPr wrap="square" rtlCol="0">
            <a:spAutoFit/>
          </a:bodyPr>
          <a:lstStyle/>
          <a:p>
            <a:pPr algn="ctr"/>
            <a:r>
              <a:rPr lang="en-US" sz="2000" b="1" i="1" dirty="0">
                <a:solidFill>
                  <a:srgbClr val="00B050"/>
                </a:solidFill>
              </a:rPr>
              <a:t>58 years old </a:t>
            </a:r>
          </a:p>
          <a:p>
            <a:pPr algn="ctr"/>
            <a:r>
              <a:rPr lang="en-US" sz="2000" b="1" i="1" dirty="0">
                <a:solidFill>
                  <a:srgbClr val="00B050"/>
                </a:solidFill>
              </a:rPr>
              <a:t>Melena ,anemia and weight loss</a:t>
            </a:r>
          </a:p>
        </p:txBody>
      </p:sp>
    </p:spTree>
    <p:extLst>
      <p:ext uri="{BB962C8B-B14F-4D97-AF65-F5344CB8AC3E}">
        <p14:creationId xmlns:p14="http://schemas.microsoft.com/office/powerpoint/2010/main" val="260870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9579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
            <a:ext cx="355758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3276600"/>
            <a:ext cx="472439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 y="3680974"/>
            <a:ext cx="4461163" cy="3170099"/>
          </a:xfrm>
          <a:prstGeom prst="rect">
            <a:avLst/>
          </a:prstGeom>
        </p:spPr>
        <p:txBody>
          <a:bodyPr wrap="square">
            <a:spAutoFit/>
          </a:bodyPr>
          <a:lstStyle/>
          <a:p>
            <a:pPr algn="just"/>
            <a:r>
              <a:rPr lang="en-US" sz="2000" b="1" dirty="0">
                <a:solidFill>
                  <a:srgbClr val="00B0F0"/>
                </a:solidFill>
              </a:rPr>
              <a:t>(a) CT scan of hepatoma showing a large mass of variable density (arrows).</a:t>
            </a:r>
          </a:p>
          <a:p>
            <a:pPr algn="just"/>
            <a:r>
              <a:rPr lang="en-US" sz="2000" b="1" dirty="0">
                <a:solidFill>
                  <a:srgbClr val="00B050"/>
                </a:solidFill>
              </a:rPr>
              <a:t>CT scan of liver cysts. (b) Simple cysts. CT shows several well-defined, low attenuation lesions of near water density. Note their density is equivalent to the bile in the gall bladder.</a:t>
            </a:r>
            <a:endParaRPr lang="en-US" sz="2000" b="1" dirty="0">
              <a:solidFill>
                <a:srgbClr val="00B0F0"/>
              </a:solidFill>
            </a:endParaRPr>
          </a:p>
          <a:p>
            <a:pPr algn="just"/>
            <a:r>
              <a:rPr lang="en-US" sz="2000" b="1" dirty="0">
                <a:solidFill>
                  <a:srgbClr val="00B0F0"/>
                </a:solidFill>
              </a:rPr>
              <a:t>(c) Complex cyst. CT scan showing a multilocular hydatid cyst with calcification in its wall.</a:t>
            </a:r>
            <a:endParaRPr lang="ar-EG" sz="2000" b="1" dirty="0">
              <a:solidFill>
                <a:srgbClr val="00B0F0"/>
              </a:solidFill>
            </a:endParaRPr>
          </a:p>
        </p:txBody>
      </p:sp>
      <p:sp>
        <p:nvSpPr>
          <p:cNvPr id="3" name="مستطيل 2"/>
          <p:cNvSpPr/>
          <p:nvPr/>
        </p:nvSpPr>
        <p:spPr>
          <a:xfrm>
            <a:off x="20783" y="2678668"/>
            <a:ext cx="495649" cy="369332"/>
          </a:xfrm>
          <a:prstGeom prst="rect">
            <a:avLst/>
          </a:prstGeom>
        </p:spPr>
        <p:txBody>
          <a:bodyPr wrap="none">
            <a:spAutoFit/>
          </a:bodyPr>
          <a:lstStyle/>
          <a:p>
            <a:r>
              <a:rPr lang="en-US" b="1" dirty="0">
                <a:solidFill>
                  <a:srgbClr val="FF0000"/>
                </a:solidFill>
              </a:rPr>
              <a:t>(a)</a:t>
            </a:r>
            <a:r>
              <a:rPr lang="en-US" b="1" dirty="0">
                <a:solidFill>
                  <a:srgbClr val="00B0F0"/>
                </a:solidFill>
              </a:rPr>
              <a:t> </a:t>
            </a:r>
            <a:endParaRPr lang="ar-EG" dirty="0"/>
          </a:p>
        </p:txBody>
      </p:sp>
      <p:sp>
        <p:nvSpPr>
          <p:cNvPr id="8" name="مستطيل 7"/>
          <p:cNvSpPr/>
          <p:nvPr/>
        </p:nvSpPr>
        <p:spPr>
          <a:xfrm>
            <a:off x="5029200" y="2646402"/>
            <a:ext cx="505267" cy="369332"/>
          </a:xfrm>
          <a:prstGeom prst="rect">
            <a:avLst/>
          </a:prstGeom>
        </p:spPr>
        <p:txBody>
          <a:bodyPr wrap="none">
            <a:spAutoFit/>
          </a:bodyPr>
          <a:lstStyle/>
          <a:p>
            <a:r>
              <a:rPr lang="en-US" b="1" dirty="0">
                <a:solidFill>
                  <a:srgbClr val="FF0000"/>
                </a:solidFill>
              </a:rPr>
              <a:t>(b)</a:t>
            </a:r>
            <a:r>
              <a:rPr lang="en-US" b="1" dirty="0">
                <a:solidFill>
                  <a:srgbClr val="00B0F0"/>
                </a:solidFill>
              </a:rPr>
              <a:t> </a:t>
            </a:r>
            <a:endParaRPr lang="ar-EG" dirty="0"/>
          </a:p>
        </p:txBody>
      </p:sp>
      <p:sp>
        <p:nvSpPr>
          <p:cNvPr id="9" name="مستطيل 8"/>
          <p:cNvSpPr/>
          <p:nvPr/>
        </p:nvSpPr>
        <p:spPr>
          <a:xfrm>
            <a:off x="4523933" y="6260068"/>
            <a:ext cx="503664" cy="369332"/>
          </a:xfrm>
          <a:prstGeom prst="rect">
            <a:avLst/>
          </a:prstGeom>
        </p:spPr>
        <p:txBody>
          <a:bodyPr wrap="none">
            <a:spAutoFit/>
          </a:bodyPr>
          <a:lstStyle/>
          <a:p>
            <a:r>
              <a:rPr lang="en-US" b="1" dirty="0">
                <a:solidFill>
                  <a:srgbClr val="FF0000"/>
                </a:solidFill>
              </a:rPr>
              <a:t>(C)</a:t>
            </a:r>
            <a:r>
              <a:rPr lang="en-US" b="1" dirty="0">
                <a:solidFill>
                  <a:srgbClr val="00B0F0"/>
                </a:solidFill>
              </a:rPr>
              <a:t> </a:t>
            </a:r>
            <a:endParaRPr lang="ar-EG" dirty="0"/>
          </a:p>
        </p:txBody>
      </p:sp>
      <p:sp>
        <p:nvSpPr>
          <p:cNvPr id="4" name="مستطيل 3"/>
          <p:cNvSpPr/>
          <p:nvPr/>
        </p:nvSpPr>
        <p:spPr>
          <a:xfrm>
            <a:off x="27710" y="3034643"/>
            <a:ext cx="4572000" cy="646331"/>
          </a:xfrm>
          <a:prstGeom prst="rect">
            <a:avLst/>
          </a:prstGeom>
        </p:spPr>
        <p:txBody>
          <a:bodyPr>
            <a:spAutoFit/>
          </a:bodyPr>
          <a:lstStyle/>
          <a:p>
            <a:r>
              <a:rPr lang="en-US" b="1" i="1" dirty="0">
                <a:solidFill>
                  <a:srgbClr val="FF0000"/>
                </a:solidFill>
              </a:rPr>
              <a:t>Imaging study?                 Findings ?</a:t>
            </a:r>
          </a:p>
          <a:p>
            <a:r>
              <a:rPr lang="en-US" b="1" i="1" dirty="0">
                <a:solidFill>
                  <a:srgbClr val="FF0000"/>
                </a:solidFill>
              </a:rPr>
              <a:t>Most likely diagnosis ?</a:t>
            </a:r>
          </a:p>
        </p:txBody>
      </p:sp>
    </p:spTree>
    <p:extLst>
      <p:ext uri="{BB962C8B-B14F-4D97-AF65-F5344CB8AC3E}">
        <p14:creationId xmlns:p14="http://schemas.microsoft.com/office/powerpoint/2010/main" val="333259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80">
                                          <p:stCondLst>
                                            <p:cond delay="0"/>
                                          </p:stCondLst>
                                        </p:cTn>
                                        <p:tgtEl>
                                          <p:spTgt spid="2">
                                            <p:txEl>
                                              <p:pRg st="1" end="1"/>
                                            </p:txEl>
                                          </p:spTgt>
                                        </p:tgtEl>
                                      </p:cBhvr>
                                    </p:animEffect>
                                    <p:anim calcmode="lin" valueType="num">
                                      <p:cBhvr>
                                        <p:cTn id="24"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1" end="1"/>
                                            </p:txEl>
                                          </p:spTgt>
                                        </p:tgtEl>
                                      </p:cBhvr>
                                      <p:to x="100000" y="60000"/>
                                    </p:animScale>
                                    <p:animScale>
                                      <p:cBhvr>
                                        <p:cTn id="30" dur="166" decel="50000">
                                          <p:stCondLst>
                                            <p:cond delay="676"/>
                                          </p:stCondLst>
                                        </p:cTn>
                                        <p:tgtEl>
                                          <p:spTgt spid="2">
                                            <p:txEl>
                                              <p:pRg st="1" end="1"/>
                                            </p:txEl>
                                          </p:spTgt>
                                        </p:tgtEl>
                                      </p:cBhvr>
                                      <p:to x="100000" y="100000"/>
                                    </p:animScale>
                                    <p:animScale>
                                      <p:cBhvr>
                                        <p:cTn id="31" dur="26">
                                          <p:stCondLst>
                                            <p:cond delay="1312"/>
                                          </p:stCondLst>
                                        </p:cTn>
                                        <p:tgtEl>
                                          <p:spTgt spid="2">
                                            <p:txEl>
                                              <p:pRg st="1" end="1"/>
                                            </p:txEl>
                                          </p:spTgt>
                                        </p:tgtEl>
                                      </p:cBhvr>
                                      <p:to x="100000" y="80000"/>
                                    </p:animScale>
                                    <p:animScale>
                                      <p:cBhvr>
                                        <p:cTn id="32" dur="166" decel="50000">
                                          <p:stCondLst>
                                            <p:cond delay="1338"/>
                                          </p:stCondLst>
                                        </p:cTn>
                                        <p:tgtEl>
                                          <p:spTgt spid="2">
                                            <p:txEl>
                                              <p:pRg st="1" end="1"/>
                                            </p:txEl>
                                          </p:spTgt>
                                        </p:tgtEl>
                                      </p:cBhvr>
                                      <p:to x="100000" y="100000"/>
                                    </p:animScale>
                                    <p:animScale>
                                      <p:cBhvr>
                                        <p:cTn id="33" dur="26">
                                          <p:stCondLst>
                                            <p:cond delay="1642"/>
                                          </p:stCondLst>
                                        </p:cTn>
                                        <p:tgtEl>
                                          <p:spTgt spid="2">
                                            <p:txEl>
                                              <p:pRg st="1" end="1"/>
                                            </p:txEl>
                                          </p:spTgt>
                                        </p:tgtEl>
                                      </p:cBhvr>
                                      <p:to x="100000" y="90000"/>
                                    </p:animScale>
                                    <p:animScale>
                                      <p:cBhvr>
                                        <p:cTn id="34" dur="166" decel="50000">
                                          <p:stCondLst>
                                            <p:cond delay="1668"/>
                                          </p:stCondLst>
                                        </p:cTn>
                                        <p:tgtEl>
                                          <p:spTgt spid="2">
                                            <p:txEl>
                                              <p:pRg st="1" end="1"/>
                                            </p:txEl>
                                          </p:spTgt>
                                        </p:tgtEl>
                                      </p:cBhvr>
                                      <p:to x="100000" y="100000"/>
                                    </p:animScale>
                                    <p:animScale>
                                      <p:cBhvr>
                                        <p:cTn id="35" dur="26">
                                          <p:stCondLst>
                                            <p:cond delay="1808"/>
                                          </p:stCondLst>
                                        </p:cTn>
                                        <p:tgtEl>
                                          <p:spTgt spid="2">
                                            <p:txEl>
                                              <p:pRg st="1" end="1"/>
                                            </p:txEl>
                                          </p:spTgt>
                                        </p:tgtEl>
                                      </p:cBhvr>
                                      <p:to x="100000" y="95000"/>
                                    </p:animScale>
                                    <p:animScale>
                                      <p:cBhvr>
                                        <p:cTn id="36" dur="166" decel="50000">
                                          <p:stCondLst>
                                            <p:cond delay="1834"/>
                                          </p:stCondLst>
                                        </p:cTn>
                                        <p:tgtEl>
                                          <p:spTgt spid="2">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80">
                                          <p:stCondLst>
                                            <p:cond delay="0"/>
                                          </p:stCondLst>
                                        </p:cTn>
                                        <p:tgtEl>
                                          <p:spTgt spid="2">
                                            <p:txEl>
                                              <p:pRg st="2" end="2"/>
                                            </p:txEl>
                                          </p:spTgt>
                                        </p:tgtEl>
                                      </p:cBhvr>
                                    </p:animEffect>
                                    <p:anim calcmode="lin" valueType="num">
                                      <p:cBhvr>
                                        <p:cTn id="40"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xEl>
                                              <p:pRg st="2" end="2"/>
                                            </p:txEl>
                                          </p:spTgt>
                                        </p:tgtEl>
                                      </p:cBhvr>
                                      <p:to x="100000" y="60000"/>
                                    </p:animScale>
                                    <p:animScale>
                                      <p:cBhvr>
                                        <p:cTn id="46" dur="166" decel="50000">
                                          <p:stCondLst>
                                            <p:cond delay="676"/>
                                          </p:stCondLst>
                                        </p:cTn>
                                        <p:tgtEl>
                                          <p:spTgt spid="2">
                                            <p:txEl>
                                              <p:pRg st="2" end="2"/>
                                            </p:txEl>
                                          </p:spTgt>
                                        </p:tgtEl>
                                      </p:cBhvr>
                                      <p:to x="100000" y="100000"/>
                                    </p:animScale>
                                    <p:animScale>
                                      <p:cBhvr>
                                        <p:cTn id="47" dur="26">
                                          <p:stCondLst>
                                            <p:cond delay="1312"/>
                                          </p:stCondLst>
                                        </p:cTn>
                                        <p:tgtEl>
                                          <p:spTgt spid="2">
                                            <p:txEl>
                                              <p:pRg st="2" end="2"/>
                                            </p:txEl>
                                          </p:spTgt>
                                        </p:tgtEl>
                                      </p:cBhvr>
                                      <p:to x="100000" y="80000"/>
                                    </p:animScale>
                                    <p:animScale>
                                      <p:cBhvr>
                                        <p:cTn id="48" dur="166" decel="50000">
                                          <p:stCondLst>
                                            <p:cond delay="1338"/>
                                          </p:stCondLst>
                                        </p:cTn>
                                        <p:tgtEl>
                                          <p:spTgt spid="2">
                                            <p:txEl>
                                              <p:pRg st="2" end="2"/>
                                            </p:txEl>
                                          </p:spTgt>
                                        </p:tgtEl>
                                      </p:cBhvr>
                                      <p:to x="100000" y="100000"/>
                                    </p:animScale>
                                    <p:animScale>
                                      <p:cBhvr>
                                        <p:cTn id="49" dur="26">
                                          <p:stCondLst>
                                            <p:cond delay="1642"/>
                                          </p:stCondLst>
                                        </p:cTn>
                                        <p:tgtEl>
                                          <p:spTgt spid="2">
                                            <p:txEl>
                                              <p:pRg st="2" end="2"/>
                                            </p:txEl>
                                          </p:spTgt>
                                        </p:tgtEl>
                                      </p:cBhvr>
                                      <p:to x="100000" y="90000"/>
                                    </p:animScale>
                                    <p:animScale>
                                      <p:cBhvr>
                                        <p:cTn id="50" dur="166" decel="50000">
                                          <p:stCondLst>
                                            <p:cond delay="1668"/>
                                          </p:stCondLst>
                                        </p:cTn>
                                        <p:tgtEl>
                                          <p:spTgt spid="2">
                                            <p:txEl>
                                              <p:pRg st="2" end="2"/>
                                            </p:txEl>
                                          </p:spTgt>
                                        </p:tgtEl>
                                      </p:cBhvr>
                                      <p:to x="100000" y="100000"/>
                                    </p:animScale>
                                    <p:animScale>
                                      <p:cBhvr>
                                        <p:cTn id="51" dur="26">
                                          <p:stCondLst>
                                            <p:cond delay="1808"/>
                                          </p:stCondLst>
                                        </p:cTn>
                                        <p:tgtEl>
                                          <p:spTgt spid="2">
                                            <p:txEl>
                                              <p:pRg st="2" end="2"/>
                                            </p:txEl>
                                          </p:spTgt>
                                        </p:tgtEl>
                                      </p:cBhvr>
                                      <p:to x="100000" y="95000"/>
                                    </p:animScale>
                                    <p:animScale>
                                      <p:cBhvr>
                                        <p:cTn id="52" dur="166" decel="50000">
                                          <p:stCondLst>
                                            <p:cond delay="1834"/>
                                          </p:stCondLst>
                                        </p:cTn>
                                        <p:tgtEl>
                                          <p:spTgt spid="2">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541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 image of acute appendicitis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51339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806" y="1866899"/>
            <a:ext cx="3991194" cy="453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295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2286000" cy="584775"/>
          </a:xfrm>
          <a:prstGeom prst="rect">
            <a:avLst/>
          </a:prstGeom>
          <a:noFill/>
        </p:spPr>
        <p:txBody>
          <a:bodyPr wrap="square" rtlCol="0">
            <a:spAutoFit/>
          </a:bodyPr>
          <a:lstStyle/>
          <a:p>
            <a:r>
              <a:rPr lang="en-US" sz="3200" dirty="0">
                <a:solidFill>
                  <a:srgbClr val="FF0000"/>
                </a:solidFill>
              </a:rPr>
              <a:t>Thank you</a:t>
            </a:r>
          </a:p>
        </p:txBody>
      </p:sp>
      <p:pic>
        <p:nvPicPr>
          <p:cNvPr id="4" name="Picture 2" descr="C:\Users\user\Downloads\facebook_1600192421544_6711693474453020561.jpg"/>
          <p:cNvPicPr>
            <a:picLocks noChangeAspect="1" noChangeArrowheads="1"/>
          </p:cNvPicPr>
          <p:nvPr/>
        </p:nvPicPr>
        <p:blipFill>
          <a:blip r:embed="rId2" cstate="print"/>
          <a:srcRect/>
          <a:stretch>
            <a:fillRect/>
          </a:stretch>
        </p:blipFill>
        <p:spPr bwMode="auto">
          <a:xfrm>
            <a:off x="152400" y="457200"/>
            <a:ext cx="8839200" cy="6172200"/>
          </a:xfrm>
          <a:prstGeom prst="rect">
            <a:avLst/>
          </a:prstGeom>
          <a:noFill/>
        </p:spPr>
      </p:pic>
    </p:spTree>
    <p:extLst>
      <p:ext uri="{BB962C8B-B14F-4D97-AF65-F5344CB8AC3E}">
        <p14:creationId xmlns:p14="http://schemas.microsoft.com/office/powerpoint/2010/main" val="1239045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36441</TotalTime>
  <Words>5488</Words>
  <Application>Microsoft Macintosh PowerPoint</Application>
  <PresentationFormat>On-screen Show (4:3)</PresentationFormat>
  <Paragraphs>521</Paragraphs>
  <Slides>95</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95</vt:i4>
      </vt:variant>
    </vt:vector>
  </HeadingPairs>
  <TitlesOfParts>
    <vt:vector size="106" baseType="lpstr">
      <vt:lpstr>Arial</vt:lpstr>
      <vt:lpstr>Calibri</vt:lpstr>
      <vt:lpstr>Courier New</vt:lpstr>
      <vt:lpstr>Frutiger-Bold</vt:lpstr>
      <vt:lpstr>Lato</vt:lpstr>
      <vt:lpstr>Palatino-Roman</vt:lpstr>
      <vt:lpstr>Times New Roman</vt:lpstr>
      <vt:lpstr>Times-Roman</vt:lpstr>
      <vt:lpstr>Wingdings</vt:lpstr>
      <vt:lpstr>Office Theme</vt:lpstr>
      <vt:lpstr>1_Office Theme</vt:lpstr>
      <vt:lpstr>RADIOLOGY OF GI TRACT &amp; BILIARY SYSTEM</vt:lpstr>
      <vt:lpstr>Objectives</vt:lpstr>
      <vt:lpstr>Imaging Modalities &amp; techniques used in evaluation of  GI TRACT &amp; HEPATOBILIARY SYSTEMS</vt:lpstr>
      <vt:lpstr>PowerPoint Presentation</vt:lpstr>
      <vt:lpstr>PowerPoint Presentation</vt:lpstr>
      <vt:lpstr>PowerPoint Presentation</vt:lpstr>
      <vt:lpstr>PLAIN FILM: NORMAL GAS PATTERN LARGE BOWEL</vt:lpstr>
      <vt:lpstr>Gas pattern: Normal(small and large bowel)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ABDOMEN</vt:lpstr>
      <vt:lpstr>BOWEL OBSTRUCTION</vt:lpstr>
      <vt:lpstr>PowerPoint Presentation</vt:lpstr>
      <vt:lpstr>SMALL BOWEL OBSTRUCTION</vt:lpstr>
      <vt:lpstr>PowerPoint Presentation</vt:lpstr>
      <vt:lpstr>PowerPoint Presentation</vt:lpstr>
      <vt:lpstr>PowerPoint Presentation</vt:lpstr>
      <vt:lpstr>PowerPoint Presentation</vt:lpstr>
      <vt:lpstr>PowerPoint Presentation</vt:lpstr>
      <vt:lpstr>Abdominal calcification</vt:lpstr>
      <vt:lpstr>PowerPoint Presentation</vt:lpstr>
      <vt:lpstr>PowerPoint Presentation</vt:lpstr>
      <vt:lpstr>PowerPoint Presentation</vt:lpstr>
      <vt:lpstr>PowerPoint Presentation</vt:lpstr>
      <vt:lpstr>PowerPoint Presentation</vt:lpstr>
      <vt:lpstr>PowerPoint Presentation</vt:lpstr>
      <vt:lpstr>BARIUM SWALLOW</vt:lpstr>
      <vt:lpstr>Dysphagia</vt:lpstr>
      <vt:lpstr>BARIUM SWALLOW</vt:lpstr>
      <vt:lpstr>PowerPoint Presentation</vt:lpstr>
      <vt:lpstr> BARIUM SWALLOW  There is an irregular stricture with shouldering (arrow) at the upper end. </vt:lpstr>
      <vt:lpstr>Epigastric pain</vt:lpstr>
      <vt:lpstr>PowerPoint Presentation</vt:lpstr>
      <vt:lpstr>Epigastric pain</vt:lpstr>
      <vt:lpstr>CROHN’S DISEASE: It can affect any part of GIT but usually involve the small intestine specially the terminal ileum. Characteristic radiological features are skip lesion, aphthus ulcers,  strictures, lymphadenopathy and fistula formation</vt:lpstr>
      <vt:lpstr>                                   CROHN’S DISEASE</vt:lpstr>
      <vt:lpstr>PAIN ABDOMEN AND BLOODY DIARRHEA ULCERATIVE COLITIS</vt:lpstr>
      <vt:lpstr>PowerPoint Presentation</vt:lpstr>
      <vt:lpstr>PowerPoint Presentation</vt:lpstr>
      <vt:lpstr>Abdominal pain and diarrhea</vt:lpstr>
      <vt:lpstr>These are mushroom shape fleshy growth on the inner surface of colon. Usually benign but some of these has the potential to malignant transformation. They are best investigated by endoscopy, but may be found at barium enema or CT pneumocolon. Appear as filling defect on contrast studies</vt:lpstr>
      <vt:lpstr>PowerPoint Presentation</vt:lpstr>
      <vt:lpstr>PowerPoint Presentation</vt:lpstr>
      <vt:lpstr>PowerPoint Presentation</vt:lpstr>
      <vt:lpstr>PowerPoint Presentation</vt:lpstr>
      <vt:lpstr>Bleeding per rectum/ carcinoma of colon</vt:lpstr>
      <vt:lpstr>Carcinoma of colon with typical apple core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LIVER METASTASIS</vt:lpstr>
      <vt:lpstr>LIVER ABSCESS</vt:lpstr>
      <vt:lpstr>Jaundice</vt:lpstr>
      <vt:lpstr>PowerPoint Presentation</vt:lpstr>
      <vt:lpstr>PowerPoint Presentation</vt:lpstr>
      <vt:lpstr>PowerPoint Presentation</vt:lpstr>
      <vt:lpstr>Acute pancreatitis</vt:lpstr>
      <vt:lpstr>PowerPoint Presentation</vt:lpstr>
      <vt:lpstr>Chronic pancreatitis</vt:lpstr>
      <vt:lpstr>PowerPoint Presentation</vt:lpstr>
      <vt:lpstr>PowerPoint Presentation</vt:lpstr>
      <vt:lpstr>PowerPoint Presentation</vt:lpstr>
      <vt:lpstr>Cirrhosis of the liver</vt:lpstr>
      <vt:lpstr>Haemangiomas of the liver</vt:lpstr>
      <vt:lpstr>PowerPoint Presentation</vt:lpstr>
      <vt:lpstr>PowerPoint Presentation</vt:lpstr>
      <vt:lpstr>Acute abdomen</vt:lpstr>
      <vt:lpstr>PowerPoint Presentation</vt:lpstr>
      <vt:lpstr>PowerPoint Presentation</vt:lpstr>
      <vt:lpstr>PowerPoint Presentation</vt:lpstr>
      <vt:lpstr>PowerPoint Presentation</vt:lpstr>
      <vt:lpstr>Further ridings Reference Book (Andrea G. Rockall, 7th edition)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RADIOLOGY OF GI TRACT</dc:title>
  <dc:creator>Riaz Mohammad</dc:creator>
  <cp:lastModifiedBy>Dralk F</cp:lastModifiedBy>
  <cp:revision>375</cp:revision>
  <dcterms:created xsi:type="dcterms:W3CDTF">2014-09-10T06:58:17Z</dcterms:created>
  <dcterms:modified xsi:type="dcterms:W3CDTF">2024-02-19T06:40:14Z</dcterms:modified>
</cp:coreProperties>
</file>