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40" r:id="rId3"/>
    <p:sldId id="353" r:id="rId4"/>
    <p:sldId id="354" r:id="rId5"/>
    <p:sldId id="256" r:id="rId6"/>
    <p:sldId id="257" r:id="rId7"/>
    <p:sldId id="315" r:id="rId8"/>
    <p:sldId id="320" r:id="rId9"/>
    <p:sldId id="316" r:id="rId10"/>
    <p:sldId id="317" r:id="rId11"/>
    <p:sldId id="351" r:id="rId12"/>
    <p:sldId id="318" r:id="rId13"/>
    <p:sldId id="319" r:id="rId14"/>
    <p:sldId id="323" r:id="rId15"/>
    <p:sldId id="321" r:id="rId16"/>
    <p:sldId id="360" r:id="rId17"/>
    <p:sldId id="352" r:id="rId18"/>
    <p:sldId id="361" r:id="rId19"/>
    <p:sldId id="358" r:id="rId20"/>
    <p:sldId id="359" r:id="rId21"/>
    <p:sldId id="333" r:id="rId22"/>
    <p:sldId id="345" r:id="rId23"/>
    <p:sldId id="34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D3015B-26D8-4054-8280-BDE812DD93FF}" v="4" dt="2023-02-27T20:13:49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usheen ahmed" userId="dc37d777c30e69dc" providerId="LiveId" clId="{49D3015B-26D8-4054-8280-BDE812DD93FF}"/>
    <pc:docChg chg="addSld delSld modSld sldOrd">
      <pc:chgData name="nausheen ahmed" userId="dc37d777c30e69dc" providerId="LiveId" clId="{49D3015B-26D8-4054-8280-BDE812DD93FF}" dt="2023-02-27T20:15:03.842" v="14" actId="2696"/>
      <pc:docMkLst>
        <pc:docMk/>
      </pc:docMkLst>
      <pc:sldChg chg="ord">
        <pc:chgData name="nausheen ahmed" userId="dc37d777c30e69dc" providerId="LiveId" clId="{49D3015B-26D8-4054-8280-BDE812DD93FF}" dt="2023-02-27T20:12:35.276" v="4"/>
        <pc:sldMkLst>
          <pc:docMk/>
          <pc:sldMk cId="0" sldId="256"/>
        </pc:sldMkLst>
      </pc:sldChg>
      <pc:sldChg chg="add">
        <pc:chgData name="nausheen ahmed" userId="dc37d777c30e69dc" providerId="LiveId" clId="{49D3015B-26D8-4054-8280-BDE812DD93FF}" dt="2023-02-27T20:12:30.157" v="1"/>
        <pc:sldMkLst>
          <pc:docMk/>
          <pc:sldMk cId="752166985" sldId="309"/>
        </pc:sldMkLst>
      </pc:sldChg>
      <pc:sldChg chg="add">
        <pc:chgData name="nausheen ahmed" userId="dc37d777c30e69dc" providerId="LiveId" clId="{49D3015B-26D8-4054-8280-BDE812DD93FF}" dt="2023-02-27T20:13:12.213" v="9"/>
        <pc:sldMkLst>
          <pc:docMk/>
          <pc:sldMk cId="945591127" sldId="311"/>
        </pc:sldMkLst>
      </pc:sldChg>
      <pc:sldChg chg="addSp delSp modSp del">
        <pc:chgData name="nausheen ahmed" userId="dc37d777c30e69dc" providerId="LiveId" clId="{49D3015B-26D8-4054-8280-BDE812DD93FF}" dt="2023-02-27T20:14:03.581" v="12" actId="2696"/>
        <pc:sldMkLst>
          <pc:docMk/>
          <pc:sldMk cId="1841426922" sldId="337"/>
        </pc:sldMkLst>
        <pc:spChg chg="add mod">
          <ac:chgData name="nausheen ahmed" userId="dc37d777c30e69dc" providerId="LiveId" clId="{49D3015B-26D8-4054-8280-BDE812DD93FF}" dt="2023-02-27T20:13:49.379" v="11" actId="478"/>
          <ac:spMkLst>
            <pc:docMk/>
            <pc:sldMk cId="1841426922" sldId="337"/>
            <ac:spMk id="2" creationId="{1F312F69-9821-6CFD-1837-0E4D00A9629C}"/>
          </ac:spMkLst>
        </pc:spChg>
        <pc:picChg chg="del">
          <ac:chgData name="nausheen ahmed" userId="dc37d777c30e69dc" providerId="LiveId" clId="{49D3015B-26D8-4054-8280-BDE812DD93FF}" dt="2023-02-27T20:13:49.379" v="11" actId="478"/>
          <ac:picMkLst>
            <pc:docMk/>
            <pc:sldMk cId="1841426922" sldId="337"/>
            <ac:picMk id="1027" creationId="{00000000-0000-0000-0000-000000000000}"/>
          </ac:picMkLst>
        </pc:picChg>
      </pc:sldChg>
      <pc:sldChg chg="new del">
        <pc:chgData name="nausheen ahmed" userId="dc37d777c30e69dc" providerId="LiveId" clId="{49D3015B-26D8-4054-8280-BDE812DD93FF}" dt="2023-02-27T20:12:33.836" v="2" actId="2696"/>
        <pc:sldMkLst>
          <pc:docMk/>
          <pc:sldMk cId="2288639953" sldId="339"/>
        </pc:sldMkLst>
      </pc:sldChg>
      <pc:sldChg chg="new del">
        <pc:chgData name="nausheen ahmed" userId="dc37d777c30e69dc" providerId="LiveId" clId="{49D3015B-26D8-4054-8280-BDE812DD93FF}" dt="2023-02-27T20:12:55.084" v="7" actId="2696"/>
        <pc:sldMkLst>
          <pc:docMk/>
          <pc:sldMk cId="3147647696" sldId="339"/>
        </pc:sldMkLst>
      </pc:sldChg>
      <pc:sldChg chg="add">
        <pc:chgData name="nausheen ahmed" userId="dc37d777c30e69dc" providerId="LiveId" clId="{49D3015B-26D8-4054-8280-BDE812DD93FF}" dt="2023-02-27T20:12:50.867" v="6"/>
        <pc:sldMkLst>
          <pc:docMk/>
          <pc:sldMk cId="3780096876" sldId="340"/>
        </pc:sldMkLst>
      </pc:sldChg>
      <pc:sldChg chg="new del">
        <pc:chgData name="nausheen ahmed" userId="dc37d777c30e69dc" providerId="LiveId" clId="{49D3015B-26D8-4054-8280-BDE812DD93FF}" dt="2023-02-27T20:15:03.842" v="14" actId="2696"/>
        <pc:sldMkLst>
          <pc:docMk/>
          <pc:sldMk cId="3547886907" sldId="341"/>
        </pc:sldMkLst>
      </pc:sldChg>
      <pc:sldChg chg="new del">
        <pc:chgData name="nausheen ahmed" userId="dc37d777c30e69dc" providerId="LiveId" clId="{49D3015B-26D8-4054-8280-BDE812DD93FF}" dt="2023-02-27T20:13:16.107" v="10" actId="2696"/>
        <pc:sldMkLst>
          <pc:docMk/>
          <pc:sldMk cId="3840028487" sldId="34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farooqi\Desktop\bismillah-arabic-or-islamic-phrase-of-calligraphy-begin-with-the-name-of-allah-jameel-nasi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934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6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Livedo reticulitis</a:t>
            </a:r>
          </a:p>
        </p:txBody>
      </p:sp>
      <p:pic>
        <p:nvPicPr>
          <p:cNvPr id="1026" name="Picture 2" descr="C:\Users\wfarooqi\Desktop\gr1_l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638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6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WHEN TO SUSPECT APA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“Unprovoked” DVT</a:t>
            </a:r>
          </a:p>
          <a:p>
            <a:pPr marL="514350" indent="-514350">
              <a:buAutoNum type="arabicParenR"/>
            </a:pPr>
            <a:r>
              <a:rPr lang="en-US" dirty="0"/>
              <a:t>Arterial thrombosis </a:t>
            </a:r>
          </a:p>
          <a:p>
            <a:pPr marL="514350" indent="-514350">
              <a:buAutoNum type="arabicParenR"/>
            </a:pPr>
            <a:r>
              <a:rPr lang="en-US" dirty="0"/>
              <a:t>Recurrent thrombosis</a:t>
            </a:r>
          </a:p>
          <a:p>
            <a:pPr marL="514350" indent="-514350">
              <a:buAutoNum type="arabicParenR"/>
            </a:pPr>
            <a:r>
              <a:rPr lang="en-US" dirty="0"/>
              <a:t>Thrombosis in unusual sites </a:t>
            </a:r>
            <a:r>
              <a:rPr lang="en-US" dirty="0" err="1"/>
              <a:t>eg</a:t>
            </a:r>
            <a:r>
              <a:rPr lang="en-US" dirty="0"/>
              <a:t>. : portal vein, hepatic veins, intracranial veins</a:t>
            </a:r>
          </a:p>
          <a:p>
            <a:pPr marL="514350" indent="-514350">
              <a:buAutoNum type="arabicParenR"/>
            </a:pPr>
            <a:r>
              <a:rPr lang="en-US" dirty="0"/>
              <a:t>Female with recurrent abortions, intrauterine fetal death</a:t>
            </a:r>
          </a:p>
        </p:txBody>
      </p:sp>
    </p:spTree>
    <p:extLst>
      <p:ext uri="{BB962C8B-B14F-4D97-AF65-F5344CB8AC3E}">
        <p14:creationId xmlns:p14="http://schemas.microsoft.com/office/powerpoint/2010/main" val="119872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Blood tests:</a:t>
            </a:r>
          </a:p>
          <a:p>
            <a:pPr marL="514350" indent="-514350">
              <a:buAutoNum type="arabicParenR"/>
            </a:pPr>
            <a:r>
              <a:rPr lang="en-US" dirty="0" err="1"/>
              <a:t>Antiphopspholipid</a:t>
            </a:r>
            <a:r>
              <a:rPr lang="en-US" dirty="0"/>
              <a:t> antibodies (3 types)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  lupus anti-        </a:t>
            </a:r>
            <a:r>
              <a:rPr lang="en-US" dirty="0" err="1"/>
              <a:t>anticardio</a:t>
            </a:r>
            <a:r>
              <a:rPr lang="en-US" dirty="0"/>
              <a:t>-           antibody to</a:t>
            </a:r>
          </a:p>
          <a:p>
            <a:pPr marL="0" indent="0">
              <a:buNone/>
            </a:pPr>
            <a:r>
              <a:rPr lang="en-US" dirty="0"/>
              <a:t>  coagulant        -</a:t>
            </a:r>
            <a:r>
              <a:rPr lang="en-US" dirty="0" err="1"/>
              <a:t>lipin</a:t>
            </a:r>
            <a:r>
              <a:rPr lang="en-US" dirty="0"/>
              <a:t> antibody    </a:t>
            </a:r>
            <a:r>
              <a:rPr lang="el-GR" dirty="0"/>
              <a:t>β</a:t>
            </a:r>
            <a:r>
              <a:rPr lang="en-US" dirty="0"/>
              <a:t>2 glycoprotein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2) Thrombocytopenia</a:t>
            </a:r>
          </a:p>
          <a:p>
            <a:pPr marL="0" indent="0">
              <a:buNone/>
            </a:pPr>
            <a:r>
              <a:rPr lang="en-US" dirty="0"/>
              <a:t>3) High PTT ( ? Very strange, right?)</a:t>
            </a:r>
          </a:p>
          <a:p>
            <a:pPr marL="0" indent="0">
              <a:buNone/>
            </a:pPr>
            <a:r>
              <a:rPr lang="en-US" b="1" dirty="0"/>
              <a:t>( PTT is high in bleeding disorders, not hypercoagulation disorders)</a:t>
            </a:r>
          </a:p>
        </p:txBody>
      </p:sp>
      <p:sp>
        <p:nvSpPr>
          <p:cNvPr id="4" name="Down Arrow 3"/>
          <p:cNvSpPr/>
          <p:nvPr/>
        </p:nvSpPr>
        <p:spPr>
          <a:xfrm>
            <a:off x="1371600" y="2490355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0" y="2422156"/>
            <a:ext cx="228600" cy="625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420191">
            <a:off x="5823873" y="2438224"/>
            <a:ext cx="232794" cy="701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0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b="1" u="sng" dirty="0"/>
              <a:t>HOW  TO DIAGNOSE</a:t>
            </a:r>
          </a:p>
          <a:p>
            <a:pPr marL="514350" indent="-514350">
              <a:buAutoNum type="arabicParenR"/>
            </a:pPr>
            <a:r>
              <a:rPr lang="en-US" dirty="0"/>
              <a:t>One or more episodes of thrombosis or pregnancy related complication( abortion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              PLUS</a:t>
            </a:r>
          </a:p>
          <a:p>
            <a:pPr marL="0" indent="0">
              <a:buNone/>
            </a:pPr>
            <a:r>
              <a:rPr lang="en-US" dirty="0"/>
              <a:t>2) Positive antibodies ( do twice, 12 weeks </a:t>
            </a:r>
          </a:p>
          <a:p>
            <a:pPr marL="0" indent="0">
              <a:buNone/>
            </a:pPr>
            <a:r>
              <a:rPr lang="en-US" dirty="0"/>
              <a:t>     apart)</a:t>
            </a:r>
          </a:p>
          <a:p>
            <a:pPr marL="0" indent="0">
              <a:buNone/>
            </a:pPr>
            <a:r>
              <a:rPr lang="en-US" dirty="0"/>
              <a:t> Diagnosis requires both 1 &amp; 2</a:t>
            </a:r>
          </a:p>
          <a:p>
            <a:pPr marL="0" indent="0">
              <a:buNone/>
            </a:pPr>
            <a:r>
              <a:rPr lang="en-US" dirty="0"/>
              <a:t>Either all 3 or just one or two antibodies may be present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If antibodies are present but no history of thrombosis, it is not APA syndrome</a:t>
            </a:r>
          </a:p>
        </p:txBody>
      </p:sp>
    </p:spTree>
    <p:extLst>
      <p:ext uri="{BB962C8B-B14F-4D97-AF65-F5344CB8AC3E}">
        <p14:creationId xmlns:p14="http://schemas.microsoft.com/office/powerpoint/2010/main" val="201999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For acute episode of thrombosis: </a:t>
            </a:r>
            <a:r>
              <a:rPr lang="en-US" dirty="0" err="1"/>
              <a:t>i.v.Heparin</a:t>
            </a:r>
            <a:r>
              <a:rPr lang="en-US" dirty="0"/>
              <a:t>  or LMWH</a:t>
            </a:r>
          </a:p>
          <a:p>
            <a:pPr marL="514350" indent="-514350">
              <a:buAutoNum type="arabicParenR"/>
            </a:pPr>
            <a:r>
              <a:rPr lang="en-US" dirty="0"/>
              <a:t>For long term secondary prophylaxis: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Oral anticoagulants            Injections</a:t>
            </a:r>
          </a:p>
          <a:p>
            <a:pPr marL="0" indent="0">
              <a:buNone/>
            </a:pPr>
            <a:r>
              <a:rPr lang="en-US" dirty="0"/>
              <a:t>(warfarin is the best)               ( LMWH)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Second choice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2A72CCA-9413-E235-7E72-2ADBC76AA648}"/>
              </a:ext>
            </a:extLst>
          </p:cNvPr>
          <p:cNvSpPr/>
          <p:nvPr/>
        </p:nvSpPr>
        <p:spPr>
          <a:xfrm>
            <a:off x="5791200" y="49530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574D-55A2-083A-1C79-2C52693136F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5416D-E322-301C-8863-15BAA136F0F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There is a new group of anticoagulant drugs called </a:t>
            </a:r>
            <a:r>
              <a:rPr lang="en-US" b="1" dirty="0"/>
              <a:t>D</a:t>
            </a:r>
            <a:r>
              <a:rPr lang="en-US" dirty="0"/>
              <a:t>irect acting </a:t>
            </a:r>
            <a:r>
              <a:rPr lang="en-US" b="1" dirty="0"/>
              <a:t>O</a:t>
            </a:r>
            <a:r>
              <a:rPr lang="en-US" dirty="0"/>
              <a:t>ral </a:t>
            </a:r>
            <a:r>
              <a:rPr lang="en-US" b="1" dirty="0"/>
              <a:t>A</a:t>
            </a:r>
            <a:r>
              <a:rPr lang="en-US" dirty="0"/>
              <a:t>nticoagulants (DOA). E.g. : rivaroxaban, apixaban</a:t>
            </a:r>
          </a:p>
          <a:p>
            <a:pPr marL="0" indent="0">
              <a:buNone/>
            </a:pPr>
            <a:r>
              <a:rPr lang="en-US" dirty="0"/>
              <a:t> They are not the first choice in APA treatment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u="sng" dirty="0"/>
              <a:t>Benefits of DOAs: </a:t>
            </a:r>
          </a:p>
          <a:p>
            <a:pPr marL="0" indent="0">
              <a:buNone/>
            </a:pPr>
            <a:r>
              <a:rPr lang="en-US" dirty="0"/>
              <a:t> a) Less chances of bleeding than warfarin</a:t>
            </a:r>
          </a:p>
          <a:p>
            <a:pPr marL="0" indent="0">
              <a:buNone/>
            </a:pPr>
            <a:r>
              <a:rPr lang="en-US" dirty="0"/>
              <a:t> b) Less interaction with food &amp; drugs</a:t>
            </a:r>
          </a:p>
          <a:p>
            <a:pPr marL="0" indent="0">
              <a:buNone/>
            </a:pPr>
            <a:r>
              <a:rPr lang="en-US" dirty="0"/>
              <a:t> c) No routine monitoring needed with blood tests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106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VERY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Female with known APA syndrome</a:t>
            </a:r>
          </a:p>
          <a:p>
            <a:r>
              <a:rPr lang="en-US" dirty="0"/>
              <a:t>On long term warfarin</a:t>
            </a:r>
          </a:p>
          <a:p>
            <a:r>
              <a:rPr lang="en-US" dirty="0"/>
              <a:t>Now becomes pregnant. What to do?</a:t>
            </a:r>
          </a:p>
          <a:p>
            <a:r>
              <a:rPr lang="en-US" dirty="0"/>
              <a:t>Stop warfarin and give LMWH during pregnancy</a:t>
            </a:r>
          </a:p>
          <a:p>
            <a:pPr marL="0" indent="0">
              <a:buNone/>
            </a:pPr>
            <a:r>
              <a:rPr lang="en-US" dirty="0"/>
              <a:t>                                    </a:t>
            </a:r>
          </a:p>
          <a:p>
            <a:pPr marL="0" indent="0">
              <a:buNone/>
            </a:pPr>
            <a:r>
              <a:rPr lang="en-US" dirty="0"/>
              <a:t>Warfarin is contraindicated in pregnancy</a:t>
            </a:r>
          </a:p>
          <a:p>
            <a:pPr marL="0" indent="0">
              <a:buNone/>
            </a:pPr>
            <a:r>
              <a:rPr lang="en-US" dirty="0" err="1"/>
              <a:t>Apixaban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are category C drugs ( possible teratogenic but may be used if strongly needed)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3CAA442-ED67-0379-31F3-41B5A8BBD1CB}"/>
              </a:ext>
            </a:extLst>
          </p:cNvPr>
          <p:cNvSpPr/>
          <p:nvPr/>
        </p:nvSpPr>
        <p:spPr>
          <a:xfrm>
            <a:off x="4329684" y="3657600"/>
            <a:ext cx="166116" cy="685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324C-78E3-8859-9971-6F872754FDF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9F83-5F86-86BD-2684-805C9CB4B39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APA syndrome is a hypercoagulation disorder.</a:t>
            </a:r>
          </a:p>
          <a:p>
            <a:pPr marL="0" indent="0">
              <a:buNone/>
            </a:pPr>
            <a:r>
              <a:rPr lang="en-US" dirty="0"/>
              <a:t>Following are some other hypercoagulation disorders:</a:t>
            </a:r>
          </a:p>
          <a:p>
            <a:pPr marL="514350" indent="-514350">
              <a:buAutoNum type="arabicParenR"/>
            </a:pPr>
            <a:r>
              <a:rPr lang="en-US" dirty="0"/>
              <a:t>Protein C deficiency </a:t>
            </a:r>
          </a:p>
          <a:p>
            <a:pPr marL="514350" indent="-514350">
              <a:buAutoNum type="arabicParenR"/>
            </a:pPr>
            <a:r>
              <a:rPr lang="en-US" dirty="0"/>
              <a:t>Protein S def.</a:t>
            </a:r>
          </a:p>
          <a:p>
            <a:pPr marL="514350" indent="-514350">
              <a:buAutoNum type="arabicParenR"/>
            </a:pPr>
            <a:r>
              <a:rPr lang="en-US" dirty="0"/>
              <a:t>Antithrombin 3 def</a:t>
            </a:r>
          </a:p>
        </p:txBody>
      </p:sp>
    </p:spTree>
    <p:extLst>
      <p:ext uri="{BB962C8B-B14F-4D97-AF65-F5344CB8AC3E}">
        <p14:creationId xmlns:p14="http://schemas.microsoft.com/office/powerpoint/2010/main" val="185982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CASE 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A 35 year old lady presents with pain and swelling in the right lower leg since 2 days.</a:t>
            </a:r>
          </a:p>
          <a:p>
            <a:pPr>
              <a:buFont typeface="Arial" charset="0"/>
              <a:buChar char="•"/>
            </a:pPr>
            <a:r>
              <a:rPr lang="en-US" dirty="0"/>
              <a:t>Past history of recurrent abortions</a:t>
            </a:r>
          </a:p>
          <a:p>
            <a:pPr>
              <a:buFont typeface="Arial" charset="0"/>
              <a:buChar char="•"/>
            </a:pPr>
            <a:r>
              <a:rPr lang="en-US" dirty="0"/>
              <a:t>Had a stroke 2 years ago</a:t>
            </a:r>
          </a:p>
          <a:p>
            <a:pPr>
              <a:buFont typeface="Arial" charset="0"/>
              <a:buChar char="•"/>
            </a:pPr>
            <a:r>
              <a:rPr lang="en-US" dirty="0"/>
              <a:t>Also had popliteal artery thrombosis few years ago</a:t>
            </a:r>
          </a:p>
        </p:txBody>
      </p:sp>
    </p:spTree>
    <p:extLst>
      <p:ext uri="{BB962C8B-B14F-4D97-AF65-F5344CB8AC3E}">
        <p14:creationId xmlns:p14="http://schemas.microsoft.com/office/powerpoint/2010/main" val="134938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farooqi\Desktop\1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9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What is your differential diagnosis?</a:t>
            </a:r>
          </a:p>
          <a:p>
            <a:pPr marL="514350" indent="-514350">
              <a:buAutoNum type="arabicParenR"/>
            </a:pPr>
            <a:r>
              <a:rPr lang="en-US" dirty="0"/>
              <a:t>Keeping in view the overall scenario, what is the most likely diagnosis?</a:t>
            </a:r>
          </a:p>
          <a:p>
            <a:pPr marL="514350" indent="-514350">
              <a:buAutoNum type="arabicParenR"/>
            </a:pPr>
            <a:r>
              <a:rPr lang="en-US" dirty="0"/>
              <a:t>What test will you do to confirm your diagnosis?</a:t>
            </a:r>
          </a:p>
          <a:p>
            <a:pPr marL="514350" indent="-514350">
              <a:buAutoNum type="arabicParenR"/>
            </a:pPr>
            <a:r>
              <a:rPr lang="en-US" dirty="0"/>
              <a:t>What treatment will you give to her now?</a:t>
            </a:r>
          </a:p>
          <a:p>
            <a:pPr marL="514350" indent="-514350">
              <a:buAutoNum type="arabicParenR"/>
            </a:pPr>
            <a:r>
              <a:rPr lang="en-US" dirty="0"/>
              <a:t>What treatment will you give long term?</a:t>
            </a:r>
          </a:p>
        </p:txBody>
      </p:sp>
    </p:spTree>
    <p:extLst>
      <p:ext uri="{BB962C8B-B14F-4D97-AF65-F5344CB8AC3E}">
        <p14:creationId xmlns:p14="http://schemas.microsoft.com/office/powerpoint/2010/main" val="501387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0EF7-5DC8-38D6-A906-783934BA8F9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6C48-2C56-F39E-27E9-B18585CAD00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LAST  SLIDE  IS  VERY  IMPORTANT</a:t>
            </a:r>
          </a:p>
        </p:txBody>
      </p:sp>
    </p:spTree>
    <p:extLst>
      <p:ext uri="{BB962C8B-B14F-4D97-AF65-F5344CB8AC3E}">
        <p14:creationId xmlns:p14="http://schemas.microsoft.com/office/powerpoint/2010/main" val="1677395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ALLAH   HAS MADE  SALAA ( prayers)  LAAZIM, 5 TIMES A DAY</a:t>
            </a:r>
          </a:p>
          <a:p>
            <a:pPr>
              <a:buNone/>
            </a:pPr>
            <a:r>
              <a:rPr lang="en-US" dirty="0"/>
              <a:t>                               BUT</a:t>
            </a:r>
          </a:p>
          <a:p>
            <a:pPr>
              <a:buNone/>
            </a:pPr>
            <a:r>
              <a:rPr lang="en-US" dirty="0"/>
              <a:t>HE HAS MADE GOOD “AKHLAQ” LAAZIM 24 HRS </a:t>
            </a:r>
          </a:p>
          <a:p>
            <a:pPr>
              <a:buNone/>
            </a:pPr>
            <a:r>
              <a:rPr lang="en-US" dirty="0"/>
              <a:t>A  DAY !</a:t>
            </a:r>
          </a:p>
          <a:p>
            <a:pPr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3903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</a:t>
            </a:r>
          </a:p>
        </p:txBody>
      </p:sp>
      <p:pic>
        <p:nvPicPr>
          <p:cNvPr id="1026" name="Picture 2" descr="C:\Users\wfarooqi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86038"/>
            <a:ext cx="4572000" cy="2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7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711458-1313-42C5-A707-F58E9DB0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MED 631</a:t>
            </a:r>
          </a:p>
        </p:txBody>
      </p:sp>
      <p:pic>
        <p:nvPicPr>
          <p:cNvPr id="1027" name="Picture 3" descr="C:\Users\wfarooqi\Desktop\ttttttttttttttttt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0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YOU READY FOR THE MARATHON?</a:t>
            </a:r>
          </a:p>
        </p:txBody>
      </p:sp>
      <p:pic>
        <p:nvPicPr>
          <p:cNvPr id="2050" name="Picture 2" descr="C:\Users\wfarooqi\Desktop\QQQQQQQQQQQQQQQQQQQ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33797"/>
            <a:ext cx="4572000" cy="38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0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ANTI-PHOSPHOLIPID ANTIBODY </a:t>
            </a:r>
            <a:br>
              <a:rPr lang="en-US" dirty="0"/>
            </a:br>
            <a:r>
              <a:rPr lang="en-US" dirty="0"/>
              <a:t>SYNDROME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 DR WAQAR</a:t>
            </a:r>
          </a:p>
          <a:p>
            <a:r>
              <a:rPr lang="en-US" dirty="0"/>
              <a:t>MBBS, MRCP, Int. Medicine( London)</a:t>
            </a:r>
          </a:p>
          <a:p>
            <a:r>
              <a:rPr lang="en-US" dirty="0"/>
              <a:t>MRCP, Endocrinology &amp; DM(London)</a:t>
            </a:r>
          </a:p>
          <a:p>
            <a:r>
              <a:rPr lang="en-US" dirty="0"/>
              <a:t>ASST. PROFESSOR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Definition of autoimmune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Autoimmune diseases are conditions in which antibodies are formed against the person’s own body tissues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some diseases, ab. are formed against one organ only ( DM type1, Grave’s disease) while in others, ab. are formed against many tissues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ANTI PHOSPHOLIPID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Definition of APA syndrome: </a:t>
            </a:r>
          </a:p>
          <a:p>
            <a:pPr marL="514350" indent="-514350">
              <a:buAutoNum type="alphaLcParenR"/>
            </a:pPr>
            <a:r>
              <a:rPr lang="en-US" dirty="0"/>
              <a:t>It is an autoimmune condition where there are some abnormal antibodies in the blood, which cause thrombosis in blood vessels.</a:t>
            </a:r>
          </a:p>
          <a:p>
            <a:pPr marL="514350" indent="-514350">
              <a:buAutoNum type="alphaLcParenR"/>
            </a:pPr>
            <a:r>
              <a:rPr lang="en-US" dirty="0"/>
              <a:t>Thrombosis can occur anywhere in the body (arteries or veins) </a:t>
            </a:r>
          </a:p>
        </p:txBody>
      </p:sp>
    </p:spTree>
    <p:extLst>
      <p:ext uri="{BB962C8B-B14F-4D97-AF65-F5344CB8AC3E}">
        <p14:creationId xmlns:p14="http://schemas.microsoft.com/office/powerpoint/2010/main" val="276052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b="1" u="sng" dirty="0"/>
              <a:t>TYPES OF  APA  SYNDROME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1)</a:t>
            </a:r>
            <a:r>
              <a:rPr lang="en-US" b="1" dirty="0"/>
              <a:t> Primary</a:t>
            </a:r>
            <a:r>
              <a:rPr lang="en-US" dirty="0"/>
              <a:t>: no known cause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2) </a:t>
            </a:r>
            <a:r>
              <a:rPr lang="en-US" b="1" dirty="0"/>
              <a:t>Secondary APA</a:t>
            </a:r>
            <a:r>
              <a:rPr lang="en-US" dirty="0"/>
              <a:t>:  Secondary to some other </a:t>
            </a:r>
          </a:p>
          <a:p>
            <a:pPr marL="0" indent="0">
              <a:buNone/>
            </a:pPr>
            <a:r>
              <a:rPr lang="en-US" dirty="0"/>
              <a:t>                                     disease </a:t>
            </a:r>
            <a:r>
              <a:rPr lang="en-US" dirty="0" err="1"/>
              <a:t>eg</a:t>
            </a:r>
            <a:r>
              <a:rPr lang="en-US" dirty="0"/>
              <a:t> SLE</a:t>
            </a:r>
          </a:p>
        </p:txBody>
      </p:sp>
    </p:spTree>
    <p:extLst>
      <p:ext uri="{BB962C8B-B14F-4D97-AF65-F5344CB8AC3E}">
        <p14:creationId xmlns:p14="http://schemas.microsoft.com/office/powerpoint/2010/main" val="152937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u="sng" dirty="0"/>
              <a:t>Signs &amp; symptoms: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a) </a:t>
            </a:r>
            <a:r>
              <a:rPr lang="en-US" dirty="0"/>
              <a:t>Venous thrombosis (</a:t>
            </a:r>
            <a:r>
              <a:rPr lang="en-US" dirty="0" err="1"/>
              <a:t>eg</a:t>
            </a:r>
            <a:r>
              <a:rPr lang="en-US" dirty="0"/>
              <a:t> DVT in the legs)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b) </a:t>
            </a:r>
            <a:r>
              <a:rPr lang="en-US" dirty="0"/>
              <a:t>Arterial thrombosis </a:t>
            </a:r>
            <a:r>
              <a:rPr lang="en-US" dirty="0" err="1"/>
              <a:t>eg</a:t>
            </a:r>
            <a:r>
              <a:rPr lang="en-US" dirty="0"/>
              <a:t> stroke, MI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c) </a:t>
            </a:r>
            <a:r>
              <a:rPr lang="en-US" dirty="0"/>
              <a:t>Pregnancy complications: recurrent miscarriage, still birth, intrauterine fetal death</a:t>
            </a:r>
          </a:p>
          <a:p>
            <a:pPr marL="0" indent="0">
              <a:buNone/>
            </a:pPr>
            <a:r>
              <a:rPr lang="en-US" dirty="0"/>
              <a:t> ( females with recurrent abortions should always be screened for APA)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d) </a:t>
            </a:r>
            <a:r>
              <a:rPr lang="en-US" dirty="0"/>
              <a:t>Skin discoloration called “</a:t>
            </a:r>
            <a:r>
              <a:rPr lang="en-US" b="1" dirty="0"/>
              <a:t>livedo reticularis</a:t>
            </a:r>
            <a:r>
              <a:rPr lang="en-US" dirty="0"/>
              <a:t>”: this is a “net like” appearance of the skin</a:t>
            </a:r>
          </a:p>
        </p:txBody>
      </p:sp>
    </p:spTree>
    <p:extLst>
      <p:ext uri="{BB962C8B-B14F-4D97-AF65-F5344CB8AC3E}">
        <p14:creationId xmlns:p14="http://schemas.microsoft.com/office/powerpoint/2010/main" val="60015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4528728</TotalTime>
  <Words>695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WELCOME TO MED 631</vt:lpstr>
      <vt:lpstr>ARE YOU READY FOR THE MARATHON?</vt:lpstr>
      <vt:lpstr>ANTI-PHOSPHOLIPID ANTIBODY  SYNDROME</vt:lpstr>
      <vt:lpstr>Definition of autoimmune disease</vt:lpstr>
      <vt:lpstr>ANTI PHOSPHOLIPID SYNDROME</vt:lpstr>
      <vt:lpstr>PowerPoint Presentation</vt:lpstr>
      <vt:lpstr>PowerPoint Presentation</vt:lpstr>
      <vt:lpstr>Livedo reticulitis</vt:lpstr>
      <vt:lpstr>WHEN TO SUSPECT APA syndrome</vt:lpstr>
      <vt:lpstr>DIAGNOSIS</vt:lpstr>
      <vt:lpstr>PowerPoint Presentation</vt:lpstr>
      <vt:lpstr>PowerPoint Presentation</vt:lpstr>
      <vt:lpstr>TREATMENT</vt:lpstr>
      <vt:lpstr>PowerPoint Presentation</vt:lpstr>
      <vt:lpstr>VERY IMPORTANT</vt:lpstr>
      <vt:lpstr>PowerPoint Presentation</vt:lpstr>
      <vt:lpstr>CASE  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LUPUS ERYTHEMATOSIS (SLE)</dc:title>
  <dc:creator>DELL</dc:creator>
  <cp:lastModifiedBy>Waqar Al</cp:lastModifiedBy>
  <cp:revision>141</cp:revision>
  <dcterms:created xsi:type="dcterms:W3CDTF">2006-08-16T00:00:00Z</dcterms:created>
  <dcterms:modified xsi:type="dcterms:W3CDTF">2024-04-27T11:09:27Z</dcterms:modified>
</cp:coreProperties>
</file>