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1" r:id="rId2"/>
    <p:sldId id="258" r:id="rId3"/>
    <p:sldId id="260" r:id="rId4"/>
    <p:sldId id="259" r:id="rId5"/>
    <p:sldId id="261" r:id="rId6"/>
    <p:sldId id="262" r:id="rId7"/>
    <p:sldId id="263" r:id="rId8"/>
    <p:sldId id="322" r:id="rId9"/>
    <p:sldId id="266" r:id="rId10"/>
    <p:sldId id="264" r:id="rId11"/>
    <p:sldId id="306" r:id="rId12"/>
    <p:sldId id="265" r:id="rId13"/>
    <p:sldId id="267" r:id="rId14"/>
    <p:sldId id="270" r:id="rId15"/>
    <p:sldId id="298" r:id="rId16"/>
    <p:sldId id="268" r:id="rId17"/>
    <p:sldId id="269" r:id="rId18"/>
    <p:sldId id="272" r:id="rId19"/>
    <p:sldId id="286" r:id="rId20"/>
    <p:sldId id="271" r:id="rId21"/>
    <p:sldId id="274" r:id="rId22"/>
    <p:sldId id="275" r:id="rId23"/>
    <p:sldId id="276" r:id="rId24"/>
    <p:sldId id="281" r:id="rId25"/>
    <p:sldId id="320" r:id="rId26"/>
    <p:sldId id="321" r:id="rId27"/>
    <p:sldId id="282" r:id="rId28"/>
    <p:sldId id="323" r:id="rId29"/>
    <p:sldId id="324" r:id="rId30"/>
    <p:sldId id="325" r:id="rId31"/>
    <p:sldId id="326" r:id="rId32"/>
    <p:sldId id="328" r:id="rId33"/>
    <p:sldId id="307" r:id="rId34"/>
    <p:sldId id="313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71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ASCITES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en-US" dirty="0"/>
              <a:t> DR WAQAR</a:t>
            </a:r>
          </a:p>
          <a:p>
            <a:r>
              <a:rPr lang="en-US" dirty="0"/>
              <a:t>         MBBS, MRCP, Int. Medicine( London)</a:t>
            </a:r>
          </a:p>
          <a:p>
            <a:r>
              <a:rPr lang="en-US" dirty="0"/>
              <a:t>         Specialist cert. exam, Endocrinology &amp; DM(London)</a:t>
            </a:r>
          </a:p>
          <a:p>
            <a:r>
              <a:rPr lang="en-US" dirty="0"/>
              <a:t> ASST. PROFESSOR</a:t>
            </a:r>
          </a:p>
        </p:txBody>
      </p:sp>
    </p:spTree>
    <p:extLst>
      <p:ext uri="{BB962C8B-B14F-4D97-AF65-F5344CB8AC3E}">
        <p14:creationId xmlns:p14="http://schemas.microsoft.com/office/powerpoint/2010/main" val="933810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         COMMONEST CAUSE OF ASCITES IS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     CIRRHOSIS WITH PORTAL HTN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i="1" u="sng" dirty="0"/>
              <a:t>Why ascites occurs in cirrhosis</a:t>
            </a:r>
          </a:p>
          <a:p>
            <a:pPr marL="0" indent="0">
              <a:buNone/>
            </a:pPr>
            <a:r>
              <a:rPr lang="en-US" dirty="0"/>
              <a:t> * Low serum albumin       low oncotic pressure</a:t>
            </a:r>
          </a:p>
          <a:p>
            <a:pPr marL="0" indent="0">
              <a:buNone/>
            </a:pPr>
            <a:r>
              <a:rPr lang="en-US" dirty="0"/>
              <a:t>              ascites</a:t>
            </a:r>
          </a:p>
          <a:p>
            <a:pPr marL="0" indent="0">
              <a:buNone/>
            </a:pPr>
            <a:r>
              <a:rPr lang="en-US" dirty="0"/>
              <a:t> * Backpressure in portal vein        fluid comes </a:t>
            </a:r>
          </a:p>
          <a:p>
            <a:pPr marL="0" indent="0">
              <a:buNone/>
            </a:pPr>
            <a:r>
              <a:rPr lang="en-US" dirty="0"/>
              <a:t>                                                              out</a:t>
            </a:r>
          </a:p>
        </p:txBody>
      </p:sp>
      <p:sp>
        <p:nvSpPr>
          <p:cNvPr id="9" name="Down Arrow 8"/>
          <p:cNvSpPr/>
          <p:nvPr/>
        </p:nvSpPr>
        <p:spPr>
          <a:xfrm>
            <a:off x="4191000" y="1905000"/>
            <a:ext cx="484632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5486400" y="5486400"/>
            <a:ext cx="533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ight Arrow 1"/>
          <p:cNvSpPr/>
          <p:nvPr/>
        </p:nvSpPr>
        <p:spPr>
          <a:xfrm>
            <a:off x="4260134" y="4443776"/>
            <a:ext cx="484632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>
            <a:off x="990600" y="5029200"/>
            <a:ext cx="68580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249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INVESTIGATIONS IN ASCITES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1) CBC, electrolytes, serum albumin</a:t>
            </a:r>
          </a:p>
          <a:p>
            <a:pPr marL="0" indent="0">
              <a:buNone/>
            </a:pPr>
            <a:r>
              <a:rPr lang="en-US" dirty="0"/>
              <a:t> 2) LFTs</a:t>
            </a:r>
          </a:p>
          <a:p>
            <a:pPr marL="0" indent="0">
              <a:buNone/>
            </a:pPr>
            <a:r>
              <a:rPr lang="en-US" dirty="0"/>
              <a:t> 3) Hepatitis serology</a:t>
            </a:r>
          </a:p>
          <a:p>
            <a:pPr marL="0" indent="0">
              <a:buNone/>
            </a:pPr>
            <a:r>
              <a:rPr lang="en-US" dirty="0"/>
              <a:t> 4) Abd. ultrasound</a:t>
            </a:r>
          </a:p>
        </p:txBody>
      </p:sp>
    </p:spTree>
    <p:extLst>
      <p:ext uri="{BB962C8B-B14F-4D97-AF65-F5344CB8AC3E}">
        <p14:creationId xmlns:p14="http://schemas.microsoft.com/office/powerpoint/2010/main" val="2847891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/>
              <a:t>INVESTIGATIONS IN</a:t>
            </a:r>
            <a:br>
              <a:rPr lang="en-US" dirty="0"/>
            </a:br>
            <a:r>
              <a:rPr lang="en-US" dirty="0"/>
              <a:t>ASCITES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r>
              <a:rPr lang="en-US" dirty="0"/>
              <a:t> 5) </a:t>
            </a:r>
            <a:r>
              <a:rPr lang="en-US" u="sng" dirty="0"/>
              <a:t>Paracentesis(</a:t>
            </a:r>
            <a:r>
              <a:rPr lang="en-US" u="sng" dirty="0" err="1"/>
              <a:t>ascitic</a:t>
            </a:r>
            <a:r>
              <a:rPr lang="en-US" u="sng" dirty="0"/>
              <a:t> tap): </a:t>
            </a:r>
            <a:r>
              <a:rPr lang="en-US" dirty="0"/>
              <a:t>Every new patient </a:t>
            </a:r>
          </a:p>
          <a:p>
            <a:pPr marL="0" indent="0">
              <a:buNone/>
            </a:pPr>
            <a:r>
              <a:rPr lang="en-US" dirty="0"/>
              <a:t>     with ascites should get a “diagnostic” tap:</a:t>
            </a:r>
          </a:p>
          <a:p>
            <a:pPr marL="0" indent="0">
              <a:buNone/>
            </a:pPr>
            <a:r>
              <a:rPr lang="en-US" dirty="0"/>
              <a:t>   * Take out 10-20 cc fluid</a:t>
            </a:r>
          </a:p>
          <a:p>
            <a:pPr marL="0" indent="0">
              <a:buNone/>
            </a:pPr>
            <a:r>
              <a:rPr lang="en-US" dirty="0"/>
              <a:t>   * Check</a:t>
            </a:r>
            <a:r>
              <a:rPr lang="en-US" i="1" dirty="0"/>
              <a:t> 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albumin</a:t>
            </a:r>
            <a:r>
              <a:rPr lang="en-US" dirty="0"/>
              <a:t>( to calculate SAAG), 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neutrophils</a:t>
            </a:r>
            <a:r>
              <a:rPr lang="en-US" dirty="0"/>
              <a:t> (to see infection),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RBC</a:t>
            </a:r>
            <a:r>
              <a:rPr lang="en-US" i="1" dirty="0"/>
              <a:t>, 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Gram stain </a:t>
            </a:r>
            <a:r>
              <a:rPr lang="en-US" dirty="0"/>
              <a:t>&amp; 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culture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, cytology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US" dirty="0">
                <a:solidFill>
                  <a:schemeClr val="tx1"/>
                </a:solidFill>
              </a:rPr>
              <a:t>malignant cells</a:t>
            </a:r>
            <a:r>
              <a:rPr lang="en-US" dirty="0"/>
              <a:t>),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 amylase </a:t>
            </a:r>
            <a:r>
              <a:rPr lang="en-US" dirty="0"/>
              <a:t>levels (in suspected pancreatic ascites)</a:t>
            </a:r>
          </a:p>
        </p:txBody>
      </p:sp>
    </p:spTree>
    <p:extLst>
      <p:ext uri="{BB962C8B-B14F-4D97-AF65-F5344CB8AC3E}">
        <p14:creationId xmlns:p14="http://schemas.microsoft.com/office/powerpoint/2010/main" val="1662114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u="sng" dirty="0"/>
              <a:t>Complications of paracentesis: </a:t>
            </a:r>
          </a:p>
          <a:p>
            <a:pPr marL="0" indent="0">
              <a:buNone/>
            </a:pPr>
            <a:r>
              <a:rPr lang="en-US" dirty="0"/>
              <a:t>  * Infection    * Intestinal perforation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Relative contraindications: </a:t>
            </a:r>
          </a:p>
          <a:p>
            <a:pPr marL="0" indent="0">
              <a:buNone/>
            </a:pPr>
            <a:r>
              <a:rPr lang="en-US" dirty="0"/>
              <a:t>      * Pregnancy                                      </a:t>
            </a:r>
          </a:p>
          <a:p>
            <a:pPr marL="0" indent="0">
              <a:buNone/>
            </a:pPr>
            <a:r>
              <a:rPr lang="en-US" dirty="0"/>
              <a:t>      * Bleeding disorders</a:t>
            </a:r>
          </a:p>
        </p:txBody>
      </p:sp>
    </p:spTree>
    <p:extLst>
      <p:ext uri="{BB962C8B-B14F-4D97-AF65-F5344CB8AC3E}">
        <p14:creationId xmlns:p14="http://schemas.microsoft.com/office/powerpoint/2010/main" val="109218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MANAGEMENT OF ASCITES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Low salt &amp;             Diuretics          Paracentesis </a:t>
            </a:r>
          </a:p>
          <a:p>
            <a:pPr marL="0" indent="0">
              <a:buNone/>
            </a:pPr>
            <a:r>
              <a:rPr lang="en-US" dirty="0"/>
              <a:t>water intake</a:t>
            </a:r>
          </a:p>
          <a:p>
            <a:pPr marL="0" indent="0">
              <a:buNone/>
            </a:pPr>
            <a:r>
              <a:rPr lang="en-US" dirty="0"/>
              <a:t>                                                         </a:t>
            </a:r>
          </a:p>
          <a:p>
            <a:pPr marL="0" indent="0">
              <a:buNone/>
            </a:pPr>
            <a:r>
              <a:rPr lang="en-US" dirty="0"/>
              <a:t>  In very resistant ascites, a procedure called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b="1" dirty="0"/>
              <a:t>TIPS</a:t>
            </a:r>
            <a:r>
              <a:rPr lang="en-US" dirty="0"/>
              <a:t> is sometimes used. (</a:t>
            </a:r>
            <a:r>
              <a:rPr lang="en-US" b="1" dirty="0" err="1"/>
              <a:t>t</a:t>
            </a:r>
            <a:r>
              <a:rPr lang="en-US" dirty="0" err="1"/>
              <a:t>ransjugular</a:t>
            </a:r>
            <a:r>
              <a:rPr lang="en-US" dirty="0"/>
              <a:t> </a:t>
            </a:r>
            <a:r>
              <a:rPr lang="en-US" b="1" dirty="0"/>
              <a:t>i</a:t>
            </a:r>
            <a:r>
              <a:rPr lang="en-US" dirty="0"/>
              <a:t>ntrahepatic </a:t>
            </a:r>
            <a:r>
              <a:rPr lang="en-US" b="1" dirty="0" err="1"/>
              <a:t>p</a:t>
            </a:r>
            <a:r>
              <a:rPr lang="en-US" dirty="0" err="1"/>
              <a:t>orto</a:t>
            </a:r>
            <a:r>
              <a:rPr lang="en-US" dirty="0"/>
              <a:t>-systemic </a:t>
            </a:r>
            <a:r>
              <a:rPr lang="en-US" b="1" dirty="0"/>
              <a:t>s</a:t>
            </a:r>
            <a:r>
              <a:rPr lang="en-US" dirty="0"/>
              <a:t>hunt).             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990600" y="1371600"/>
            <a:ext cx="914400" cy="1447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419600" y="1219200"/>
            <a:ext cx="76200" cy="16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324600" y="1219200"/>
            <a:ext cx="914400" cy="16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8379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TIPS</a:t>
            </a:r>
          </a:p>
        </p:txBody>
      </p:sp>
      <p:pic>
        <p:nvPicPr>
          <p:cNvPr id="1026" name="Picture 2" descr="C:\Users\wfarooqi\Desktop\liver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200"/>
            <a:ext cx="71628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929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/>
              <a:t>MANAGEMENT OF </a:t>
            </a:r>
            <a:br>
              <a:rPr lang="en-US" dirty="0"/>
            </a:br>
            <a:r>
              <a:rPr lang="en-US" dirty="0"/>
              <a:t>ASCITES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arenR"/>
            </a:pPr>
            <a:r>
              <a:rPr lang="en-US" u="sng" dirty="0"/>
              <a:t>Low salt &amp; water: </a:t>
            </a:r>
            <a:r>
              <a:rPr lang="en-US" dirty="0"/>
              <a:t>&lt; 2 g/d of salt ( less than ½ tea spoon)</a:t>
            </a:r>
          </a:p>
          <a:p>
            <a:pPr marL="514350" indent="-514350">
              <a:buAutoNum type="arabicParenR"/>
            </a:pPr>
            <a:r>
              <a:rPr lang="en-US" u="sng" dirty="0"/>
              <a:t>Diuretics: </a:t>
            </a:r>
          </a:p>
          <a:p>
            <a:pPr marL="0" indent="0">
              <a:buNone/>
            </a:pPr>
            <a:r>
              <a:rPr lang="en-US" dirty="0"/>
              <a:t>  * Spironolactone( </a:t>
            </a:r>
            <a:r>
              <a:rPr lang="en-US" dirty="0" err="1"/>
              <a:t>aldactone</a:t>
            </a:r>
            <a:r>
              <a:rPr lang="en-US" dirty="0"/>
              <a:t>):  </a:t>
            </a:r>
            <a:r>
              <a:rPr lang="en-US" b="1" dirty="0"/>
              <a:t>1</a:t>
            </a:r>
            <a:r>
              <a:rPr lang="en-US" b="1" baseline="30000" dirty="0"/>
              <a:t>st</a:t>
            </a:r>
            <a:r>
              <a:rPr lang="en-US" b="1" dirty="0"/>
              <a:t> choice.</a:t>
            </a:r>
          </a:p>
          <a:p>
            <a:pPr marL="0" indent="0">
              <a:buNone/>
            </a:pPr>
            <a:r>
              <a:rPr lang="en-US" dirty="0"/>
              <a:t>       </a:t>
            </a:r>
            <a:r>
              <a:rPr lang="en-US" i="1" dirty="0"/>
              <a:t>side effects</a:t>
            </a:r>
            <a:r>
              <a:rPr lang="en-US" dirty="0"/>
              <a:t> : </a:t>
            </a:r>
            <a:r>
              <a:rPr lang="en-US" b="1" dirty="0"/>
              <a:t>gynecomastia</a:t>
            </a:r>
            <a:r>
              <a:rPr lang="en-US" dirty="0"/>
              <a:t>, hyperkalemia</a:t>
            </a:r>
          </a:p>
          <a:p>
            <a:pPr marL="0" indent="0">
              <a:buNone/>
            </a:pPr>
            <a:r>
              <a:rPr lang="en-US" dirty="0"/>
              <a:t>  * Can add </a:t>
            </a:r>
            <a:r>
              <a:rPr lang="en-US" dirty="0" err="1"/>
              <a:t>lasix</a:t>
            </a:r>
            <a:r>
              <a:rPr lang="en-US" dirty="0"/>
              <a:t> (furosemide) if needed</a:t>
            </a:r>
          </a:p>
          <a:p>
            <a:pPr marL="0" indent="0">
              <a:buNone/>
            </a:pPr>
            <a:r>
              <a:rPr lang="en-US" dirty="0"/>
              <a:t>  * </a:t>
            </a:r>
            <a:r>
              <a:rPr lang="en-US" b="1" dirty="0"/>
              <a:t> Reduce </a:t>
            </a:r>
            <a:r>
              <a:rPr lang="en-US" b="1" dirty="0" err="1"/>
              <a:t>ascites</a:t>
            </a:r>
            <a:r>
              <a:rPr lang="en-US" b="1" dirty="0"/>
              <a:t> gradually (0.5 to 1 kg wt. loss </a:t>
            </a:r>
          </a:p>
          <a:p>
            <a:pPr marL="0" indent="0">
              <a:buNone/>
            </a:pPr>
            <a:r>
              <a:rPr lang="en-US" b="1" dirty="0"/>
              <a:t>     daily). Too much wt. loss “suddenly” is not good!</a:t>
            </a:r>
          </a:p>
          <a:p>
            <a:pPr marL="0" indent="0">
              <a:buNone/>
            </a:pPr>
            <a:r>
              <a:rPr lang="en-US" b="1" dirty="0"/>
              <a:t>   </a:t>
            </a:r>
            <a:r>
              <a:rPr lang="en-US" dirty="0"/>
              <a:t>In 95% of cases, ascites can be controlled by 1) &amp; 2) </a:t>
            </a:r>
          </a:p>
        </p:txBody>
      </p:sp>
    </p:spTree>
    <p:extLst>
      <p:ext uri="{BB962C8B-B14F-4D97-AF65-F5344CB8AC3E}">
        <p14:creationId xmlns:p14="http://schemas.microsoft.com/office/powerpoint/2010/main" val="23231927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Management contd.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3) “</a:t>
            </a:r>
            <a:r>
              <a:rPr lang="en-US" u="sng" dirty="0"/>
              <a:t>Therapeutic Paracentesis” </a:t>
            </a:r>
          </a:p>
          <a:p>
            <a:pPr marL="0" indent="0">
              <a:buNone/>
            </a:pPr>
            <a:r>
              <a:rPr lang="en-US" dirty="0"/>
              <a:t> * It is done if medicines don’t help (resistant ascites) or very big ascites causing respiratory difficulty.</a:t>
            </a:r>
          </a:p>
          <a:p>
            <a:pPr marL="0" indent="0">
              <a:buNone/>
            </a:pPr>
            <a:r>
              <a:rPr lang="en-US" dirty="0"/>
              <a:t> * </a:t>
            </a:r>
            <a:r>
              <a:rPr lang="en-US" b="1" dirty="0" err="1"/>
              <a:t>Upto</a:t>
            </a:r>
            <a:r>
              <a:rPr lang="en-US" b="1" dirty="0"/>
              <a:t> 7 L </a:t>
            </a:r>
            <a:r>
              <a:rPr lang="en-US" dirty="0"/>
              <a:t>can be removed at one time.</a:t>
            </a:r>
          </a:p>
          <a:p>
            <a:pPr marL="0" indent="0">
              <a:buNone/>
            </a:pPr>
            <a:r>
              <a:rPr lang="en-US" dirty="0"/>
              <a:t> * Removal of more than 7L  can cause</a:t>
            </a:r>
          </a:p>
          <a:p>
            <a:pPr marL="0" indent="0">
              <a:buNone/>
            </a:pPr>
            <a:r>
              <a:rPr lang="en-US" dirty="0"/>
              <a:t>    problems like hypotension, renal failure,</a:t>
            </a:r>
          </a:p>
          <a:p>
            <a:pPr marL="0" indent="0">
              <a:buNone/>
            </a:pPr>
            <a:r>
              <a:rPr lang="en-US" dirty="0"/>
              <a:t>   encephalopathy</a:t>
            </a:r>
          </a:p>
          <a:p>
            <a:pPr marL="0" indent="0">
              <a:buNone/>
            </a:pPr>
            <a:r>
              <a:rPr lang="en-US" dirty="0"/>
              <a:t> * </a:t>
            </a:r>
            <a:r>
              <a:rPr lang="en-US" b="1" dirty="0" err="1"/>
              <a:t>i.v.</a:t>
            </a:r>
            <a:r>
              <a:rPr lang="en-US" b="1" dirty="0"/>
              <a:t> albumin given at the time of paracentesis </a:t>
            </a:r>
          </a:p>
          <a:p>
            <a:pPr marL="0" indent="0">
              <a:buNone/>
            </a:pPr>
            <a:r>
              <a:rPr lang="en-US" b="1" dirty="0"/>
              <a:t>    can prevent these complications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6715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Therapeutic Paracentesis</a:t>
            </a:r>
          </a:p>
        </p:txBody>
      </p:sp>
      <p:pic>
        <p:nvPicPr>
          <p:cNvPr id="2050" name="Picture 2" descr="C:\Users\wfarooqi\Desktop\Set-za-paracentezu-toracentezu-02-scalia-gallery-justified-double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4038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wfarooqi\Desktop\fig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76400"/>
            <a:ext cx="4343400" cy="449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8859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/>
              <a:t>Complications of Ascites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SBP                                             Resp. distress          </a:t>
            </a:r>
          </a:p>
          <a:p>
            <a:pPr marL="0" indent="0">
              <a:buNone/>
            </a:pPr>
            <a:r>
              <a:rPr lang="en-US" dirty="0"/>
              <a:t>( </a:t>
            </a:r>
            <a:r>
              <a:rPr lang="en-US" dirty="0" err="1"/>
              <a:t>sponta</a:t>
            </a:r>
            <a:r>
              <a:rPr lang="en-US" dirty="0"/>
              <a:t>-                                          </a:t>
            </a:r>
          </a:p>
          <a:p>
            <a:pPr marL="0" indent="0">
              <a:buNone/>
            </a:pPr>
            <a:r>
              <a:rPr lang="en-US" dirty="0"/>
              <a:t>-</a:t>
            </a:r>
            <a:r>
              <a:rPr lang="en-US" dirty="0" err="1"/>
              <a:t>neous</a:t>
            </a:r>
            <a:r>
              <a:rPr lang="en-US" dirty="0"/>
              <a:t> bact. </a:t>
            </a:r>
          </a:p>
          <a:p>
            <a:pPr marL="0" indent="0">
              <a:buNone/>
            </a:pPr>
            <a:r>
              <a:rPr lang="en-US" dirty="0"/>
              <a:t>peritonitis)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066800" y="1143000"/>
            <a:ext cx="12192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876800" y="1143000"/>
            <a:ext cx="11430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6045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  <a:p>
            <a:r>
              <a:rPr lang="en-US" dirty="0"/>
              <a:t>Accumulation of more than 25 cc of  fluid in the peritoneal cavity is called ascites.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( normally, only about 25 cc fluid in the cavity)</a:t>
            </a:r>
          </a:p>
        </p:txBody>
      </p:sp>
    </p:spTree>
    <p:extLst>
      <p:ext uri="{BB962C8B-B14F-4D97-AF65-F5344CB8AC3E}">
        <p14:creationId xmlns:p14="http://schemas.microsoft.com/office/powerpoint/2010/main" val="28353058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COMPLICATIONS OF ASCITES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864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       </a:t>
            </a:r>
            <a:r>
              <a:rPr lang="en-US" b="1" u="sng" dirty="0"/>
              <a:t>SPONTANEOUS BACTERIAL PERITONITIS</a:t>
            </a:r>
          </a:p>
          <a:p>
            <a:pPr marL="0" indent="0">
              <a:buNone/>
            </a:pPr>
            <a:r>
              <a:rPr lang="en-US" b="1" dirty="0"/>
              <a:t>                               (S.B.P.)</a:t>
            </a:r>
          </a:p>
          <a:p>
            <a:pPr marL="0" indent="0">
              <a:buNone/>
            </a:pPr>
            <a:r>
              <a:rPr lang="en-US" dirty="0"/>
              <a:t>It is infection of the peritoneum &amp; </a:t>
            </a:r>
            <a:r>
              <a:rPr lang="en-US" dirty="0" err="1"/>
              <a:t>ascitic</a:t>
            </a:r>
            <a:r>
              <a:rPr lang="en-US" dirty="0"/>
              <a:t> fluid, which occurs in the absence of any intra- abdominal source of infection. It usually occurs in people who have cirrhosis &amp; portal HTN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u="sng" dirty="0"/>
              <a:t>RISK FACTORS: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 * Previous episode of SBP</a:t>
            </a:r>
          </a:p>
          <a:p>
            <a:pPr marL="0" indent="0">
              <a:buNone/>
            </a:pPr>
            <a:r>
              <a:rPr lang="en-US" dirty="0"/>
              <a:t> * Very low proteins in the </a:t>
            </a:r>
            <a:r>
              <a:rPr lang="en-US" dirty="0" err="1"/>
              <a:t>ascitic</a:t>
            </a:r>
            <a:r>
              <a:rPr lang="en-US" dirty="0"/>
              <a:t> fluid</a:t>
            </a:r>
          </a:p>
        </p:txBody>
      </p:sp>
    </p:spTree>
    <p:extLst>
      <p:ext uri="{BB962C8B-B14F-4D97-AF65-F5344CB8AC3E}">
        <p14:creationId xmlns:p14="http://schemas.microsoft.com/office/powerpoint/2010/main" val="14443810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SBP contd.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562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/>
              <a:t>Which Bacteria? </a:t>
            </a:r>
            <a:r>
              <a:rPr lang="en-US" dirty="0"/>
              <a:t>:  * </a:t>
            </a:r>
            <a:r>
              <a:rPr lang="en-US" dirty="0" err="1"/>
              <a:t>E.Coli</a:t>
            </a:r>
            <a:r>
              <a:rPr lang="en-US" dirty="0"/>
              <a:t>    *</a:t>
            </a:r>
            <a:r>
              <a:rPr lang="en-US" dirty="0" err="1"/>
              <a:t>Klebsiella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           * Pneumococci</a:t>
            </a:r>
          </a:p>
          <a:p>
            <a:pPr marL="0" indent="0">
              <a:buNone/>
            </a:pPr>
            <a:r>
              <a:rPr lang="en-US" u="sng" dirty="0"/>
              <a:t>How </a:t>
            </a:r>
            <a:r>
              <a:rPr lang="en-US" u="sng" dirty="0" err="1"/>
              <a:t>ir</a:t>
            </a:r>
            <a:r>
              <a:rPr lang="en-US" u="sng" dirty="0"/>
              <a:t> presents?</a:t>
            </a:r>
            <a:endParaRPr lang="en-US" dirty="0"/>
          </a:p>
          <a:p>
            <a:pPr marL="514350" indent="-514350">
              <a:buAutoNum type="arabicParenR"/>
            </a:pPr>
            <a:r>
              <a:rPr lang="en-US" b="1" dirty="0"/>
              <a:t>Mild</a:t>
            </a:r>
            <a:r>
              <a:rPr lang="en-US" dirty="0"/>
              <a:t> abdominal pain &amp; tenderness</a:t>
            </a:r>
          </a:p>
          <a:p>
            <a:pPr marL="0" indent="0">
              <a:buNone/>
            </a:pPr>
            <a:r>
              <a:rPr lang="en-US" dirty="0"/>
              <a:t>2) Worsening of ascites </a:t>
            </a:r>
          </a:p>
          <a:p>
            <a:pPr marL="0" indent="0">
              <a:buNone/>
            </a:pPr>
            <a:r>
              <a:rPr lang="en-US" dirty="0"/>
              <a:t>3) Mild fever</a:t>
            </a:r>
          </a:p>
          <a:p>
            <a:pPr marL="0" indent="0">
              <a:buNone/>
            </a:pPr>
            <a:r>
              <a:rPr lang="en-US" dirty="0"/>
              <a:t>4) Encephalopathy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b="1" i="1" dirty="0"/>
              <a:t>Any cirrhosis patient who gets worsening of his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b="1" i="1" dirty="0"/>
              <a:t>ascites or develops encephalopathy            rule out SBP by paracentesis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6781800" y="5562739"/>
            <a:ext cx="76200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435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SBP contd.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u="sng" dirty="0"/>
              <a:t>DIAGNOSIS:</a:t>
            </a:r>
            <a:r>
              <a:rPr lang="en-US" dirty="0"/>
              <a:t>   Do paracentesis</a:t>
            </a:r>
            <a:endParaRPr lang="en-US" u="sng" dirty="0"/>
          </a:p>
          <a:p>
            <a:pPr marL="0" indent="0">
              <a:buNone/>
            </a:pPr>
            <a:r>
              <a:rPr lang="en-US" dirty="0"/>
              <a:t> * Neutrophil count in </a:t>
            </a:r>
            <a:r>
              <a:rPr lang="en-US" dirty="0" err="1"/>
              <a:t>ascitic</a:t>
            </a:r>
            <a:r>
              <a:rPr lang="en-US" dirty="0"/>
              <a:t> fluid: </a:t>
            </a:r>
            <a:r>
              <a:rPr lang="en-US" b="1" dirty="0"/>
              <a:t>more than </a:t>
            </a:r>
          </a:p>
          <a:p>
            <a:pPr marL="0" indent="0">
              <a:buNone/>
            </a:pPr>
            <a:r>
              <a:rPr lang="en-US" b="1" dirty="0"/>
              <a:t>                                                             250cells/</a:t>
            </a:r>
            <a:r>
              <a:rPr lang="en-US" b="1" dirty="0" err="1"/>
              <a:t>uL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 * Send fluid for Gram stain &amp; culture: But Gram</a:t>
            </a:r>
          </a:p>
          <a:p>
            <a:pPr marL="0" indent="0">
              <a:buNone/>
            </a:pPr>
            <a:r>
              <a:rPr lang="en-US" dirty="0"/>
              <a:t>    stain can be negative, so don’t depend on it.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b="1" dirty="0"/>
              <a:t>Please remember the neutrophil count ! It is </a:t>
            </a:r>
          </a:p>
          <a:p>
            <a:pPr marL="0" indent="0">
              <a:buNone/>
            </a:pPr>
            <a:r>
              <a:rPr lang="en-US" b="1" dirty="0"/>
              <a:t>   </a:t>
            </a:r>
            <a:r>
              <a:rPr lang="en-US" b="1" u="sng" dirty="0"/>
              <a:t>diagnostic</a:t>
            </a:r>
            <a:r>
              <a:rPr lang="en-US" b="1" dirty="0"/>
              <a:t> even if Gram stain is negative. If the</a:t>
            </a:r>
          </a:p>
          <a:p>
            <a:pPr marL="0" indent="0">
              <a:buNone/>
            </a:pPr>
            <a:r>
              <a:rPr lang="en-US" b="1" dirty="0"/>
              <a:t>   neutrophils are less than 250/</a:t>
            </a:r>
            <a:r>
              <a:rPr lang="en-US" b="1" dirty="0" err="1"/>
              <a:t>uL</a:t>
            </a:r>
            <a:r>
              <a:rPr lang="en-US" b="1" dirty="0"/>
              <a:t>, it is not called </a:t>
            </a:r>
          </a:p>
          <a:p>
            <a:pPr marL="0" indent="0">
              <a:buNone/>
            </a:pPr>
            <a:r>
              <a:rPr lang="en-US" b="1" dirty="0"/>
              <a:t>   S.B.P. even if bacteria are present in Gram Stain.</a:t>
            </a:r>
          </a:p>
        </p:txBody>
      </p:sp>
    </p:spTree>
    <p:extLst>
      <p:ext uri="{BB962C8B-B14F-4D97-AF65-F5344CB8AC3E}">
        <p14:creationId xmlns:p14="http://schemas.microsoft.com/office/powerpoint/2010/main" val="36814984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SBP contd.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/>
              <a:t> Treatment: </a:t>
            </a:r>
            <a:r>
              <a:rPr lang="en-US" dirty="0" err="1"/>
              <a:t>i.v</a:t>
            </a:r>
            <a:r>
              <a:rPr lang="en-US" dirty="0"/>
              <a:t>. antibiotics (3</a:t>
            </a:r>
            <a:r>
              <a:rPr lang="en-US" baseline="30000" dirty="0"/>
              <a:t>rd</a:t>
            </a:r>
            <a:r>
              <a:rPr lang="en-US" dirty="0"/>
              <a:t> generation </a:t>
            </a:r>
            <a:r>
              <a:rPr lang="en-US" dirty="0" err="1"/>
              <a:t>cepha</a:t>
            </a:r>
            <a:r>
              <a:rPr lang="en-US" dirty="0"/>
              <a:t>-</a:t>
            </a:r>
          </a:p>
          <a:p>
            <a:pPr marL="0" indent="0">
              <a:buNone/>
            </a:pPr>
            <a:r>
              <a:rPr lang="en-US" dirty="0"/>
              <a:t>  -</a:t>
            </a:r>
            <a:r>
              <a:rPr lang="en-US" dirty="0" err="1"/>
              <a:t>losporins</a:t>
            </a:r>
            <a:r>
              <a:rPr lang="en-US" dirty="0"/>
              <a:t> like</a:t>
            </a:r>
            <a:r>
              <a:rPr lang="en-US" b="1" dirty="0"/>
              <a:t> ceftazidime, cefotaxime.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Alternatives are </a:t>
            </a:r>
            <a:r>
              <a:rPr lang="en-US" dirty="0" err="1"/>
              <a:t>i.v</a:t>
            </a:r>
            <a:r>
              <a:rPr lang="en-US" dirty="0"/>
              <a:t> ciprofloxacin, </a:t>
            </a:r>
            <a:r>
              <a:rPr lang="en-US" dirty="0" err="1"/>
              <a:t>norfloxacin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After the first episode of SBP, patients should take </a:t>
            </a:r>
            <a:r>
              <a:rPr lang="en-US" b="1" dirty="0"/>
              <a:t>lifelong antibiotic</a:t>
            </a:r>
            <a:r>
              <a:rPr lang="en-US" dirty="0"/>
              <a:t>, either Ciprofloxacin or </a:t>
            </a:r>
            <a:r>
              <a:rPr lang="en-US" dirty="0" err="1"/>
              <a:t>norfloxacin</a:t>
            </a:r>
            <a:r>
              <a:rPr lang="en-US" dirty="0"/>
              <a:t>, for secondary prophylaxis.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8664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Complications of Ascites (</a:t>
            </a:r>
            <a:r>
              <a:rPr lang="en-US" dirty="0" err="1"/>
              <a:t>contd</a:t>
            </a:r>
            <a:r>
              <a:rPr lang="en-US" dirty="0"/>
              <a:t>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u="sng" dirty="0"/>
              <a:t>So , remember 2 complications of ascites:</a:t>
            </a:r>
          </a:p>
          <a:p>
            <a:pPr marL="0" indent="0">
              <a:buNone/>
            </a:pPr>
            <a:r>
              <a:rPr lang="en-US" dirty="0"/>
              <a:t>      * SBP       </a:t>
            </a:r>
          </a:p>
          <a:p>
            <a:pPr marL="0" indent="0">
              <a:buNone/>
            </a:pPr>
            <a:r>
              <a:rPr lang="en-US" dirty="0"/>
              <a:t>      * Respiratory distress</a:t>
            </a:r>
          </a:p>
          <a:p>
            <a:pPr marL="0" indent="0">
              <a:buNone/>
            </a:pPr>
            <a:r>
              <a:rPr lang="en-US" dirty="0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21524924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BUDD-CHIARI SYNDROME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                   </a:t>
            </a:r>
            <a:r>
              <a:rPr lang="en-US" b="1" u="sng" dirty="0"/>
              <a:t>BUDD-CHIARI SYNDROME</a:t>
            </a:r>
          </a:p>
          <a:p>
            <a:pPr marL="0" indent="0">
              <a:buNone/>
            </a:pPr>
            <a:r>
              <a:rPr lang="en-US" dirty="0"/>
              <a:t>It is hepatic vein thrombosis, leading to back-</a:t>
            </a:r>
          </a:p>
          <a:p>
            <a:pPr>
              <a:buFontTx/>
              <a:buChar char="-"/>
            </a:pPr>
            <a:r>
              <a:rPr lang="en-US" dirty="0"/>
              <a:t>pressure, liver congestion, portal HTN &amp; ascites. </a:t>
            </a:r>
          </a:p>
          <a:p>
            <a:pPr marL="514350" indent="-514350">
              <a:buAutoNum type="alphaLcParenR"/>
            </a:pPr>
            <a:r>
              <a:rPr lang="en-US" u="sng" dirty="0"/>
              <a:t>Etiology</a:t>
            </a:r>
            <a:r>
              <a:rPr lang="en-US" dirty="0"/>
              <a:t>:</a:t>
            </a:r>
          </a:p>
          <a:p>
            <a:pPr marL="514350" indent="-514350">
              <a:buNone/>
            </a:pPr>
            <a:r>
              <a:rPr lang="en-US" b="1" dirty="0"/>
              <a:t>   * </a:t>
            </a:r>
            <a:r>
              <a:rPr lang="en-US" b="1" dirty="0" err="1"/>
              <a:t>Hypercoagulation</a:t>
            </a:r>
            <a:r>
              <a:rPr lang="en-US" b="1" dirty="0"/>
              <a:t> disorders </a:t>
            </a:r>
            <a:r>
              <a:rPr lang="en-US" dirty="0"/>
              <a:t>( Protein C def., Protein S def., </a:t>
            </a:r>
            <a:r>
              <a:rPr lang="en-US" dirty="0" err="1"/>
              <a:t>antithrombin</a:t>
            </a:r>
            <a:r>
              <a:rPr lang="en-US" dirty="0"/>
              <a:t> 3 def., antiphospholipid antibody syndrome)</a:t>
            </a:r>
          </a:p>
          <a:p>
            <a:pPr marL="514350" indent="-514350">
              <a:buNone/>
            </a:pPr>
            <a:r>
              <a:rPr lang="en-US" b="1" dirty="0"/>
              <a:t>   * Pregnancy</a:t>
            </a:r>
            <a:r>
              <a:rPr lang="en-US" dirty="0"/>
              <a:t>, </a:t>
            </a:r>
            <a:r>
              <a:rPr lang="en-US" b="1" dirty="0"/>
              <a:t>estrogen contraceptives</a:t>
            </a:r>
          </a:p>
          <a:p>
            <a:pPr marL="0" indent="0">
              <a:buNone/>
            </a:pPr>
            <a:r>
              <a:rPr lang="en-US" dirty="0"/>
              <a:t>b) </a:t>
            </a:r>
            <a:r>
              <a:rPr lang="en-US" u="sng" dirty="0"/>
              <a:t>S/S </a:t>
            </a:r>
            <a:r>
              <a:rPr lang="en-US" dirty="0"/>
              <a:t>:   * Painful hepatomegaly  * Portal HTN</a:t>
            </a:r>
          </a:p>
          <a:p>
            <a:pPr marL="0" indent="0">
              <a:buNone/>
            </a:pPr>
            <a:r>
              <a:rPr lang="en-US" dirty="0"/>
              <a:t>                * Ascites     * Jaundice</a:t>
            </a:r>
          </a:p>
          <a:p>
            <a:pPr marL="0" indent="0">
              <a:buNone/>
            </a:pPr>
            <a:r>
              <a:rPr lang="en-US" dirty="0"/>
              <a:t>            </a:t>
            </a:r>
          </a:p>
        </p:txBody>
      </p:sp>
    </p:spTree>
    <p:extLst>
      <p:ext uri="{BB962C8B-B14F-4D97-AF65-F5344CB8AC3E}">
        <p14:creationId xmlns:p14="http://schemas.microsoft.com/office/powerpoint/2010/main" val="27582839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Treatment of Budd </a:t>
            </a:r>
            <a:r>
              <a:rPr lang="en-US" dirty="0" err="1"/>
              <a:t>Chiari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buAutoNum type="arabicParenR"/>
            </a:pPr>
            <a:r>
              <a:rPr lang="en-US" dirty="0"/>
              <a:t>Anticoagulation with heparin, followed by  warfarin</a:t>
            </a:r>
          </a:p>
          <a:p>
            <a:pPr marL="514350" indent="-514350">
              <a:buAutoNum type="arabicParenR"/>
            </a:pPr>
            <a:r>
              <a:rPr lang="en-US" dirty="0"/>
              <a:t>Angioplasty</a:t>
            </a:r>
          </a:p>
          <a:p>
            <a:pPr marL="514350" indent="-514350">
              <a:buAutoNum type="arabicParenR"/>
            </a:pPr>
            <a:r>
              <a:rPr lang="en-US" dirty="0"/>
              <a:t>Stent</a:t>
            </a:r>
          </a:p>
          <a:p>
            <a:pPr marL="514350" indent="-514350">
              <a:buAutoNum type="arabicParenR"/>
            </a:pPr>
            <a:r>
              <a:rPr lang="en-US" dirty="0"/>
              <a:t>Symptomatic treatment for ascites</a:t>
            </a:r>
          </a:p>
          <a:p>
            <a:pPr marL="514350" indent="-514350">
              <a:buAutoNum type="arabicParenR"/>
            </a:pPr>
            <a:r>
              <a:rPr lang="en-US" dirty="0"/>
              <a:t>TIPS ( sometimes)</a:t>
            </a:r>
          </a:p>
          <a:p>
            <a:pPr marL="0" indent="0">
              <a:buNone/>
            </a:pPr>
            <a:r>
              <a:rPr lang="en-US" dirty="0"/>
              <a:t>  If the risk of thrombosis is going to continue, anticoagulation is given for ever</a:t>
            </a:r>
          </a:p>
        </p:txBody>
      </p:sp>
    </p:spTree>
    <p:extLst>
      <p:ext uri="{BB962C8B-B14F-4D97-AF65-F5344CB8AC3E}">
        <p14:creationId xmlns:p14="http://schemas.microsoft.com/office/powerpoint/2010/main" val="14894651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How to Approach the patient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n-US" b="1" dirty="0"/>
              <a:t>Take a detailed history keeping in view the causes of </a:t>
            </a:r>
            <a:r>
              <a:rPr lang="en-US" b="1" dirty="0" err="1"/>
              <a:t>ascites</a:t>
            </a:r>
            <a:endParaRPr lang="en-US" b="1" dirty="0"/>
          </a:p>
          <a:p>
            <a:pPr marL="514350" indent="-514350">
              <a:buAutoNum type="arabicParenR"/>
            </a:pPr>
            <a:r>
              <a:rPr lang="en-US" b="1" dirty="0"/>
              <a:t>Do appropriate examination</a:t>
            </a:r>
          </a:p>
          <a:p>
            <a:pPr marL="514350" indent="-514350">
              <a:buAutoNum type="arabicParenR"/>
            </a:pPr>
            <a:r>
              <a:rPr lang="en-US" b="1" dirty="0"/>
              <a:t>Order investigations</a:t>
            </a:r>
          </a:p>
          <a:p>
            <a:pPr marL="514350" indent="-514350">
              <a:buAutoNum type="arabicParenR"/>
            </a:pPr>
            <a:r>
              <a:rPr lang="en-US" b="1" dirty="0"/>
              <a:t>Give treatment to remove the </a:t>
            </a:r>
            <a:r>
              <a:rPr lang="en-US" b="1" dirty="0" err="1"/>
              <a:t>ascitic</a:t>
            </a:r>
            <a:r>
              <a:rPr lang="en-US" b="1" dirty="0"/>
              <a:t> fluid </a:t>
            </a:r>
          </a:p>
          <a:p>
            <a:pPr marL="514350" indent="-514350">
              <a:buAutoNum type="arabicParenR"/>
            </a:pPr>
            <a:r>
              <a:rPr lang="en-US" b="1" dirty="0"/>
              <a:t>Treat the cause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7909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RAPID  FIRE  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514350" indent="-514350">
              <a:buAutoNum type="arabicParenR"/>
            </a:pPr>
            <a:r>
              <a:rPr lang="en-US" dirty="0"/>
              <a:t>More than how much fluid is detectable by examination?</a:t>
            </a:r>
          </a:p>
          <a:p>
            <a:pPr marL="514350" indent="-514350">
              <a:buAutoNum type="arabicParenR"/>
            </a:pPr>
            <a:r>
              <a:rPr lang="en-US" dirty="0"/>
              <a:t>How to detect ascites by physical exam?</a:t>
            </a:r>
          </a:p>
          <a:p>
            <a:pPr marL="514350" indent="-514350">
              <a:buAutoNum type="arabicParenR"/>
            </a:pPr>
            <a:r>
              <a:rPr lang="en-US" dirty="0"/>
              <a:t>How do you classify ascites based on albumin content? Which ratio?</a:t>
            </a:r>
          </a:p>
          <a:p>
            <a:pPr marL="514350" indent="-514350">
              <a:buAutoNum type="arabicParenR"/>
            </a:pPr>
            <a:r>
              <a:rPr lang="en-US" dirty="0"/>
              <a:t>What is the commonest cause of ascites?</a:t>
            </a:r>
          </a:p>
          <a:p>
            <a:pPr marL="514350" indent="-514350">
              <a:buAutoNum type="arabicParenR"/>
            </a:pPr>
            <a:r>
              <a:rPr lang="en-US" dirty="0"/>
              <a:t>Name some causes of ascites with SAAG more than 1.1?</a:t>
            </a:r>
          </a:p>
          <a:p>
            <a:pPr marL="514350" indent="-514350">
              <a:buAutoNum type="arabicParenR"/>
            </a:pPr>
            <a:r>
              <a:rPr lang="en-US" dirty="0"/>
              <a:t>Name some causes with ratio less than 1.1? </a:t>
            </a:r>
          </a:p>
          <a:p>
            <a:pPr marL="514350" indent="-514350">
              <a:buAutoNum type="arabicParenR"/>
            </a:pPr>
            <a:r>
              <a:rPr lang="en-US" dirty="0"/>
              <a:t>Hemorrhagic ascites means? </a:t>
            </a:r>
          </a:p>
          <a:p>
            <a:pPr marL="514350" indent="-514350">
              <a:buAutoNum type="arabicParenR"/>
            </a:pPr>
            <a:endParaRPr lang="en-US" dirty="0"/>
          </a:p>
          <a:p>
            <a:pPr marL="514350" indent="-514350">
              <a:buAutoNum type="arabi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1471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8) What is </a:t>
            </a:r>
            <a:r>
              <a:rPr lang="en-US" dirty="0" err="1"/>
              <a:t>chylous</a:t>
            </a:r>
            <a:r>
              <a:rPr lang="en-US" dirty="0"/>
              <a:t> ascites?</a:t>
            </a:r>
          </a:p>
          <a:p>
            <a:pPr marL="0" indent="0">
              <a:buNone/>
            </a:pPr>
            <a:r>
              <a:rPr lang="en-US" dirty="0"/>
              <a:t>9) What color is </a:t>
            </a:r>
            <a:r>
              <a:rPr lang="en-US" dirty="0" err="1"/>
              <a:t>chylous</a:t>
            </a:r>
            <a:r>
              <a:rPr lang="en-US" dirty="0"/>
              <a:t> ascites?</a:t>
            </a:r>
          </a:p>
          <a:p>
            <a:pPr marL="0" indent="0">
              <a:buNone/>
            </a:pPr>
            <a:r>
              <a:rPr lang="en-US" dirty="0"/>
              <a:t>10) Which disease causes </a:t>
            </a:r>
            <a:r>
              <a:rPr lang="en-US" dirty="0" err="1"/>
              <a:t>chylous</a:t>
            </a:r>
            <a:r>
              <a:rPr lang="en-US" dirty="0"/>
              <a:t> ascites?</a:t>
            </a:r>
          </a:p>
          <a:p>
            <a:pPr marL="0" indent="0">
              <a:buNone/>
            </a:pPr>
            <a:r>
              <a:rPr lang="en-US" dirty="0"/>
              <a:t>11) What investigations to do in ascites patient?</a:t>
            </a:r>
          </a:p>
          <a:p>
            <a:pPr marL="0" indent="0">
              <a:buNone/>
            </a:pPr>
            <a:r>
              <a:rPr lang="en-US" dirty="0"/>
              <a:t>12) After paracentesis, what things to check in the fluid?</a:t>
            </a:r>
          </a:p>
          <a:p>
            <a:pPr marL="0" indent="0">
              <a:buNone/>
            </a:pPr>
            <a:r>
              <a:rPr lang="en-US" dirty="0"/>
              <a:t>13) Complications of paracentesis?</a:t>
            </a:r>
          </a:p>
          <a:p>
            <a:pPr marL="0" indent="0">
              <a:buNone/>
            </a:pPr>
            <a:r>
              <a:rPr lang="en-US" dirty="0"/>
              <a:t>14) When not to do paracentesis?</a:t>
            </a:r>
          </a:p>
        </p:txBody>
      </p:sp>
    </p:spTree>
    <p:extLst>
      <p:ext uri="{BB962C8B-B14F-4D97-AF65-F5344CB8AC3E}">
        <p14:creationId xmlns:p14="http://schemas.microsoft.com/office/powerpoint/2010/main" val="2249991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GRADES OF ASCITES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 1) </a:t>
            </a:r>
            <a:r>
              <a:rPr lang="en-US" i="1" u="sng" dirty="0"/>
              <a:t>Grade 1 </a:t>
            </a:r>
            <a:r>
              <a:rPr lang="en-US" dirty="0"/>
              <a:t>: Mild ascites, only detected by </a:t>
            </a:r>
          </a:p>
          <a:p>
            <a:pPr marL="0" indent="0">
              <a:buNone/>
            </a:pPr>
            <a:r>
              <a:rPr lang="en-US" dirty="0"/>
              <a:t>    ultrasound. Physical exam normal.</a:t>
            </a:r>
          </a:p>
          <a:p>
            <a:pPr marL="0" indent="0">
              <a:buNone/>
            </a:pPr>
            <a:r>
              <a:rPr lang="en-US" dirty="0"/>
              <a:t>2) </a:t>
            </a:r>
            <a:r>
              <a:rPr lang="en-US" i="1" u="sng" dirty="0"/>
              <a:t>Grade 2</a:t>
            </a:r>
            <a:r>
              <a:rPr lang="en-US" dirty="0"/>
              <a:t>: Moderate ascites, causing moderate </a:t>
            </a:r>
          </a:p>
          <a:p>
            <a:pPr marL="0" indent="0">
              <a:buNone/>
            </a:pPr>
            <a:r>
              <a:rPr lang="en-US" dirty="0"/>
              <a:t>    abdominal &amp; flank distension </a:t>
            </a:r>
          </a:p>
          <a:p>
            <a:pPr marL="0" indent="0">
              <a:buNone/>
            </a:pPr>
            <a:r>
              <a:rPr lang="en-US" dirty="0"/>
              <a:t>3) </a:t>
            </a:r>
            <a:r>
              <a:rPr lang="en-US" i="1" u="sng" dirty="0"/>
              <a:t>Grade 3</a:t>
            </a:r>
            <a:r>
              <a:rPr lang="en-US" dirty="0"/>
              <a:t>: Large ascites, causing huge abdominal </a:t>
            </a:r>
          </a:p>
          <a:p>
            <a:pPr marL="0" indent="0">
              <a:buNone/>
            </a:pPr>
            <a:r>
              <a:rPr lang="en-US" dirty="0"/>
              <a:t>     distension</a:t>
            </a:r>
          </a:p>
          <a:p>
            <a:pPr marL="0" indent="0">
              <a:buNone/>
            </a:pPr>
            <a:r>
              <a:rPr lang="en-US" dirty="0"/>
              <a:t>   ( Grade 2 &amp; 3 can be detected by physical exam)</a:t>
            </a:r>
          </a:p>
          <a:p>
            <a:pPr marL="0" indent="0">
              <a:buNone/>
            </a:pPr>
            <a:r>
              <a:rPr lang="en-US" b="1" dirty="0"/>
              <a:t>At least 1.5 L  fluid should be present in the  abdomen so as to be detected by examination</a:t>
            </a:r>
          </a:p>
        </p:txBody>
      </p:sp>
    </p:spTree>
    <p:extLst>
      <p:ext uri="{BB962C8B-B14F-4D97-AF65-F5344CB8AC3E}">
        <p14:creationId xmlns:p14="http://schemas.microsoft.com/office/powerpoint/2010/main" val="3337460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15) Name 3 basic ways to treat ascites?</a:t>
            </a:r>
          </a:p>
          <a:p>
            <a:pPr marL="0" indent="0">
              <a:buNone/>
            </a:pPr>
            <a:r>
              <a:rPr lang="en-US" dirty="0"/>
              <a:t>16) Which procedure to do in resistant ascites?</a:t>
            </a:r>
          </a:p>
          <a:p>
            <a:pPr marL="0" indent="0">
              <a:buNone/>
            </a:pPr>
            <a:r>
              <a:rPr lang="en-US" dirty="0"/>
              <a:t>17) Which diuretic is the best? </a:t>
            </a:r>
          </a:p>
          <a:p>
            <a:pPr marL="0" indent="0">
              <a:buNone/>
            </a:pPr>
            <a:r>
              <a:rPr lang="en-US" dirty="0"/>
              <a:t>18) Name 2 side effects of this diuretic?</a:t>
            </a:r>
          </a:p>
          <a:p>
            <a:pPr marL="0" indent="0">
              <a:buNone/>
            </a:pPr>
            <a:r>
              <a:rPr lang="en-US" dirty="0"/>
              <a:t>19) Patient with ascites. Weight is 80kg. Diuretic started. Weight next day was 75kg. Good or bad?</a:t>
            </a:r>
          </a:p>
          <a:p>
            <a:pPr marL="514350" indent="-514350">
              <a:buAutoNum type="arabicParenR" startAt="20"/>
            </a:pPr>
            <a:r>
              <a:rPr lang="en-US" dirty="0"/>
              <a:t>During large volume paracentesis, what complications can happen?</a:t>
            </a:r>
          </a:p>
          <a:p>
            <a:pPr marL="514350" indent="-514350">
              <a:buAutoNum type="arabicParenR" startAt="20"/>
            </a:pPr>
            <a:r>
              <a:rPr lang="en-US" dirty="0"/>
              <a:t>What to give to prevent them?</a:t>
            </a:r>
          </a:p>
        </p:txBody>
      </p:sp>
    </p:spTree>
    <p:extLst>
      <p:ext uri="{BB962C8B-B14F-4D97-AF65-F5344CB8AC3E}">
        <p14:creationId xmlns:p14="http://schemas.microsoft.com/office/powerpoint/2010/main" val="3545958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22) Name 2 complications of ascites?</a:t>
            </a:r>
          </a:p>
          <a:p>
            <a:pPr marL="0" indent="0">
              <a:buNone/>
            </a:pPr>
            <a:r>
              <a:rPr lang="en-US" dirty="0"/>
              <a:t>23) What is SBP?</a:t>
            </a:r>
          </a:p>
          <a:p>
            <a:pPr marL="0" indent="0">
              <a:buNone/>
            </a:pPr>
            <a:r>
              <a:rPr lang="en-US" dirty="0"/>
              <a:t>24) Diagnostic test for SBP?</a:t>
            </a:r>
          </a:p>
          <a:p>
            <a:pPr marL="0" indent="0">
              <a:buNone/>
            </a:pPr>
            <a:r>
              <a:rPr lang="en-US" dirty="0"/>
              <a:t>25) How does it present?</a:t>
            </a:r>
          </a:p>
          <a:p>
            <a:pPr marL="0" indent="0">
              <a:buNone/>
            </a:pPr>
            <a:r>
              <a:rPr lang="en-US" dirty="0"/>
              <a:t>26) 2 risk factors for SBP?</a:t>
            </a:r>
          </a:p>
          <a:p>
            <a:pPr marL="0" indent="0">
              <a:buNone/>
            </a:pPr>
            <a:r>
              <a:rPr lang="en-US" dirty="0"/>
              <a:t>27) </a:t>
            </a:r>
            <a:r>
              <a:rPr lang="en-US" dirty="0" err="1"/>
              <a:t>Ascitic</a:t>
            </a:r>
            <a:r>
              <a:rPr lang="en-US" dirty="0"/>
              <a:t> fluid shows bacteria, </a:t>
            </a:r>
            <a:r>
              <a:rPr lang="en-US" dirty="0" err="1"/>
              <a:t>neutro</a:t>
            </a:r>
            <a:r>
              <a:rPr lang="en-US" dirty="0"/>
              <a:t>. Count 100 cells. Is this SBP?</a:t>
            </a:r>
          </a:p>
          <a:p>
            <a:pPr marL="0" indent="0">
              <a:buNone/>
            </a:pPr>
            <a:r>
              <a:rPr lang="en-US" dirty="0"/>
              <a:t>28) </a:t>
            </a:r>
            <a:r>
              <a:rPr lang="en-US" dirty="0" err="1"/>
              <a:t>Ascitic</a:t>
            </a:r>
            <a:r>
              <a:rPr lang="en-US" dirty="0"/>
              <a:t> fluid shows no bacteria, </a:t>
            </a:r>
            <a:r>
              <a:rPr lang="en-US" dirty="0" err="1"/>
              <a:t>neutro</a:t>
            </a:r>
            <a:r>
              <a:rPr lang="en-US" dirty="0"/>
              <a:t> count is 300. Is this SBP?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105026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/>
              <a:t>29) What to give for secondary prophylaxis of SBP?</a:t>
            </a:r>
          </a:p>
          <a:p>
            <a:pPr marL="0" indent="0">
              <a:buNone/>
            </a:pPr>
            <a:r>
              <a:rPr lang="en-US" dirty="0"/>
              <a:t>30) What is Budd Chiari syndrome?</a:t>
            </a:r>
          </a:p>
          <a:p>
            <a:pPr marL="0" indent="0">
              <a:buNone/>
            </a:pPr>
            <a:r>
              <a:rPr lang="en-US" dirty="0"/>
              <a:t>31) S/S?</a:t>
            </a:r>
          </a:p>
          <a:p>
            <a:pPr marL="0" indent="0">
              <a:buNone/>
            </a:pPr>
            <a:r>
              <a:rPr lang="en-US" dirty="0"/>
              <a:t>32) Risk </a:t>
            </a:r>
            <a:r>
              <a:rPr lang="en-US" dirty="0" err="1"/>
              <a:t>factoirs</a:t>
            </a:r>
            <a:r>
              <a:rPr lang="en-US" dirty="0"/>
              <a:t> for BUDD CHIARI?</a:t>
            </a:r>
          </a:p>
          <a:p>
            <a:pPr marL="0" indent="0">
              <a:buNone/>
            </a:pPr>
            <a:r>
              <a:rPr lang="en-US" dirty="0"/>
              <a:t>33) Treatment of Budd Chiari?</a:t>
            </a:r>
          </a:p>
        </p:txBody>
      </p:sp>
    </p:spTree>
    <p:extLst>
      <p:ext uri="{BB962C8B-B14F-4D97-AF65-F5344CB8AC3E}">
        <p14:creationId xmlns:p14="http://schemas.microsoft.com/office/powerpoint/2010/main" val="33653352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 LAST  SLIDE  IS  VERY  IMPORTANT</a:t>
            </a:r>
          </a:p>
        </p:txBody>
      </p:sp>
    </p:spTree>
    <p:extLst>
      <p:ext uri="{BB962C8B-B14F-4D97-AF65-F5344CB8AC3E}">
        <p14:creationId xmlns:p14="http://schemas.microsoft.com/office/powerpoint/2010/main" val="42712401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C:\Users\wfarooqi\Desktop\yyyyyyyyyyyyyyyyyyyyy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28800"/>
            <a:ext cx="7315200" cy="419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945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S/S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514350" indent="-514350">
              <a:buAutoNum type="arabicParenR"/>
            </a:pPr>
            <a:r>
              <a:rPr lang="en-US" b="1" dirty="0"/>
              <a:t>Patient’s complaints: </a:t>
            </a:r>
          </a:p>
          <a:p>
            <a:pPr marL="514350" indent="-514350">
              <a:buNone/>
            </a:pPr>
            <a:r>
              <a:rPr lang="en-US" dirty="0"/>
              <a:t>                    * No complaints ( if very little fluid)</a:t>
            </a:r>
          </a:p>
          <a:p>
            <a:pPr marL="0" indent="0">
              <a:buNone/>
            </a:pPr>
            <a:r>
              <a:rPr lang="en-US" dirty="0"/>
              <a:t>                    * Abdominal distension</a:t>
            </a:r>
          </a:p>
          <a:p>
            <a:pPr marL="0" indent="0">
              <a:buNone/>
            </a:pPr>
            <a:r>
              <a:rPr lang="en-US" dirty="0"/>
              <a:t>                    * Respiratory distress</a:t>
            </a:r>
          </a:p>
          <a:p>
            <a:pPr marL="0" indent="0">
              <a:buNone/>
            </a:pPr>
            <a:r>
              <a:rPr lang="en-US" dirty="0"/>
              <a:t>2) </a:t>
            </a:r>
            <a:r>
              <a:rPr lang="en-US" b="1" dirty="0"/>
              <a:t>On Examination 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         * Normal ( if very little fluid)</a:t>
            </a:r>
          </a:p>
          <a:p>
            <a:pPr marL="0" indent="0">
              <a:buNone/>
            </a:pPr>
            <a:r>
              <a:rPr lang="en-US" dirty="0"/>
              <a:t>         * Abdominal distension           if significant fluid  </a:t>
            </a:r>
          </a:p>
          <a:p>
            <a:pPr marL="0" indent="0">
              <a:buNone/>
            </a:pPr>
            <a:r>
              <a:rPr lang="en-US" dirty="0"/>
              <a:t>         * Shifting dullness                      is present </a:t>
            </a:r>
          </a:p>
          <a:p>
            <a:pPr marL="0" indent="0">
              <a:buNone/>
            </a:pPr>
            <a:r>
              <a:rPr lang="en-US" dirty="0"/>
              <a:t>         * Fluid thrill                               </a:t>
            </a:r>
          </a:p>
          <a:p>
            <a:pPr marL="0" indent="0">
              <a:buNone/>
            </a:pPr>
            <a:r>
              <a:rPr lang="en-US" dirty="0"/>
              <a:t>         * Umbilicus may be bulging</a:t>
            </a:r>
          </a:p>
        </p:txBody>
      </p:sp>
      <p:sp>
        <p:nvSpPr>
          <p:cNvPr id="6" name="Right Brace 5"/>
          <p:cNvSpPr/>
          <p:nvPr/>
        </p:nvSpPr>
        <p:spPr>
          <a:xfrm>
            <a:off x="5410200" y="4419600"/>
            <a:ext cx="457200" cy="1828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224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CLASSIFICATION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/>
              <a:t> Ascites can be divided into 2 main types according to the protein concentration of the fluid</a:t>
            </a:r>
          </a:p>
          <a:p>
            <a:pPr marL="514350" indent="-514350">
              <a:buAutoNum type="arabicParenR"/>
            </a:pPr>
            <a:r>
              <a:rPr lang="en-US" u="sng" dirty="0"/>
              <a:t>TRANSUDATE</a:t>
            </a:r>
            <a:r>
              <a:rPr lang="en-US" dirty="0"/>
              <a:t>: Protein less than 30g/L in the </a:t>
            </a:r>
            <a:r>
              <a:rPr lang="en-US" dirty="0" err="1"/>
              <a:t>ascitic</a:t>
            </a:r>
            <a:r>
              <a:rPr lang="en-US" dirty="0"/>
              <a:t> fluid.</a:t>
            </a:r>
          </a:p>
          <a:p>
            <a:pPr marL="514350" indent="-514350">
              <a:buAutoNum type="arabicParenR"/>
            </a:pPr>
            <a:r>
              <a:rPr lang="en-US" u="sng" dirty="0"/>
              <a:t>EXUDATE</a:t>
            </a:r>
            <a:r>
              <a:rPr lang="en-US" dirty="0"/>
              <a:t>: Protein more than 30 g/L</a:t>
            </a:r>
          </a:p>
          <a:p>
            <a:pPr marL="0" indent="0">
              <a:buNone/>
            </a:pPr>
            <a:r>
              <a:rPr lang="en-US" dirty="0"/>
              <a:t> A better way of classification is the </a:t>
            </a:r>
            <a:r>
              <a:rPr lang="en-US" b="1" dirty="0"/>
              <a:t>SAAG</a:t>
            </a:r>
            <a:r>
              <a:rPr lang="en-US" dirty="0"/>
              <a:t> ratio    ( </a:t>
            </a:r>
            <a:r>
              <a:rPr lang="en-US" b="1" u="sng" dirty="0"/>
              <a:t>S</a:t>
            </a:r>
            <a:r>
              <a:rPr lang="en-US" dirty="0"/>
              <a:t>erum to </a:t>
            </a:r>
            <a:r>
              <a:rPr lang="en-US" b="1" u="sng" dirty="0"/>
              <a:t>A</a:t>
            </a:r>
            <a:r>
              <a:rPr lang="en-US" dirty="0"/>
              <a:t>scites </a:t>
            </a:r>
            <a:r>
              <a:rPr lang="en-US" b="1" u="sng" dirty="0"/>
              <a:t>A</a:t>
            </a:r>
            <a:r>
              <a:rPr lang="en-US" dirty="0"/>
              <a:t>lbumin </a:t>
            </a:r>
            <a:r>
              <a:rPr lang="en-US" b="1" u="sng" dirty="0"/>
              <a:t>G</a:t>
            </a:r>
            <a:r>
              <a:rPr lang="en-US" dirty="0"/>
              <a:t>radient)</a:t>
            </a:r>
          </a:p>
        </p:txBody>
      </p:sp>
    </p:spTree>
    <p:extLst>
      <p:ext uri="{BB962C8B-B14F-4D97-AF65-F5344CB8AC3E}">
        <p14:creationId xmlns:p14="http://schemas.microsoft.com/office/powerpoint/2010/main" val="3635189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WHAT IS SAAG?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dirty="0"/>
              <a:t>Serum albumin </a:t>
            </a:r>
            <a:r>
              <a:rPr lang="en-US" i="1" dirty="0"/>
              <a:t>minus</a:t>
            </a:r>
            <a:r>
              <a:rPr lang="en-US" dirty="0"/>
              <a:t> </a:t>
            </a:r>
            <a:r>
              <a:rPr lang="en-US" dirty="0" err="1"/>
              <a:t>ascitic</a:t>
            </a:r>
            <a:r>
              <a:rPr lang="en-US" dirty="0"/>
              <a:t> fluid albumin</a:t>
            </a:r>
          </a:p>
          <a:p>
            <a:pPr marL="0" indent="0">
              <a:buNone/>
            </a:pPr>
            <a:r>
              <a:rPr lang="en-US" dirty="0"/>
              <a:t>                ( albumin difference)</a:t>
            </a:r>
          </a:p>
          <a:p>
            <a:pPr marL="0" indent="0">
              <a:buNone/>
            </a:pPr>
            <a:r>
              <a:rPr lang="en-US" dirty="0"/>
              <a:t>* This difference can be more than 1.1g/100cc or less than 1.1g/100cc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So,                     ASCITES WITH</a:t>
            </a:r>
          </a:p>
          <a:p>
            <a:pPr marL="0" indent="0">
              <a:buNone/>
            </a:pPr>
            <a:r>
              <a:rPr lang="en-US" dirty="0"/>
              <a:t>              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b="1" u="sng" dirty="0"/>
              <a:t>SAAG &gt; 1.1</a:t>
            </a:r>
            <a:r>
              <a:rPr lang="en-US" dirty="0"/>
              <a:t>                        </a:t>
            </a:r>
            <a:r>
              <a:rPr lang="en-US" b="1" u="sng" dirty="0"/>
              <a:t>SAAG &lt; 1.1</a:t>
            </a:r>
          </a:p>
          <a:p>
            <a:pPr marL="0" indent="0">
              <a:buNone/>
            </a:pPr>
            <a:r>
              <a:rPr lang="en-US" dirty="0"/>
              <a:t>                          </a:t>
            </a:r>
          </a:p>
        </p:txBody>
      </p:sp>
      <p:sp>
        <p:nvSpPr>
          <p:cNvPr id="4" name="Down Arrow 3"/>
          <p:cNvSpPr/>
          <p:nvPr/>
        </p:nvSpPr>
        <p:spPr>
          <a:xfrm rot="2652858">
            <a:off x="2834250" y="4392557"/>
            <a:ext cx="368570" cy="8108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 rot="18608559">
            <a:off x="4789622" y="4338260"/>
            <a:ext cx="244944" cy="9116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048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CAUSES OF ASCITES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  </a:t>
            </a:r>
            <a:r>
              <a:rPr lang="en-US" u="sng" dirty="0"/>
              <a:t>SAAG &gt; 1.1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457200" indent="-457200">
              <a:buAutoNum type="alphaLcParenR"/>
            </a:pPr>
            <a:r>
              <a:rPr lang="en-US" b="1" dirty="0"/>
              <a:t>Cirrhosis </a:t>
            </a:r>
            <a:r>
              <a:rPr lang="en-US" b="1" dirty="0" err="1"/>
              <a:t>wth</a:t>
            </a:r>
            <a:r>
              <a:rPr lang="en-US" b="1" dirty="0"/>
              <a:t>/portal HTN</a:t>
            </a:r>
          </a:p>
          <a:p>
            <a:pPr marL="457200" indent="-457200">
              <a:buAutoNum type="alphaLcParenR"/>
            </a:pPr>
            <a:r>
              <a:rPr lang="en-US" b="1" dirty="0"/>
              <a:t>Portal HTN due to any other cause</a:t>
            </a:r>
          </a:p>
          <a:p>
            <a:pPr marL="457200" indent="-457200">
              <a:buAutoNum type="alphaLcParenR"/>
            </a:pPr>
            <a:r>
              <a:rPr lang="en-US" b="1" dirty="0"/>
              <a:t>Heart failure </a:t>
            </a:r>
          </a:p>
          <a:p>
            <a:pPr marL="457200" indent="-457200">
              <a:buAutoNum type="alphaLcParenR"/>
            </a:pPr>
            <a:r>
              <a:rPr lang="en-US" dirty="0"/>
              <a:t>Budd-Chiari syndrome  (hepatic vein obstruction)</a:t>
            </a:r>
          </a:p>
          <a:p>
            <a:pPr marL="0" indent="0">
              <a:buNone/>
            </a:pPr>
            <a:r>
              <a:rPr lang="en-US" dirty="0"/>
              <a:t>d) Spontaneous bacterial</a:t>
            </a:r>
          </a:p>
          <a:p>
            <a:pPr marL="0" indent="0">
              <a:buNone/>
            </a:pPr>
            <a:r>
              <a:rPr lang="en-US" dirty="0"/>
              <a:t>     peritonitis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     </a:t>
            </a:r>
            <a:r>
              <a:rPr lang="en-US" u="sng" dirty="0"/>
              <a:t>SAAG &lt; </a:t>
            </a:r>
            <a:r>
              <a:rPr lang="en-US" u="sng"/>
              <a:t>1.1 </a:t>
            </a:r>
            <a:endParaRPr lang="en-US" u="sng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2133601"/>
            <a:ext cx="4041775" cy="39925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457200" indent="-457200">
              <a:buAutoNum type="alphaLcParenR"/>
            </a:pPr>
            <a:r>
              <a:rPr lang="en-US" b="1" dirty="0"/>
              <a:t>Bacterial &amp; fungal peritonitis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b) </a:t>
            </a:r>
            <a:r>
              <a:rPr lang="en-US" dirty="0" err="1"/>
              <a:t>Tuberculous</a:t>
            </a:r>
            <a:r>
              <a:rPr lang="en-US" dirty="0"/>
              <a:t> peritonitis</a:t>
            </a:r>
          </a:p>
          <a:p>
            <a:pPr marL="0" indent="0">
              <a:buNone/>
            </a:pPr>
            <a:r>
              <a:rPr lang="en-US" dirty="0"/>
              <a:t>d) Nephrotic syndrome</a:t>
            </a:r>
          </a:p>
          <a:p>
            <a:pPr marL="0" indent="0">
              <a:buNone/>
            </a:pPr>
            <a:r>
              <a:rPr lang="en-US" dirty="0"/>
              <a:t>e) Pancreatitis</a:t>
            </a:r>
          </a:p>
          <a:p>
            <a:pPr marL="0" indent="0">
              <a:buNone/>
            </a:pPr>
            <a:r>
              <a:rPr lang="en-US" dirty="0"/>
              <a:t>f) Low serum albumin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182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Some other types of Ascites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buAutoNum type="arabicParenR"/>
            </a:pPr>
            <a:r>
              <a:rPr lang="en-US" dirty="0"/>
              <a:t>Hemorrhagic ascites: due to malignancy</a:t>
            </a:r>
          </a:p>
          <a:p>
            <a:pPr marL="514350" indent="-514350">
              <a:buAutoNum type="arabicParenR"/>
            </a:pPr>
            <a:endParaRPr lang="en-US" dirty="0"/>
          </a:p>
          <a:p>
            <a:pPr marL="514350" indent="-514350">
              <a:buAutoNum type="arabicParenR"/>
            </a:pPr>
            <a:r>
              <a:rPr lang="en-US" dirty="0" err="1"/>
              <a:t>Chylous</a:t>
            </a:r>
            <a:r>
              <a:rPr lang="en-US" dirty="0"/>
              <a:t> ascites: </a:t>
            </a:r>
          </a:p>
          <a:p>
            <a:pPr marL="0" indent="0">
              <a:buNone/>
            </a:pPr>
            <a:r>
              <a:rPr lang="en-US" dirty="0"/>
              <a:t>   * Collection of white “milky” fluid</a:t>
            </a:r>
          </a:p>
          <a:p>
            <a:pPr marL="0" indent="0">
              <a:buNone/>
            </a:pPr>
            <a:r>
              <a:rPr lang="en-US" dirty="0"/>
              <a:t>   * Rich in fats/Triglycerides</a:t>
            </a:r>
          </a:p>
          <a:p>
            <a:pPr marL="0" indent="0">
              <a:buNone/>
            </a:pPr>
            <a:r>
              <a:rPr lang="en-US" dirty="0"/>
              <a:t>   * Occurs in lymphomas, TB peritonitis</a:t>
            </a:r>
          </a:p>
        </p:txBody>
      </p:sp>
    </p:spTree>
    <p:extLst>
      <p:ext uri="{BB962C8B-B14F-4D97-AF65-F5344CB8AC3E}">
        <p14:creationId xmlns:p14="http://schemas.microsoft.com/office/powerpoint/2010/main" val="1967428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                ASCITES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 ASCITES DUE TO KWASHIORKOR</a:t>
            </a:r>
          </a:p>
        </p:txBody>
      </p:sp>
      <p:pic>
        <p:nvPicPr>
          <p:cNvPr id="1026" name="Picture 2" descr="C:\Users\wfarooqi\Desktop\ascite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51" y="2362199"/>
            <a:ext cx="2849486" cy="376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wfarooqi\Desktop\download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09800"/>
            <a:ext cx="38862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819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1129</TotalTime>
  <Words>1544</Words>
  <Application>Microsoft Office PowerPoint</Application>
  <PresentationFormat>On-screen Show (4:3)</PresentationFormat>
  <Paragraphs>233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Arial</vt:lpstr>
      <vt:lpstr>Calibri</vt:lpstr>
      <vt:lpstr>Office Theme</vt:lpstr>
      <vt:lpstr>ASCITES</vt:lpstr>
      <vt:lpstr>DEFINITION</vt:lpstr>
      <vt:lpstr>GRADES OF ASCITES</vt:lpstr>
      <vt:lpstr>S/S</vt:lpstr>
      <vt:lpstr>CLASSIFICATION</vt:lpstr>
      <vt:lpstr>WHAT IS SAAG?</vt:lpstr>
      <vt:lpstr>CAUSES OF ASCITES</vt:lpstr>
      <vt:lpstr>Some other types of Ascites</vt:lpstr>
      <vt:lpstr>PowerPoint Presentation</vt:lpstr>
      <vt:lpstr>PowerPoint Presentation</vt:lpstr>
      <vt:lpstr>INVESTIGATIONS IN ASCITES</vt:lpstr>
      <vt:lpstr>INVESTIGATIONS IN ASCITES</vt:lpstr>
      <vt:lpstr>PowerPoint Presentation</vt:lpstr>
      <vt:lpstr>MANAGEMENT OF ASCITES</vt:lpstr>
      <vt:lpstr>TIPS</vt:lpstr>
      <vt:lpstr>MANAGEMENT OF  ASCITES</vt:lpstr>
      <vt:lpstr>Management contd.</vt:lpstr>
      <vt:lpstr>Therapeutic Paracentesis</vt:lpstr>
      <vt:lpstr>Complications of Ascites</vt:lpstr>
      <vt:lpstr>COMPLICATIONS OF ASCITES</vt:lpstr>
      <vt:lpstr>SBP contd.</vt:lpstr>
      <vt:lpstr>SBP contd.</vt:lpstr>
      <vt:lpstr>SBP contd.</vt:lpstr>
      <vt:lpstr>Complications of Ascites (contd) </vt:lpstr>
      <vt:lpstr>BUDD-CHIARI SYNDROME</vt:lpstr>
      <vt:lpstr>Treatment of Budd Chiari</vt:lpstr>
      <vt:lpstr>How to Approach the patient</vt:lpstr>
      <vt:lpstr>RAPID  FIRE  QUES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Waqar Farooqi</dc:creator>
  <cp:lastModifiedBy>Waqar Al</cp:lastModifiedBy>
  <cp:revision>133</cp:revision>
  <dcterms:created xsi:type="dcterms:W3CDTF">2006-08-16T00:00:00Z</dcterms:created>
  <dcterms:modified xsi:type="dcterms:W3CDTF">2024-09-07T17:39:46Z</dcterms:modified>
</cp:coreProperties>
</file>