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00" r:id="rId2"/>
  </p:sldMasterIdLst>
  <p:notesMasterIdLst>
    <p:notesMasterId r:id="rId44"/>
  </p:notesMasterIdLst>
  <p:sldIdLst>
    <p:sldId id="261" r:id="rId3"/>
    <p:sldId id="259" r:id="rId4"/>
    <p:sldId id="478" r:id="rId5"/>
    <p:sldId id="516" r:id="rId6"/>
    <p:sldId id="499" r:id="rId7"/>
    <p:sldId id="498" r:id="rId8"/>
    <p:sldId id="517" r:id="rId9"/>
    <p:sldId id="519" r:id="rId10"/>
    <p:sldId id="520" r:id="rId11"/>
    <p:sldId id="518" r:id="rId12"/>
    <p:sldId id="283" r:id="rId13"/>
    <p:sldId id="298" r:id="rId14"/>
    <p:sldId id="458" r:id="rId15"/>
    <p:sldId id="459" r:id="rId16"/>
    <p:sldId id="260" r:id="rId17"/>
    <p:sldId id="501" r:id="rId18"/>
    <p:sldId id="503" r:id="rId19"/>
    <p:sldId id="480" r:id="rId20"/>
    <p:sldId id="507" r:id="rId21"/>
    <p:sldId id="505" r:id="rId22"/>
    <p:sldId id="510" r:id="rId23"/>
    <p:sldId id="509" r:id="rId24"/>
    <p:sldId id="472" r:id="rId25"/>
    <p:sldId id="484" r:id="rId26"/>
    <p:sldId id="387" r:id="rId27"/>
    <p:sldId id="411" r:id="rId28"/>
    <p:sldId id="440" r:id="rId29"/>
    <p:sldId id="511" r:id="rId30"/>
    <p:sldId id="441" r:id="rId31"/>
    <p:sldId id="442" r:id="rId32"/>
    <p:sldId id="513" r:id="rId33"/>
    <p:sldId id="443" r:id="rId34"/>
    <p:sldId id="392" r:id="rId35"/>
    <p:sldId id="463" r:id="rId36"/>
    <p:sldId id="464" r:id="rId37"/>
    <p:sldId id="514" r:id="rId38"/>
    <p:sldId id="473" r:id="rId39"/>
    <p:sldId id="486" r:id="rId40"/>
    <p:sldId id="487" r:id="rId41"/>
    <p:sldId id="488" r:id="rId42"/>
    <p:sldId id="52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80" autoAdjust="0"/>
  </p:normalViewPr>
  <p:slideViewPr>
    <p:cSldViewPr snapToGrid="0">
      <p:cViewPr varScale="1">
        <p:scale>
          <a:sx n="97" d="100"/>
          <a:sy n="97" d="100"/>
        </p:scale>
        <p:origin x="103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BCDA98-3BB2-4EF9-8E94-AB529AEADE75}" type="doc">
      <dgm:prSet loTypeId="urn:microsoft.com/office/officeart/2005/8/layout/vList2" loCatId="list" qsTypeId="urn:microsoft.com/office/officeart/2005/8/quickstyle/3d9" qsCatId="3D" csTypeId="urn:microsoft.com/office/officeart/2005/8/colors/colorful2" csCatId="colorful" phldr="1"/>
      <dgm:spPr/>
      <dgm:t>
        <a:bodyPr/>
        <a:lstStyle/>
        <a:p>
          <a:endParaRPr lang="en-US"/>
        </a:p>
      </dgm:t>
    </dgm:pt>
    <dgm:pt modelId="{74383DE2-74DA-420F-9D05-8B6C7FB22C65}">
      <dgm:prSet/>
      <dgm:spPr/>
      <dgm:t>
        <a:bodyPr/>
        <a:lstStyle/>
        <a:p>
          <a:r>
            <a:rPr lang="en-US" altLang="en-US" dirty="0">
              <a:latin typeface="Trebuchet MS" panose="020B0603020202020204"/>
            </a:rPr>
            <a:t>Recognize the common etiologies of valvular stenosis and regurgitation.</a:t>
          </a:r>
          <a:endParaRPr lang="en-US" dirty="0"/>
        </a:p>
      </dgm:t>
    </dgm:pt>
    <dgm:pt modelId="{BD027532-7EBE-41E6-A627-8ED749191377}" type="parTrans" cxnId="{36D1681C-84A7-4603-A20C-EB724626FB21}">
      <dgm:prSet/>
      <dgm:spPr/>
      <dgm:t>
        <a:bodyPr/>
        <a:lstStyle/>
        <a:p>
          <a:endParaRPr lang="en-US"/>
        </a:p>
      </dgm:t>
    </dgm:pt>
    <dgm:pt modelId="{4FE33620-E844-4FA1-A1CD-BD99C758C93F}" type="sibTrans" cxnId="{36D1681C-84A7-4603-A20C-EB724626FB21}">
      <dgm:prSet/>
      <dgm:spPr/>
      <dgm:t>
        <a:bodyPr/>
        <a:lstStyle/>
        <a:p>
          <a:endParaRPr lang="en-US"/>
        </a:p>
      </dgm:t>
    </dgm:pt>
    <dgm:pt modelId="{AB8213FC-5116-4303-ADB5-56B3FB5888AD}">
      <dgm:prSet/>
      <dgm:spPr/>
      <dgm:t>
        <a:bodyPr/>
        <a:lstStyle/>
        <a:p>
          <a:r>
            <a:rPr lang="en-US" altLang="en-US" dirty="0">
              <a:latin typeface="Trebuchet MS" panose="020B0603020202020204"/>
            </a:rPr>
            <a:t>Recognize the signs and symptoms of severe valvular stenosis and regurgitation.</a:t>
          </a:r>
        </a:p>
      </dgm:t>
    </dgm:pt>
    <dgm:pt modelId="{0D5796C1-D570-438D-8CE3-3A2FB94C7080}" type="parTrans" cxnId="{F5DE611C-C880-4668-993F-E56E5106083C}">
      <dgm:prSet/>
      <dgm:spPr/>
      <dgm:t>
        <a:bodyPr/>
        <a:lstStyle/>
        <a:p>
          <a:endParaRPr lang="en-GB"/>
        </a:p>
      </dgm:t>
    </dgm:pt>
    <dgm:pt modelId="{4F6C7075-C699-431A-8AB5-71B9C5CCA523}" type="sibTrans" cxnId="{F5DE611C-C880-4668-993F-E56E5106083C}">
      <dgm:prSet/>
      <dgm:spPr/>
      <dgm:t>
        <a:bodyPr/>
        <a:lstStyle/>
        <a:p>
          <a:endParaRPr lang="en-GB"/>
        </a:p>
      </dgm:t>
    </dgm:pt>
    <dgm:pt modelId="{DED35B56-37FE-48F8-BD37-36F8E664D549}">
      <dgm:prSet/>
      <dgm:spPr/>
      <dgm:t>
        <a:bodyPr/>
        <a:lstStyle/>
        <a:p>
          <a:r>
            <a:rPr lang="en-US" altLang="en-US">
              <a:latin typeface="Trebuchet MS" panose="020B0603020202020204"/>
            </a:rPr>
            <a:t>Outline the management of different valvular lesions</a:t>
          </a:r>
          <a:endParaRPr lang="en-US" altLang="en-US" dirty="0">
            <a:latin typeface="Trebuchet MS" panose="020B0603020202020204"/>
          </a:endParaRPr>
        </a:p>
      </dgm:t>
    </dgm:pt>
    <dgm:pt modelId="{63EC00DE-4960-444C-8CDD-6E8BC0CB30F3}" type="parTrans" cxnId="{B58A5308-E919-4236-BAD5-E841B89B6387}">
      <dgm:prSet/>
      <dgm:spPr/>
      <dgm:t>
        <a:bodyPr/>
        <a:lstStyle/>
        <a:p>
          <a:endParaRPr lang="en-GB"/>
        </a:p>
      </dgm:t>
    </dgm:pt>
    <dgm:pt modelId="{D7456E18-2B6E-481A-B216-7128D214CC01}" type="sibTrans" cxnId="{B58A5308-E919-4236-BAD5-E841B89B6387}">
      <dgm:prSet/>
      <dgm:spPr/>
      <dgm:t>
        <a:bodyPr/>
        <a:lstStyle/>
        <a:p>
          <a:endParaRPr lang="en-GB"/>
        </a:p>
      </dgm:t>
    </dgm:pt>
    <dgm:pt modelId="{AC57ED32-FE58-4BA4-9911-C45A57DD8072}" type="pres">
      <dgm:prSet presAssocID="{04BCDA98-3BB2-4EF9-8E94-AB529AEADE75}" presName="linear" presStyleCnt="0">
        <dgm:presLayoutVars>
          <dgm:animLvl val="lvl"/>
          <dgm:resizeHandles val="exact"/>
        </dgm:presLayoutVars>
      </dgm:prSet>
      <dgm:spPr/>
    </dgm:pt>
    <dgm:pt modelId="{7B5E592B-3308-4B82-8A35-59CE6A953D19}" type="pres">
      <dgm:prSet presAssocID="{74383DE2-74DA-420F-9D05-8B6C7FB22C65}" presName="parentText" presStyleLbl="node1" presStyleIdx="0" presStyleCnt="3">
        <dgm:presLayoutVars>
          <dgm:chMax val="0"/>
          <dgm:bulletEnabled val="1"/>
        </dgm:presLayoutVars>
      </dgm:prSet>
      <dgm:spPr/>
    </dgm:pt>
    <dgm:pt modelId="{BD0D9377-DF57-464B-9D3E-23FD604DEDC6}" type="pres">
      <dgm:prSet presAssocID="{4FE33620-E844-4FA1-A1CD-BD99C758C93F}" presName="spacer" presStyleCnt="0"/>
      <dgm:spPr/>
    </dgm:pt>
    <dgm:pt modelId="{5EE20889-33FB-4539-AE7C-E5D528FB8CDC}" type="pres">
      <dgm:prSet presAssocID="{AB8213FC-5116-4303-ADB5-56B3FB5888AD}" presName="parentText" presStyleLbl="node1" presStyleIdx="1" presStyleCnt="3">
        <dgm:presLayoutVars>
          <dgm:chMax val="0"/>
          <dgm:bulletEnabled val="1"/>
        </dgm:presLayoutVars>
      </dgm:prSet>
      <dgm:spPr/>
    </dgm:pt>
    <dgm:pt modelId="{6152E6E4-BCB3-4344-A428-DB3133F75EA0}" type="pres">
      <dgm:prSet presAssocID="{4F6C7075-C699-431A-8AB5-71B9C5CCA523}" presName="spacer" presStyleCnt="0"/>
      <dgm:spPr/>
    </dgm:pt>
    <dgm:pt modelId="{1BC2C2D6-0354-49E6-8B7C-DDF362DAB493}" type="pres">
      <dgm:prSet presAssocID="{DED35B56-37FE-48F8-BD37-36F8E664D549}" presName="parentText" presStyleLbl="node1" presStyleIdx="2" presStyleCnt="3">
        <dgm:presLayoutVars>
          <dgm:chMax val="0"/>
          <dgm:bulletEnabled val="1"/>
        </dgm:presLayoutVars>
      </dgm:prSet>
      <dgm:spPr/>
    </dgm:pt>
  </dgm:ptLst>
  <dgm:cxnLst>
    <dgm:cxn modelId="{B58A5308-E919-4236-BAD5-E841B89B6387}" srcId="{04BCDA98-3BB2-4EF9-8E94-AB529AEADE75}" destId="{DED35B56-37FE-48F8-BD37-36F8E664D549}" srcOrd="2" destOrd="0" parTransId="{63EC00DE-4960-444C-8CDD-6E8BC0CB30F3}" sibTransId="{D7456E18-2B6E-481A-B216-7128D214CC01}"/>
    <dgm:cxn modelId="{F5DE611C-C880-4668-993F-E56E5106083C}" srcId="{04BCDA98-3BB2-4EF9-8E94-AB529AEADE75}" destId="{AB8213FC-5116-4303-ADB5-56B3FB5888AD}" srcOrd="1" destOrd="0" parTransId="{0D5796C1-D570-438D-8CE3-3A2FB94C7080}" sibTransId="{4F6C7075-C699-431A-8AB5-71B9C5CCA523}"/>
    <dgm:cxn modelId="{36D1681C-84A7-4603-A20C-EB724626FB21}" srcId="{04BCDA98-3BB2-4EF9-8E94-AB529AEADE75}" destId="{74383DE2-74DA-420F-9D05-8B6C7FB22C65}" srcOrd="0" destOrd="0" parTransId="{BD027532-7EBE-41E6-A627-8ED749191377}" sibTransId="{4FE33620-E844-4FA1-A1CD-BD99C758C93F}"/>
    <dgm:cxn modelId="{31C50D28-ED58-4657-9ECE-9BB8C286446F}" type="presOf" srcId="{04BCDA98-3BB2-4EF9-8E94-AB529AEADE75}" destId="{AC57ED32-FE58-4BA4-9911-C45A57DD8072}" srcOrd="0" destOrd="0" presId="urn:microsoft.com/office/officeart/2005/8/layout/vList2"/>
    <dgm:cxn modelId="{EF6AF95E-F771-4F65-AC54-FC116A3EC473}" type="presOf" srcId="{AB8213FC-5116-4303-ADB5-56B3FB5888AD}" destId="{5EE20889-33FB-4539-AE7C-E5D528FB8CDC}" srcOrd="0" destOrd="0" presId="urn:microsoft.com/office/officeart/2005/8/layout/vList2"/>
    <dgm:cxn modelId="{03D27182-974D-465E-AA8B-7D7DEB76CE1B}" type="presOf" srcId="{74383DE2-74DA-420F-9D05-8B6C7FB22C65}" destId="{7B5E592B-3308-4B82-8A35-59CE6A953D19}" srcOrd="0" destOrd="0" presId="urn:microsoft.com/office/officeart/2005/8/layout/vList2"/>
    <dgm:cxn modelId="{A0FAF7D1-2DD3-4A30-9D6B-7F6C26624409}" type="presOf" srcId="{DED35B56-37FE-48F8-BD37-36F8E664D549}" destId="{1BC2C2D6-0354-49E6-8B7C-DDF362DAB493}" srcOrd="0" destOrd="0" presId="urn:microsoft.com/office/officeart/2005/8/layout/vList2"/>
    <dgm:cxn modelId="{E321724F-2CAE-494E-BFBF-C7B17689B01D}" type="presParOf" srcId="{AC57ED32-FE58-4BA4-9911-C45A57DD8072}" destId="{7B5E592B-3308-4B82-8A35-59CE6A953D19}" srcOrd="0" destOrd="0" presId="urn:microsoft.com/office/officeart/2005/8/layout/vList2"/>
    <dgm:cxn modelId="{9B48FD89-5EF6-4089-81EF-5F1EF757250E}" type="presParOf" srcId="{AC57ED32-FE58-4BA4-9911-C45A57DD8072}" destId="{BD0D9377-DF57-464B-9D3E-23FD604DEDC6}" srcOrd="1" destOrd="0" presId="urn:microsoft.com/office/officeart/2005/8/layout/vList2"/>
    <dgm:cxn modelId="{5748DC6E-E747-438B-B794-174801ACF6C4}" type="presParOf" srcId="{AC57ED32-FE58-4BA4-9911-C45A57DD8072}" destId="{5EE20889-33FB-4539-AE7C-E5D528FB8CDC}" srcOrd="2" destOrd="0" presId="urn:microsoft.com/office/officeart/2005/8/layout/vList2"/>
    <dgm:cxn modelId="{6BF1BEEE-A1E9-4568-A03F-EF040FE8399D}" type="presParOf" srcId="{AC57ED32-FE58-4BA4-9911-C45A57DD8072}" destId="{6152E6E4-BCB3-4344-A428-DB3133F75EA0}" srcOrd="3" destOrd="0" presId="urn:microsoft.com/office/officeart/2005/8/layout/vList2"/>
    <dgm:cxn modelId="{24D12D11-0865-473D-B1B8-69DD85C0710E}" type="presParOf" srcId="{AC57ED32-FE58-4BA4-9911-C45A57DD8072}" destId="{1BC2C2D6-0354-49E6-8B7C-DDF362DAB49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55BC95-7C07-44C7-B1D8-2A4905BD72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94C474-445D-47D8-9D17-0A5619102B34}">
      <dgm:prSet/>
      <dgm:spPr/>
      <dgm:t>
        <a:bodyPr/>
        <a:lstStyle/>
        <a:p>
          <a:r>
            <a:rPr lang="en-GB" dirty="0"/>
            <a:t>Acute aortic regurgitation</a:t>
          </a:r>
          <a:endParaRPr lang="en-US" dirty="0"/>
        </a:p>
      </dgm:t>
    </dgm:pt>
    <dgm:pt modelId="{DF51B397-544C-44E7-A9D9-C8C703A2038D}" type="parTrans" cxnId="{F22ABA00-3A1C-4FBB-8DFF-2080E9425255}">
      <dgm:prSet/>
      <dgm:spPr/>
      <dgm:t>
        <a:bodyPr/>
        <a:lstStyle/>
        <a:p>
          <a:endParaRPr lang="en-US"/>
        </a:p>
      </dgm:t>
    </dgm:pt>
    <dgm:pt modelId="{F369AE8C-CCCD-469F-9372-FE2E8ACC98BE}" type="sibTrans" cxnId="{F22ABA00-3A1C-4FBB-8DFF-2080E9425255}">
      <dgm:prSet/>
      <dgm:spPr/>
      <dgm:t>
        <a:bodyPr/>
        <a:lstStyle/>
        <a:p>
          <a:endParaRPr lang="en-US"/>
        </a:p>
      </dgm:t>
    </dgm:pt>
    <dgm:pt modelId="{0B1FE6DF-D68F-46CF-8E96-7F979DD64102}">
      <dgm:prSet/>
      <dgm:spPr/>
      <dgm:t>
        <a:bodyPr/>
        <a:lstStyle/>
        <a:p>
          <a:r>
            <a:rPr lang="en-GB" dirty="0"/>
            <a:t>Signs and symptoms</a:t>
          </a:r>
          <a:endParaRPr lang="en-US" dirty="0"/>
        </a:p>
      </dgm:t>
    </dgm:pt>
    <dgm:pt modelId="{CFA8C676-44C8-4A9A-8B2D-52677FA47FFB}" type="parTrans" cxnId="{9F71662A-8E86-4070-9359-3C693E5CB3F5}">
      <dgm:prSet/>
      <dgm:spPr/>
      <dgm:t>
        <a:bodyPr/>
        <a:lstStyle/>
        <a:p>
          <a:endParaRPr lang="en-US"/>
        </a:p>
      </dgm:t>
    </dgm:pt>
    <dgm:pt modelId="{C6475AA6-B3E2-4A6E-A0A3-ADB3BA935096}" type="sibTrans" cxnId="{9F71662A-8E86-4070-9359-3C693E5CB3F5}">
      <dgm:prSet/>
      <dgm:spPr/>
      <dgm:t>
        <a:bodyPr/>
        <a:lstStyle/>
        <a:p>
          <a:endParaRPr lang="en-US"/>
        </a:p>
      </dgm:t>
    </dgm:pt>
    <dgm:pt modelId="{194D6D0F-ECE1-4536-B69D-F6D0918E9EC5}">
      <dgm:prSet/>
      <dgm:spPr/>
      <dgm:t>
        <a:bodyPr/>
        <a:lstStyle/>
        <a:p>
          <a:r>
            <a:rPr lang="en-GB" dirty="0">
              <a:solidFill>
                <a:srgbClr val="FFFF00"/>
              </a:solidFill>
            </a:rPr>
            <a:t>Sudden, severe SOB</a:t>
          </a:r>
          <a:endParaRPr lang="en-US" dirty="0">
            <a:solidFill>
              <a:srgbClr val="FFFF00"/>
            </a:solidFill>
          </a:endParaRPr>
        </a:p>
      </dgm:t>
    </dgm:pt>
    <dgm:pt modelId="{92D45CB1-CB05-4FEC-8ACF-74F454BB2CDF}" type="parTrans" cxnId="{16F3D244-DB58-49AA-BB20-5F248E451C40}">
      <dgm:prSet/>
      <dgm:spPr/>
      <dgm:t>
        <a:bodyPr/>
        <a:lstStyle/>
        <a:p>
          <a:endParaRPr lang="en-US"/>
        </a:p>
      </dgm:t>
    </dgm:pt>
    <dgm:pt modelId="{35C4A123-FF15-4CEF-AAF5-B67EDEB691F9}" type="sibTrans" cxnId="{16F3D244-DB58-49AA-BB20-5F248E451C40}">
      <dgm:prSet/>
      <dgm:spPr/>
      <dgm:t>
        <a:bodyPr/>
        <a:lstStyle/>
        <a:p>
          <a:endParaRPr lang="en-US"/>
        </a:p>
      </dgm:t>
    </dgm:pt>
    <dgm:pt modelId="{3E82E87C-4530-4E09-B3AC-58A72F9F72E1}">
      <dgm:prSet/>
      <dgm:spPr/>
      <dgm:t>
        <a:bodyPr/>
        <a:lstStyle/>
        <a:p>
          <a:r>
            <a:rPr lang="en-GB" dirty="0">
              <a:solidFill>
                <a:srgbClr val="FFFF00"/>
              </a:solidFill>
            </a:rPr>
            <a:t>Rapid cardiac decompensation 2</a:t>
          </a:r>
          <a:r>
            <a:rPr lang="en-GB" baseline="30000" dirty="0">
              <a:solidFill>
                <a:srgbClr val="FFFF00"/>
              </a:solidFill>
            </a:rPr>
            <a:t>nd</a:t>
          </a:r>
          <a:r>
            <a:rPr lang="en-GB" dirty="0">
              <a:solidFill>
                <a:srgbClr val="FFFF00"/>
              </a:solidFill>
            </a:rPr>
            <a:t>  to LVF, </a:t>
          </a:r>
          <a:endParaRPr lang="en-US" dirty="0">
            <a:solidFill>
              <a:srgbClr val="FFFF00"/>
            </a:solidFill>
          </a:endParaRPr>
        </a:p>
      </dgm:t>
    </dgm:pt>
    <dgm:pt modelId="{3FB0D924-E279-47D5-80EA-C501E80F592B}" type="parTrans" cxnId="{0761E58C-1173-4116-B562-01C3BAAABD64}">
      <dgm:prSet/>
      <dgm:spPr/>
      <dgm:t>
        <a:bodyPr/>
        <a:lstStyle/>
        <a:p>
          <a:endParaRPr lang="en-US"/>
        </a:p>
      </dgm:t>
    </dgm:pt>
    <dgm:pt modelId="{FD1A2CEA-D05A-42DD-AAC0-07A77C609608}" type="sibTrans" cxnId="{0761E58C-1173-4116-B562-01C3BAAABD64}">
      <dgm:prSet/>
      <dgm:spPr/>
      <dgm:t>
        <a:bodyPr/>
        <a:lstStyle/>
        <a:p>
          <a:endParaRPr lang="en-US"/>
        </a:p>
      </dgm:t>
    </dgm:pt>
    <dgm:pt modelId="{A256FA05-EF3C-421C-B3AD-B8B2B226CEBA}">
      <dgm:prSet/>
      <dgm:spPr/>
      <dgm:t>
        <a:bodyPr/>
        <a:lstStyle/>
        <a:p>
          <a:r>
            <a:rPr lang="en-GB" dirty="0">
              <a:solidFill>
                <a:srgbClr val="FFFF00"/>
              </a:solidFill>
            </a:rPr>
            <a:t>Symptoms underlying disease (fever, chest pain)</a:t>
          </a:r>
          <a:r>
            <a:rPr lang="en-GB" dirty="0"/>
            <a:t>)</a:t>
          </a:r>
          <a:endParaRPr lang="en-US" dirty="0"/>
        </a:p>
      </dgm:t>
    </dgm:pt>
    <dgm:pt modelId="{E98DC3C7-1E5F-4B29-A90B-F4671481A8E3}" type="parTrans" cxnId="{24885724-E1DD-4627-B6DC-0533B6117B13}">
      <dgm:prSet/>
      <dgm:spPr/>
      <dgm:t>
        <a:bodyPr/>
        <a:lstStyle/>
        <a:p>
          <a:endParaRPr lang="en-US"/>
        </a:p>
      </dgm:t>
    </dgm:pt>
    <dgm:pt modelId="{D8767353-B8E4-43A4-AB84-739E11568192}" type="sibTrans" cxnId="{24885724-E1DD-4627-B6DC-0533B6117B13}">
      <dgm:prSet/>
      <dgm:spPr/>
      <dgm:t>
        <a:bodyPr/>
        <a:lstStyle/>
        <a:p>
          <a:endParaRPr lang="en-US"/>
        </a:p>
      </dgm:t>
    </dgm:pt>
    <dgm:pt modelId="{E152CE0B-E627-4DC5-A557-58A34A4C5888}">
      <dgm:prSet/>
      <dgm:spPr/>
      <dgm:t>
        <a:bodyPr/>
        <a:lstStyle/>
        <a:p>
          <a:r>
            <a:rPr lang="en-GB" b="1"/>
            <a:t>Auscultation</a:t>
          </a:r>
          <a:endParaRPr lang="en-US"/>
        </a:p>
      </dgm:t>
    </dgm:pt>
    <dgm:pt modelId="{C9A26BC6-1CB7-4B00-8EEE-E60FEFA9FD4E}" type="parTrans" cxnId="{8FD90B00-BE0F-47B5-9C8D-6F946E7D6067}">
      <dgm:prSet/>
      <dgm:spPr/>
      <dgm:t>
        <a:bodyPr/>
        <a:lstStyle/>
        <a:p>
          <a:endParaRPr lang="en-US"/>
        </a:p>
      </dgm:t>
    </dgm:pt>
    <dgm:pt modelId="{F2B303A6-71A3-4A82-B83D-E8529B78CD3F}" type="sibTrans" cxnId="{8FD90B00-BE0F-47B5-9C8D-6F946E7D6067}">
      <dgm:prSet/>
      <dgm:spPr/>
      <dgm:t>
        <a:bodyPr/>
        <a:lstStyle/>
        <a:p>
          <a:endParaRPr lang="en-US"/>
        </a:p>
      </dgm:t>
    </dgm:pt>
    <dgm:pt modelId="{94216BA1-48F6-4308-9468-1EC0FDE0B539}">
      <dgm:prSet/>
      <dgm:spPr/>
      <dgm:t>
        <a:bodyPr/>
        <a:lstStyle/>
        <a:p>
          <a:r>
            <a:rPr lang="en-GB" dirty="0">
              <a:solidFill>
                <a:srgbClr val="FFFF00"/>
              </a:solidFill>
            </a:rPr>
            <a:t>Soft and short early diastolic murmur </a:t>
          </a:r>
          <a:endParaRPr lang="en-US" dirty="0">
            <a:solidFill>
              <a:srgbClr val="FFFF00"/>
            </a:solidFill>
          </a:endParaRPr>
        </a:p>
      </dgm:t>
    </dgm:pt>
    <dgm:pt modelId="{2AD0CD69-20D3-4950-8D9A-916D37153B51}" type="parTrans" cxnId="{812CF551-624E-441C-822B-39E13D8516B2}">
      <dgm:prSet/>
      <dgm:spPr/>
      <dgm:t>
        <a:bodyPr/>
        <a:lstStyle/>
        <a:p>
          <a:endParaRPr lang="en-US"/>
        </a:p>
      </dgm:t>
    </dgm:pt>
    <dgm:pt modelId="{0254B67B-D5D5-45F1-BA5C-37C33510FD86}" type="sibTrans" cxnId="{812CF551-624E-441C-822B-39E13D8516B2}">
      <dgm:prSet/>
      <dgm:spPr/>
      <dgm:t>
        <a:bodyPr/>
        <a:lstStyle/>
        <a:p>
          <a:endParaRPr lang="en-US"/>
        </a:p>
      </dgm:t>
    </dgm:pt>
    <dgm:pt modelId="{C602C582-1FE6-448E-9B08-B591E045A906}" type="pres">
      <dgm:prSet presAssocID="{7355BC95-7C07-44C7-B1D8-2A4905BD727E}" presName="linear" presStyleCnt="0">
        <dgm:presLayoutVars>
          <dgm:animLvl val="lvl"/>
          <dgm:resizeHandles val="exact"/>
        </dgm:presLayoutVars>
      </dgm:prSet>
      <dgm:spPr/>
    </dgm:pt>
    <dgm:pt modelId="{93B2C00F-1F23-4F71-9956-7BC0D7AE4604}" type="pres">
      <dgm:prSet presAssocID="{2A94C474-445D-47D8-9D17-0A5619102B34}" presName="parentText" presStyleLbl="node1" presStyleIdx="0" presStyleCnt="3">
        <dgm:presLayoutVars>
          <dgm:chMax val="0"/>
          <dgm:bulletEnabled val="1"/>
        </dgm:presLayoutVars>
      </dgm:prSet>
      <dgm:spPr/>
    </dgm:pt>
    <dgm:pt modelId="{1CB2F5E2-F297-45E5-B0D8-E902DA15CEF0}" type="pres">
      <dgm:prSet presAssocID="{F369AE8C-CCCD-469F-9372-FE2E8ACC98BE}" presName="spacer" presStyleCnt="0"/>
      <dgm:spPr/>
    </dgm:pt>
    <dgm:pt modelId="{2BD40E5D-18E1-461C-93FA-D40B881593EE}" type="pres">
      <dgm:prSet presAssocID="{0B1FE6DF-D68F-46CF-8E96-7F979DD64102}" presName="parentText" presStyleLbl="node1" presStyleIdx="1" presStyleCnt="3">
        <dgm:presLayoutVars>
          <dgm:chMax val="0"/>
          <dgm:bulletEnabled val="1"/>
        </dgm:presLayoutVars>
      </dgm:prSet>
      <dgm:spPr/>
    </dgm:pt>
    <dgm:pt modelId="{E48B64C6-8B9C-402B-ADC0-8B351815E2B3}" type="pres">
      <dgm:prSet presAssocID="{0B1FE6DF-D68F-46CF-8E96-7F979DD64102}" presName="childText" presStyleLbl="revTx" presStyleIdx="0" presStyleCnt="2">
        <dgm:presLayoutVars>
          <dgm:bulletEnabled val="1"/>
        </dgm:presLayoutVars>
      </dgm:prSet>
      <dgm:spPr/>
    </dgm:pt>
    <dgm:pt modelId="{CF1E2D36-9687-4272-9235-62661DC429AB}" type="pres">
      <dgm:prSet presAssocID="{E152CE0B-E627-4DC5-A557-58A34A4C5888}" presName="parentText" presStyleLbl="node1" presStyleIdx="2" presStyleCnt="3">
        <dgm:presLayoutVars>
          <dgm:chMax val="0"/>
          <dgm:bulletEnabled val="1"/>
        </dgm:presLayoutVars>
      </dgm:prSet>
      <dgm:spPr/>
    </dgm:pt>
    <dgm:pt modelId="{DF30318C-E817-4178-9B5E-78105449EF44}" type="pres">
      <dgm:prSet presAssocID="{E152CE0B-E627-4DC5-A557-58A34A4C5888}" presName="childText" presStyleLbl="revTx" presStyleIdx="1" presStyleCnt="2">
        <dgm:presLayoutVars>
          <dgm:bulletEnabled val="1"/>
        </dgm:presLayoutVars>
      </dgm:prSet>
      <dgm:spPr/>
    </dgm:pt>
  </dgm:ptLst>
  <dgm:cxnLst>
    <dgm:cxn modelId="{8FD90B00-BE0F-47B5-9C8D-6F946E7D6067}" srcId="{7355BC95-7C07-44C7-B1D8-2A4905BD727E}" destId="{E152CE0B-E627-4DC5-A557-58A34A4C5888}" srcOrd="2" destOrd="0" parTransId="{C9A26BC6-1CB7-4B00-8EEE-E60FEFA9FD4E}" sibTransId="{F2B303A6-71A3-4A82-B83D-E8529B78CD3F}"/>
    <dgm:cxn modelId="{F22ABA00-3A1C-4FBB-8DFF-2080E9425255}" srcId="{7355BC95-7C07-44C7-B1D8-2A4905BD727E}" destId="{2A94C474-445D-47D8-9D17-0A5619102B34}" srcOrd="0" destOrd="0" parTransId="{DF51B397-544C-44E7-A9D9-C8C703A2038D}" sibTransId="{F369AE8C-CCCD-469F-9372-FE2E8ACC98BE}"/>
    <dgm:cxn modelId="{57CA7012-5DA8-4875-BE30-F844BE16EC3D}" type="presOf" srcId="{2A94C474-445D-47D8-9D17-0A5619102B34}" destId="{93B2C00F-1F23-4F71-9956-7BC0D7AE4604}" srcOrd="0" destOrd="0" presId="urn:microsoft.com/office/officeart/2005/8/layout/vList2"/>
    <dgm:cxn modelId="{24885724-E1DD-4627-B6DC-0533B6117B13}" srcId="{0B1FE6DF-D68F-46CF-8E96-7F979DD64102}" destId="{A256FA05-EF3C-421C-B3AD-B8B2B226CEBA}" srcOrd="2" destOrd="0" parTransId="{E98DC3C7-1E5F-4B29-A90B-F4671481A8E3}" sibTransId="{D8767353-B8E4-43A4-AB84-739E11568192}"/>
    <dgm:cxn modelId="{9F71662A-8E86-4070-9359-3C693E5CB3F5}" srcId="{7355BC95-7C07-44C7-B1D8-2A4905BD727E}" destId="{0B1FE6DF-D68F-46CF-8E96-7F979DD64102}" srcOrd="1" destOrd="0" parTransId="{CFA8C676-44C8-4A9A-8B2D-52677FA47FFB}" sibTransId="{C6475AA6-B3E2-4A6E-A0A3-ADB3BA935096}"/>
    <dgm:cxn modelId="{9C5D5335-9179-4C57-B70E-5EAA446907F7}" type="presOf" srcId="{A256FA05-EF3C-421C-B3AD-B8B2B226CEBA}" destId="{E48B64C6-8B9C-402B-ADC0-8B351815E2B3}" srcOrd="0" destOrd="2" presId="urn:microsoft.com/office/officeart/2005/8/layout/vList2"/>
    <dgm:cxn modelId="{16F3D244-DB58-49AA-BB20-5F248E451C40}" srcId="{0B1FE6DF-D68F-46CF-8E96-7F979DD64102}" destId="{194D6D0F-ECE1-4536-B69D-F6D0918E9EC5}" srcOrd="0" destOrd="0" parTransId="{92D45CB1-CB05-4FEC-8ACF-74F454BB2CDF}" sibTransId="{35C4A123-FF15-4CEF-AAF5-B67EDEB691F9}"/>
    <dgm:cxn modelId="{8D229866-21B6-42CC-AD04-9995A6338711}" type="presOf" srcId="{7355BC95-7C07-44C7-B1D8-2A4905BD727E}" destId="{C602C582-1FE6-448E-9B08-B591E045A906}" srcOrd="0" destOrd="0" presId="urn:microsoft.com/office/officeart/2005/8/layout/vList2"/>
    <dgm:cxn modelId="{522BB766-9F98-49D4-916D-57DA914CEDC7}" type="presOf" srcId="{194D6D0F-ECE1-4536-B69D-F6D0918E9EC5}" destId="{E48B64C6-8B9C-402B-ADC0-8B351815E2B3}" srcOrd="0" destOrd="0" presId="urn:microsoft.com/office/officeart/2005/8/layout/vList2"/>
    <dgm:cxn modelId="{812CF551-624E-441C-822B-39E13D8516B2}" srcId="{E152CE0B-E627-4DC5-A557-58A34A4C5888}" destId="{94216BA1-48F6-4308-9468-1EC0FDE0B539}" srcOrd="0" destOrd="0" parTransId="{2AD0CD69-20D3-4950-8D9A-916D37153B51}" sibTransId="{0254B67B-D5D5-45F1-BA5C-37C33510FD86}"/>
    <dgm:cxn modelId="{BD662F54-7FB4-4977-9030-09AEDEEABC13}" type="presOf" srcId="{E152CE0B-E627-4DC5-A557-58A34A4C5888}" destId="{CF1E2D36-9687-4272-9235-62661DC429AB}" srcOrd="0" destOrd="0" presId="urn:microsoft.com/office/officeart/2005/8/layout/vList2"/>
    <dgm:cxn modelId="{0761E58C-1173-4116-B562-01C3BAAABD64}" srcId="{0B1FE6DF-D68F-46CF-8E96-7F979DD64102}" destId="{3E82E87C-4530-4E09-B3AC-58A72F9F72E1}" srcOrd="1" destOrd="0" parTransId="{3FB0D924-E279-47D5-80EA-C501E80F592B}" sibTransId="{FD1A2CEA-D05A-42DD-AAC0-07A77C609608}"/>
    <dgm:cxn modelId="{BAB52E96-5DFA-407B-B192-DDD830556E12}" type="presOf" srcId="{94216BA1-48F6-4308-9468-1EC0FDE0B539}" destId="{DF30318C-E817-4178-9B5E-78105449EF44}" srcOrd="0" destOrd="0" presId="urn:microsoft.com/office/officeart/2005/8/layout/vList2"/>
    <dgm:cxn modelId="{50726DB9-FECC-4257-810D-E233C8A2D824}" type="presOf" srcId="{0B1FE6DF-D68F-46CF-8E96-7F979DD64102}" destId="{2BD40E5D-18E1-461C-93FA-D40B881593EE}" srcOrd="0" destOrd="0" presId="urn:microsoft.com/office/officeart/2005/8/layout/vList2"/>
    <dgm:cxn modelId="{971029F5-1C03-4CCC-8431-4C197570D433}" type="presOf" srcId="{3E82E87C-4530-4E09-B3AC-58A72F9F72E1}" destId="{E48B64C6-8B9C-402B-ADC0-8B351815E2B3}" srcOrd="0" destOrd="1" presId="urn:microsoft.com/office/officeart/2005/8/layout/vList2"/>
    <dgm:cxn modelId="{FA7447EA-748D-437D-A1C5-A5B9C9C8A632}" type="presParOf" srcId="{C602C582-1FE6-448E-9B08-B591E045A906}" destId="{93B2C00F-1F23-4F71-9956-7BC0D7AE4604}" srcOrd="0" destOrd="0" presId="urn:microsoft.com/office/officeart/2005/8/layout/vList2"/>
    <dgm:cxn modelId="{9E28CFC8-BACF-413F-9F36-737AE527B62B}" type="presParOf" srcId="{C602C582-1FE6-448E-9B08-B591E045A906}" destId="{1CB2F5E2-F297-45E5-B0D8-E902DA15CEF0}" srcOrd="1" destOrd="0" presId="urn:microsoft.com/office/officeart/2005/8/layout/vList2"/>
    <dgm:cxn modelId="{1240858D-4A76-4A95-A834-B12E211329B0}" type="presParOf" srcId="{C602C582-1FE6-448E-9B08-B591E045A906}" destId="{2BD40E5D-18E1-461C-93FA-D40B881593EE}" srcOrd="2" destOrd="0" presId="urn:microsoft.com/office/officeart/2005/8/layout/vList2"/>
    <dgm:cxn modelId="{AC46C315-712E-4A01-96F3-E985E355A49B}" type="presParOf" srcId="{C602C582-1FE6-448E-9B08-B591E045A906}" destId="{E48B64C6-8B9C-402B-ADC0-8B351815E2B3}" srcOrd="3" destOrd="0" presId="urn:microsoft.com/office/officeart/2005/8/layout/vList2"/>
    <dgm:cxn modelId="{BBB7E59C-A00B-4B60-A465-FF466FDFFED7}" type="presParOf" srcId="{C602C582-1FE6-448E-9B08-B591E045A906}" destId="{CF1E2D36-9687-4272-9235-62661DC429AB}" srcOrd="4" destOrd="0" presId="urn:microsoft.com/office/officeart/2005/8/layout/vList2"/>
    <dgm:cxn modelId="{BA4BB59C-ED8B-4256-B2A0-3057712FDB42}" type="presParOf" srcId="{C602C582-1FE6-448E-9B08-B591E045A906}" destId="{DF30318C-E817-4178-9B5E-78105449EF44}"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DBF208-0A66-47D0-8C0B-C76F9270B55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6CC7A89-4E55-4007-A0DE-3BD345B5EE2C}">
      <dgm:prSet/>
      <dgm:spPr/>
      <dgm:t>
        <a:bodyPr/>
        <a:lstStyle/>
        <a:p>
          <a:r>
            <a:rPr lang="en-GB"/>
            <a:t>Mitral valve stenosis</a:t>
          </a:r>
          <a:endParaRPr lang="en-US"/>
        </a:p>
      </dgm:t>
    </dgm:pt>
    <dgm:pt modelId="{DE2396E2-D102-4230-8795-F91C8BCD970A}" type="parTrans" cxnId="{38D66F5D-08FA-4766-9E4F-11C2AEDDCEA4}">
      <dgm:prSet/>
      <dgm:spPr/>
      <dgm:t>
        <a:bodyPr/>
        <a:lstStyle/>
        <a:p>
          <a:endParaRPr lang="en-US"/>
        </a:p>
      </dgm:t>
    </dgm:pt>
    <dgm:pt modelId="{E131BB76-025A-4B7A-A211-88AD5A0E3C64}" type="sibTrans" cxnId="{38D66F5D-08FA-4766-9E4F-11C2AEDDCEA4}">
      <dgm:prSet/>
      <dgm:spPr/>
      <dgm:t>
        <a:bodyPr/>
        <a:lstStyle/>
        <a:p>
          <a:endParaRPr lang="en-US"/>
        </a:p>
      </dgm:t>
    </dgm:pt>
    <dgm:pt modelId="{F46BAB5B-C21D-4443-804D-5A3FCE6B140C}">
      <dgm:prSet/>
      <dgm:spPr/>
      <dgm:t>
        <a:bodyPr/>
        <a:lstStyle/>
        <a:p>
          <a:r>
            <a:rPr lang="en-GB"/>
            <a:t>Mitral valve regurgitation</a:t>
          </a:r>
          <a:endParaRPr lang="en-US"/>
        </a:p>
      </dgm:t>
    </dgm:pt>
    <dgm:pt modelId="{0961535F-831C-4A28-9EAC-B2BD1BBC17C6}" type="parTrans" cxnId="{B851BDCD-0287-412E-A721-BF20A28E06D9}">
      <dgm:prSet/>
      <dgm:spPr/>
      <dgm:t>
        <a:bodyPr/>
        <a:lstStyle/>
        <a:p>
          <a:endParaRPr lang="en-US"/>
        </a:p>
      </dgm:t>
    </dgm:pt>
    <dgm:pt modelId="{ECA06412-CB7D-433D-B512-9919DA428BBE}" type="sibTrans" cxnId="{B851BDCD-0287-412E-A721-BF20A28E06D9}">
      <dgm:prSet/>
      <dgm:spPr/>
      <dgm:t>
        <a:bodyPr/>
        <a:lstStyle/>
        <a:p>
          <a:endParaRPr lang="en-US"/>
        </a:p>
      </dgm:t>
    </dgm:pt>
    <dgm:pt modelId="{57309653-AEAA-4F08-84D3-20565B308F18}">
      <dgm:prSet/>
      <dgm:spPr/>
      <dgm:t>
        <a:bodyPr/>
        <a:lstStyle/>
        <a:p>
          <a:r>
            <a:rPr lang="en-GB"/>
            <a:t>Aortic valve regurgitation</a:t>
          </a:r>
          <a:endParaRPr lang="en-US"/>
        </a:p>
      </dgm:t>
    </dgm:pt>
    <dgm:pt modelId="{BCFCD459-7EE8-4E81-A625-BDE48187EFFA}" type="parTrans" cxnId="{6D1B092E-BD0D-4FD4-B4C5-4929C5460A43}">
      <dgm:prSet/>
      <dgm:spPr/>
      <dgm:t>
        <a:bodyPr/>
        <a:lstStyle/>
        <a:p>
          <a:endParaRPr lang="en-US"/>
        </a:p>
      </dgm:t>
    </dgm:pt>
    <dgm:pt modelId="{316DA78D-83B2-46C4-853F-5C342306F834}" type="sibTrans" cxnId="{6D1B092E-BD0D-4FD4-B4C5-4929C5460A43}">
      <dgm:prSet/>
      <dgm:spPr/>
      <dgm:t>
        <a:bodyPr/>
        <a:lstStyle/>
        <a:p>
          <a:endParaRPr lang="en-US"/>
        </a:p>
      </dgm:t>
    </dgm:pt>
    <dgm:pt modelId="{17CAD6BB-662F-4D79-BB17-DE460D1B4D98}">
      <dgm:prSet/>
      <dgm:spPr/>
      <dgm:t>
        <a:bodyPr/>
        <a:lstStyle/>
        <a:p>
          <a:r>
            <a:rPr lang="en-GB"/>
            <a:t>Aortic valve stenosis</a:t>
          </a:r>
          <a:endParaRPr lang="en-US"/>
        </a:p>
      </dgm:t>
    </dgm:pt>
    <dgm:pt modelId="{EADAA187-6B06-484B-AA26-1947F87E5749}" type="parTrans" cxnId="{E21A7541-D94E-4762-B368-F149646E3273}">
      <dgm:prSet/>
      <dgm:spPr/>
      <dgm:t>
        <a:bodyPr/>
        <a:lstStyle/>
        <a:p>
          <a:endParaRPr lang="en-US"/>
        </a:p>
      </dgm:t>
    </dgm:pt>
    <dgm:pt modelId="{1BA6E960-6705-49CF-9DD7-91294C75700F}" type="sibTrans" cxnId="{E21A7541-D94E-4762-B368-F149646E3273}">
      <dgm:prSet/>
      <dgm:spPr/>
      <dgm:t>
        <a:bodyPr/>
        <a:lstStyle/>
        <a:p>
          <a:endParaRPr lang="en-US"/>
        </a:p>
      </dgm:t>
    </dgm:pt>
    <dgm:pt modelId="{C5BA4096-55C6-488B-8383-E4D6517FD5EF}" type="pres">
      <dgm:prSet presAssocID="{E2DBF208-0A66-47D0-8C0B-C76F9270B557}" presName="linear" presStyleCnt="0">
        <dgm:presLayoutVars>
          <dgm:animLvl val="lvl"/>
          <dgm:resizeHandles val="exact"/>
        </dgm:presLayoutVars>
      </dgm:prSet>
      <dgm:spPr/>
    </dgm:pt>
    <dgm:pt modelId="{713B9541-E65C-463C-80E0-0152AD164669}" type="pres">
      <dgm:prSet presAssocID="{66CC7A89-4E55-4007-A0DE-3BD345B5EE2C}" presName="parentText" presStyleLbl="node1" presStyleIdx="0" presStyleCnt="4">
        <dgm:presLayoutVars>
          <dgm:chMax val="0"/>
          <dgm:bulletEnabled val="1"/>
        </dgm:presLayoutVars>
      </dgm:prSet>
      <dgm:spPr/>
    </dgm:pt>
    <dgm:pt modelId="{D3A94C8B-96E6-47A9-9AD9-8859B1823966}" type="pres">
      <dgm:prSet presAssocID="{E131BB76-025A-4B7A-A211-88AD5A0E3C64}" presName="spacer" presStyleCnt="0"/>
      <dgm:spPr/>
    </dgm:pt>
    <dgm:pt modelId="{83737BA1-02E9-4FFB-BA21-903D1B742CBB}" type="pres">
      <dgm:prSet presAssocID="{F46BAB5B-C21D-4443-804D-5A3FCE6B140C}" presName="parentText" presStyleLbl="node1" presStyleIdx="1" presStyleCnt="4">
        <dgm:presLayoutVars>
          <dgm:chMax val="0"/>
          <dgm:bulletEnabled val="1"/>
        </dgm:presLayoutVars>
      </dgm:prSet>
      <dgm:spPr/>
    </dgm:pt>
    <dgm:pt modelId="{F21CA57E-E12C-427B-918A-222C4244DA71}" type="pres">
      <dgm:prSet presAssocID="{ECA06412-CB7D-433D-B512-9919DA428BBE}" presName="spacer" presStyleCnt="0"/>
      <dgm:spPr/>
    </dgm:pt>
    <dgm:pt modelId="{9F729D63-FAAF-45EA-8243-6F21A43096D5}" type="pres">
      <dgm:prSet presAssocID="{57309653-AEAA-4F08-84D3-20565B308F18}" presName="parentText" presStyleLbl="node1" presStyleIdx="2" presStyleCnt="4">
        <dgm:presLayoutVars>
          <dgm:chMax val="0"/>
          <dgm:bulletEnabled val="1"/>
        </dgm:presLayoutVars>
      </dgm:prSet>
      <dgm:spPr/>
    </dgm:pt>
    <dgm:pt modelId="{9D313CF5-FAF8-402A-B35E-83CDD2B23409}" type="pres">
      <dgm:prSet presAssocID="{316DA78D-83B2-46C4-853F-5C342306F834}" presName="spacer" presStyleCnt="0"/>
      <dgm:spPr/>
    </dgm:pt>
    <dgm:pt modelId="{EDD2061D-33AC-4681-9D31-CC490CFFF5D5}" type="pres">
      <dgm:prSet presAssocID="{17CAD6BB-662F-4D79-BB17-DE460D1B4D98}" presName="parentText" presStyleLbl="node1" presStyleIdx="3" presStyleCnt="4">
        <dgm:presLayoutVars>
          <dgm:chMax val="0"/>
          <dgm:bulletEnabled val="1"/>
        </dgm:presLayoutVars>
      </dgm:prSet>
      <dgm:spPr/>
    </dgm:pt>
  </dgm:ptLst>
  <dgm:cxnLst>
    <dgm:cxn modelId="{4A23BC27-BD29-438F-8B83-B3D30A0206AD}" type="presOf" srcId="{E2DBF208-0A66-47D0-8C0B-C76F9270B557}" destId="{C5BA4096-55C6-488B-8383-E4D6517FD5EF}" srcOrd="0" destOrd="0" presId="urn:microsoft.com/office/officeart/2005/8/layout/vList2"/>
    <dgm:cxn modelId="{212F812A-B656-4DB8-B524-EF392C67BDD2}" type="presOf" srcId="{17CAD6BB-662F-4D79-BB17-DE460D1B4D98}" destId="{EDD2061D-33AC-4681-9D31-CC490CFFF5D5}" srcOrd="0" destOrd="0" presId="urn:microsoft.com/office/officeart/2005/8/layout/vList2"/>
    <dgm:cxn modelId="{6D1B092E-BD0D-4FD4-B4C5-4929C5460A43}" srcId="{E2DBF208-0A66-47D0-8C0B-C76F9270B557}" destId="{57309653-AEAA-4F08-84D3-20565B308F18}" srcOrd="2" destOrd="0" parTransId="{BCFCD459-7EE8-4E81-A625-BDE48187EFFA}" sibTransId="{316DA78D-83B2-46C4-853F-5C342306F834}"/>
    <dgm:cxn modelId="{602DC23F-2FEC-40E2-B8F8-B16DD83BB247}" type="presOf" srcId="{57309653-AEAA-4F08-84D3-20565B308F18}" destId="{9F729D63-FAAF-45EA-8243-6F21A43096D5}" srcOrd="0" destOrd="0" presId="urn:microsoft.com/office/officeart/2005/8/layout/vList2"/>
    <dgm:cxn modelId="{38D66F5D-08FA-4766-9E4F-11C2AEDDCEA4}" srcId="{E2DBF208-0A66-47D0-8C0B-C76F9270B557}" destId="{66CC7A89-4E55-4007-A0DE-3BD345B5EE2C}" srcOrd="0" destOrd="0" parTransId="{DE2396E2-D102-4230-8795-F91C8BCD970A}" sibTransId="{E131BB76-025A-4B7A-A211-88AD5A0E3C64}"/>
    <dgm:cxn modelId="{E21A7541-D94E-4762-B368-F149646E3273}" srcId="{E2DBF208-0A66-47D0-8C0B-C76F9270B557}" destId="{17CAD6BB-662F-4D79-BB17-DE460D1B4D98}" srcOrd="3" destOrd="0" parTransId="{EADAA187-6B06-484B-AA26-1947F87E5749}" sibTransId="{1BA6E960-6705-49CF-9DD7-91294C75700F}"/>
    <dgm:cxn modelId="{B9BE5B98-A1EA-40F1-9B3F-867784ABAF1C}" type="presOf" srcId="{66CC7A89-4E55-4007-A0DE-3BD345B5EE2C}" destId="{713B9541-E65C-463C-80E0-0152AD164669}" srcOrd="0" destOrd="0" presId="urn:microsoft.com/office/officeart/2005/8/layout/vList2"/>
    <dgm:cxn modelId="{7FA030B5-E16B-4014-9CC6-0953792612AB}" type="presOf" srcId="{F46BAB5B-C21D-4443-804D-5A3FCE6B140C}" destId="{83737BA1-02E9-4FFB-BA21-903D1B742CBB}" srcOrd="0" destOrd="0" presId="urn:microsoft.com/office/officeart/2005/8/layout/vList2"/>
    <dgm:cxn modelId="{B851BDCD-0287-412E-A721-BF20A28E06D9}" srcId="{E2DBF208-0A66-47D0-8C0B-C76F9270B557}" destId="{F46BAB5B-C21D-4443-804D-5A3FCE6B140C}" srcOrd="1" destOrd="0" parTransId="{0961535F-831C-4A28-9EAC-B2BD1BBC17C6}" sibTransId="{ECA06412-CB7D-433D-B512-9919DA428BBE}"/>
    <dgm:cxn modelId="{785BE8B2-EE8D-4C2E-B894-29378FCD0A60}" type="presParOf" srcId="{C5BA4096-55C6-488B-8383-E4D6517FD5EF}" destId="{713B9541-E65C-463C-80E0-0152AD164669}" srcOrd="0" destOrd="0" presId="urn:microsoft.com/office/officeart/2005/8/layout/vList2"/>
    <dgm:cxn modelId="{E8FA7382-52E0-46D4-9464-10015409A28D}" type="presParOf" srcId="{C5BA4096-55C6-488B-8383-E4D6517FD5EF}" destId="{D3A94C8B-96E6-47A9-9AD9-8859B1823966}" srcOrd="1" destOrd="0" presId="urn:microsoft.com/office/officeart/2005/8/layout/vList2"/>
    <dgm:cxn modelId="{99191992-541A-474F-A3C0-603E942A0D35}" type="presParOf" srcId="{C5BA4096-55C6-488B-8383-E4D6517FD5EF}" destId="{83737BA1-02E9-4FFB-BA21-903D1B742CBB}" srcOrd="2" destOrd="0" presId="urn:microsoft.com/office/officeart/2005/8/layout/vList2"/>
    <dgm:cxn modelId="{D8E08A14-7D48-470C-843F-F8A8B9CA3F92}" type="presParOf" srcId="{C5BA4096-55C6-488B-8383-E4D6517FD5EF}" destId="{F21CA57E-E12C-427B-918A-222C4244DA71}" srcOrd="3" destOrd="0" presId="urn:microsoft.com/office/officeart/2005/8/layout/vList2"/>
    <dgm:cxn modelId="{C4C3D856-5EAB-4F44-ACFF-71F3C3FC944C}" type="presParOf" srcId="{C5BA4096-55C6-488B-8383-E4D6517FD5EF}" destId="{9F729D63-FAAF-45EA-8243-6F21A43096D5}" srcOrd="4" destOrd="0" presId="urn:microsoft.com/office/officeart/2005/8/layout/vList2"/>
    <dgm:cxn modelId="{20E26886-4C81-4AC9-9A03-C7E1BD7C08E0}" type="presParOf" srcId="{C5BA4096-55C6-488B-8383-E4D6517FD5EF}" destId="{9D313CF5-FAF8-402A-B35E-83CDD2B23409}" srcOrd="5" destOrd="0" presId="urn:microsoft.com/office/officeart/2005/8/layout/vList2"/>
    <dgm:cxn modelId="{05EDDDA4-BB33-49C4-83C3-AB4E946C9900}" type="presParOf" srcId="{C5BA4096-55C6-488B-8383-E4D6517FD5EF}" destId="{EDD2061D-33AC-4681-9D31-CC490CFFF5D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E592B-3308-4B82-8A35-59CE6A953D19}">
      <dsp:nvSpPr>
        <dsp:cNvPr id="0" name=""/>
        <dsp:cNvSpPr/>
      </dsp:nvSpPr>
      <dsp:spPr>
        <a:xfrm>
          <a:off x="0" y="49880"/>
          <a:ext cx="5830575" cy="1776060"/>
        </a:xfrm>
        <a:prstGeom prst="roundRect">
          <a:avLst/>
        </a:prstGeom>
        <a:solidFill>
          <a:schemeClr val="accent2">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sp3d extrusionH="28000" prstMaterial="matte"/>
        </a:bodyPr>
        <a:lstStyle/>
        <a:p>
          <a:pPr marL="0" lvl="0" indent="0" algn="l" defTabSz="1466850">
            <a:lnSpc>
              <a:spcPct val="90000"/>
            </a:lnSpc>
            <a:spcBef>
              <a:spcPct val="0"/>
            </a:spcBef>
            <a:spcAft>
              <a:spcPct val="35000"/>
            </a:spcAft>
            <a:buNone/>
          </a:pPr>
          <a:r>
            <a:rPr lang="en-US" altLang="en-US" sz="3300" kern="1200" dirty="0">
              <a:latin typeface="Trebuchet MS" panose="020B0603020202020204"/>
            </a:rPr>
            <a:t>Recognize the common etiologies of valvular stenosis and regurgitation.</a:t>
          </a:r>
          <a:endParaRPr lang="en-US" sz="3300" kern="1200" dirty="0"/>
        </a:p>
      </dsp:txBody>
      <dsp:txXfrm>
        <a:off x="86700" y="136580"/>
        <a:ext cx="5657175" cy="1602660"/>
      </dsp:txXfrm>
    </dsp:sp>
    <dsp:sp modelId="{5EE20889-33FB-4539-AE7C-E5D528FB8CDC}">
      <dsp:nvSpPr>
        <dsp:cNvPr id="0" name=""/>
        <dsp:cNvSpPr/>
      </dsp:nvSpPr>
      <dsp:spPr>
        <a:xfrm>
          <a:off x="0" y="1920980"/>
          <a:ext cx="5830575" cy="1776060"/>
        </a:xfrm>
        <a:prstGeom prst="roundRect">
          <a:avLst/>
        </a:prstGeom>
        <a:solidFill>
          <a:schemeClr val="accent2">
            <a:hueOff val="-727682"/>
            <a:satOff val="-41964"/>
            <a:lumOff val="4314"/>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sp3d extrusionH="28000" prstMaterial="matte"/>
        </a:bodyPr>
        <a:lstStyle/>
        <a:p>
          <a:pPr marL="0" lvl="0" indent="0" algn="l" defTabSz="1466850">
            <a:lnSpc>
              <a:spcPct val="90000"/>
            </a:lnSpc>
            <a:spcBef>
              <a:spcPct val="0"/>
            </a:spcBef>
            <a:spcAft>
              <a:spcPct val="35000"/>
            </a:spcAft>
            <a:buNone/>
          </a:pPr>
          <a:r>
            <a:rPr lang="en-US" altLang="en-US" sz="3300" kern="1200" dirty="0">
              <a:latin typeface="Trebuchet MS" panose="020B0603020202020204"/>
            </a:rPr>
            <a:t>Recognize the signs and symptoms of severe valvular stenosis and regurgitation.</a:t>
          </a:r>
        </a:p>
      </dsp:txBody>
      <dsp:txXfrm>
        <a:off x="86700" y="2007680"/>
        <a:ext cx="5657175" cy="1602660"/>
      </dsp:txXfrm>
    </dsp:sp>
    <dsp:sp modelId="{1BC2C2D6-0354-49E6-8B7C-DDF362DAB493}">
      <dsp:nvSpPr>
        <dsp:cNvPr id="0" name=""/>
        <dsp:cNvSpPr/>
      </dsp:nvSpPr>
      <dsp:spPr>
        <a:xfrm>
          <a:off x="0" y="3792080"/>
          <a:ext cx="5830575" cy="1776060"/>
        </a:xfrm>
        <a:prstGeom prst="roundRect">
          <a:avLst/>
        </a:prstGeom>
        <a:solidFill>
          <a:schemeClr val="accent2">
            <a:hueOff val="-1455363"/>
            <a:satOff val="-83928"/>
            <a:lumOff val="8628"/>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sp3d extrusionH="28000" prstMaterial="matte"/>
        </a:bodyPr>
        <a:lstStyle/>
        <a:p>
          <a:pPr marL="0" lvl="0" indent="0" algn="l" defTabSz="1466850">
            <a:lnSpc>
              <a:spcPct val="90000"/>
            </a:lnSpc>
            <a:spcBef>
              <a:spcPct val="0"/>
            </a:spcBef>
            <a:spcAft>
              <a:spcPct val="35000"/>
            </a:spcAft>
            <a:buNone/>
          </a:pPr>
          <a:r>
            <a:rPr lang="en-US" altLang="en-US" sz="3300" kern="1200">
              <a:latin typeface="Trebuchet MS" panose="020B0603020202020204"/>
            </a:rPr>
            <a:t>Outline the management of different valvular lesions</a:t>
          </a:r>
          <a:endParaRPr lang="en-US" altLang="en-US" sz="3300" kern="1200" dirty="0">
            <a:latin typeface="Trebuchet MS" panose="020B0603020202020204"/>
          </a:endParaRPr>
        </a:p>
      </dsp:txBody>
      <dsp:txXfrm>
        <a:off x="86700" y="3878780"/>
        <a:ext cx="5657175" cy="1602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2C00F-1F23-4F71-9956-7BC0D7AE4604}">
      <dsp:nvSpPr>
        <dsp:cNvPr id="0" name=""/>
        <dsp:cNvSpPr/>
      </dsp:nvSpPr>
      <dsp:spPr>
        <a:xfrm>
          <a:off x="0" y="28098"/>
          <a:ext cx="5815097"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Acute aortic regurgitation</a:t>
          </a:r>
          <a:endParaRPr lang="en-US" sz="3300" kern="1200" dirty="0"/>
        </a:p>
      </dsp:txBody>
      <dsp:txXfrm>
        <a:off x="38638" y="66736"/>
        <a:ext cx="5737821" cy="714229"/>
      </dsp:txXfrm>
    </dsp:sp>
    <dsp:sp modelId="{2BD40E5D-18E1-461C-93FA-D40B881593EE}">
      <dsp:nvSpPr>
        <dsp:cNvPr id="0" name=""/>
        <dsp:cNvSpPr/>
      </dsp:nvSpPr>
      <dsp:spPr>
        <a:xfrm>
          <a:off x="0" y="914644"/>
          <a:ext cx="5815097"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Signs and symptoms</a:t>
          </a:r>
          <a:endParaRPr lang="en-US" sz="3300" kern="1200" dirty="0"/>
        </a:p>
      </dsp:txBody>
      <dsp:txXfrm>
        <a:off x="38638" y="953282"/>
        <a:ext cx="5737821" cy="714229"/>
      </dsp:txXfrm>
    </dsp:sp>
    <dsp:sp modelId="{E48B64C6-8B9C-402B-ADC0-8B351815E2B3}">
      <dsp:nvSpPr>
        <dsp:cNvPr id="0" name=""/>
        <dsp:cNvSpPr/>
      </dsp:nvSpPr>
      <dsp:spPr>
        <a:xfrm>
          <a:off x="0" y="1706149"/>
          <a:ext cx="5815097" cy="2083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2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GB" sz="2600" kern="1200" dirty="0">
              <a:solidFill>
                <a:srgbClr val="FFFF00"/>
              </a:solidFill>
            </a:rPr>
            <a:t>Sudden, severe SOB</a:t>
          </a:r>
          <a:endParaRPr lang="en-US" sz="2600" kern="1200" dirty="0">
            <a:solidFill>
              <a:srgbClr val="FFFF00"/>
            </a:solidFill>
          </a:endParaRPr>
        </a:p>
        <a:p>
          <a:pPr marL="228600" lvl="1" indent="-228600" algn="l" defTabSz="1155700">
            <a:lnSpc>
              <a:spcPct val="90000"/>
            </a:lnSpc>
            <a:spcBef>
              <a:spcPct val="0"/>
            </a:spcBef>
            <a:spcAft>
              <a:spcPct val="20000"/>
            </a:spcAft>
            <a:buChar char="•"/>
          </a:pPr>
          <a:r>
            <a:rPr lang="en-GB" sz="2600" kern="1200" dirty="0">
              <a:solidFill>
                <a:srgbClr val="FFFF00"/>
              </a:solidFill>
            </a:rPr>
            <a:t>Rapid cardiac decompensation 2</a:t>
          </a:r>
          <a:r>
            <a:rPr lang="en-GB" sz="2600" kern="1200" baseline="30000" dirty="0">
              <a:solidFill>
                <a:srgbClr val="FFFF00"/>
              </a:solidFill>
            </a:rPr>
            <a:t>nd</a:t>
          </a:r>
          <a:r>
            <a:rPr lang="en-GB" sz="2600" kern="1200" dirty="0">
              <a:solidFill>
                <a:srgbClr val="FFFF00"/>
              </a:solidFill>
            </a:rPr>
            <a:t>  to LVF, </a:t>
          </a:r>
          <a:endParaRPr lang="en-US" sz="2600" kern="1200" dirty="0">
            <a:solidFill>
              <a:srgbClr val="FFFF00"/>
            </a:solidFill>
          </a:endParaRPr>
        </a:p>
        <a:p>
          <a:pPr marL="228600" lvl="1" indent="-228600" algn="l" defTabSz="1155700">
            <a:lnSpc>
              <a:spcPct val="90000"/>
            </a:lnSpc>
            <a:spcBef>
              <a:spcPct val="0"/>
            </a:spcBef>
            <a:spcAft>
              <a:spcPct val="20000"/>
            </a:spcAft>
            <a:buChar char="•"/>
          </a:pPr>
          <a:r>
            <a:rPr lang="en-GB" sz="2600" kern="1200" dirty="0">
              <a:solidFill>
                <a:srgbClr val="FFFF00"/>
              </a:solidFill>
            </a:rPr>
            <a:t>Symptoms underlying disease (fever, chest pain)</a:t>
          </a:r>
          <a:r>
            <a:rPr lang="en-GB" sz="2600" kern="1200" dirty="0"/>
            <a:t>)</a:t>
          </a:r>
          <a:endParaRPr lang="en-US" sz="2600" kern="1200" dirty="0"/>
        </a:p>
      </dsp:txBody>
      <dsp:txXfrm>
        <a:off x="0" y="1706149"/>
        <a:ext cx="5815097" cy="2083455"/>
      </dsp:txXfrm>
    </dsp:sp>
    <dsp:sp modelId="{CF1E2D36-9687-4272-9235-62661DC429AB}">
      <dsp:nvSpPr>
        <dsp:cNvPr id="0" name=""/>
        <dsp:cNvSpPr/>
      </dsp:nvSpPr>
      <dsp:spPr>
        <a:xfrm>
          <a:off x="0" y="3789604"/>
          <a:ext cx="5815097" cy="7915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b="1" kern="1200"/>
            <a:t>Auscultation</a:t>
          </a:r>
          <a:endParaRPr lang="en-US" sz="3300" kern="1200"/>
        </a:p>
      </dsp:txBody>
      <dsp:txXfrm>
        <a:off x="38638" y="3828242"/>
        <a:ext cx="5737821" cy="714229"/>
      </dsp:txXfrm>
    </dsp:sp>
    <dsp:sp modelId="{DF30318C-E817-4178-9B5E-78105449EF44}">
      <dsp:nvSpPr>
        <dsp:cNvPr id="0" name=""/>
        <dsp:cNvSpPr/>
      </dsp:nvSpPr>
      <dsp:spPr>
        <a:xfrm>
          <a:off x="0" y="4581109"/>
          <a:ext cx="5815097"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62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GB" sz="2600" kern="1200" dirty="0">
              <a:solidFill>
                <a:srgbClr val="FFFF00"/>
              </a:solidFill>
            </a:rPr>
            <a:t>Soft and short early diastolic murmur </a:t>
          </a:r>
          <a:endParaRPr lang="en-US" sz="2600" kern="1200" dirty="0">
            <a:solidFill>
              <a:srgbClr val="FFFF00"/>
            </a:solidFill>
          </a:endParaRPr>
        </a:p>
      </dsp:txBody>
      <dsp:txXfrm>
        <a:off x="0" y="4581109"/>
        <a:ext cx="5815097" cy="546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B9541-E65C-463C-80E0-0152AD164669}">
      <dsp:nvSpPr>
        <dsp:cNvPr id="0" name=""/>
        <dsp:cNvSpPr/>
      </dsp:nvSpPr>
      <dsp:spPr>
        <a:xfrm>
          <a:off x="0" y="451583"/>
          <a:ext cx="6263640" cy="10553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Mitral valve stenosis</a:t>
          </a:r>
          <a:endParaRPr lang="en-US" sz="4400" kern="1200"/>
        </a:p>
      </dsp:txBody>
      <dsp:txXfrm>
        <a:off x="51517" y="503100"/>
        <a:ext cx="6160606" cy="952306"/>
      </dsp:txXfrm>
    </dsp:sp>
    <dsp:sp modelId="{83737BA1-02E9-4FFB-BA21-903D1B742CBB}">
      <dsp:nvSpPr>
        <dsp:cNvPr id="0" name=""/>
        <dsp:cNvSpPr/>
      </dsp:nvSpPr>
      <dsp:spPr>
        <a:xfrm>
          <a:off x="0" y="1633643"/>
          <a:ext cx="6263640" cy="10553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Mitral valve regurgitation</a:t>
          </a:r>
          <a:endParaRPr lang="en-US" sz="4400" kern="1200"/>
        </a:p>
      </dsp:txBody>
      <dsp:txXfrm>
        <a:off x="51517" y="1685160"/>
        <a:ext cx="6160606" cy="952306"/>
      </dsp:txXfrm>
    </dsp:sp>
    <dsp:sp modelId="{9F729D63-FAAF-45EA-8243-6F21A43096D5}">
      <dsp:nvSpPr>
        <dsp:cNvPr id="0" name=""/>
        <dsp:cNvSpPr/>
      </dsp:nvSpPr>
      <dsp:spPr>
        <a:xfrm>
          <a:off x="0" y="2815704"/>
          <a:ext cx="6263640" cy="10553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Aortic valve regurgitation</a:t>
          </a:r>
          <a:endParaRPr lang="en-US" sz="4400" kern="1200"/>
        </a:p>
      </dsp:txBody>
      <dsp:txXfrm>
        <a:off x="51517" y="2867221"/>
        <a:ext cx="6160606" cy="952306"/>
      </dsp:txXfrm>
    </dsp:sp>
    <dsp:sp modelId="{EDD2061D-33AC-4681-9D31-CC490CFFF5D5}">
      <dsp:nvSpPr>
        <dsp:cNvPr id="0" name=""/>
        <dsp:cNvSpPr/>
      </dsp:nvSpPr>
      <dsp:spPr>
        <a:xfrm>
          <a:off x="0" y="3997764"/>
          <a:ext cx="6263640" cy="10553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Aortic valve stenosis</a:t>
          </a:r>
          <a:endParaRPr lang="en-US" sz="4400" kern="1200"/>
        </a:p>
      </dsp:txBody>
      <dsp:txXfrm>
        <a:off x="51517" y="4049281"/>
        <a:ext cx="6160606" cy="9523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0293C-3113-4408-905C-8AAD099DC95A}" type="datetimeFigureOut">
              <a:rPr lang="en-GB" smtClean="0"/>
              <a:t>05/09/2024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E1451-6C80-4306-A8A5-104EDBBA75BA}" type="slidenum">
              <a:rPr lang="en-GB" smtClean="0"/>
              <a:t>‹#›</a:t>
            </a:fld>
            <a:endParaRPr lang="en-GB"/>
          </a:p>
        </p:txBody>
      </p:sp>
    </p:spTree>
    <p:extLst>
      <p:ext uri="{BB962C8B-B14F-4D97-AF65-F5344CB8AC3E}">
        <p14:creationId xmlns:p14="http://schemas.microsoft.com/office/powerpoint/2010/main" val="265326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next.amboss.com/us/article/Op0IpS#Z0c76bb0a26183ea6951d377eda943ca2" TargetMode="External"/><Relationship Id="rId13" Type="http://schemas.openxmlformats.org/officeDocument/2006/relationships/hyperlink" Target="https://next.amboss.com/us/article/bo0H0S#Z878bc705f8273871836458e44831c8f9" TargetMode="External"/><Relationship Id="rId3" Type="http://schemas.openxmlformats.org/officeDocument/2006/relationships/hyperlink" Target="https://next.amboss.com/us/article/Up0bKS#Z1a886e4bc161341181b8efc16b80a891" TargetMode="External"/><Relationship Id="rId7" Type="http://schemas.openxmlformats.org/officeDocument/2006/relationships/hyperlink" Target="https://next.amboss.com/us/article/Up0bKS#Z84b361cfbc16bfad11acd158cae6028f" TargetMode="External"/><Relationship Id="rId12" Type="http://schemas.openxmlformats.org/officeDocument/2006/relationships/hyperlink" Target="https://next.amboss.com/us/article/CS0qbf#Zd1c6edf460701976c172357533193fca"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next.amboss.com/us/article/Zh0Zcf#Zf3377e1ac5fdd9183c13129960faedd7" TargetMode="External"/><Relationship Id="rId11" Type="http://schemas.openxmlformats.org/officeDocument/2006/relationships/hyperlink" Target="https://next.amboss.com/us/article/7S04af#Ze688ba61de47d1456aee769e72c55a4c" TargetMode="External"/><Relationship Id="rId5" Type="http://schemas.openxmlformats.org/officeDocument/2006/relationships/hyperlink" Target="https://next.amboss.com/us/article/7I04Vh#Za68e01313423572283ce418087f356cb" TargetMode="External"/><Relationship Id="rId15" Type="http://schemas.openxmlformats.org/officeDocument/2006/relationships/hyperlink" Target="https://next.amboss.com/us/article/ps0LDh#Zbc0d0ff153bc5c7a27589815d0c842fd" TargetMode="External"/><Relationship Id="rId10" Type="http://schemas.openxmlformats.org/officeDocument/2006/relationships/hyperlink" Target="https://next.amboss.com/us/article/-S0DXf#Z9c7035900ea899e7e5c7e49d8d3166dc" TargetMode="External"/><Relationship Id="rId4" Type="http://schemas.openxmlformats.org/officeDocument/2006/relationships/hyperlink" Target="https://next.amboss.com/us/article/0h0ecf#Zd71c7a5aa9b07317cff1b74872bc06c7" TargetMode="External"/><Relationship Id="rId9" Type="http://schemas.openxmlformats.org/officeDocument/2006/relationships/hyperlink" Target="https://next.amboss.com/us/article/-S0DXf#Z4be2b75a3a2fe51c99b32d3d2e14e839" TargetMode="External"/><Relationship Id="rId14" Type="http://schemas.openxmlformats.org/officeDocument/2006/relationships/hyperlink" Target="https://next.amboss.com/us/article/Zh0Zcf#Z93fcf471ea965df5e5f4a848d737a0a4"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next.amboss.com/us/article/zo0reS#Z9a322bed99bd86099787525b277a46e6" TargetMode="External"/><Relationship Id="rId13" Type="http://schemas.openxmlformats.org/officeDocument/2006/relationships/hyperlink" Target="https://next.amboss.com/us/article/zo0reS#Zd7c48115bbb4d7c5f836f730fdb7cae5" TargetMode="External"/><Relationship Id="rId3" Type="http://schemas.openxmlformats.org/officeDocument/2006/relationships/hyperlink" Target="https://next.amboss.com/us/article/Up0bKS#Z32dd50eeecc0aec96e142cad34896445" TargetMode="External"/><Relationship Id="rId7" Type="http://schemas.openxmlformats.org/officeDocument/2006/relationships/hyperlink" Target="https://next.amboss.com/us/article/zo0reS#Z8a55917cd45ddbcfc8d5ce04ef841a7d" TargetMode="External"/><Relationship Id="rId12" Type="http://schemas.openxmlformats.org/officeDocument/2006/relationships/hyperlink" Target="https://next.amboss.com/us/article/ZK0ZUS#Zccc525184d694d883090fca453c06718"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ext.amboss.com/us/article/qr0CRh#Zb2de0227d9fe6f47a9183ab2fb454d27" TargetMode="External"/><Relationship Id="rId11" Type="http://schemas.openxmlformats.org/officeDocument/2006/relationships/hyperlink" Target="https://next.amboss.com/us/article/ap0QLS#Z3df1c846b2a3a42bd8347f156bee796d" TargetMode="External"/><Relationship Id="rId5" Type="http://schemas.openxmlformats.org/officeDocument/2006/relationships/hyperlink" Target="https://next.amboss.com/us/article/Up0bKS#Z3e81124c75e55e8e2ae60e11257cb908" TargetMode="External"/><Relationship Id="rId15" Type="http://schemas.openxmlformats.org/officeDocument/2006/relationships/hyperlink" Target="https://next.amboss.com/us/article/rS0faf#Z0566787c97d25a3ccc09feac2ebb37e5" TargetMode="External"/><Relationship Id="rId10" Type="http://schemas.openxmlformats.org/officeDocument/2006/relationships/hyperlink" Target="https://next.amboss.com/us/article/zo0reS#Z5c6beffd382447ddb647cd1cc4a2d66e" TargetMode="External"/><Relationship Id="rId4" Type="http://schemas.openxmlformats.org/officeDocument/2006/relationships/hyperlink" Target="https://next.amboss.com/us/article/zo0reS#Z288d4da9c9f09150cd9eb63f303b5f36" TargetMode="External"/><Relationship Id="rId9" Type="http://schemas.openxmlformats.org/officeDocument/2006/relationships/hyperlink" Target="https://next.amboss.com/us/article/rS0faf#Z06b2337932d00db1b9ede3392691808f" TargetMode="External"/><Relationship Id="rId14" Type="http://schemas.openxmlformats.org/officeDocument/2006/relationships/hyperlink" Target="https://next.amboss.com/us/article/Up0bKS#Z4e3e2c1885949b623580f92078d56c7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E1451-6C80-4306-A8A5-104EDBBA75BA}" type="slidenum">
              <a:rPr lang="en-GB" smtClean="0"/>
              <a:t>8</a:t>
            </a:fld>
            <a:endParaRPr lang="en-GB"/>
          </a:p>
        </p:txBody>
      </p:sp>
    </p:spTree>
    <p:extLst>
      <p:ext uri="{BB962C8B-B14F-4D97-AF65-F5344CB8AC3E}">
        <p14:creationId xmlns:p14="http://schemas.microsoft.com/office/powerpoint/2010/main" val="1508627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solidFill>
                  <a:srgbClr val="880201"/>
                </a:solidFill>
                <a:latin typeface="Calibri-Bold"/>
              </a:rPr>
              <a:t>Imaging</a:t>
            </a:r>
          </a:p>
          <a:p>
            <a:pPr algn="l"/>
            <a:r>
              <a:rPr lang="en-US" sz="1800" b="1" i="0" u="none" strike="noStrike" baseline="0" dirty="0">
                <a:solidFill>
                  <a:srgbClr val="767171"/>
                </a:solidFill>
                <a:latin typeface="Calibri-Bold"/>
              </a:rPr>
              <a:t>A. Echocardiogram</a:t>
            </a:r>
          </a:p>
          <a:p>
            <a:pPr algn="l"/>
            <a:r>
              <a:rPr lang="en-US" sz="1800" b="0" i="0" u="none" strike="noStrike" baseline="0" dirty="0">
                <a:solidFill>
                  <a:srgbClr val="000000"/>
                </a:solidFill>
                <a:latin typeface="ArialMT"/>
              </a:rPr>
              <a:t>• </a:t>
            </a:r>
            <a:r>
              <a:rPr lang="en-US" sz="1800" b="0" i="0" u="none" strike="noStrike" baseline="0" dirty="0">
                <a:solidFill>
                  <a:srgbClr val="000000"/>
                </a:solidFill>
                <a:latin typeface="Calibri" panose="020F0502020204030204" pitchFamily="34" charset="0"/>
              </a:rPr>
              <a:t>Allows </a:t>
            </a:r>
            <a:r>
              <a:rPr lang="en-US" sz="1800" b="0" i="0" u="none" strike="noStrike" baseline="0" dirty="0" err="1">
                <a:solidFill>
                  <a:srgbClr val="000000"/>
                </a:solidFill>
                <a:latin typeface="Calibri" panose="020F0502020204030204" pitchFamily="34" charset="0"/>
              </a:rPr>
              <a:t>visualisation</a:t>
            </a:r>
            <a:r>
              <a:rPr lang="en-US" sz="1800" b="0" i="0" u="none" strike="noStrike" baseline="0" dirty="0">
                <a:solidFill>
                  <a:srgbClr val="000000"/>
                </a:solidFill>
                <a:latin typeface="Calibri" panose="020F0502020204030204" pitchFamily="34" charset="0"/>
              </a:rPr>
              <a:t> of the origin of regurgitant jet and its width, detection of aortic valve</a:t>
            </a:r>
          </a:p>
          <a:p>
            <a:pPr algn="l"/>
            <a:r>
              <a:rPr lang="en-US" sz="1800" b="0" i="0" u="none" strike="noStrike" baseline="0" dirty="0">
                <a:solidFill>
                  <a:srgbClr val="000000"/>
                </a:solidFill>
                <a:latin typeface="Calibri" panose="020F0502020204030204" pitchFamily="34" charset="0"/>
              </a:rPr>
              <a:t>pathology and ventricular hypertrophy.</a:t>
            </a:r>
          </a:p>
          <a:p>
            <a:pPr algn="l"/>
            <a:r>
              <a:rPr lang="en-US" sz="1800" b="0" i="0" u="none" strike="noStrike" baseline="0" dirty="0">
                <a:solidFill>
                  <a:srgbClr val="767171"/>
                </a:solidFill>
                <a:latin typeface="Calibri" panose="020F0502020204030204" pitchFamily="34" charset="0"/>
              </a:rPr>
              <a:t>B. CXR</a:t>
            </a:r>
          </a:p>
          <a:p>
            <a:pPr algn="l"/>
            <a:r>
              <a:rPr lang="en-US" sz="1800" b="0" i="0" u="none" strike="noStrike" baseline="0" dirty="0">
                <a:solidFill>
                  <a:srgbClr val="000000"/>
                </a:solidFill>
                <a:latin typeface="ArialMT"/>
              </a:rPr>
              <a:t>• </a:t>
            </a:r>
            <a:r>
              <a:rPr lang="en-US" sz="1800" b="0" i="0" u="none" strike="noStrike" baseline="0" dirty="0">
                <a:solidFill>
                  <a:srgbClr val="000000"/>
                </a:solidFill>
                <a:latin typeface="Calibri" panose="020F0502020204030204" pitchFamily="34" charset="0"/>
              </a:rPr>
              <a:t>May demonstrate cardiomegaly.</a:t>
            </a:r>
          </a:p>
          <a:p>
            <a:pPr algn="l"/>
            <a:r>
              <a:rPr lang="en-US" sz="1800" b="0" i="0" u="none" strike="noStrike" baseline="0" dirty="0">
                <a:solidFill>
                  <a:srgbClr val="000000"/>
                </a:solidFill>
                <a:latin typeface="ArialMT"/>
              </a:rPr>
              <a:t>• </a:t>
            </a:r>
            <a:r>
              <a:rPr lang="en-US" sz="1800" b="0" i="0" u="none" strike="noStrike" baseline="0" dirty="0">
                <a:solidFill>
                  <a:srgbClr val="000000"/>
                </a:solidFill>
                <a:latin typeface="Calibri" panose="020F0502020204030204" pitchFamily="34" charset="0"/>
              </a:rPr>
              <a:t>Dilated ascending aorta.</a:t>
            </a:r>
          </a:p>
          <a:p>
            <a:pPr algn="l"/>
            <a:r>
              <a:rPr lang="en-US" sz="1800" b="0" i="0" u="none" strike="noStrike" baseline="0" dirty="0">
                <a:solidFill>
                  <a:srgbClr val="000000"/>
                </a:solidFill>
                <a:latin typeface="ArialMT"/>
              </a:rPr>
              <a:t>• </a:t>
            </a:r>
            <a:r>
              <a:rPr lang="en-US" sz="1800" b="0" i="0" u="none" strike="noStrike" baseline="0" dirty="0">
                <a:solidFill>
                  <a:srgbClr val="000000"/>
                </a:solidFill>
                <a:latin typeface="Calibri" panose="020F0502020204030204" pitchFamily="34" charset="0"/>
              </a:rPr>
              <a:t>Calcification may be seen.</a:t>
            </a:r>
          </a:p>
          <a:p>
            <a:pPr algn="l"/>
            <a:r>
              <a:rPr lang="en-US" sz="1800" b="0" i="0" u="none" strike="noStrike" baseline="0" dirty="0">
                <a:solidFill>
                  <a:srgbClr val="880201"/>
                </a:solidFill>
                <a:latin typeface="ArialMT"/>
              </a:rPr>
              <a:t>• </a:t>
            </a:r>
            <a:r>
              <a:rPr lang="en-US" sz="1800" b="1" i="0" u="none" strike="noStrike" baseline="0" dirty="0">
                <a:solidFill>
                  <a:srgbClr val="880201"/>
                </a:solidFill>
                <a:latin typeface="Calibri-Bold"/>
              </a:rPr>
              <a:t>Special</a:t>
            </a:r>
          </a:p>
          <a:p>
            <a:pPr algn="l"/>
            <a:r>
              <a:rPr lang="en-US" sz="1800" b="0" i="0" u="none" strike="noStrike" baseline="0" dirty="0">
                <a:solidFill>
                  <a:srgbClr val="000000"/>
                </a:solidFill>
                <a:latin typeface="Wingdings-Regular"/>
              </a:rPr>
              <a:t>ü </a:t>
            </a:r>
            <a:r>
              <a:rPr lang="en-US" sz="1800" b="0" i="0" u="none" strike="noStrike" baseline="0" dirty="0">
                <a:solidFill>
                  <a:srgbClr val="000000"/>
                </a:solidFill>
                <a:latin typeface="Calibri" panose="020F0502020204030204" pitchFamily="34" charset="0"/>
              </a:rPr>
              <a:t>Cardiac MRI</a:t>
            </a:r>
          </a:p>
          <a:p>
            <a:pPr algn="l"/>
            <a:r>
              <a:rPr lang="en-US" sz="1800" b="0" i="0" u="none" strike="noStrike" baseline="0" dirty="0">
                <a:solidFill>
                  <a:srgbClr val="000000"/>
                </a:solidFill>
                <a:latin typeface="Wingdings-Regular"/>
              </a:rPr>
              <a:t>ü </a:t>
            </a:r>
            <a:r>
              <a:rPr lang="en-US" sz="1800" b="0" i="0" u="none" strike="noStrike" baseline="0" dirty="0">
                <a:solidFill>
                  <a:srgbClr val="000000"/>
                </a:solidFill>
                <a:latin typeface="Calibri" panose="020F0502020204030204" pitchFamily="34" charset="0"/>
              </a:rPr>
              <a:t>Cardiac catheterisation</a:t>
            </a:r>
          </a:p>
          <a:p>
            <a:pPr algn="l"/>
            <a:r>
              <a:rPr lang="en-US" sz="1800" b="0" i="0" u="none" strike="noStrike" baseline="0" dirty="0">
                <a:solidFill>
                  <a:srgbClr val="000000"/>
                </a:solidFill>
                <a:latin typeface="Wingdings-Regular"/>
              </a:rPr>
              <a:t>ü </a:t>
            </a:r>
            <a:r>
              <a:rPr lang="en-US" sz="1800" b="0" i="0" u="none" strike="noStrike" baseline="0" dirty="0">
                <a:solidFill>
                  <a:srgbClr val="000000"/>
                </a:solidFill>
                <a:latin typeface="Calibri" panose="020F0502020204030204" pitchFamily="34" charset="0"/>
              </a:rPr>
              <a:t>ECG exercise stress testing</a:t>
            </a:r>
            <a:endParaRPr lang="en-GB" dirty="0"/>
          </a:p>
          <a:p>
            <a:endParaRPr lang="en-GB" dirty="0"/>
          </a:p>
          <a:p>
            <a:r>
              <a:rPr lang="en-GB" dirty="0"/>
              <a:t>Advanced imaging</a:t>
            </a:r>
          </a:p>
          <a:p>
            <a:endParaRPr lang="en-GB" dirty="0"/>
          </a:p>
          <a:p>
            <a:r>
              <a:rPr lang="en-GB" dirty="0"/>
              <a:t>    Cardiac MRI [2][8]</a:t>
            </a:r>
          </a:p>
          <a:p>
            <a:r>
              <a:rPr lang="en-GB" dirty="0"/>
              <a:t>        Indication: moderate to severe AR (AR stage B–AR stage D) with inadequate echocardiographic imaging or a discrepancy between clinical presentation and echocardiographic findings</a:t>
            </a:r>
          </a:p>
          <a:p>
            <a:r>
              <a:rPr lang="en-GB" dirty="0"/>
              <a:t>        Objective: precise evaluation of anatomy and </a:t>
            </a:r>
            <a:r>
              <a:rPr lang="en-GB" dirty="0" err="1"/>
              <a:t>hemodynamics</a:t>
            </a:r>
            <a:r>
              <a:rPr lang="en-GB" dirty="0"/>
              <a:t> </a:t>
            </a:r>
          </a:p>
          <a:p>
            <a:endParaRPr lang="en-GB" dirty="0"/>
          </a:p>
          <a:p>
            <a:r>
              <a:rPr lang="en-GB" dirty="0"/>
              <a:t>    CTA chest</a:t>
            </a:r>
          </a:p>
          <a:p>
            <a:r>
              <a:rPr lang="en-GB" dirty="0"/>
              <a:t>        Acute AR: indicated especially if aortic dissection is suspected</a:t>
            </a:r>
          </a:p>
          <a:p>
            <a:r>
              <a:rPr lang="en-GB" dirty="0"/>
              <a:t>        Chronic AR: not routinely recommended</a:t>
            </a:r>
          </a:p>
          <a:p>
            <a:endParaRPr lang="en-GB" dirty="0"/>
          </a:p>
          <a:p>
            <a:r>
              <a:rPr lang="en-GB" dirty="0"/>
              <a:t>Cardiac catheterization</a:t>
            </a:r>
          </a:p>
          <a:p>
            <a:endParaRPr lang="en-GB" dirty="0"/>
          </a:p>
          <a:p>
            <a:r>
              <a:rPr lang="en-GB" dirty="0"/>
              <a:t>    Diagnostic hemodynamic cardiac catheterization with aortography</a:t>
            </a:r>
          </a:p>
          <a:p>
            <a:r>
              <a:rPr lang="en-GB" dirty="0"/>
              <a:t>        Indication: moderate to severe AR (AR stage B–AR stage D) with inadequate echocardiographic imaging or a discrepancy between clinical presentation and echocardiographic findings</a:t>
            </a:r>
          </a:p>
          <a:p>
            <a:r>
              <a:rPr lang="en-GB" dirty="0"/>
              <a:t>        Objective: hemodynamic evaluation (e.g., severity of regurgitation, intracardiac pressures, cardiac function) </a:t>
            </a:r>
          </a:p>
          <a:p>
            <a:endParaRPr lang="en-GB" dirty="0"/>
          </a:p>
          <a:p>
            <a:r>
              <a:rPr lang="en-GB" dirty="0"/>
              <a:t>Coronary angiography</a:t>
            </a:r>
          </a:p>
          <a:p>
            <a:endParaRPr lang="en-GB" dirty="0"/>
          </a:p>
          <a:p>
            <a:r>
              <a:rPr lang="en-GB" dirty="0"/>
              <a:t>    Indications: preoperative cardiac risk stratification in patients with angina, reduced LVEF, signs of ischemia, or coronary risk factors </a:t>
            </a:r>
          </a:p>
          <a:p>
            <a:endParaRPr lang="en-GB" dirty="0"/>
          </a:p>
          <a:p>
            <a:r>
              <a:rPr lang="en-GB" dirty="0"/>
              <a:t>Findings: signs of CAD (e.g., coronary stenosis)</a:t>
            </a:r>
          </a:p>
          <a:p>
            <a:r>
              <a:rPr lang="en-GB" dirty="0"/>
              <a:t>Exercise stress testing</a:t>
            </a:r>
          </a:p>
          <a:p>
            <a:endParaRPr lang="en-GB" dirty="0"/>
          </a:p>
          <a:p>
            <a:r>
              <a:rPr lang="en-GB" dirty="0"/>
              <a:t>    Indication: may be used to provoke possible exertional symptoms or assess fitness in patients with severe AR </a:t>
            </a:r>
          </a:p>
          <a:p>
            <a:endParaRPr lang="en-GB" dirty="0"/>
          </a:p>
          <a:p>
            <a:r>
              <a:rPr lang="en-GB" dirty="0"/>
              <a:t>Findings: symptoms of aortic regurgitation (e.g., </a:t>
            </a:r>
            <a:r>
              <a:rPr lang="en-GB" dirty="0" err="1"/>
              <a:t>dyspnea</a:t>
            </a:r>
            <a:r>
              <a:rPr lang="en-GB" dirty="0"/>
              <a:t>, angina)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E1451-6C80-4306-A8A5-104EDBBA7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75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Predictors of prognosis include left ventricular size, systolic function and ejection fraction.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 ○ Asymptomatic with LVEF &gt;50% with a dilated LV (end-diastolic dimension &gt;70mm or systolic dimension &gt;50mm)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Symptomatic patients: mortality rate is &gt; 10% per year.</a:t>
            </a:r>
          </a:p>
          <a:p>
            <a:endParaRPr lang="en-US" b="1" dirty="0"/>
          </a:p>
          <a:p>
            <a:endParaRPr lang="en-US" b="1" dirty="0"/>
          </a:p>
          <a:p>
            <a:endParaRPr lang="en-US" b="1" dirty="0"/>
          </a:p>
          <a:p>
            <a:r>
              <a:rPr lang="en-US" b="1" dirty="0"/>
              <a:t>Monitoring [5]</a:t>
            </a:r>
          </a:p>
          <a:p>
            <a:endParaRPr lang="en-US" b="1" dirty="0"/>
          </a:p>
          <a:p>
            <a:r>
              <a:rPr lang="en-US" b="1" dirty="0"/>
              <a:t>    Serial echocardiography: Regular follow-up imaging is indicated for asymptomatic patients to identify possible progression and indications for intervention.</a:t>
            </a:r>
          </a:p>
          <a:p>
            <a:r>
              <a:rPr lang="en-US" b="1" dirty="0"/>
              <a:t>        Mild regurgitation (AR stage B): every 3–5 years</a:t>
            </a:r>
          </a:p>
          <a:p>
            <a:r>
              <a:rPr lang="en-US" b="1" dirty="0"/>
              <a:t>        Moderate regurgitation (AR stage B): every 1–2 years</a:t>
            </a:r>
          </a:p>
          <a:p>
            <a:r>
              <a:rPr lang="en-US" b="1" dirty="0"/>
              <a:t>        AR stage C1 regurgitation: every 6–12 months </a:t>
            </a:r>
          </a:p>
          <a:p>
            <a:endParaRPr lang="en-US" b="1" dirty="0"/>
          </a:p>
          <a:p>
            <a:r>
              <a:rPr lang="en-US" b="1" dirty="0"/>
              <a:t>On-demand imaging is indicated for patients with any change in signs or symptoms.</a:t>
            </a:r>
          </a:p>
          <a:p>
            <a:endParaRPr lang="en-US" b="1" dirty="0"/>
          </a:p>
          <a:p>
            <a:endParaRPr lang="en-US" b="1" dirty="0"/>
          </a:p>
          <a:p>
            <a:endParaRPr lang="en-US" b="1" dirty="0"/>
          </a:p>
          <a:p>
            <a:endParaRPr lang="en-US" b="1" dirty="0"/>
          </a:p>
          <a:p>
            <a:endParaRPr lang="en-US" b="1" dirty="0"/>
          </a:p>
          <a:p>
            <a:endParaRPr lang="en-US" b="1" dirty="0"/>
          </a:p>
          <a:p>
            <a:r>
              <a:rPr lang="en-US" b="1" dirty="0"/>
              <a:t>Medical management [5]</a:t>
            </a:r>
          </a:p>
          <a:p>
            <a:r>
              <a:rPr lang="en-US" b="1" dirty="0"/>
              <a:t>Acute aortic regurgitation [3][15]</a:t>
            </a:r>
          </a:p>
          <a:p>
            <a:endParaRPr lang="en-US" b="1" dirty="0"/>
          </a:p>
          <a:p>
            <a:r>
              <a:rPr lang="en-US" b="1" dirty="0"/>
              <a:t>    Medical management is focused on stabilizing hemodynamics prior to surgery, e.g., via:</a:t>
            </a:r>
          </a:p>
          <a:p>
            <a:r>
              <a:rPr lang="en-US" b="1" dirty="0"/>
              <a:t>        Management of cardiogenic shock with </a:t>
            </a:r>
            <a:r>
              <a:rPr lang="en-US" b="1" dirty="0" err="1"/>
              <a:t>inoconstrictors</a:t>
            </a:r>
            <a:r>
              <a:rPr lang="en-US" b="1" dirty="0"/>
              <a:t> or </a:t>
            </a:r>
            <a:r>
              <a:rPr lang="en-US" b="1" dirty="0" err="1"/>
              <a:t>inodilators</a:t>
            </a:r>
            <a:r>
              <a:rPr lang="en-US" b="1" dirty="0"/>
              <a:t> (e.g., dobutamine or dopamine)</a:t>
            </a:r>
          </a:p>
          <a:p>
            <a:r>
              <a:rPr lang="en-US" b="1" dirty="0"/>
              <a:t>        Afterload reduction with vasodilators for acute heart failure (e.g., nitroprusside)</a:t>
            </a:r>
          </a:p>
          <a:p>
            <a:r>
              <a:rPr lang="en-US" b="1" dirty="0"/>
              <a:t>    Beta blockers may be indicated in aortic dissection; avoid in other causes of acute AR. </a:t>
            </a:r>
          </a:p>
          <a:p>
            <a:endParaRPr lang="en-US" b="1" dirty="0"/>
          </a:p>
          <a:p>
            <a:r>
              <a:rPr lang="en-US" b="1" dirty="0"/>
              <a:t>    [5]</a:t>
            </a:r>
          </a:p>
          <a:p>
            <a:endParaRPr lang="en-US" b="1" dirty="0"/>
          </a:p>
          <a:p>
            <a:r>
              <a:rPr lang="en-US" b="1" dirty="0"/>
              <a:t>Avoid beta blockers in acute AR, unless due to aortic dissection. [5]</a:t>
            </a:r>
          </a:p>
          <a:p>
            <a:r>
              <a:rPr lang="en-US" b="1" dirty="0"/>
              <a:t>Chronic aortic regurgitation</a:t>
            </a:r>
          </a:p>
          <a:p>
            <a:r>
              <a:rPr lang="en-US" b="1" dirty="0"/>
              <a:t>All patients should be screened and treated for other cardiac risk factors. No medical treatments are known to influence the progression of the disease. [17]</a:t>
            </a:r>
          </a:p>
          <a:p>
            <a:endParaRPr lang="en-US" b="1" dirty="0"/>
          </a:p>
          <a:p>
            <a:r>
              <a:rPr lang="en-US" b="1" dirty="0"/>
              <a:t>    Hypertension</a:t>
            </a:r>
          </a:p>
          <a:p>
            <a:r>
              <a:rPr lang="en-US" b="1" dirty="0"/>
              <a:t>        Initiate treatment if systolic blood pressure is &gt; 140 mm Hg and follow standard hypertension guidelines.</a:t>
            </a:r>
          </a:p>
          <a:p>
            <a:r>
              <a:rPr lang="en-US" b="1" dirty="0"/>
              <a:t>        Vasodilators (e.g., ACE inhibitors, ARBs) may be preferable to beta blockers. </a:t>
            </a:r>
          </a:p>
          <a:p>
            <a:endParaRPr lang="en-US" b="1" dirty="0"/>
          </a:p>
          <a:p>
            <a:r>
              <a:rPr lang="en-US" b="1" dirty="0"/>
              <a:t>    [17]</a:t>
            </a:r>
          </a:p>
          <a:p>
            <a:endParaRPr lang="en-US" b="1" dirty="0"/>
          </a:p>
          <a:p>
            <a:r>
              <a:rPr lang="en-US" b="1" dirty="0"/>
              <a:t>Heart failure: Manage according to guideline recommendations (see “Treatment of heart failure”).</a:t>
            </a:r>
          </a:p>
          <a:p>
            <a:r>
              <a:rPr lang="en-US" b="1" dirty="0"/>
              <a:t>Prophylactic antibiotics</a:t>
            </a:r>
          </a:p>
          <a:p>
            <a:endParaRPr lang="en-US" b="1" dirty="0"/>
          </a:p>
          <a:p>
            <a:r>
              <a:rPr lang="en-US" b="1" dirty="0"/>
              <a:t>    At-risk patients, e.g., with prosthetic valves or a history of infective endocarditis: Consider antibiotic prophylaxis prior to certain dental procedures (see “Prophylaxis for endocarditis”). [6]</a:t>
            </a:r>
          </a:p>
          <a:p>
            <a:r>
              <a:rPr lang="en-US" b="1" dirty="0"/>
              <a:t>    Rheumatic heart disease: long-term secondary prophylaxis (see “Prevention” in “Rheumatic fever” for details) </a:t>
            </a:r>
          </a:p>
          <a:p>
            <a:endParaRPr lang="en-US" b="1" dirty="0"/>
          </a:p>
          <a:p>
            <a:r>
              <a:rPr lang="en-US" b="1" dirty="0"/>
              <a:t>[18]</a:t>
            </a:r>
          </a:p>
          <a:p>
            <a:endParaRPr lang="en-US" b="1" dirty="0"/>
          </a:p>
          <a:p>
            <a:endParaRPr lang="en-US" b="1" dirty="0"/>
          </a:p>
          <a:p>
            <a:endParaRPr lang="en-US" b="1" dirty="0"/>
          </a:p>
          <a:p>
            <a:endParaRPr lang="en-US" b="1" dirty="0"/>
          </a:p>
          <a:p>
            <a:endParaRPr lang="en-US" b="1" dirty="0"/>
          </a:p>
          <a:p>
            <a:endParaRPr lang="en-US" b="1" dirty="0"/>
          </a:p>
          <a:p>
            <a:r>
              <a:rPr lang="en-US" b="1" dirty="0"/>
              <a:t>Surgical management </a:t>
            </a:r>
            <a:r>
              <a:rPr lang="en-US" b="1" baseline="30000" dirty="0"/>
              <a:t>[5]</a:t>
            </a:r>
            <a:r>
              <a:rPr lang="en-US" b="1" dirty="0"/>
              <a:t> </a:t>
            </a:r>
          </a:p>
          <a:p>
            <a:r>
              <a:rPr lang="en-US" dirty="0"/>
              <a:t>The choice of procedure depends on the cause of the valve defect and comorbidities. All patients with severe aortic regurgitation being considered for intervention should be evaluated by members of a </a:t>
            </a:r>
            <a:r>
              <a:rPr lang="en-US" dirty="0">
                <a:hlinkClick r:id="rId3"/>
              </a:rPr>
              <a:t>heart valve</a:t>
            </a:r>
            <a:r>
              <a:rPr lang="en-US" dirty="0"/>
              <a:t> team if feasible. </a:t>
            </a:r>
          </a:p>
          <a:p>
            <a:pPr>
              <a:buFont typeface="Arial" panose="020B0604020202020204" pitchFamily="34" charset="0"/>
              <a:buChar char="•"/>
            </a:pPr>
            <a:r>
              <a:rPr lang="en-US" dirty="0"/>
              <a:t>Indications </a:t>
            </a:r>
            <a:r>
              <a:rPr lang="en-US" baseline="30000" dirty="0"/>
              <a:t>[5][16]</a:t>
            </a:r>
            <a:r>
              <a:rPr lang="en-US" dirty="0"/>
              <a:t> Acute severe AR</a:t>
            </a:r>
          </a:p>
          <a:p>
            <a:pPr>
              <a:buFont typeface="Arial" panose="020B0604020202020204" pitchFamily="34" charset="0"/>
              <a:buChar char="•"/>
            </a:pPr>
            <a:r>
              <a:rPr lang="en-US" dirty="0"/>
              <a:t>Symptomatic chronic severe AR (</a:t>
            </a:r>
            <a:r>
              <a:rPr lang="en-US" dirty="0">
                <a:hlinkClick r:id="rId4"/>
              </a:rPr>
              <a:t>AR stage D</a:t>
            </a:r>
            <a:r>
              <a:rPr lang="en-US" dirty="0"/>
              <a:t>) </a:t>
            </a:r>
          </a:p>
          <a:p>
            <a:pPr>
              <a:buFont typeface="Arial" panose="020B0604020202020204" pitchFamily="34" charset="0"/>
              <a:buChar char="•"/>
            </a:pPr>
            <a:r>
              <a:rPr lang="en-US" dirty="0"/>
              <a:t>Asymptomatic chronic severe AR (AR stage C) with one of the following: Reduced LVEF ≤ 55% Consider if LVESD &gt; 50 mm Cardiac </a:t>
            </a:r>
            <a:r>
              <a:rPr lang="en-US" dirty="0">
                <a:hlinkClick r:id="rId5"/>
              </a:rPr>
              <a:t>surgery</a:t>
            </a:r>
            <a:r>
              <a:rPr lang="en-US" dirty="0"/>
              <a:t> for other indications Surgical </a:t>
            </a:r>
            <a:r>
              <a:rPr lang="en-US" dirty="0">
                <a:hlinkClick r:id="rId6"/>
              </a:rPr>
              <a:t>aortic valve replacement</a:t>
            </a:r>
            <a:r>
              <a:rPr lang="en-US" dirty="0"/>
              <a:t>: Standard procedure for acute and chronic AR (see “Prosthetic heart valve” for details) </a:t>
            </a:r>
            <a:r>
              <a:rPr lang="en-US" baseline="30000" dirty="0"/>
              <a:t>[3]</a:t>
            </a:r>
            <a:r>
              <a:rPr lang="en-US" dirty="0"/>
              <a:t> Alternative procedures </a:t>
            </a:r>
            <a:r>
              <a:rPr lang="en-US" baseline="30000" dirty="0"/>
              <a:t>[2]</a:t>
            </a:r>
            <a:r>
              <a:rPr lang="en-US" dirty="0"/>
              <a:t> Valve-sparing repair of </a:t>
            </a:r>
            <a:r>
              <a:rPr lang="en-US" dirty="0">
                <a:hlinkClick r:id="rId7"/>
              </a:rPr>
              <a:t>aortic sinuses</a:t>
            </a:r>
            <a:r>
              <a:rPr lang="en-US" dirty="0"/>
              <a:t> and </a:t>
            </a:r>
            <a:r>
              <a:rPr lang="en-US" dirty="0">
                <a:hlinkClick r:id="rId8"/>
              </a:rPr>
              <a:t>ascending aorta</a:t>
            </a:r>
            <a:r>
              <a:rPr lang="en-US" dirty="0"/>
              <a:t> </a:t>
            </a:r>
          </a:p>
          <a:p>
            <a:pPr>
              <a:buFont typeface="Arial" panose="020B0604020202020204" pitchFamily="34" charset="0"/>
              <a:buChar char="•"/>
            </a:pPr>
            <a:r>
              <a:rPr lang="en-US" dirty="0"/>
              <a:t>: may be considered if AR is caused by aortic dilatation and the valve itself is unimpaired Primary </a:t>
            </a:r>
            <a:r>
              <a:rPr lang="en-US" dirty="0">
                <a:hlinkClick r:id="rId9"/>
              </a:rPr>
              <a:t>valve repair</a:t>
            </a:r>
            <a:r>
              <a:rPr lang="en-US" dirty="0"/>
              <a:t>: not routinely performed, but may be considered in isolated minor leaflet damage </a:t>
            </a:r>
            <a:r>
              <a:rPr lang="en-US" baseline="30000" dirty="0"/>
              <a:t>[2]</a:t>
            </a:r>
            <a:r>
              <a:rPr lang="en-US" dirty="0"/>
              <a:t> </a:t>
            </a:r>
          </a:p>
          <a:p>
            <a:pPr>
              <a:buFont typeface="Arial" panose="020B0604020202020204" pitchFamily="34" charset="0"/>
              <a:buChar char="•"/>
            </a:pPr>
            <a:r>
              <a:rPr lang="en-US" dirty="0">
                <a:hlinkClick r:id="rId10"/>
              </a:rPr>
              <a:t>Transcatheter aortic valve replacement</a:t>
            </a:r>
            <a:r>
              <a:rPr lang="en-US" dirty="0"/>
              <a:t>: not recommended for treatment of isolated AR </a:t>
            </a:r>
          </a:p>
          <a:p>
            <a:pPr>
              <a:buFont typeface="Arial" panose="020B0604020202020204" pitchFamily="34" charset="0"/>
              <a:buChar char="•"/>
            </a:pPr>
            <a:r>
              <a:rPr lang="en-US" dirty="0"/>
              <a:t>Follow-up Complications of </a:t>
            </a:r>
            <a:r>
              <a:rPr lang="en-US" dirty="0">
                <a:hlinkClick r:id="rId6"/>
              </a:rPr>
              <a:t>aortic valve replacement</a:t>
            </a:r>
            <a:r>
              <a:rPr lang="en-US" dirty="0"/>
              <a:t> include </a:t>
            </a:r>
            <a:r>
              <a:rPr lang="en-US" dirty="0">
                <a:hlinkClick r:id="rId11"/>
              </a:rPr>
              <a:t>arrhythmias</a:t>
            </a:r>
            <a:r>
              <a:rPr lang="en-US" dirty="0"/>
              <a:t>, </a:t>
            </a:r>
            <a:r>
              <a:rPr lang="en-US" dirty="0">
                <a:hlinkClick r:id="rId12"/>
              </a:rPr>
              <a:t>endocarditis</a:t>
            </a:r>
            <a:r>
              <a:rPr lang="en-US" dirty="0"/>
              <a:t>, and </a:t>
            </a:r>
            <a:r>
              <a:rPr lang="en-US" dirty="0">
                <a:hlinkClick r:id="rId13"/>
              </a:rPr>
              <a:t>thromboembolism</a:t>
            </a:r>
            <a:r>
              <a:rPr lang="en-US" dirty="0"/>
              <a:t> </a:t>
            </a:r>
          </a:p>
          <a:p>
            <a:pPr>
              <a:buFont typeface="Arial" panose="020B0604020202020204" pitchFamily="34" charset="0"/>
              <a:buChar char="•"/>
            </a:pPr>
            <a:r>
              <a:rPr lang="en-US" dirty="0">
                <a:hlinkClick r:id="rId14"/>
              </a:rPr>
              <a:t>Antithrombotic therapy for patients with prosthetic aortic valves</a:t>
            </a:r>
            <a:r>
              <a:rPr lang="en-US" dirty="0"/>
              <a:t> depends on the choice of valve replacement (mechanical or bioprosthetic) and </a:t>
            </a:r>
            <a:r>
              <a:rPr lang="en-US" dirty="0">
                <a:hlinkClick r:id="rId15"/>
              </a:rPr>
              <a:t>risk factors</a:t>
            </a:r>
            <a:r>
              <a:rPr lang="en-US" dirty="0"/>
              <a:t>.</a:t>
            </a:r>
          </a:p>
          <a:p>
            <a:endParaRPr lang="en-US" dirty="0"/>
          </a:p>
          <a:p>
            <a:r>
              <a:rPr lang="en-US" dirty="0"/>
              <a:t>[5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4E1451-6C80-4306-A8A5-104EDBBA75BA}" type="slidenum">
              <a:rPr lang="en-GB" smtClean="0"/>
              <a:t>36</a:t>
            </a:fld>
            <a:endParaRPr lang="en-GB"/>
          </a:p>
        </p:txBody>
      </p:sp>
    </p:spTree>
    <p:extLst>
      <p:ext uri="{BB962C8B-B14F-4D97-AF65-F5344CB8AC3E}">
        <p14:creationId xmlns:p14="http://schemas.microsoft.com/office/powerpoint/2010/main" val="2781763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E1451-6C80-4306-A8A5-104EDBBA75BA}" type="slidenum">
              <a:rPr lang="en-GB" smtClean="0"/>
              <a:t>37</a:t>
            </a:fld>
            <a:endParaRPr lang="en-GB"/>
          </a:p>
        </p:txBody>
      </p:sp>
    </p:spTree>
    <p:extLst>
      <p:ext uri="{BB962C8B-B14F-4D97-AF65-F5344CB8AC3E}">
        <p14:creationId xmlns:p14="http://schemas.microsoft.com/office/powerpoint/2010/main" val="4139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4E1451-6C80-4306-A8A5-104EDBBA75BA}" type="slidenum">
              <a:rPr lang="en-GB" smtClean="0"/>
              <a:t>13</a:t>
            </a:fld>
            <a:endParaRPr lang="en-GB"/>
          </a:p>
        </p:txBody>
      </p:sp>
    </p:spTree>
    <p:extLst>
      <p:ext uri="{BB962C8B-B14F-4D97-AF65-F5344CB8AC3E}">
        <p14:creationId xmlns:p14="http://schemas.microsoft.com/office/powerpoint/2010/main" val="108048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Narrowed opening area of the </a:t>
            </a:r>
            <a:r>
              <a:rPr lang="en-US" dirty="0">
                <a:hlinkClick r:id="rId3"/>
              </a:rPr>
              <a:t>aortic valve</a:t>
            </a:r>
            <a:r>
              <a:rPr lang="en-US" dirty="0"/>
              <a:t> during </a:t>
            </a:r>
            <a:r>
              <a:rPr lang="en-US" dirty="0">
                <a:hlinkClick r:id="rId4"/>
              </a:rPr>
              <a:t>systole</a:t>
            </a:r>
            <a:r>
              <a:rPr lang="en-US" dirty="0"/>
              <a:t> → obstruction of blood flow from </a:t>
            </a:r>
            <a:r>
              <a:rPr lang="en-US" dirty="0">
                <a:hlinkClick r:id="rId5"/>
              </a:rPr>
              <a:t>left ventricle</a:t>
            </a:r>
            <a:r>
              <a:rPr lang="en-US" dirty="0"/>
              <a:t> (LV) → increased LV pressure → </a:t>
            </a:r>
            <a:r>
              <a:rPr lang="en-US" dirty="0">
                <a:hlinkClick r:id="rId5"/>
              </a:rPr>
              <a:t>left ventricular</a:t>
            </a:r>
            <a:r>
              <a:rPr lang="en-US" dirty="0"/>
              <a:t> </a:t>
            </a:r>
            <a:r>
              <a:rPr lang="en-US" dirty="0">
                <a:hlinkClick r:id="rId6"/>
              </a:rPr>
              <a:t>concentric hypertrophy</a:t>
            </a:r>
            <a:r>
              <a:rPr lang="en-US" dirty="0"/>
              <a:t>, which leads to: Increased LV oxygen demand </a:t>
            </a:r>
          </a:p>
          <a:p>
            <a:r>
              <a:rPr lang="en-US" dirty="0"/>
              <a:t>Impaired </a:t>
            </a:r>
            <a:r>
              <a:rPr lang="en-US" dirty="0">
                <a:hlinkClick r:id="rId7"/>
              </a:rPr>
              <a:t>ventricular filling</a:t>
            </a:r>
            <a:r>
              <a:rPr lang="en-US" dirty="0"/>
              <a:t> during </a:t>
            </a:r>
            <a:r>
              <a:rPr lang="en-US" dirty="0">
                <a:hlinkClick r:id="rId8"/>
              </a:rPr>
              <a:t>diastole</a:t>
            </a:r>
            <a:r>
              <a:rPr lang="en-US" dirty="0"/>
              <a:t> → </a:t>
            </a:r>
            <a:r>
              <a:rPr lang="en-US" dirty="0">
                <a:hlinkClick r:id="rId9"/>
              </a:rPr>
              <a:t>left heart failure</a:t>
            </a:r>
            <a:r>
              <a:rPr lang="en-US" dirty="0"/>
              <a:t>. Reduced coronary flow reserve Initially, </a:t>
            </a:r>
            <a:r>
              <a:rPr lang="en-US" dirty="0">
                <a:hlinkClick r:id="rId10"/>
              </a:rPr>
              <a:t>cardiac output</a:t>
            </a:r>
            <a:r>
              <a:rPr lang="en-US" dirty="0"/>
              <a:t> (CO) can be maintained , Later, the decreased distensibility of the </a:t>
            </a:r>
            <a:r>
              <a:rPr lang="en-US" dirty="0">
                <a:hlinkClick r:id="rId5"/>
              </a:rPr>
              <a:t>left ventricle</a:t>
            </a:r>
            <a:r>
              <a:rPr lang="en-US" dirty="0"/>
              <a:t> reduces </a:t>
            </a:r>
            <a:r>
              <a:rPr lang="en-US" dirty="0">
                <a:hlinkClick r:id="rId10"/>
              </a:rPr>
              <a:t>cardiac output</a:t>
            </a:r>
            <a:r>
              <a:rPr lang="en-US" dirty="0"/>
              <a:t> and may then cause backflow into the </a:t>
            </a:r>
            <a:r>
              <a:rPr lang="en-US" dirty="0">
                <a:hlinkClick r:id="rId11"/>
              </a:rPr>
              <a:t>pulmonary veins</a:t>
            </a:r>
            <a:r>
              <a:rPr lang="en-US" dirty="0"/>
              <a:t> and </a:t>
            </a:r>
            <a:r>
              <a:rPr lang="en-US" dirty="0">
                <a:hlinkClick r:id="rId12"/>
              </a:rPr>
              <a:t>capillaries</a:t>
            </a:r>
            <a:r>
              <a:rPr lang="en-US" dirty="0"/>
              <a:t> → higher </a:t>
            </a:r>
            <a:r>
              <a:rPr lang="en-US" dirty="0">
                <a:hlinkClick r:id="rId13"/>
              </a:rPr>
              <a:t>afterload</a:t>
            </a:r>
            <a:r>
              <a:rPr lang="en-US" dirty="0"/>
              <a:t> (pulmonic pressure) on the right </a:t>
            </a:r>
            <a:r>
              <a:rPr lang="en-US" dirty="0">
                <a:hlinkClick r:id="rId14"/>
              </a:rPr>
              <a:t>heart</a:t>
            </a:r>
            <a:r>
              <a:rPr lang="en-US" dirty="0"/>
              <a:t> → </a:t>
            </a:r>
            <a:r>
              <a:rPr lang="en-US" dirty="0">
                <a:hlinkClick r:id="rId15"/>
              </a:rPr>
              <a:t>right heart failure</a:t>
            </a:r>
            <a:r>
              <a:rPr lang="en-US" dirty="0"/>
              <a:t> </a:t>
            </a:r>
            <a:endParaRPr lang="en-GB" dirty="0"/>
          </a:p>
        </p:txBody>
      </p:sp>
      <p:sp>
        <p:nvSpPr>
          <p:cNvPr id="4" name="Slide Number Placeholder 3"/>
          <p:cNvSpPr>
            <a:spLocks noGrp="1"/>
          </p:cNvSpPr>
          <p:nvPr>
            <p:ph type="sldNum" sz="quarter" idx="5"/>
          </p:nvPr>
        </p:nvSpPr>
        <p:spPr/>
        <p:txBody>
          <a:bodyPr/>
          <a:lstStyle/>
          <a:p>
            <a:fld id="{794E1451-6C80-4306-A8A5-104EDBBA75BA}" type="slidenum">
              <a:rPr lang="en-GB" smtClean="0"/>
              <a:t>15</a:t>
            </a:fld>
            <a:endParaRPr lang="en-GB"/>
          </a:p>
        </p:txBody>
      </p:sp>
    </p:spTree>
    <p:extLst>
      <p:ext uri="{BB962C8B-B14F-4D97-AF65-F5344CB8AC3E}">
        <p14:creationId xmlns:p14="http://schemas.microsoft.com/office/powerpoint/2010/main" val="74980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E1451-6C80-4306-A8A5-104EDBBA75BA}" type="slidenum">
              <a:rPr lang="en-GB" smtClean="0"/>
              <a:t>19</a:t>
            </a:fld>
            <a:endParaRPr lang="en-GB"/>
          </a:p>
        </p:txBody>
      </p:sp>
    </p:spTree>
    <p:extLst>
      <p:ext uri="{BB962C8B-B14F-4D97-AF65-F5344CB8AC3E}">
        <p14:creationId xmlns:p14="http://schemas.microsoft.com/office/powerpoint/2010/main" val="270226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Aortic valve stenosis is a progressive condition and definitive management requires valve replacement.</a:t>
            </a:r>
          </a:p>
          <a:p>
            <a:r>
              <a:rPr lang="en-US" dirty="0"/>
              <a:t>    Urgency of valve repair/replacement depends on staging.</a:t>
            </a:r>
          </a:p>
          <a:p>
            <a:r>
              <a:rPr lang="en-US" dirty="0"/>
              <a:t>        Symptomatic and/or severe AS: aortic valve replacement usually indicated </a:t>
            </a:r>
          </a:p>
          <a:p>
            <a:endParaRPr lang="en-US" dirty="0"/>
          </a:p>
          <a:p>
            <a:r>
              <a:rPr lang="en-US" dirty="0"/>
              <a:t>Afterload reduction (e.g., with vasodilators or diuretics) in severe AS  in severe AS may reduce cardiac output enough to compromise systemic and myocardial perfusion. Careful titration is recommended with specialist guidance</a:t>
            </a:r>
          </a:p>
          <a:p>
            <a:r>
              <a:rPr lang="en-GB" dirty="0"/>
              <a:t>– peak velocity through the aortic valve &gt;5.5 m/s</a:t>
            </a:r>
          </a:p>
          <a:p>
            <a:r>
              <a:rPr lang="en-GB" dirty="0"/>
              <a:t>– Systolic pulmonary artery pressure &gt;60 mmHg</a:t>
            </a:r>
          </a:p>
          <a:p>
            <a:r>
              <a:rPr lang="en-GB" dirty="0"/>
              <a:t>– Rapid increase in velocity through the valve at &gt;0.3 m/s/year</a:t>
            </a:r>
            <a:endParaRPr lang="en-US" dirty="0"/>
          </a:p>
          <a:p>
            <a:endParaRPr lang="en-US" dirty="0"/>
          </a:p>
          <a:p>
            <a:endParaRPr lang="en-US" dirty="0"/>
          </a:p>
          <a:p>
            <a:r>
              <a:rPr lang="en-US" dirty="0"/>
              <a:t>Hypertension: Follow standard hypertension guidelines; medication should be carefully titrated to avoid hypotension.</a:t>
            </a:r>
          </a:p>
          <a:p>
            <a:r>
              <a:rPr lang="en-US" dirty="0"/>
              <a:t>        ACE-inhibitors may be beneficial in the prevention of cardiac remodeling. </a:t>
            </a:r>
          </a:p>
          <a:p>
            <a:endParaRPr lang="en-US" dirty="0"/>
          </a:p>
        </p:txBody>
      </p:sp>
      <p:sp>
        <p:nvSpPr>
          <p:cNvPr id="4" name="Slide Number Placeholder 3"/>
          <p:cNvSpPr>
            <a:spLocks noGrp="1"/>
          </p:cNvSpPr>
          <p:nvPr>
            <p:ph type="sldNum" sz="quarter" idx="5"/>
          </p:nvPr>
        </p:nvSpPr>
        <p:spPr/>
        <p:txBody>
          <a:bodyPr/>
          <a:lstStyle/>
          <a:p>
            <a:fld id="{794E1451-6C80-4306-A8A5-104EDBBA75BA}" type="slidenum">
              <a:rPr lang="en-GB" smtClean="0"/>
              <a:t>22</a:t>
            </a:fld>
            <a:endParaRPr lang="en-GB"/>
          </a:p>
        </p:txBody>
      </p:sp>
    </p:spTree>
    <p:extLst>
      <p:ext uri="{BB962C8B-B14F-4D97-AF65-F5344CB8AC3E}">
        <p14:creationId xmlns:p14="http://schemas.microsoft.com/office/powerpoint/2010/main" val="70097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Aortic regurgitation results from an incompetent aortic valve causing a</a:t>
            </a:r>
          </a:p>
          <a:p>
            <a:pPr algn="l"/>
            <a:r>
              <a:rPr lang="en-US" sz="1800" b="0" i="0" u="none" strike="noStrike" baseline="0" dirty="0">
                <a:latin typeface="Calibri" panose="020F0502020204030204" pitchFamily="34" charset="0"/>
              </a:rPr>
              <a:t>regurgitant flow of blood in diastole.</a:t>
            </a:r>
          </a:p>
          <a:p>
            <a:pPr algn="l"/>
            <a:r>
              <a:rPr lang="en-US" sz="1800" b="0" i="0" u="none" strike="noStrike" baseline="0" dirty="0">
                <a:latin typeface="ArialMT"/>
              </a:rPr>
              <a:t>• </a:t>
            </a:r>
            <a:r>
              <a:rPr lang="en-US" sz="1800" b="0" i="0" u="none" strike="noStrike" baseline="0" dirty="0">
                <a:latin typeface="Calibri" panose="020F0502020204030204" pitchFamily="34" charset="0"/>
              </a:rPr>
              <a:t>Usually presents 4th-6th decades of life.</a:t>
            </a:r>
          </a:p>
          <a:p>
            <a:pPr algn="l"/>
            <a:r>
              <a:rPr lang="en-US" sz="1800" b="0" i="0" u="none" strike="noStrike" baseline="0" dirty="0">
                <a:latin typeface="ArialMT"/>
              </a:rPr>
              <a:t>• </a:t>
            </a:r>
            <a:r>
              <a:rPr lang="en-US" sz="1800" b="0" i="0" u="none" strike="noStrike" baseline="0" dirty="0">
                <a:latin typeface="Calibri" panose="020F0502020204030204" pitchFamily="34" charset="0"/>
              </a:rPr>
              <a:t>Affects males 3 times more commonly than women.</a:t>
            </a:r>
          </a:p>
          <a:p>
            <a:pPr algn="l"/>
            <a:r>
              <a:rPr lang="en-US" sz="1800" b="0" i="0" u="none" strike="noStrike" baseline="0" dirty="0">
                <a:latin typeface="ArialMT"/>
              </a:rPr>
              <a:t>• </a:t>
            </a:r>
            <a:r>
              <a:rPr lang="en-US" sz="1800" b="0" i="0" u="none" strike="noStrike" baseline="0" dirty="0">
                <a:latin typeface="Calibri" panose="020F0502020204030204" pitchFamily="34" charset="0"/>
              </a:rPr>
              <a:t>Severe disease is seen in &lt; 1% of the population.</a:t>
            </a:r>
          </a:p>
          <a:p>
            <a:pPr algn="l"/>
            <a:r>
              <a:rPr lang="en-US" sz="1800" b="0" i="0" u="none" strike="noStrike" baseline="0" dirty="0">
                <a:latin typeface="ArialMT"/>
              </a:rPr>
              <a:t>• </a:t>
            </a:r>
            <a:r>
              <a:rPr lang="en-US" sz="1800" b="0" i="0" u="none" strike="noStrike" baseline="0" dirty="0">
                <a:latin typeface="Calibri" panose="020F0502020204030204" pitchFamily="34" charset="0"/>
              </a:rPr>
              <a:t>The most common causes are degenerative disease &amp; congenital bicuspid valve.</a:t>
            </a:r>
            <a:endParaRPr lang="en-US" dirty="0"/>
          </a:p>
        </p:txBody>
      </p:sp>
      <p:sp>
        <p:nvSpPr>
          <p:cNvPr id="4" name="Slide Number Placeholder 3"/>
          <p:cNvSpPr>
            <a:spLocks noGrp="1"/>
          </p:cNvSpPr>
          <p:nvPr>
            <p:ph type="sldNum" sz="quarter" idx="5"/>
          </p:nvPr>
        </p:nvSpPr>
        <p:spPr/>
        <p:txBody>
          <a:bodyPr/>
          <a:lstStyle/>
          <a:p>
            <a:fld id="{794E1451-6C80-4306-A8A5-104EDBBA75BA}" type="slidenum">
              <a:rPr lang="en-GB" smtClean="0"/>
              <a:t>25</a:t>
            </a:fld>
            <a:endParaRPr lang="en-GB"/>
          </a:p>
        </p:txBody>
      </p:sp>
    </p:spTree>
    <p:extLst>
      <p:ext uri="{BB962C8B-B14F-4D97-AF65-F5344CB8AC3E}">
        <p14:creationId xmlns:p14="http://schemas.microsoft.com/office/powerpoint/2010/main" val="15173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alibri" panose="020F0502020204030204" pitchFamily="34" charset="0"/>
              </a:rPr>
              <a:t>Aortic regurgitation results from an incompetent aortic valve causing a</a:t>
            </a:r>
          </a:p>
          <a:p>
            <a:pPr algn="l"/>
            <a:r>
              <a:rPr lang="en-US" sz="1800" b="0" i="0" u="none" strike="noStrike" baseline="0" dirty="0">
                <a:latin typeface="Calibri" panose="020F0502020204030204" pitchFamily="34" charset="0"/>
              </a:rPr>
              <a:t>regurgitant flow of blood in diastole.</a:t>
            </a:r>
          </a:p>
          <a:p>
            <a:pPr algn="l"/>
            <a:r>
              <a:rPr lang="en-US" sz="1800" b="0" i="0" u="none" strike="noStrike" baseline="0" dirty="0">
                <a:latin typeface="ArialMT"/>
              </a:rPr>
              <a:t>• </a:t>
            </a:r>
            <a:r>
              <a:rPr lang="en-US" sz="1800" b="0" i="0" u="none" strike="noStrike" baseline="0" dirty="0">
                <a:latin typeface="Calibri" panose="020F0502020204030204" pitchFamily="34" charset="0"/>
              </a:rPr>
              <a:t>Usually presents 4th-6th decades of life.</a:t>
            </a:r>
          </a:p>
          <a:p>
            <a:pPr algn="l"/>
            <a:r>
              <a:rPr lang="en-US" sz="1800" b="0" i="0" u="none" strike="noStrike" baseline="0" dirty="0">
                <a:latin typeface="ArialMT"/>
              </a:rPr>
              <a:t>• </a:t>
            </a:r>
            <a:r>
              <a:rPr lang="en-US" sz="1800" b="0" i="0" u="none" strike="noStrike" baseline="0" dirty="0">
                <a:latin typeface="Calibri" panose="020F0502020204030204" pitchFamily="34" charset="0"/>
              </a:rPr>
              <a:t>Affects males 3 times more commonly than women.</a:t>
            </a:r>
          </a:p>
          <a:p>
            <a:pPr algn="l"/>
            <a:r>
              <a:rPr lang="en-US" sz="1800" b="0" i="0" u="none" strike="noStrike" baseline="0" dirty="0">
                <a:latin typeface="ArialMT"/>
              </a:rPr>
              <a:t>• </a:t>
            </a:r>
            <a:r>
              <a:rPr lang="en-US" sz="1800" b="0" i="0" u="none" strike="noStrike" baseline="0" dirty="0">
                <a:latin typeface="Calibri" panose="020F0502020204030204" pitchFamily="34" charset="0"/>
              </a:rPr>
              <a:t>Severe disease is seen in &lt; 1% of the population.</a:t>
            </a:r>
          </a:p>
          <a:p>
            <a:pPr algn="l"/>
            <a:r>
              <a:rPr lang="en-US" sz="1800" b="0" i="0" u="none" strike="noStrike" baseline="0" dirty="0">
                <a:latin typeface="ArialMT"/>
              </a:rPr>
              <a:t>• </a:t>
            </a:r>
            <a:r>
              <a:rPr lang="en-US" sz="1800" b="0" i="0" u="none" strike="noStrike" baseline="0" dirty="0">
                <a:latin typeface="Calibri" panose="020F0502020204030204" pitchFamily="34" charset="0"/>
              </a:rPr>
              <a:t>The most common causes are degenerative disease &amp; congenital bicuspid</a:t>
            </a:r>
          </a:p>
          <a:p>
            <a:pPr algn="l"/>
            <a:r>
              <a:rPr lang="en-US" sz="1800" b="0" i="0" u="none" strike="noStrike" baseline="0" dirty="0">
                <a:latin typeface="Calibri" panose="020F0502020204030204" pitchFamily="34" charset="0"/>
              </a:rPr>
              <a:t>valve.</a:t>
            </a:r>
            <a:r>
              <a:rPr lang="en-GB" sz="1800" b="0" i="0" u="none" strike="noStrike" baseline="0" dirty="0">
                <a:latin typeface="HelveticaNeueLTStd-LtCn"/>
              </a:rPr>
              <a:t>– </a:t>
            </a:r>
          </a:p>
          <a:p>
            <a:pPr algn="l"/>
            <a:r>
              <a:rPr lang="en-GB" sz="1800" b="0" i="0" u="none" strike="noStrike" baseline="0" dirty="0">
                <a:latin typeface="HelveticaNeueLTStd-LtCn"/>
              </a:rPr>
              <a:t>– </a:t>
            </a:r>
            <a:endParaRPr lang="en-GB" dirty="0"/>
          </a:p>
          <a:p>
            <a:r>
              <a:rPr lang="en-GB" dirty="0"/>
              <a:t>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Chronic aortic regurgitation [1][3]</a:t>
            </a:r>
          </a:p>
          <a:p>
            <a:endParaRPr lang="en-GB" dirty="0"/>
          </a:p>
          <a:p>
            <a:r>
              <a:rPr lang="en-GB" dirty="0"/>
              <a:t>    Primary valvular defect </a:t>
            </a:r>
          </a:p>
          <a:p>
            <a:endParaRPr lang="en-GB" dirty="0"/>
          </a:p>
          <a:p>
            <a:r>
              <a:rPr lang="en-GB" dirty="0"/>
              <a:t>Calcific aortic valve disease: most common cause of AR in older patients in high-income countries</a:t>
            </a:r>
          </a:p>
          <a:p>
            <a:r>
              <a:rPr lang="en-GB" dirty="0"/>
              <a:t>Aortic dilatation</a:t>
            </a:r>
          </a:p>
          <a:p>
            <a:endParaRPr lang="en-GB" dirty="0"/>
          </a:p>
          <a:p>
            <a:r>
              <a:rPr lang="en-GB" dirty="0"/>
              <a:t>    Connective tissue disorders (e.g., Marfan syndrome, Ehlers-Danlos syndrome)</a:t>
            </a:r>
          </a:p>
          <a:p>
            <a:r>
              <a:rPr lang="en-GB" dirty="0"/>
              <a:t>    Chronic hypertension</a:t>
            </a:r>
          </a:p>
          <a:p>
            <a:r>
              <a:rPr lang="en-GB" dirty="0"/>
              <a:t>    Aortitis of any </a:t>
            </a:r>
            <a:r>
              <a:rPr lang="en-GB" dirty="0" err="1"/>
              <a:t>etiology</a:t>
            </a:r>
            <a:r>
              <a:rPr lang="en-GB" dirty="0"/>
              <a:t> (e.g., tertiary syphilis)</a:t>
            </a:r>
          </a:p>
          <a:p>
            <a:r>
              <a:rPr lang="en-GB" dirty="0"/>
              <a:t>    Thoracic aortic aneurysm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E1451-6C80-4306-A8A5-104EDBBA7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144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Blood flows back into the left ventricle from the aorta, meaning that the left ventricle has to overcome the increased volume in its subsequent contraction. </a:t>
            </a:r>
          </a:p>
          <a:p>
            <a:r>
              <a:rPr lang="en-GB" dirty="0"/>
              <a:t>A sharp increase in end diastolic volume with a relatively non-compliant left ventricle causes an increase in heart rate and contractility to counteract the increasing preload.</a:t>
            </a:r>
          </a:p>
          <a:p>
            <a:r>
              <a:rPr lang="en-GB" dirty="0"/>
              <a:t>In acute aortic regurgitation, the left ventricle is of normal size and unable to compensate, leading to shortness of breath and pulmonary oedema due to backward transmission of pressure through the pulmonary system. </a:t>
            </a:r>
          </a:p>
          <a:p>
            <a:r>
              <a:rPr lang="en-GB" dirty="0"/>
              <a:t>In chronic aortic regurgitation, there is compensation and ventricular remodelling which leads to improved compliance. </a:t>
            </a:r>
          </a:p>
          <a:p>
            <a:r>
              <a:rPr lang="en-GB" dirty="0"/>
              <a:t>This eventually fails to provide adequate cardiac output, and heart failure symptoms ensue.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4E1451-6C80-4306-A8A5-104EDBBA75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797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due to regurgitant blood striking the anterior leaflet of the mitral valve, which leads to </a:t>
            </a:r>
            <a:endParaRPr lang="en-US" dirty="0"/>
          </a:p>
        </p:txBody>
      </p:sp>
      <p:sp>
        <p:nvSpPr>
          <p:cNvPr id="4" name="Slide Number Placeholder 3"/>
          <p:cNvSpPr>
            <a:spLocks noGrp="1"/>
          </p:cNvSpPr>
          <p:nvPr>
            <p:ph type="sldNum" sz="quarter" idx="5"/>
          </p:nvPr>
        </p:nvSpPr>
        <p:spPr/>
        <p:txBody>
          <a:bodyPr/>
          <a:lstStyle/>
          <a:p>
            <a:fld id="{794E1451-6C80-4306-A8A5-104EDBBA75BA}" type="slidenum">
              <a:rPr lang="en-GB" smtClean="0"/>
              <a:t>31</a:t>
            </a:fld>
            <a:endParaRPr lang="en-GB"/>
          </a:p>
        </p:txBody>
      </p:sp>
    </p:spTree>
    <p:extLst>
      <p:ext uri="{BB962C8B-B14F-4D97-AF65-F5344CB8AC3E}">
        <p14:creationId xmlns:p14="http://schemas.microsoft.com/office/powerpoint/2010/main" val="470846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9/5/2024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54554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55074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1427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3B30-28E8-6ECC-7A99-68A6A2BDA6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FD21636-360B-B80D-0779-9F883C2EFB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9E3C9E-7B1A-59B9-4BE0-E3E4543AAF34}"/>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5" name="Footer Placeholder 4">
            <a:extLst>
              <a:ext uri="{FF2B5EF4-FFF2-40B4-BE49-F238E27FC236}">
                <a16:creationId xmlns:a16="http://schemas.microsoft.com/office/drawing/2014/main" id="{657B4A7B-70EF-920F-CFBF-7F580F4337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1C050-5438-7F6A-5F4E-C88CEEBAB31C}"/>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572613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FBE1-2C95-1600-535A-187AB80DD42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C8841F-8933-D2B8-A806-65AF28BAE4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7CB2AB-17C4-16E6-9F86-83A5CCCF1E4C}"/>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5" name="Footer Placeholder 4">
            <a:extLst>
              <a:ext uri="{FF2B5EF4-FFF2-40B4-BE49-F238E27FC236}">
                <a16:creationId xmlns:a16="http://schemas.microsoft.com/office/drawing/2014/main" id="{DF07F956-496B-D68D-3D23-CB8BC0DACD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1E1B9-8787-D911-E3DD-CC55F32C12C3}"/>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14815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67C8-6DF6-C0AD-4357-1A0D131BAD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4B264E-ACC0-B8E3-7487-CF7660DE2F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394FD0-3F4E-DF42-E12C-1F6E7FBED327}"/>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5" name="Footer Placeholder 4">
            <a:extLst>
              <a:ext uri="{FF2B5EF4-FFF2-40B4-BE49-F238E27FC236}">
                <a16:creationId xmlns:a16="http://schemas.microsoft.com/office/drawing/2014/main" id="{ACE670F2-A404-B3BF-DD92-98DC42CF2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9AC157-3F08-3D0E-F5DF-CC6D4F90AF03}"/>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1084746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55F6-4BAB-33EE-2160-8CA517A134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BA148E-CD67-2FE3-3966-10F112D14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192A8B-F326-B772-CDDB-21F29B05AF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900A71-5E32-A053-D1CC-741970D0C612}"/>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6" name="Footer Placeholder 5">
            <a:extLst>
              <a:ext uri="{FF2B5EF4-FFF2-40B4-BE49-F238E27FC236}">
                <a16:creationId xmlns:a16="http://schemas.microsoft.com/office/drawing/2014/main" id="{2E7ADA37-105B-0966-570F-A83F32FABB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A8ECA0-625D-AE8C-A9C1-ECB67C5F37E8}"/>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1094955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318E1-9F96-7598-B2C7-1189EFF909E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0DE630-121A-22C8-8E31-91AE1B6E3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A0ED4D-B397-ABA3-5746-4714BF37C9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4413F12-4CA2-9AD2-B769-79466DA036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486B0C-9D97-31DD-6779-AD9F2F1113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FE4F2C-6BD0-D566-6C64-1E131D7D093D}"/>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8" name="Footer Placeholder 7">
            <a:extLst>
              <a:ext uri="{FF2B5EF4-FFF2-40B4-BE49-F238E27FC236}">
                <a16:creationId xmlns:a16="http://schemas.microsoft.com/office/drawing/2014/main" id="{41095CB7-5109-270B-81AE-BC1B3F727A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06DED5-2797-2A6B-5DF3-85DF8A7C8AE4}"/>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348260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7BC1-1A08-4583-94B0-23A047CCD99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A6658F-9650-423A-0A05-188A3D2303B4}"/>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4" name="Footer Placeholder 3">
            <a:extLst>
              <a:ext uri="{FF2B5EF4-FFF2-40B4-BE49-F238E27FC236}">
                <a16:creationId xmlns:a16="http://schemas.microsoft.com/office/drawing/2014/main" id="{5D377200-5486-DC6C-2285-AE91B571F5E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F1AE06-3C56-31B0-C046-9014D56A55FD}"/>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853195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E85000-A63A-7E3E-0F89-DAD1E78E2E19}"/>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3" name="Footer Placeholder 2">
            <a:extLst>
              <a:ext uri="{FF2B5EF4-FFF2-40B4-BE49-F238E27FC236}">
                <a16:creationId xmlns:a16="http://schemas.microsoft.com/office/drawing/2014/main" id="{2C1852E9-0B59-594B-71BE-B7B50747C2E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88789DA-2001-29AA-C3BD-B87B35BCD585}"/>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1889278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0FB8C-17E3-65FA-EA18-C1BAECF9C2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A499A0-6040-F666-BE95-10F9F0532D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8B16D2-31BF-1B59-73D7-C9CF00D98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2D1EA3-FDF3-7E8A-9C58-93D8C39D6CF0}"/>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6" name="Footer Placeholder 5">
            <a:extLst>
              <a:ext uri="{FF2B5EF4-FFF2-40B4-BE49-F238E27FC236}">
                <a16:creationId xmlns:a16="http://schemas.microsoft.com/office/drawing/2014/main" id="{D5D4AC4A-5A3B-38E7-218B-AD85BF4074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9231C7-03F8-061A-F892-7F3C284C3236}"/>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102454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35151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F7C16-C188-721B-97F4-1E7FB3BAF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FDDF6A-AD27-0E62-7E90-FE82451BB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6F0AFE-A73E-6091-7476-77E46A6C3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7D014-B0B7-68A0-8D5E-A16B516D312B}"/>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6" name="Footer Placeholder 5">
            <a:extLst>
              <a:ext uri="{FF2B5EF4-FFF2-40B4-BE49-F238E27FC236}">
                <a16:creationId xmlns:a16="http://schemas.microsoft.com/office/drawing/2014/main" id="{6A85583A-ACFB-8966-6636-518C5FB364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084FA3-5CBD-F99B-B0AA-373097841E77}"/>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3185420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BB80-7273-970A-4797-7AA0702380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4C7D2C-172E-E36A-E3C8-F13575A0E9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19843E-4638-4CB4-9EDC-503468210DD9}"/>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5" name="Footer Placeholder 4">
            <a:extLst>
              <a:ext uri="{FF2B5EF4-FFF2-40B4-BE49-F238E27FC236}">
                <a16:creationId xmlns:a16="http://schemas.microsoft.com/office/drawing/2014/main" id="{3578141C-FA28-A0A0-4F28-1AD4405609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934EFE-667C-4794-8DE2-215B12C190FA}"/>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2517303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DE2C15-C510-F9BF-53D2-06D7858204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BF3FEF-F9F7-81D4-76CA-47BBAB6AD5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C0650D-1924-CA97-5DAA-279D3C6B273C}"/>
              </a:ext>
            </a:extLst>
          </p:cNvPr>
          <p:cNvSpPr>
            <a:spLocks noGrp="1"/>
          </p:cNvSpPr>
          <p:nvPr>
            <p:ph type="dt" sz="half" idx="10"/>
          </p:nvPr>
        </p:nvSpPr>
        <p:spPr/>
        <p:txBody>
          <a:bodyPr/>
          <a:lstStyle/>
          <a:p>
            <a:fld id="{61E46D07-626F-4DA1-B33C-7DCBE7CA9BC0}" type="datetimeFigureOut">
              <a:rPr lang="en-GB" smtClean="0"/>
              <a:t>05/09/2024</a:t>
            </a:fld>
            <a:endParaRPr lang="en-GB"/>
          </a:p>
        </p:txBody>
      </p:sp>
      <p:sp>
        <p:nvSpPr>
          <p:cNvPr id="5" name="Footer Placeholder 4">
            <a:extLst>
              <a:ext uri="{FF2B5EF4-FFF2-40B4-BE49-F238E27FC236}">
                <a16:creationId xmlns:a16="http://schemas.microsoft.com/office/drawing/2014/main" id="{5684BC88-4D92-EFF9-3B44-083B153AF2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866189-38BB-2690-5212-309E2B8C4C0E}"/>
              </a:ext>
            </a:extLst>
          </p:cNvPr>
          <p:cNvSpPr>
            <a:spLocks noGrp="1"/>
          </p:cNvSpPr>
          <p:nvPr>
            <p:ph type="sldNum" sz="quarter" idx="12"/>
          </p:nvPr>
        </p:nvSpPr>
        <p:spPr/>
        <p:txBody>
          <a:bodyPr/>
          <a:lstStyle/>
          <a:p>
            <a:fld id="{D7D3419F-8DC6-44F9-B2FE-B935C4D21876}" type="slidenum">
              <a:rPr lang="en-GB" smtClean="0"/>
              <a:t>‹#›</a:t>
            </a:fld>
            <a:endParaRPr lang="en-GB"/>
          </a:p>
        </p:txBody>
      </p:sp>
    </p:spTree>
    <p:extLst>
      <p:ext uri="{BB962C8B-B14F-4D97-AF65-F5344CB8AC3E}">
        <p14:creationId xmlns:p14="http://schemas.microsoft.com/office/powerpoint/2010/main" val="285588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9/5/2024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63206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3678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6745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907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9366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9/5/2024</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65387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9/5/2024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1976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lIns="109728" tIns="109728" rIns="109728" bIns="91440" anchor="ct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lIns="109728" tIns="109728" rIns="109728" bIns="91440" anchor="b"/>
          <a:lstStyle>
            <a:lvl1pPr algn="r">
              <a:defRPr sz="1000" spc="40">
                <a:solidFill>
                  <a:schemeClr val="tx1">
                    <a:lumMod val="75000"/>
                    <a:lumOff val="25000"/>
                  </a:schemeClr>
                </a:solidFill>
              </a:defRPr>
            </a:lvl1pPr>
          </a:lstStyle>
          <a:p>
            <a:fld id="{F6FA2B21-3FCD-4721-B95C-427943F61125}" type="datetime1">
              <a:rPr lang="en-US" smtClean="0"/>
              <a:t>9/5/2024</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lIns="109728" tIns="109728" rIns="109728" bIns="91440" anchor="b"/>
          <a:lstStyle>
            <a:lvl1pPr algn="l">
              <a:defRPr sz="1000" spc="4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lIns="109728" tIns="109728" rIns="109728" bIns="9144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4017589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88" r:id="rId5"/>
    <p:sldLayoutId id="2147483794" r:id="rId6"/>
    <p:sldLayoutId id="2147483789" r:id="rId7"/>
    <p:sldLayoutId id="2147483790" r:id="rId8"/>
    <p:sldLayoutId id="2147483791" r:id="rId9"/>
    <p:sldLayoutId id="2147483792" r:id="rId10"/>
    <p:sldLayoutId id="2147483793"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spc="1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spc="1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spc="1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spc="1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spc="1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2F373-7F11-0E1D-1A44-439E98EB3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265AE4-0698-8B60-5907-80BE8AEF0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748EB5-0803-158B-F9F2-BBCFAE64D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46D07-626F-4DA1-B33C-7DCBE7CA9BC0}" type="datetimeFigureOut">
              <a:rPr lang="en-GB" smtClean="0"/>
              <a:t>05/09/2024</a:t>
            </a:fld>
            <a:endParaRPr lang="en-GB"/>
          </a:p>
        </p:txBody>
      </p:sp>
      <p:sp>
        <p:nvSpPr>
          <p:cNvPr id="5" name="Footer Placeholder 4">
            <a:extLst>
              <a:ext uri="{FF2B5EF4-FFF2-40B4-BE49-F238E27FC236}">
                <a16:creationId xmlns:a16="http://schemas.microsoft.com/office/drawing/2014/main" id="{2551745B-1938-B65A-9483-76AC0E9FCE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01600B3-1AC4-7F80-3B0B-45601EAA8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D3419F-8DC6-44F9-B2FE-B935C4D21876}" type="slidenum">
              <a:rPr lang="en-GB" smtClean="0"/>
              <a:t>‹#›</a:t>
            </a:fld>
            <a:endParaRPr lang="en-GB"/>
          </a:p>
        </p:txBody>
      </p:sp>
    </p:spTree>
    <p:extLst>
      <p:ext uri="{BB962C8B-B14F-4D97-AF65-F5344CB8AC3E}">
        <p14:creationId xmlns:p14="http://schemas.microsoft.com/office/powerpoint/2010/main" val="138188685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7/06/relationships/model3d" Target="../media/model3d1.glb"/><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27.png"/><Relationship Id="rId7" Type="http://schemas.openxmlformats.org/officeDocument/2006/relationships/hyperlink" Target="http://www.flickr.com/photos/dalemoorephotography/4445558459/"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slide" Target="slide16.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4.mp4"/><Relationship Id="rId7"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video" Target="../media/media5.mp4"/><Relationship Id="rId5" Type="http://schemas.microsoft.com/office/2007/relationships/media" Target="../media/media5.mp4"/><Relationship Id="rId10" Type="http://schemas.openxmlformats.org/officeDocument/2006/relationships/image" Target="../media/image49.png"/><Relationship Id="rId4" Type="http://schemas.openxmlformats.org/officeDocument/2006/relationships/video" Target="../media/media4.mp4"/><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4"/><Relationship Id="rId1" Type="http://schemas.openxmlformats.org/officeDocument/2006/relationships/video" Target="NULL" TargetMode="Externa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slide" Target="slide9.xml"/><Relationship Id="rId5" Type="http://schemas.openxmlformats.org/officeDocument/2006/relationships/image" Target="../media/image11.pn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2" name="Rectangle 11">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lumMod val="85000"/>
              <a:lumOff val="15000"/>
            </a:schemeClr>
          </a:solidFill>
          <a:ln w="6350" cap="sq" cmpd="sng" algn="ctr">
            <a:solidFill>
              <a:schemeClr val="tx1"/>
            </a:solidFill>
            <a:prstDash val="solid"/>
            <a:miter lim="800000"/>
          </a:ln>
          <a:effectLst/>
        </p:spPr>
        <p:txBody>
          <a:bodyPr/>
          <a:lstStyle/>
          <a:p>
            <a:endParaRPr lang="en-US"/>
          </a:p>
        </p:txBody>
      </p:sp>
      <p:sp>
        <p:nvSpPr>
          <p:cNvPr id="2" name="Title 1">
            <a:extLst>
              <a:ext uri="{FF2B5EF4-FFF2-40B4-BE49-F238E27FC236}">
                <a16:creationId xmlns:a16="http://schemas.microsoft.com/office/drawing/2014/main" id="{E843C40E-608E-ACB0-2C78-2AC5FE1B5880}"/>
              </a:ext>
            </a:extLst>
          </p:cNvPr>
          <p:cNvSpPr>
            <a:spLocks noGrp="1"/>
          </p:cNvSpPr>
          <p:nvPr>
            <p:ph type="ctrTitle"/>
          </p:nvPr>
        </p:nvSpPr>
        <p:spPr>
          <a:xfrm>
            <a:off x="1263520" y="1272800"/>
            <a:ext cx="6544620" cy="1908145"/>
          </a:xfrm>
        </p:spPr>
        <p:txBody>
          <a:bodyPr anchor="ctr">
            <a:normAutofit/>
          </a:bodyPr>
          <a:lstStyle/>
          <a:p>
            <a:r>
              <a:rPr lang="en-US" dirty="0">
                <a:solidFill>
                  <a:schemeClr val="tx1"/>
                </a:solidFill>
              </a:rPr>
              <a:t>Valvular heart disease</a:t>
            </a:r>
            <a:endParaRPr lang="en-GB" dirty="0">
              <a:solidFill>
                <a:schemeClr val="tx1"/>
              </a:solidFill>
            </a:endParaRPr>
          </a:p>
        </p:txBody>
      </p:sp>
      <p:sp>
        <p:nvSpPr>
          <p:cNvPr id="3" name="Subtitle 2">
            <a:extLst>
              <a:ext uri="{FF2B5EF4-FFF2-40B4-BE49-F238E27FC236}">
                <a16:creationId xmlns:a16="http://schemas.microsoft.com/office/drawing/2014/main" id="{CDA03191-79B3-D29E-9346-F292D8275225}"/>
              </a:ext>
            </a:extLst>
          </p:cNvPr>
          <p:cNvSpPr>
            <a:spLocks noGrp="1"/>
          </p:cNvSpPr>
          <p:nvPr>
            <p:ph type="subTitle" idx="1"/>
          </p:nvPr>
        </p:nvSpPr>
        <p:spPr>
          <a:xfrm>
            <a:off x="8473440" y="1272800"/>
            <a:ext cx="2481307" cy="4312402"/>
          </a:xfrm>
        </p:spPr>
        <p:txBody>
          <a:bodyPr anchor="ctr">
            <a:normAutofit/>
          </a:bodyPr>
          <a:lstStyle/>
          <a:p>
            <a:pPr algn="l"/>
            <a:endParaRPr lang="en-GB" sz="2000" dirty="0"/>
          </a:p>
        </p:txBody>
      </p:sp>
      <p:cxnSp>
        <p:nvCxnSpPr>
          <p:cNvPr id="14" name="Straight Connector 13">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5" name="3D Model 4" descr="Beating heart">
                <a:extLst>
                  <a:ext uri="{FF2B5EF4-FFF2-40B4-BE49-F238E27FC236}">
                    <a16:creationId xmlns:a16="http://schemas.microsoft.com/office/drawing/2014/main" id="{596D8E90-6048-79E8-C2BD-92D21BC93A5E}"/>
                  </a:ext>
                </a:extLst>
              </p:cNvPr>
              <p:cNvGraphicFramePr/>
              <p:nvPr/>
            </p:nvGraphicFramePr>
            <p:xfrm>
              <a:off x="7776925" y="832493"/>
              <a:ext cx="3934876" cy="4781939"/>
            </p:xfrm>
            <a:graphic>
              <a:graphicData uri="http://schemas.microsoft.com/office/drawing/2017/model3d">
                <am3d:model3d r:embed="rId2">
                  <am3d:spPr>
                    <a:xfrm>
                      <a:off x="0" y="0"/>
                      <a:ext cx="3934876" cy="4781939"/>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1000" count="indefinite"/>
                      </a3danim:embedAnim>
                    </a:ext>
                    <a:ext uri="{E9DE012E-A134-456F-84FE-255F9AAD75C6}">
                      <a3danim:posterFrame xmlns:a3danim="http://schemas.microsoft.com/office/drawing/2018/animation/model3d" animId="0"/>
                    </a:ext>
                  </am3d:extLst>
                  <am3d:objViewport viewportSz="62079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Beating heart">
                <a:extLst>
                  <a:ext uri="{FF2B5EF4-FFF2-40B4-BE49-F238E27FC236}">
                    <a16:creationId xmlns:a16="http://schemas.microsoft.com/office/drawing/2014/main" id="{596D8E90-6048-79E8-C2BD-92D21BC93A5E}"/>
                  </a:ext>
                </a:extLst>
              </p:cNvPr>
              <p:cNvPicPr>
                <a:picLocks noGrp="1" noRot="1" noChangeAspect="1" noMove="1" noResize="1" noEditPoints="1" noAdjustHandles="1" noChangeArrowheads="1" noChangeShapeType="1" noCrop="1"/>
              </p:cNvPicPr>
              <p:nvPr/>
            </p:nvPicPr>
            <p:blipFill>
              <a:blip r:embed="rId3"/>
              <a:stretch>
                <a:fillRect/>
              </a:stretch>
            </p:blipFill>
            <p:spPr>
              <a:xfrm>
                <a:off x="7776925" y="832493"/>
                <a:ext cx="3934876" cy="4781939"/>
              </a:xfrm>
              <a:prstGeom prst="rect">
                <a:avLst/>
              </a:prstGeom>
            </p:spPr>
          </p:pic>
        </mc:Fallback>
      </mc:AlternateContent>
      <p:sp>
        <p:nvSpPr>
          <p:cNvPr id="6" name="Title 1">
            <a:extLst>
              <a:ext uri="{FF2B5EF4-FFF2-40B4-BE49-F238E27FC236}">
                <a16:creationId xmlns:a16="http://schemas.microsoft.com/office/drawing/2014/main" id="{DD61063D-9239-B54D-E727-DEE741E9DCB2}"/>
              </a:ext>
            </a:extLst>
          </p:cNvPr>
          <p:cNvSpPr txBox="1">
            <a:spLocks/>
          </p:cNvSpPr>
          <p:nvPr/>
        </p:nvSpPr>
        <p:spPr>
          <a:xfrm>
            <a:off x="1581019" y="4626496"/>
            <a:ext cx="4023360" cy="1284018"/>
          </a:xfrm>
          <a:prstGeom prst="rect">
            <a:avLst/>
          </a:prstGeom>
        </p:spPr>
        <p:txBody>
          <a:bodyPr lIns="109728" tIns="45720" rIns="109728" bIns="45720" anchor="b">
            <a:normAutofit fontScale="97500"/>
          </a:bodyPr>
          <a:lstStyle>
            <a:lvl1pPr algn="ctr" defTabSz="914400" rtl="0" eaLnBrk="1" latinLnBrk="0" hangingPunct="1">
              <a:lnSpc>
                <a:spcPct val="83000"/>
              </a:lnSpc>
              <a:spcBef>
                <a:spcPct val="0"/>
              </a:spcBef>
              <a:buNone/>
              <a:defRPr lang="en-US" sz="6800" b="0" i="1" kern="1200" cap="none" spc="-100" baseline="0" dirty="0">
                <a:solidFill>
                  <a:schemeClr val="tx1">
                    <a:lumMod val="85000"/>
                    <a:lumOff val="15000"/>
                  </a:schemeClr>
                </a:solidFill>
                <a:effectLst/>
                <a:latin typeface="+mj-lt"/>
                <a:ea typeface="+mn-ea"/>
                <a:cs typeface="+mn-cs"/>
              </a:defRPr>
            </a:lvl1pPr>
          </a:lstStyle>
          <a:p>
            <a:r>
              <a:rPr lang="en-GB" sz="2800" dirty="0"/>
              <a:t>Dr Nada Abdelrahman</a:t>
            </a:r>
            <a:br>
              <a:rPr lang="en-GB" sz="2800" dirty="0"/>
            </a:br>
            <a:r>
              <a:rPr lang="en-GB" sz="2800" dirty="0"/>
              <a:t>Associate professor of internal medicine</a:t>
            </a:r>
          </a:p>
        </p:txBody>
      </p:sp>
    </p:spTree>
    <p:extLst>
      <p:ext uri="{BB962C8B-B14F-4D97-AF65-F5344CB8AC3E}">
        <p14:creationId xmlns:p14="http://schemas.microsoft.com/office/powerpoint/2010/main" val="23892668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1000" fill="hold"/>
                                        <p:tgtEl>
                                          <p:spTgt spid="5"/>
                                        </p:tgtEl>
                                        <p:attrNameLst>
                                          <p:attrName>embedded1</p:attrName>
                                        </p:attrNameLst>
                                      </p:cBhvr>
                                      <p:tavLst>
                                        <p:tav tm="0">
                                          <p:val>
                                            <p:fltVal val="0"/>
                                          </p:val>
                                        </p:tav>
                                        <p:tav tm="100000">
                                          <p:val>
                                            <p:fltVal val="1"/>
                                          </p:val>
                                        </p:tav>
                                      </p:tavLst>
                                    </p:anim>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6"/>
                                        </p:tgtEl>
                                        <p:attrNameLst>
                                          <p:attrName>style.visibility</p:attrName>
                                        </p:attrNameLst>
                                      </p:cBhvr>
                                      <p:to>
                                        <p:strVal val="visible"/>
                                      </p:to>
                                    </p:set>
                                    <p:animEffect transition="in" filter="fade">
                                      <p:cBhvr>
                                        <p:cTn id="9"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4C1A-E07F-3B07-CC2F-6C6BE2C43C2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A692CB-579D-1F19-35E4-FDDB19EBFC83}"/>
              </a:ext>
            </a:extLst>
          </p:cNvPr>
          <p:cNvPicPr>
            <a:picLocks noGrp="1" noChangeAspect="1"/>
          </p:cNvPicPr>
          <p:nvPr>
            <p:ph idx="1"/>
          </p:nvPr>
        </p:nvPicPr>
        <p:blipFill>
          <a:blip r:embed="rId2"/>
          <a:stretch>
            <a:fillRect/>
          </a:stretch>
        </p:blipFill>
        <p:spPr>
          <a:xfrm>
            <a:off x="471948" y="127819"/>
            <a:ext cx="11031794" cy="6365056"/>
          </a:xfrm>
          <a:prstGeom prst="rect">
            <a:avLst/>
          </a:prstGeom>
        </p:spPr>
      </p:pic>
    </p:spTree>
    <p:extLst>
      <p:ext uri="{BB962C8B-B14F-4D97-AF65-F5344CB8AC3E}">
        <p14:creationId xmlns:p14="http://schemas.microsoft.com/office/powerpoint/2010/main" val="155369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6" name="Rectangle 615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603474E-5F69-BDD5-E567-64FC119661AD}"/>
              </a:ext>
            </a:extLst>
          </p:cNvPr>
          <p:cNvPicPr>
            <a:picLocks noChangeAspect="1"/>
          </p:cNvPicPr>
          <p:nvPr/>
        </p:nvPicPr>
        <p:blipFill rotWithShape="1">
          <a:blip r:embed="rId2"/>
          <a:srcRect t="1030" r="-1" b="1404"/>
          <a:stretch/>
        </p:blipFill>
        <p:spPr>
          <a:xfrm>
            <a:off x="3523488" y="10"/>
            <a:ext cx="8668512" cy="6857990"/>
          </a:xfrm>
          <a:prstGeom prst="rect">
            <a:avLst/>
          </a:prstGeom>
        </p:spPr>
      </p:pic>
      <p:sp>
        <p:nvSpPr>
          <p:cNvPr id="6158" name="Rectangle 615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6" name="Rectangle 5">
            <a:extLst>
              <a:ext uri="{FF2B5EF4-FFF2-40B4-BE49-F238E27FC236}">
                <a16:creationId xmlns:a16="http://schemas.microsoft.com/office/drawing/2014/main" id="{EFDFDAF1-9F33-4032-913E-67966190B781}"/>
              </a:ext>
            </a:extLst>
          </p:cNvPr>
          <p:cNvSpPr>
            <a:spLocks noGrp="1" noChangeArrowheads="1"/>
          </p:cNvSpPr>
          <p:nvPr>
            <p:ph type="ctrTitle"/>
          </p:nvPr>
        </p:nvSpPr>
        <p:spPr>
          <a:xfrm>
            <a:off x="477981" y="1122363"/>
            <a:ext cx="4023360" cy="3204134"/>
          </a:xfrm>
        </p:spPr>
        <p:txBody>
          <a:bodyPr anchor="b">
            <a:normAutofit/>
          </a:bodyPr>
          <a:lstStyle/>
          <a:p>
            <a:r>
              <a:rPr lang="en-US" altLang="en-US" sz="8800" b="1" dirty="0">
                <a:ln w="22225">
                  <a:solidFill>
                    <a:schemeClr val="accent2"/>
                  </a:solidFill>
                  <a:prstDash val="solid"/>
                </a:ln>
                <a:solidFill>
                  <a:schemeClr val="accent2">
                    <a:lumMod val="40000"/>
                    <a:lumOff val="60000"/>
                  </a:schemeClr>
                </a:solidFill>
                <a:latin typeface="+mn-lt"/>
                <a:ea typeface="+mn-ea"/>
                <a:cs typeface="+mn-cs"/>
              </a:rPr>
              <a:t>Aortic Stenosis</a:t>
            </a:r>
          </a:p>
        </p:txBody>
      </p:sp>
      <p:sp>
        <p:nvSpPr>
          <p:cNvPr id="6155" name="Rectangle 615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57" name="Rectangle 615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1">
            <a:extLst>
              <a:ext uri="{FF2B5EF4-FFF2-40B4-BE49-F238E27FC236}">
                <a16:creationId xmlns:a16="http://schemas.microsoft.com/office/drawing/2014/main" id="{27F12B1F-4753-46F8-93FC-1E4191C13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p:cNvSpPr>
            <a:spLocks noGrp="1" noChangeArrowheads="1"/>
          </p:cNvSpPr>
          <p:nvPr>
            <p:ph type="title"/>
          </p:nvPr>
        </p:nvSpPr>
        <p:spPr>
          <a:xfrm>
            <a:off x="5799853" y="257750"/>
            <a:ext cx="6172408" cy="603917"/>
          </a:xfrm>
        </p:spPr>
        <p:txBody>
          <a:bodyPr anchor="b">
            <a:normAutofit fontScale="90000"/>
          </a:bodyPr>
          <a:lstStyle/>
          <a:p>
            <a:pPr algn="ctr"/>
            <a:r>
              <a:rPr lang="en-US" sz="5400" b="1" dirty="0">
                <a:ln w="22225">
                  <a:solidFill>
                    <a:schemeClr val="accent2"/>
                  </a:solidFill>
                  <a:prstDash val="solid"/>
                </a:ln>
                <a:solidFill>
                  <a:schemeClr val="accent2">
                    <a:lumMod val="40000"/>
                    <a:lumOff val="60000"/>
                  </a:schemeClr>
                </a:solidFill>
                <a:latin typeface="+mn-lt"/>
                <a:ea typeface="+mn-ea"/>
                <a:cs typeface="+mn-cs"/>
              </a:rPr>
              <a:t>Normal Aortic valve</a:t>
            </a:r>
          </a:p>
        </p:txBody>
      </p:sp>
      <p:sp>
        <p:nvSpPr>
          <p:cNvPr id="31" name="Freeform: Shape 23">
            <a:extLst>
              <a:ext uri="{FF2B5EF4-FFF2-40B4-BE49-F238E27FC236}">
                <a16:creationId xmlns:a16="http://schemas.microsoft.com/office/drawing/2014/main" id="{42AE8636-A04B-4C96-AA50-C956D51C0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125" y="-24223"/>
            <a:ext cx="3483100" cy="2909287"/>
          </a:xfrm>
          <a:custGeom>
            <a:avLst/>
            <a:gdLst>
              <a:gd name="connsiteX0" fmla="*/ 452171 w 3483100"/>
              <a:gd name="connsiteY0" fmla="*/ 0 h 2909287"/>
              <a:gd name="connsiteX1" fmla="*/ 3030929 w 3483100"/>
              <a:gd name="connsiteY1" fmla="*/ 0 h 2909287"/>
              <a:gd name="connsiteX2" fmla="*/ 3085415 w 3483100"/>
              <a:gd name="connsiteY2" fmla="*/ 59949 h 2909287"/>
              <a:gd name="connsiteX3" fmla="*/ 3483100 w 3483100"/>
              <a:gd name="connsiteY3" fmla="*/ 1167737 h 2909287"/>
              <a:gd name="connsiteX4" fmla="*/ 1741550 w 3483100"/>
              <a:gd name="connsiteY4" fmla="*/ 2909287 h 2909287"/>
              <a:gd name="connsiteX5" fmla="*/ 0 w 3483100"/>
              <a:gd name="connsiteY5" fmla="*/ 1167737 h 2909287"/>
              <a:gd name="connsiteX6" fmla="*/ 397685 w 3483100"/>
              <a:gd name="connsiteY6" fmla="*/ 59949 h 290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100" h="2909287">
                <a:moveTo>
                  <a:pt x="452171" y="0"/>
                </a:moveTo>
                <a:lnTo>
                  <a:pt x="3030929" y="0"/>
                </a:lnTo>
                <a:lnTo>
                  <a:pt x="3085415" y="59949"/>
                </a:lnTo>
                <a:cubicBezTo>
                  <a:pt x="3333857" y="360992"/>
                  <a:pt x="3483100" y="746936"/>
                  <a:pt x="3483100" y="1167737"/>
                </a:cubicBezTo>
                <a:cubicBezTo>
                  <a:pt x="3483100" y="2129569"/>
                  <a:pt x="2703382" y="2909287"/>
                  <a:pt x="1741550" y="2909287"/>
                </a:cubicBezTo>
                <a:cubicBezTo>
                  <a:pt x="779718" y="2909287"/>
                  <a:pt x="0" y="2129569"/>
                  <a:pt x="0" y="1167737"/>
                </a:cubicBezTo>
                <a:cubicBezTo>
                  <a:pt x="0" y="746936"/>
                  <a:pt x="149243" y="360992"/>
                  <a:pt x="397685" y="59949"/>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5733" y="1193254"/>
            <a:ext cx="1291642" cy="429215"/>
            <a:chOff x="2504802" y="1755501"/>
            <a:chExt cx="1598829" cy="531293"/>
          </a:xfrm>
          <a:solidFill>
            <a:schemeClr val="bg1"/>
          </a:solidFill>
        </p:grpSpPr>
        <p:sp>
          <p:nvSpPr>
            <p:cNvPr id="27" name="Freeform: Shape 26">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2" name="Picture 1">
            <a:extLst>
              <a:ext uri="{FF2B5EF4-FFF2-40B4-BE49-F238E27FC236}">
                <a16:creationId xmlns:a16="http://schemas.microsoft.com/office/drawing/2014/main" id="{4B3DBD42-6083-4F73-9909-CFB9106E0FC0}"/>
              </a:ext>
            </a:extLst>
          </p:cNvPr>
          <p:cNvPicPr>
            <a:picLocks noChangeAspect="1"/>
          </p:cNvPicPr>
          <p:nvPr/>
        </p:nvPicPr>
        <p:blipFill rotWithShape="1">
          <a:blip r:embed="rId2"/>
          <a:srcRect l="27747" r="31497"/>
          <a:stretch/>
        </p:blipFill>
        <p:spPr>
          <a:xfrm>
            <a:off x="10000919" y="4894879"/>
            <a:ext cx="2162740" cy="1809824"/>
          </a:xfrm>
          <a:prstGeom prst="rect">
            <a:avLst/>
          </a:prstGeom>
        </p:spPr>
      </p:pic>
      <p:sp>
        <p:nvSpPr>
          <p:cNvPr id="8" name="Content Placeholder 7"/>
          <p:cNvSpPr>
            <a:spLocks noGrp="1"/>
          </p:cNvSpPr>
          <p:nvPr>
            <p:ph idx="1"/>
          </p:nvPr>
        </p:nvSpPr>
        <p:spPr>
          <a:xfrm>
            <a:off x="6724027" y="885891"/>
            <a:ext cx="5222170" cy="5748374"/>
          </a:xfrm>
        </p:spPr>
        <p:txBody>
          <a:bodyPr anchor="t">
            <a:normAutofit fontScale="77500" lnSpcReduction="20000"/>
          </a:bodyPr>
          <a:lstStyle/>
          <a:p>
            <a:pPr>
              <a:buFont typeface="Wingdings" pitchFamily="2" charset="2"/>
              <a:buChar char="v"/>
            </a:pPr>
            <a:r>
              <a:rPr lang="en-US" sz="1100" dirty="0">
                <a:solidFill>
                  <a:schemeClr val="bg1"/>
                </a:solidFill>
              </a:rPr>
              <a:t> </a:t>
            </a:r>
            <a:r>
              <a:rPr lang="en-US" sz="3500" dirty="0">
                <a:solidFill>
                  <a:schemeClr val="bg1"/>
                </a:solidFill>
              </a:rPr>
              <a:t>Three cusps, crescent-shaped</a:t>
            </a:r>
          </a:p>
          <a:p>
            <a:pPr marL="741363" indent="-115888"/>
            <a:r>
              <a:rPr lang="en-US" sz="3500" dirty="0">
                <a:solidFill>
                  <a:schemeClr val="bg1"/>
                </a:solidFill>
              </a:rPr>
              <a:t>	3 commissures</a:t>
            </a:r>
          </a:p>
          <a:p>
            <a:pPr marL="741363" indent="-115888"/>
            <a:r>
              <a:rPr lang="en-US" sz="3500" dirty="0">
                <a:solidFill>
                  <a:schemeClr val="bg1"/>
                </a:solidFill>
              </a:rPr>
              <a:t> 	3 sinuses</a:t>
            </a:r>
          </a:p>
          <a:p>
            <a:pPr marL="741363" indent="-115888"/>
            <a:r>
              <a:rPr lang="en-US" sz="3500" dirty="0">
                <a:solidFill>
                  <a:schemeClr val="bg1"/>
                </a:solidFill>
              </a:rPr>
              <a:t>	supported by fibrous annulus</a:t>
            </a:r>
          </a:p>
          <a:p>
            <a:pPr>
              <a:buFont typeface="Wingdings" pitchFamily="2" charset="2"/>
              <a:buChar char="v"/>
            </a:pPr>
            <a:r>
              <a:rPr lang="en-US" sz="3500" dirty="0">
                <a:solidFill>
                  <a:schemeClr val="bg1"/>
                </a:solidFill>
              </a:rPr>
              <a:t>3.0 to 4.0 cm</a:t>
            </a:r>
            <a:r>
              <a:rPr lang="en-US" sz="3500" baseline="30000" dirty="0">
                <a:solidFill>
                  <a:schemeClr val="bg1"/>
                </a:solidFill>
              </a:rPr>
              <a:t>2</a:t>
            </a:r>
          </a:p>
          <a:p>
            <a:pPr>
              <a:buFont typeface="Wingdings" pitchFamily="2" charset="2"/>
              <a:buChar char="v"/>
            </a:pPr>
            <a:endParaRPr lang="en-US" sz="3500" baseline="30000" dirty="0">
              <a:solidFill>
                <a:schemeClr val="bg1"/>
              </a:solidFill>
            </a:endParaRPr>
          </a:p>
          <a:p>
            <a:pPr>
              <a:buFont typeface="Wingdings" pitchFamily="2" charset="2"/>
              <a:buChar char="v"/>
            </a:pPr>
            <a:endParaRPr lang="en-US" sz="3500" baseline="30000" dirty="0">
              <a:solidFill>
                <a:schemeClr val="bg1"/>
              </a:solidFill>
            </a:endParaRPr>
          </a:p>
          <a:p>
            <a:pPr>
              <a:buFont typeface="Wingdings" panose="05000000000000000000" pitchFamily="2" charset="2"/>
              <a:buChar char="q"/>
            </a:pPr>
            <a:r>
              <a:rPr lang="en-US" altLang="en-US" sz="3500" b="1" dirty="0">
                <a:solidFill>
                  <a:schemeClr val="bg1"/>
                </a:solidFill>
              </a:rPr>
              <a:t> Symptoms: </a:t>
            </a:r>
            <a:r>
              <a:rPr lang="en-US" altLang="en-US" sz="3500" dirty="0">
                <a:solidFill>
                  <a:schemeClr val="bg1"/>
                </a:solidFill>
              </a:rPr>
              <a:t>valve area: 1/4</a:t>
            </a:r>
            <a:r>
              <a:rPr lang="en-US" altLang="en-US" sz="3500" baseline="30000" dirty="0">
                <a:solidFill>
                  <a:schemeClr val="bg1"/>
                </a:solidFill>
              </a:rPr>
              <a:t>th</a:t>
            </a:r>
            <a:r>
              <a:rPr lang="en-US" altLang="en-US" sz="3500" dirty="0">
                <a:solidFill>
                  <a:schemeClr val="bg1"/>
                </a:solidFill>
              </a:rPr>
              <a:t> of normal</a:t>
            </a:r>
          </a:p>
          <a:p>
            <a:pPr>
              <a:buFont typeface="Wingdings" panose="05000000000000000000" pitchFamily="2" charset="2"/>
              <a:buChar char="q"/>
            </a:pPr>
            <a:endParaRPr lang="en-US" altLang="en-US" sz="3500" b="1" dirty="0">
              <a:solidFill>
                <a:schemeClr val="bg1"/>
              </a:solidFill>
            </a:endParaRPr>
          </a:p>
          <a:p>
            <a:pPr>
              <a:buFont typeface="Wingdings" panose="05000000000000000000" pitchFamily="2" charset="2"/>
              <a:buChar char="q"/>
            </a:pPr>
            <a:r>
              <a:rPr lang="en-US" altLang="en-US" sz="3500" b="1" dirty="0">
                <a:solidFill>
                  <a:schemeClr val="bg1"/>
                </a:solidFill>
              </a:rPr>
              <a:t> Types: </a:t>
            </a:r>
            <a:endParaRPr lang="en-US" altLang="en-US" sz="3500" dirty="0">
              <a:solidFill>
                <a:schemeClr val="bg1"/>
              </a:solidFill>
            </a:endParaRPr>
          </a:p>
          <a:p>
            <a:pPr marL="361950" lvl="1" indent="-95250"/>
            <a:r>
              <a:rPr lang="en-US" altLang="en-US" sz="3500" dirty="0">
                <a:solidFill>
                  <a:schemeClr val="bg1"/>
                </a:solidFill>
              </a:rPr>
              <a:t>Supravalvular: Williams Syndrome AD</a:t>
            </a:r>
          </a:p>
          <a:p>
            <a:pPr marL="361950" lvl="1" indent="-95250"/>
            <a:r>
              <a:rPr lang="en-US" altLang="en-US" sz="3500" dirty="0" err="1">
                <a:solidFill>
                  <a:schemeClr val="bg1"/>
                </a:solidFill>
              </a:rPr>
              <a:t>Subvalvular</a:t>
            </a:r>
            <a:endParaRPr lang="en-US" altLang="en-US" sz="3500" dirty="0">
              <a:solidFill>
                <a:schemeClr val="bg1"/>
              </a:solidFill>
            </a:endParaRPr>
          </a:p>
          <a:p>
            <a:pPr marL="361950" lvl="1" indent="-95250"/>
            <a:r>
              <a:rPr lang="en-US" altLang="en-US" sz="3500" dirty="0">
                <a:solidFill>
                  <a:schemeClr val="bg1"/>
                </a:solidFill>
              </a:rPr>
              <a:t>Valvular</a:t>
            </a:r>
            <a:endParaRPr lang="en-US" sz="3500" dirty="0">
              <a:solidFill>
                <a:schemeClr val="bg1"/>
              </a:solidFill>
            </a:endParaRPr>
          </a:p>
          <a:p>
            <a:pPr>
              <a:buFont typeface="Wingdings" pitchFamily="2" charset="2"/>
              <a:buChar char="v"/>
            </a:pPr>
            <a:endParaRPr lang="en-US" sz="2000" dirty="0">
              <a:solidFill>
                <a:schemeClr val="bg1"/>
              </a:solidFill>
            </a:endParaRPr>
          </a:p>
          <a:p>
            <a:pPr>
              <a:buFont typeface="Wingdings" pitchFamily="2" charset="2"/>
              <a:buChar char="v"/>
            </a:pPr>
            <a:endParaRPr lang="en-US" sz="2000" dirty="0">
              <a:solidFill>
                <a:schemeClr val="bg1"/>
              </a:solidFill>
            </a:endParaRPr>
          </a:p>
          <a:p>
            <a:pPr>
              <a:buFont typeface="Wingdings" pitchFamily="2" charset="2"/>
              <a:buChar char="v"/>
            </a:pPr>
            <a:endParaRPr lang="en-US" sz="1100" dirty="0">
              <a:solidFill>
                <a:schemeClr val="bg1"/>
              </a:solidFill>
            </a:endParaRPr>
          </a:p>
          <a:p>
            <a:pPr>
              <a:buNone/>
            </a:pPr>
            <a:endParaRPr lang="en-US" sz="1100" dirty="0">
              <a:solidFill>
                <a:schemeClr val="bg1"/>
              </a:solidFill>
            </a:endParaRPr>
          </a:p>
          <a:p>
            <a:pPr>
              <a:buNone/>
            </a:pPr>
            <a:endParaRPr lang="en-US" sz="1100" dirty="0">
              <a:solidFill>
                <a:schemeClr val="bg1"/>
              </a:solidFill>
            </a:endParaRPr>
          </a:p>
        </p:txBody>
      </p:sp>
      <p:sp>
        <p:nvSpPr>
          <p:cNvPr id="30" name="Freeform: Shape 29">
            <a:extLst>
              <a:ext uri="{FF2B5EF4-FFF2-40B4-BE49-F238E27FC236}">
                <a16:creationId xmlns:a16="http://schemas.microsoft.com/office/drawing/2014/main" id="{0F17DC65-D057-4CEA-8B52-BF72D5D90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68" y="3062222"/>
            <a:ext cx="3212182" cy="3665314"/>
          </a:xfrm>
          <a:custGeom>
            <a:avLst/>
            <a:gdLst>
              <a:gd name="connsiteX0" fmla="*/ 1379525 w 3212182"/>
              <a:gd name="connsiteY0" fmla="*/ 0 h 3665314"/>
              <a:gd name="connsiteX1" fmla="*/ 3212182 w 3212182"/>
              <a:gd name="connsiteY1" fmla="*/ 1832657 h 3665314"/>
              <a:gd name="connsiteX2" fmla="*/ 1379525 w 3212182"/>
              <a:gd name="connsiteY2" fmla="*/ 3665314 h 3665314"/>
              <a:gd name="connsiteX3" fmla="*/ 83641 w 3212182"/>
              <a:gd name="connsiteY3" fmla="*/ 3128542 h 3665314"/>
              <a:gd name="connsiteX4" fmla="*/ 0 w 3212182"/>
              <a:gd name="connsiteY4" fmla="*/ 3036514 h 3665314"/>
              <a:gd name="connsiteX5" fmla="*/ 0 w 3212182"/>
              <a:gd name="connsiteY5" fmla="*/ 628801 h 3665314"/>
              <a:gd name="connsiteX6" fmla="*/ 83641 w 3212182"/>
              <a:gd name="connsiteY6" fmla="*/ 536773 h 3665314"/>
              <a:gd name="connsiteX7" fmla="*/ 1379525 w 3212182"/>
              <a:gd name="connsiteY7" fmla="*/ 0 h 3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182" h="3665314">
                <a:moveTo>
                  <a:pt x="1379525" y="0"/>
                </a:moveTo>
                <a:cubicBezTo>
                  <a:pt x="2391674" y="0"/>
                  <a:pt x="3212182" y="820508"/>
                  <a:pt x="3212182" y="1832657"/>
                </a:cubicBezTo>
                <a:cubicBezTo>
                  <a:pt x="3212182" y="2844806"/>
                  <a:pt x="2391674" y="3665314"/>
                  <a:pt x="1379525" y="3665314"/>
                </a:cubicBezTo>
                <a:cubicBezTo>
                  <a:pt x="873451" y="3665314"/>
                  <a:pt x="415286" y="3460187"/>
                  <a:pt x="83641" y="3128542"/>
                </a:cubicBezTo>
                <a:lnTo>
                  <a:pt x="0" y="3036514"/>
                </a:lnTo>
                <a:lnTo>
                  <a:pt x="0" y="628801"/>
                </a:lnTo>
                <a:lnTo>
                  <a:pt x="83641" y="536773"/>
                </a:lnTo>
                <a:cubicBezTo>
                  <a:pt x="415286" y="205127"/>
                  <a:pt x="873451" y="0"/>
                  <a:pt x="1379525"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35249834-544E-477E-84FD-888B8DB7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839" y="2791091"/>
            <a:ext cx="3281677" cy="32816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3339" y="1681703"/>
            <a:ext cx="1330536" cy="1330521"/>
            <a:chOff x="5734037" y="3067039"/>
            <a:chExt cx="724483" cy="724489"/>
          </a:xfrm>
          <a:solidFill>
            <a:schemeClr val="bg1"/>
          </a:solidFill>
        </p:grpSpPr>
        <p:sp>
          <p:nvSpPr>
            <p:cNvPr id="35" name="Freeform: Shape 3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4" name="AutoShape 2" descr="1 Psychology 304: Brain and Behaviour Lecture ppt download">
            <a:extLst>
              <a:ext uri="{FF2B5EF4-FFF2-40B4-BE49-F238E27FC236}">
                <a16:creationId xmlns:a16="http://schemas.microsoft.com/office/drawing/2014/main" id="{BC92D59D-1500-433A-ADB8-45BFFFD8BD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GB">
              <a:solidFill>
                <a:prstClr val="black"/>
              </a:solidFill>
              <a:latin typeface="Trebuchet MS" panose="020B0603020202020204"/>
            </a:endParaRPr>
          </a:p>
        </p:txBody>
      </p:sp>
      <p:pic>
        <p:nvPicPr>
          <p:cNvPr id="9" name="Picture 8">
            <a:extLst>
              <a:ext uri="{FF2B5EF4-FFF2-40B4-BE49-F238E27FC236}">
                <a16:creationId xmlns:a16="http://schemas.microsoft.com/office/drawing/2014/main" id="{245C1C30-E39F-43F5-4384-A145D739709F}"/>
              </a:ext>
            </a:extLst>
          </p:cNvPr>
          <p:cNvPicPr>
            <a:picLocks noChangeAspect="1"/>
          </p:cNvPicPr>
          <p:nvPr/>
        </p:nvPicPr>
        <p:blipFill>
          <a:blip r:embed="rId3"/>
          <a:stretch>
            <a:fillRect/>
          </a:stretch>
        </p:blipFill>
        <p:spPr>
          <a:xfrm>
            <a:off x="1506072" y="-102004"/>
            <a:ext cx="2899268" cy="2613933"/>
          </a:xfrm>
          <a:prstGeom prst="ellipse">
            <a:avLst/>
          </a:prstGeom>
        </p:spPr>
      </p:pic>
      <p:pic>
        <p:nvPicPr>
          <p:cNvPr id="5" name="Picture 4">
            <a:extLst>
              <a:ext uri="{FF2B5EF4-FFF2-40B4-BE49-F238E27FC236}">
                <a16:creationId xmlns:a16="http://schemas.microsoft.com/office/drawing/2014/main" id="{ED574AB2-3B88-ACB4-E1FC-7929E0E9FDA4}"/>
              </a:ext>
            </a:extLst>
          </p:cNvPr>
          <p:cNvPicPr>
            <a:picLocks noChangeAspect="1"/>
          </p:cNvPicPr>
          <p:nvPr/>
        </p:nvPicPr>
        <p:blipFill>
          <a:blip r:embed="rId4"/>
          <a:stretch>
            <a:fillRect/>
          </a:stretch>
        </p:blipFill>
        <p:spPr>
          <a:xfrm>
            <a:off x="364911" y="3135642"/>
            <a:ext cx="1924344" cy="3438780"/>
          </a:xfrm>
          <a:prstGeom prst="ellipse">
            <a:avLst/>
          </a:prstGeom>
        </p:spPr>
      </p:pic>
      <p:pic>
        <p:nvPicPr>
          <p:cNvPr id="10" name="Picture 9">
            <a:extLst>
              <a:ext uri="{FF2B5EF4-FFF2-40B4-BE49-F238E27FC236}">
                <a16:creationId xmlns:a16="http://schemas.microsoft.com/office/drawing/2014/main" id="{96144934-446B-9AF1-EAE2-C44ADAD52D46}"/>
              </a:ext>
            </a:extLst>
          </p:cNvPr>
          <p:cNvPicPr>
            <a:picLocks noChangeAspect="1"/>
          </p:cNvPicPr>
          <p:nvPr/>
        </p:nvPicPr>
        <p:blipFill>
          <a:blip r:embed="rId5"/>
          <a:stretch>
            <a:fillRect/>
          </a:stretch>
        </p:blipFill>
        <p:spPr>
          <a:xfrm>
            <a:off x="3455831" y="2935137"/>
            <a:ext cx="3212182" cy="3032262"/>
          </a:xfrm>
          <a:prstGeom prst="ellipse">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14848-248A-47DD-88E0-95099D951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301" y="1178924"/>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8BDA89-0D2C-4C4E-99F6-D7A220FE4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1130846"/>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40" y="1424181"/>
            <a:ext cx="1355538" cy="503582"/>
            <a:chOff x="2267504" y="2540250"/>
            <a:chExt cx="1990951" cy="739640"/>
          </a:xfrm>
          <a:solidFill>
            <a:schemeClr val="bg1"/>
          </a:solidFill>
        </p:grpSpPr>
        <p:sp>
          <p:nvSpPr>
            <p:cNvPr id="17" name="Freeform: Shape 16">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0" name="Graphic 212">
            <a:extLst>
              <a:ext uri="{FF2B5EF4-FFF2-40B4-BE49-F238E27FC236}">
                <a16:creationId xmlns:a16="http://schemas.microsoft.com/office/drawing/2014/main" id="{7CE98B01-ED41-482F-AFA1-19C7FA7C0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B9CABDD0-8DF6-4974-A224-9A2A81778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4"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32680" y="5188771"/>
            <a:ext cx="1076787" cy="1076789"/>
            <a:chOff x="5829300" y="3162300"/>
            <a:chExt cx="532256" cy="532257"/>
          </a:xfrm>
          <a:solidFill>
            <a:schemeClr val="bg1"/>
          </a:solidFill>
        </p:grpSpPr>
        <p:sp>
          <p:nvSpPr>
            <p:cNvPr id="25" name="Freeform: Shape 24">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7CFC92A5-E0DE-2FBC-B426-3232279A0C44}"/>
              </a:ext>
            </a:extLst>
          </p:cNvPr>
          <p:cNvSpPr>
            <a:spLocks noGrp="1"/>
          </p:cNvSpPr>
          <p:nvPr>
            <p:ph type="title"/>
          </p:nvPr>
        </p:nvSpPr>
        <p:spPr>
          <a:xfrm>
            <a:off x="838200" y="1391619"/>
            <a:ext cx="4905401" cy="4042196"/>
          </a:xfrm>
        </p:spPr>
        <p:txBody>
          <a:bodyPr>
            <a:normAutofit/>
          </a:bodyPr>
          <a:lstStyle/>
          <a:p>
            <a:pPr algn="ctr"/>
            <a:r>
              <a:rPr lang="en-US" sz="5400" b="1" dirty="0">
                <a:ln w="22225">
                  <a:solidFill>
                    <a:schemeClr val="accent2"/>
                  </a:solidFill>
                  <a:prstDash val="solid"/>
                </a:ln>
                <a:solidFill>
                  <a:schemeClr val="accent2">
                    <a:lumMod val="40000"/>
                    <a:lumOff val="60000"/>
                  </a:schemeClr>
                </a:solidFill>
                <a:latin typeface="+mn-lt"/>
                <a:ea typeface="+mn-ea"/>
                <a:cs typeface="+mn-cs"/>
              </a:rPr>
              <a:t>Epidemiology</a:t>
            </a:r>
            <a:br>
              <a:rPr lang="en-US" sz="5400" b="1" dirty="0">
                <a:ln w="22225">
                  <a:solidFill>
                    <a:schemeClr val="accent2"/>
                  </a:solidFill>
                  <a:prstDash val="solid"/>
                </a:ln>
                <a:solidFill>
                  <a:schemeClr val="accent2">
                    <a:lumMod val="40000"/>
                    <a:lumOff val="60000"/>
                  </a:schemeClr>
                </a:solidFill>
                <a:latin typeface="+mn-lt"/>
                <a:ea typeface="+mn-ea"/>
                <a:cs typeface="+mn-cs"/>
              </a:rPr>
            </a:br>
            <a:endParaRPr lang="en-GB" sz="5400" b="1" dirty="0">
              <a:ln w="22225">
                <a:solidFill>
                  <a:schemeClr val="accent2"/>
                </a:solidFill>
                <a:prstDash val="solid"/>
              </a:ln>
              <a:solidFill>
                <a:schemeClr val="accent2">
                  <a:lumMod val="40000"/>
                  <a:lumOff val="60000"/>
                </a:schemeClr>
              </a:solidFill>
              <a:latin typeface="+mn-lt"/>
              <a:ea typeface="+mn-ea"/>
              <a:cs typeface="+mn-cs"/>
            </a:endParaRPr>
          </a:p>
        </p:txBody>
      </p:sp>
      <p:sp>
        <p:nvSpPr>
          <p:cNvPr id="3" name="Content Placeholder 2">
            <a:extLst>
              <a:ext uri="{FF2B5EF4-FFF2-40B4-BE49-F238E27FC236}">
                <a16:creationId xmlns:a16="http://schemas.microsoft.com/office/drawing/2014/main" id="{0FD8E6BC-0E57-47C9-0AEC-6DE64B29CE43}"/>
              </a:ext>
            </a:extLst>
          </p:cNvPr>
          <p:cNvSpPr>
            <a:spLocks noGrp="1"/>
          </p:cNvSpPr>
          <p:nvPr>
            <p:ph idx="1"/>
          </p:nvPr>
        </p:nvSpPr>
        <p:spPr>
          <a:xfrm>
            <a:off x="6305774" y="138553"/>
            <a:ext cx="5776247" cy="6134582"/>
          </a:xfrm>
        </p:spPr>
        <p:txBody>
          <a:bodyPr>
            <a:normAutofit lnSpcReduction="10000"/>
          </a:bodyPr>
          <a:lstStyle/>
          <a:p>
            <a:r>
              <a:rPr lang="en-US" sz="1800" dirty="0">
                <a:solidFill>
                  <a:schemeClr val="bg1"/>
                </a:solidFill>
              </a:rPr>
              <a:t> </a:t>
            </a:r>
            <a:r>
              <a:rPr lang="en-US" dirty="0">
                <a:solidFill>
                  <a:schemeClr val="bg1"/>
                </a:solidFill>
              </a:rPr>
              <a:t>Most common VHD in industrialized countries</a:t>
            </a:r>
          </a:p>
          <a:p>
            <a:r>
              <a:rPr lang="en-US" dirty="0">
                <a:solidFill>
                  <a:schemeClr val="bg1"/>
                </a:solidFill>
              </a:rPr>
              <a:t>    Frequently associated with AR</a:t>
            </a:r>
          </a:p>
          <a:p>
            <a:r>
              <a:rPr lang="en-US" dirty="0">
                <a:solidFill>
                  <a:schemeClr val="bg1"/>
                </a:solidFill>
              </a:rPr>
              <a:t>    Prevalence: </a:t>
            </a:r>
            <a:r>
              <a:rPr lang="en-US" dirty="0">
                <a:solidFill>
                  <a:schemeClr val="bg1"/>
                </a:solidFill>
                <a:latin typeface="Abadi" panose="020B0604020104020204" pitchFamily="34" charset="0"/>
              </a:rPr>
              <a:t>↑</a:t>
            </a:r>
            <a:r>
              <a:rPr lang="en-US" dirty="0">
                <a:solidFill>
                  <a:schemeClr val="bg1"/>
                </a:solidFill>
              </a:rPr>
              <a:t> with age</a:t>
            </a:r>
          </a:p>
          <a:p>
            <a:endParaRPr lang="en-US" dirty="0">
              <a:solidFill>
                <a:schemeClr val="bg1"/>
              </a:solidFill>
            </a:endParaRPr>
          </a:p>
          <a:p>
            <a:pPr marL="0" indent="0">
              <a:buNone/>
            </a:pPr>
            <a:r>
              <a:rPr lang="en-US" dirty="0">
                <a:solidFill>
                  <a:schemeClr val="bg1"/>
                </a:solidFill>
              </a:rPr>
              <a:t>Prognosis</a:t>
            </a:r>
          </a:p>
          <a:p>
            <a:pPr>
              <a:buFont typeface="Wingdings" panose="05000000000000000000" pitchFamily="2" charset="2"/>
              <a:buChar char="ü"/>
            </a:pPr>
            <a:r>
              <a:rPr lang="en-US" dirty="0">
                <a:solidFill>
                  <a:schemeClr val="bg1"/>
                </a:solidFill>
              </a:rPr>
              <a:t>Asymptomatic with normal LVEF: progression to symptoms or LV dysfunction at a rate of &lt; 6% /yr</a:t>
            </a:r>
          </a:p>
          <a:p>
            <a:pPr marL="0" indent="0">
              <a:buNone/>
            </a:pPr>
            <a:r>
              <a:rPr lang="en-US" dirty="0">
                <a:solidFill>
                  <a:schemeClr val="bg1"/>
                </a:solidFill>
              </a:rPr>
              <a:t> </a:t>
            </a:r>
          </a:p>
          <a:p>
            <a:pPr>
              <a:buFont typeface="Wingdings" panose="05000000000000000000" pitchFamily="2" charset="2"/>
              <a:buChar char="ü"/>
            </a:pPr>
            <a:r>
              <a:rPr lang="en-US" dirty="0">
                <a:solidFill>
                  <a:schemeClr val="bg1"/>
                </a:solidFill>
              </a:rPr>
              <a:t>Asymptomatic pts with ↓ EF: progression to symptoms at a rate of &gt; 25% per year </a:t>
            </a:r>
          </a:p>
          <a:p>
            <a:pPr algn="l"/>
            <a:r>
              <a:rPr lang="en-US" dirty="0">
                <a:solidFill>
                  <a:schemeClr val="bg1"/>
                </a:solidFill>
              </a:rPr>
              <a:t> </a:t>
            </a:r>
            <a:r>
              <a:rPr lang="en-US" dirty="0" err="1">
                <a:solidFill>
                  <a:schemeClr val="bg1"/>
                </a:solidFill>
              </a:rPr>
              <a:t>Unttt</a:t>
            </a:r>
            <a:r>
              <a:rPr lang="en-US" dirty="0">
                <a:solidFill>
                  <a:schemeClr val="bg1"/>
                </a:solidFill>
              </a:rPr>
              <a:t>: die 2-3</a:t>
            </a:r>
            <a:r>
              <a:rPr lang="en-GB" sz="1800" b="0" i="0" u="none" strike="noStrike" baseline="0" dirty="0">
                <a:solidFill>
                  <a:schemeClr val="bg1"/>
                </a:solidFill>
                <a:latin typeface="HelveticaNeueLTStd-Roman"/>
              </a:rPr>
              <a:t> years if no surgical intervention.</a:t>
            </a:r>
            <a:endParaRPr lang="en-US" dirty="0">
              <a:solidFill>
                <a:schemeClr val="bg1"/>
              </a:solidFill>
            </a:endParaRPr>
          </a:p>
          <a:p>
            <a:endParaRPr lang="en-GB" sz="1800" dirty="0">
              <a:solidFill>
                <a:schemeClr val="bg1"/>
              </a:solidFill>
            </a:endParaRPr>
          </a:p>
        </p:txBody>
      </p:sp>
    </p:spTree>
    <p:extLst>
      <p:ext uri="{BB962C8B-B14F-4D97-AF65-F5344CB8AC3E}">
        <p14:creationId xmlns:p14="http://schemas.microsoft.com/office/powerpoint/2010/main" val="737820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F3892-FD40-CC76-279A-BCAECA18F1B8}"/>
              </a:ext>
            </a:extLst>
          </p:cNvPr>
          <p:cNvSpPr>
            <a:spLocks noGrp="1"/>
          </p:cNvSpPr>
          <p:nvPr>
            <p:ph type="title"/>
          </p:nvPr>
        </p:nvSpPr>
        <p:spPr>
          <a:xfrm>
            <a:off x="6305491" y="5701573"/>
            <a:ext cx="5712824" cy="1325563"/>
          </a:xfrm>
        </p:spPr>
        <p:txBody>
          <a:bodyPr>
            <a:normAutofit/>
          </a:bodyPr>
          <a:lstStyle/>
          <a:p>
            <a:r>
              <a:rPr lang="en-US" b="1" dirty="0"/>
              <a:t>Aetiology</a:t>
            </a:r>
            <a:endParaRPr lang="en-GB" b="1" dirty="0"/>
          </a:p>
        </p:txBody>
      </p:sp>
      <p:sp>
        <p:nvSpPr>
          <p:cNvPr id="3" name="Content Placeholder 2">
            <a:extLst>
              <a:ext uri="{FF2B5EF4-FFF2-40B4-BE49-F238E27FC236}">
                <a16:creationId xmlns:a16="http://schemas.microsoft.com/office/drawing/2014/main" id="{A1E628A8-76D2-8C4D-2BB7-E6BBD6489D6B}"/>
              </a:ext>
            </a:extLst>
          </p:cNvPr>
          <p:cNvSpPr>
            <a:spLocks noGrp="1"/>
          </p:cNvSpPr>
          <p:nvPr>
            <p:ph idx="1"/>
          </p:nvPr>
        </p:nvSpPr>
        <p:spPr>
          <a:xfrm>
            <a:off x="67612" y="156411"/>
            <a:ext cx="5818899" cy="6605335"/>
          </a:xfrm>
        </p:spPr>
        <p:txBody>
          <a:bodyPr anchor="t">
            <a:normAutofit/>
          </a:bodyPr>
          <a:lstStyle/>
          <a:p>
            <a:pPr>
              <a:buFont typeface="Wingdings" panose="05000000000000000000" pitchFamily="2" charset="2"/>
              <a:buChar char="q"/>
            </a:pPr>
            <a:r>
              <a:rPr lang="en-US" sz="2400" b="1" dirty="0">
                <a:solidFill>
                  <a:srgbClr val="FF0000"/>
                </a:solidFill>
                <a:highlight>
                  <a:srgbClr val="FFFF00"/>
                </a:highlight>
              </a:rPr>
              <a:t>Aortic valve sclerosis:  </a:t>
            </a:r>
            <a:r>
              <a:rPr lang="en-US" sz="2400" dirty="0"/>
              <a:t>C </a:t>
            </a:r>
            <a:r>
              <a:rPr lang="en-US" sz="2400" dirty="0" err="1"/>
              <a:t>st.</a:t>
            </a:r>
            <a:r>
              <a:rPr lang="en-US" sz="2400" dirty="0"/>
              <a:t> Normal tips. ↑ with age ~ atherosclerosis</a:t>
            </a:r>
          </a:p>
          <a:p>
            <a:pPr>
              <a:buFont typeface="Wingdings" panose="05000000000000000000" pitchFamily="2" charset="2"/>
              <a:buChar char="ü"/>
            </a:pPr>
            <a:endParaRPr lang="en-US" sz="2400" dirty="0"/>
          </a:p>
          <a:p>
            <a:pPr>
              <a:buFont typeface="Wingdings" panose="05000000000000000000" pitchFamily="2" charset="2"/>
              <a:buChar char="q"/>
            </a:pPr>
            <a:r>
              <a:rPr lang="en-US" sz="2400" b="1" dirty="0">
                <a:solidFill>
                  <a:srgbClr val="FF0000"/>
                </a:solidFill>
                <a:highlight>
                  <a:srgbClr val="FFFF00"/>
                </a:highlight>
              </a:rPr>
              <a:t>Bicuspid aortic valve (BAV): </a:t>
            </a:r>
            <a:r>
              <a:rPr lang="en-US" sz="2400" dirty="0"/>
              <a:t>fusion leaflets in utero. C : males (3:1)</a:t>
            </a:r>
          </a:p>
          <a:p>
            <a:pPr algn="l"/>
            <a:r>
              <a:rPr lang="en-US" sz="2400" dirty="0"/>
              <a:t>Dystrophic calcification and degeneration. Ass </a:t>
            </a:r>
            <a:r>
              <a:rPr lang="en-GB" sz="1800" b="0" i="0" u="none" strike="noStrike" baseline="0" dirty="0">
                <a:latin typeface="HelveticaNeueLTStd-Roman"/>
              </a:rPr>
              <a:t>A coarctation, root dilation &amp; A dissection.</a:t>
            </a:r>
            <a:endParaRPr lang="en-US" sz="2400" dirty="0"/>
          </a:p>
          <a:p>
            <a:pPr>
              <a:buFont typeface="Wingdings" panose="05000000000000000000" pitchFamily="2" charset="2"/>
              <a:buChar char="ü"/>
            </a:pPr>
            <a:r>
              <a:rPr lang="en-US" sz="2400" dirty="0"/>
              <a:t>Symptoms of AS: earlier than in regular aortic valve calcification.</a:t>
            </a:r>
          </a:p>
          <a:p>
            <a:endParaRPr lang="en-US" sz="2400" dirty="0"/>
          </a:p>
          <a:p>
            <a:pPr>
              <a:buFont typeface="Wingdings" panose="05000000000000000000" pitchFamily="2" charset="2"/>
              <a:buChar char="q"/>
            </a:pPr>
            <a:r>
              <a:rPr lang="en-US" sz="2400" b="1" dirty="0">
                <a:solidFill>
                  <a:srgbClr val="FF0000"/>
                </a:solidFill>
                <a:highlight>
                  <a:srgbClr val="FFFF00"/>
                </a:highlight>
              </a:rPr>
              <a:t>Rheumatic fever</a:t>
            </a:r>
          </a:p>
          <a:p>
            <a:pPr>
              <a:buFont typeface="Wingdings" panose="05000000000000000000" pitchFamily="2" charset="2"/>
              <a:buChar char="ü"/>
            </a:pPr>
            <a:r>
              <a:rPr lang="en-US" sz="2400" dirty="0"/>
              <a:t>C in lower-income countries</a:t>
            </a:r>
          </a:p>
          <a:p>
            <a:pPr>
              <a:buFont typeface="Wingdings" panose="05000000000000000000" pitchFamily="2" charset="2"/>
              <a:buChar char="ü"/>
            </a:pPr>
            <a:r>
              <a:rPr lang="en-US" sz="2400" dirty="0"/>
              <a:t>Stenosis is caused by commissural fusion.  2</a:t>
            </a:r>
            <a:r>
              <a:rPr lang="en-US" sz="2400" baseline="30000" dirty="0"/>
              <a:t>nd</a:t>
            </a:r>
            <a:r>
              <a:rPr lang="en-US" sz="2400" dirty="0"/>
              <a:t> turbulent flow, calcification of tips.</a:t>
            </a:r>
            <a:endParaRPr lang="en-GB" sz="2400" dirty="0"/>
          </a:p>
        </p:txBody>
      </p:sp>
      <p:sp>
        <p:nvSpPr>
          <p:cNvPr id="11" name="Oval 10">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5750821-4D34-C7A6-D933-E44887B00FCC}"/>
              </a:ext>
            </a:extLst>
          </p:cNvPr>
          <p:cNvPicPr>
            <a:picLocks noChangeAspect="1"/>
          </p:cNvPicPr>
          <p:nvPr/>
        </p:nvPicPr>
        <p:blipFill rotWithShape="1">
          <a:blip r:embed="rId2"/>
          <a:srcRect l="8223" r="10686" b="-3"/>
          <a:stretch/>
        </p:blipFill>
        <p:spPr>
          <a:xfrm>
            <a:off x="5968989"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9FF7CCBF-B226-1489-66EA-A99CFB76B3CD}"/>
              </a:ext>
            </a:extLst>
          </p:cNvPr>
          <p:cNvPicPr>
            <a:picLocks noChangeAspect="1"/>
          </p:cNvPicPr>
          <p:nvPr/>
        </p:nvPicPr>
        <p:blipFill rotWithShape="1">
          <a:blip r:embed="rId3"/>
          <a:srcRect l="3932" r="6971" b="3"/>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15" name="Freeform: Shape 14">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BE89F46-F944-9A21-370C-3FBBF74C94F7}"/>
              </a:ext>
            </a:extLst>
          </p:cNvPr>
          <p:cNvPicPr>
            <a:picLocks noChangeAspect="1"/>
          </p:cNvPicPr>
          <p:nvPr/>
        </p:nvPicPr>
        <p:blipFill rotWithShape="1">
          <a:blip r:embed="rId4"/>
          <a:srcRect l="16753" r="6569" b="2"/>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8" name="Picture 7">
            <a:extLst>
              <a:ext uri="{FF2B5EF4-FFF2-40B4-BE49-F238E27FC236}">
                <a16:creationId xmlns:a16="http://schemas.microsoft.com/office/drawing/2014/main" id="{20EB4470-B309-AFF4-82F7-65E55D421D5D}"/>
              </a:ext>
            </a:extLst>
          </p:cNvPr>
          <p:cNvPicPr>
            <a:picLocks noChangeAspect="1"/>
          </p:cNvPicPr>
          <p:nvPr/>
        </p:nvPicPr>
        <p:blipFill rotWithShape="1">
          <a:blip r:embed="rId5"/>
          <a:srcRect l="17807" t="4187" r="13333" b="51828"/>
          <a:stretch/>
        </p:blipFill>
        <p:spPr>
          <a:xfrm>
            <a:off x="5749313" y="11283"/>
            <a:ext cx="763459" cy="1392241"/>
          </a:xfrm>
          <a:prstGeom prst="rect">
            <a:avLst/>
          </a:prstGeom>
        </p:spPr>
      </p:pic>
      <p:pic>
        <p:nvPicPr>
          <p:cNvPr id="9" name="Picture 8">
            <a:extLst>
              <a:ext uri="{FF2B5EF4-FFF2-40B4-BE49-F238E27FC236}">
                <a16:creationId xmlns:a16="http://schemas.microsoft.com/office/drawing/2014/main" id="{F9F8CE5B-355D-E857-837F-CBE02EDD892B}"/>
              </a:ext>
            </a:extLst>
          </p:cNvPr>
          <p:cNvPicPr>
            <a:picLocks noChangeAspect="1"/>
          </p:cNvPicPr>
          <p:nvPr/>
        </p:nvPicPr>
        <p:blipFill rotWithShape="1">
          <a:blip r:embed="rId5"/>
          <a:srcRect l="17727" t="51452" r="10832" b="1919"/>
          <a:stretch/>
        </p:blipFill>
        <p:spPr>
          <a:xfrm>
            <a:off x="5866520" y="1664597"/>
            <a:ext cx="877942" cy="2367653"/>
          </a:xfrm>
          <a:prstGeom prst="rect">
            <a:avLst/>
          </a:prstGeom>
        </p:spPr>
      </p:pic>
    </p:spTree>
    <p:extLst>
      <p:ext uri="{BB962C8B-B14F-4D97-AF65-F5344CB8AC3E}">
        <p14:creationId xmlns:p14="http://schemas.microsoft.com/office/powerpoint/2010/main" val="261866621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2" name="Rectangle 11">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44A7661-5EBA-40ED-9D34-EABE765A8F19}"/>
              </a:ext>
            </a:extLst>
          </p:cNvPr>
          <p:cNvSpPr/>
          <p:nvPr/>
        </p:nvSpPr>
        <p:spPr>
          <a:xfrm>
            <a:off x="542271" y="79456"/>
            <a:ext cx="3543197" cy="839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dirty="0">
                <a:solidFill>
                  <a:schemeClr val="bg1"/>
                </a:solidFill>
                <a:latin typeface="+mj-lt"/>
                <a:ea typeface="+mj-ea"/>
                <a:cs typeface="+mj-cs"/>
              </a:rPr>
              <a:t>Pathophysiology</a:t>
            </a:r>
          </a:p>
        </p:txBody>
      </p:sp>
      <p:grpSp>
        <p:nvGrpSpPr>
          <p:cNvPr id="17"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18" name="Freeform: Shape 17">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32"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33" name="Freeform: Shape 32">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EA6378C7-756C-4FD6-B23C-A3A9DE2A7300}"/>
              </a:ext>
            </a:extLst>
          </p:cNvPr>
          <p:cNvSpPr/>
          <p:nvPr/>
        </p:nvSpPr>
        <p:spPr>
          <a:xfrm>
            <a:off x="5665435" y="112171"/>
            <a:ext cx="6373521" cy="6771189"/>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n-US" sz="3100" dirty="0">
                <a:solidFill>
                  <a:schemeClr val="bg1"/>
                </a:solidFill>
              </a:rPr>
              <a:t>Progressive narrowing:             ↓ flow across the valve. ↑ LV pressure             LV hypertrophy (Stroke volume) and ↑ end-diastolic pressures and non-compliant LV.</a:t>
            </a:r>
          </a:p>
          <a:p>
            <a:pPr indent="-228600">
              <a:lnSpc>
                <a:spcPct val="90000"/>
              </a:lnSpc>
              <a:spcAft>
                <a:spcPts val="600"/>
              </a:spcAft>
              <a:buFont typeface="Arial" panose="020B0604020202020204" pitchFamily="34" charset="0"/>
              <a:buChar char="•"/>
            </a:pPr>
            <a:endParaRPr lang="en-US" sz="3000" dirty="0">
              <a:solidFill>
                <a:schemeClr val="bg1"/>
              </a:solidFill>
            </a:endParaRPr>
          </a:p>
          <a:p>
            <a:pPr indent="-228600">
              <a:lnSpc>
                <a:spcPct val="90000"/>
              </a:lnSpc>
              <a:spcAft>
                <a:spcPts val="600"/>
              </a:spcAft>
              <a:buFont typeface="Arial" panose="020B0604020202020204" pitchFamily="34" charset="0"/>
              <a:buChar char="•"/>
            </a:pPr>
            <a:endParaRPr lang="en-US" sz="3000" dirty="0">
              <a:solidFill>
                <a:schemeClr val="bg1"/>
              </a:solidFill>
            </a:endParaRPr>
          </a:p>
          <a:p>
            <a:pPr>
              <a:lnSpc>
                <a:spcPct val="90000"/>
              </a:lnSpc>
              <a:spcAft>
                <a:spcPts val="600"/>
              </a:spcAft>
            </a:pPr>
            <a:r>
              <a:rPr lang="en-US" sz="3000" b="1" dirty="0">
                <a:solidFill>
                  <a:schemeClr val="bg1"/>
                </a:solidFill>
              </a:rPr>
              <a:t>Symptoms</a:t>
            </a:r>
          </a:p>
          <a:p>
            <a:pPr marL="285750" indent="-228600">
              <a:lnSpc>
                <a:spcPct val="90000"/>
              </a:lnSpc>
              <a:spcAft>
                <a:spcPts val="600"/>
              </a:spcAft>
              <a:buFont typeface="Arial" panose="020B0604020202020204" pitchFamily="34" charset="0"/>
              <a:buChar char="•"/>
            </a:pPr>
            <a:r>
              <a:rPr lang="en-US" sz="2800" b="1" dirty="0">
                <a:solidFill>
                  <a:schemeClr val="bg1"/>
                </a:solidFill>
              </a:rPr>
              <a:t>Syncope</a:t>
            </a:r>
            <a:r>
              <a:rPr lang="en-US" sz="2800" dirty="0">
                <a:solidFill>
                  <a:schemeClr val="bg1"/>
                </a:solidFill>
              </a:rPr>
              <a:t>: ↓ cerebral perfusion; triggered by cardiac arrhythmias or complete heart block.</a:t>
            </a:r>
          </a:p>
          <a:p>
            <a:pPr marL="285750" indent="-228600">
              <a:lnSpc>
                <a:spcPct val="90000"/>
              </a:lnSpc>
              <a:spcAft>
                <a:spcPts val="600"/>
              </a:spcAft>
              <a:buFont typeface="Arial" panose="020B0604020202020204" pitchFamily="34" charset="0"/>
              <a:buChar char="•"/>
            </a:pPr>
            <a:endParaRPr lang="en-US" sz="2800" dirty="0">
              <a:solidFill>
                <a:schemeClr val="bg1"/>
              </a:solidFill>
            </a:endParaRPr>
          </a:p>
          <a:p>
            <a:pPr marL="285750" indent="-228600">
              <a:lnSpc>
                <a:spcPct val="90000"/>
              </a:lnSpc>
              <a:spcAft>
                <a:spcPts val="600"/>
              </a:spcAft>
              <a:buFont typeface="Arial" panose="020B0604020202020204" pitchFamily="34" charset="0"/>
              <a:buChar char="•"/>
            </a:pPr>
            <a:r>
              <a:rPr lang="en-US" sz="2800" b="1" dirty="0">
                <a:solidFill>
                  <a:schemeClr val="bg1"/>
                </a:solidFill>
              </a:rPr>
              <a:t>Angina</a:t>
            </a:r>
            <a:r>
              <a:rPr lang="en-US" sz="2800" dirty="0">
                <a:solidFill>
                  <a:schemeClr val="bg1"/>
                </a:solidFill>
              </a:rPr>
              <a:t>:  high end-diastolic pressures reduce coronary artery perfusion</a:t>
            </a:r>
          </a:p>
          <a:p>
            <a:pPr marL="285750" indent="-228600">
              <a:lnSpc>
                <a:spcPct val="90000"/>
              </a:lnSpc>
              <a:spcAft>
                <a:spcPts val="600"/>
              </a:spcAft>
              <a:buFont typeface="Arial" panose="020B0604020202020204" pitchFamily="34" charset="0"/>
              <a:buChar char="•"/>
            </a:pPr>
            <a:endParaRPr lang="en-US" sz="2800" dirty="0">
              <a:solidFill>
                <a:schemeClr val="bg1"/>
              </a:solidFill>
            </a:endParaRPr>
          </a:p>
          <a:p>
            <a:pPr marL="285750" indent="-228600">
              <a:lnSpc>
                <a:spcPct val="90000"/>
              </a:lnSpc>
              <a:spcAft>
                <a:spcPts val="600"/>
              </a:spcAft>
              <a:buFont typeface="Arial" panose="020B0604020202020204" pitchFamily="34" charset="0"/>
              <a:buChar char="•"/>
            </a:pPr>
            <a:endParaRPr lang="en-US" sz="2800" dirty="0">
              <a:solidFill>
                <a:schemeClr val="bg1"/>
              </a:solidFill>
            </a:endParaRPr>
          </a:p>
          <a:p>
            <a:pPr marL="285750" indent="-228600">
              <a:lnSpc>
                <a:spcPct val="90000"/>
              </a:lnSpc>
              <a:spcAft>
                <a:spcPts val="600"/>
              </a:spcAft>
              <a:buFont typeface="Arial" panose="020B0604020202020204" pitchFamily="34" charset="0"/>
              <a:buChar char="•"/>
            </a:pPr>
            <a:r>
              <a:rPr lang="en-US" sz="2800" b="1" dirty="0" err="1">
                <a:solidFill>
                  <a:schemeClr val="bg1"/>
                </a:solidFill>
              </a:rPr>
              <a:t>Dyspnoea</a:t>
            </a:r>
            <a:r>
              <a:rPr lang="en-US" sz="2800" b="1" dirty="0">
                <a:solidFill>
                  <a:schemeClr val="bg1"/>
                </a:solidFill>
              </a:rPr>
              <a:t>: </a:t>
            </a:r>
            <a:r>
              <a:rPr lang="en-US" altLang="en-US" sz="2800" dirty="0">
                <a:solidFill>
                  <a:schemeClr val="bg1"/>
                </a:solidFill>
              </a:rPr>
              <a:t>on exertion due to heart failure (systolic and diastolic</a:t>
            </a:r>
            <a:r>
              <a:rPr lang="en-US" altLang="en-US" sz="3000" dirty="0">
                <a:solidFill>
                  <a:schemeClr val="bg1"/>
                </a:solidFill>
              </a:rPr>
              <a:t>)</a:t>
            </a:r>
          </a:p>
          <a:p>
            <a:pPr marL="285750" indent="-228600">
              <a:lnSpc>
                <a:spcPct val="90000"/>
              </a:lnSpc>
              <a:spcAft>
                <a:spcPts val="600"/>
              </a:spcAft>
              <a:buFont typeface="Arial" panose="020B0604020202020204" pitchFamily="34" charset="0"/>
              <a:buChar char="•"/>
            </a:pPr>
            <a:endParaRPr lang="en-US" dirty="0">
              <a:solidFill>
                <a:schemeClr val="bg1"/>
              </a:solidFill>
            </a:endParaRPr>
          </a:p>
        </p:txBody>
      </p:sp>
      <p:sp>
        <p:nvSpPr>
          <p:cNvPr id="5" name="Arrow: Right 4">
            <a:extLst>
              <a:ext uri="{FF2B5EF4-FFF2-40B4-BE49-F238E27FC236}">
                <a16:creationId xmlns:a16="http://schemas.microsoft.com/office/drawing/2014/main" id="{81D7E901-7A6F-0045-C130-4B2BEDFDB413}"/>
              </a:ext>
            </a:extLst>
          </p:cNvPr>
          <p:cNvSpPr/>
          <p:nvPr/>
        </p:nvSpPr>
        <p:spPr>
          <a:xfrm>
            <a:off x="9566019" y="154377"/>
            <a:ext cx="733927" cy="345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Arrow: Right 5">
            <a:extLst>
              <a:ext uri="{FF2B5EF4-FFF2-40B4-BE49-F238E27FC236}">
                <a16:creationId xmlns:a16="http://schemas.microsoft.com/office/drawing/2014/main" id="{4D5B65D0-B22A-C794-53E4-A9F382448B3D}"/>
              </a:ext>
            </a:extLst>
          </p:cNvPr>
          <p:cNvSpPr/>
          <p:nvPr/>
        </p:nvSpPr>
        <p:spPr>
          <a:xfrm>
            <a:off x="10879759" y="499406"/>
            <a:ext cx="733927" cy="345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6F3F7890-3328-657C-F7B2-A17DEA4D5F0D}"/>
              </a:ext>
            </a:extLst>
          </p:cNvPr>
          <p:cNvPicPr>
            <a:picLocks noChangeAspect="1"/>
          </p:cNvPicPr>
          <p:nvPr/>
        </p:nvPicPr>
        <p:blipFill>
          <a:blip r:embed="rId3"/>
          <a:stretch>
            <a:fillRect/>
          </a:stretch>
        </p:blipFill>
        <p:spPr>
          <a:xfrm>
            <a:off x="681841" y="739195"/>
            <a:ext cx="3085261" cy="3193212"/>
          </a:xfrm>
          <a:prstGeom prst="ellipse">
            <a:avLst/>
          </a:prstGeom>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2699A359-98D8-E131-4C85-201D4F9DDD09}"/>
                  </a:ext>
                </a:extLst>
              </p:cNvPr>
              <p:cNvGraphicFramePr>
                <a:graphicFrameLocks noChangeAspect="1"/>
              </p:cNvGraphicFramePr>
              <p:nvPr>
                <p:extLst>
                  <p:ext uri="{D42A27DB-BD31-4B8C-83A1-F6EECF244321}">
                    <p14:modId xmlns:p14="http://schemas.microsoft.com/office/powerpoint/2010/main" val="1339585740"/>
                  </p:ext>
                </p:extLst>
              </p:nvPr>
            </p:nvGraphicFramePr>
            <p:xfrm>
              <a:off x="477358" y="4404305"/>
              <a:ext cx="3048000" cy="1714500"/>
            </p:xfrm>
            <a:graphic>
              <a:graphicData uri="http://schemas.microsoft.com/office/powerpoint/2016/slidezoom">
                <pslz:sldZm>
                  <pslz:sldZmObj sldId="501" cId="1186022246">
                    <pslz:zmPr id="{2A9F2B23-8FD8-432F-888C-0332F2A1AF05}"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2699A359-98D8-E131-4C85-201D4F9DDD09}"/>
                  </a:ext>
                </a:extLst>
              </p:cNvPr>
              <p:cNvPicPr>
                <a:picLocks noGrp="1" noRot="1" noChangeAspect="1" noMove="1" noResize="1" noEditPoints="1" noAdjustHandles="1" noChangeArrowheads="1" noChangeShapeType="1"/>
              </p:cNvPicPr>
              <p:nvPr/>
            </p:nvPicPr>
            <p:blipFill>
              <a:blip r:embed="rId5"/>
              <a:stretch>
                <a:fillRect/>
              </a:stretch>
            </p:blipFill>
            <p:spPr>
              <a:xfrm>
                <a:off x="477358" y="4404305"/>
                <a:ext cx="3048000" cy="1714500"/>
              </a:xfrm>
              <a:prstGeom prst="rect">
                <a:avLst/>
              </a:prstGeom>
              <a:ln w="3175">
                <a:solidFill>
                  <a:prstClr val="ltGray"/>
                </a:solidFill>
              </a:ln>
            </p:spPr>
          </p:pic>
        </mc:Fallback>
      </mc:AlternateContent>
      <p:pic>
        <p:nvPicPr>
          <p:cNvPr id="16" name="Picture 15" descr="A child with his hands on his face">
            <a:extLst>
              <a:ext uri="{FF2B5EF4-FFF2-40B4-BE49-F238E27FC236}">
                <a16:creationId xmlns:a16="http://schemas.microsoft.com/office/drawing/2014/main" id="{C99207D8-442E-B285-9E7A-EF7DA7AF1C6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92926" y="4282171"/>
            <a:ext cx="2284808" cy="1836634"/>
          </a:xfrm>
          <a:prstGeom prst="ellipse">
            <a:avLst/>
          </a:prstGeom>
        </p:spPr>
      </p:pic>
      <p:sp>
        <p:nvSpPr>
          <p:cNvPr id="31" name="TextBox 30">
            <a:extLst>
              <a:ext uri="{FF2B5EF4-FFF2-40B4-BE49-F238E27FC236}">
                <a16:creationId xmlns:a16="http://schemas.microsoft.com/office/drawing/2014/main" id="{64D8894C-94D0-0E60-ED57-FAFCE22D9488}"/>
              </a:ext>
            </a:extLst>
          </p:cNvPr>
          <p:cNvSpPr txBox="1"/>
          <p:nvPr/>
        </p:nvSpPr>
        <p:spPr>
          <a:xfrm>
            <a:off x="1524000" y="6858000"/>
            <a:ext cx="9144000" cy="230832"/>
          </a:xfrm>
          <a:prstGeom prst="rect">
            <a:avLst/>
          </a:prstGeom>
          <a:noFill/>
        </p:spPr>
        <p:txBody>
          <a:bodyPr wrap="square" rtlCol="0">
            <a:spAutoFit/>
          </a:bodyPr>
          <a:lstStyle/>
          <a:p>
            <a:r>
              <a:rPr lang="en-US" sz="900">
                <a:hlinkClick r:id="rId7" tooltip="http://www.flickr.com/photos/dalemoorephotography/4445558459/"/>
              </a:rPr>
              <a:t>This Photo</a:t>
            </a:r>
            <a:r>
              <a:rPr lang="en-US" sz="900"/>
              <a:t> by Unknown Author is licensed under </a:t>
            </a:r>
            <a:r>
              <a:rPr lang="en-US" sz="900">
                <a:hlinkClick r:id="rId8" tooltip="https://creativecommons.org/licenses/by-nc-nd/3.0/"/>
              </a:rPr>
              <a:t>CC BY-NC-ND</a:t>
            </a:r>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 calcmode="lin" valueType="num">
                                      <p:cBhvr>
                                        <p:cTn id="1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4" end="4"/>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 calcmode="lin" valueType="num">
                                      <p:cBhvr>
                                        <p:cTn id="20"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6" end="6"/>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2">
                                            <p:txEl>
                                              <p:pRg st="9" end="9"/>
                                            </p:txEl>
                                          </p:spTgt>
                                        </p:tgtEl>
                                        <p:attrNameLst>
                                          <p:attrName>style.visibility</p:attrName>
                                        </p:attrNameLst>
                                      </p:cBhvr>
                                      <p:to>
                                        <p:strVal val="visible"/>
                                      </p:to>
                                    </p:set>
                                    <p:anim calcmode="lin" valueType="num">
                                      <p:cBhvr>
                                        <p:cTn id="26" dur="1000" fill="hold"/>
                                        <p:tgtEl>
                                          <p:spTgt spid="2">
                                            <p:txEl>
                                              <p:pRg st="9" end="9"/>
                                            </p:txEl>
                                          </p:spTgt>
                                        </p:tgtEl>
                                        <p:attrNameLst>
                                          <p:attrName>ppt_w</p:attrName>
                                        </p:attrNameLst>
                                      </p:cBhvr>
                                      <p:tavLst>
                                        <p:tav tm="0">
                                          <p:val>
                                            <p:fltVal val="0"/>
                                          </p:val>
                                        </p:tav>
                                        <p:tav tm="100000">
                                          <p:val>
                                            <p:strVal val="#ppt_w"/>
                                          </p:val>
                                        </p:tav>
                                      </p:tavLst>
                                    </p:anim>
                                    <p:anim calcmode="lin" valueType="num">
                                      <p:cBhvr>
                                        <p:cTn id="27" dur="1000" fill="hold"/>
                                        <p:tgtEl>
                                          <p:spTgt spid="2">
                                            <p:txEl>
                                              <p:pRg st="9" end="9"/>
                                            </p:txEl>
                                          </p:spTgt>
                                        </p:tgtEl>
                                        <p:attrNameLst>
                                          <p:attrName>ppt_h</p:attrName>
                                        </p:attrNameLst>
                                      </p:cBhvr>
                                      <p:tavLst>
                                        <p:tav tm="0">
                                          <p:val>
                                            <p:fltVal val="0"/>
                                          </p:val>
                                        </p:tav>
                                        <p:tav tm="100000">
                                          <p:val>
                                            <p:strVal val="#ppt_h"/>
                                          </p:val>
                                        </p:tav>
                                      </p:tavLst>
                                    </p:anim>
                                    <p:anim calcmode="lin" valueType="num">
                                      <p:cBhvr>
                                        <p:cTn id="28" dur="1000" fill="hold"/>
                                        <p:tgtEl>
                                          <p:spTgt spid="2">
                                            <p:txEl>
                                              <p:pRg st="9" end="9"/>
                                            </p:txEl>
                                          </p:spTgt>
                                        </p:tgtEl>
                                        <p:attrNameLst>
                                          <p:attrName>style.rotation</p:attrName>
                                        </p:attrNameLst>
                                      </p:cBhvr>
                                      <p:tavLst>
                                        <p:tav tm="0">
                                          <p:val>
                                            <p:fltVal val="90"/>
                                          </p:val>
                                        </p:tav>
                                        <p:tav tm="100000">
                                          <p:val>
                                            <p:fltVal val="0"/>
                                          </p:val>
                                        </p:tav>
                                      </p:tavLst>
                                    </p:anim>
                                    <p:animEffect transition="in" filter="fade">
                                      <p:cBhvr>
                                        <p:cTn id="29" dur="1000"/>
                                        <p:tgtEl>
                                          <p:spTgt spid="2">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1000" fill="hold"/>
                                        <p:tgtEl>
                                          <p:spTgt spid="16"/>
                                        </p:tgtEl>
                                        <p:attrNameLst>
                                          <p:attrName>ppt_w</p:attrName>
                                        </p:attrNameLst>
                                      </p:cBhvr>
                                      <p:tavLst>
                                        <p:tav tm="0">
                                          <p:val>
                                            <p:fltVal val="0"/>
                                          </p:val>
                                        </p:tav>
                                        <p:tav tm="100000">
                                          <p:val>
                                            <p:strVal val="#ppt_w"/>
                                          </p:val>
                                        </p:tav>
                                      </p:tavLst>
                                    </p:anim>
                                    <p:anim calcmode="lin" valueType="num">
                                      <p:cBhvr>
                                        <p:cTn id="35" dur="1000" fill="hold"/>
                                        <p:tgtEl>
                                          <p:spTgt spid="16"/>
                                        </p:tgtEl>
                                        <p:attrNameLst>
                                          <p:attrName>ppt_h</p:attrName>
                                        </p:attrNameLst>
                                      </p:cBhvr>
                                      <p:tavLst>
                                        <p:tav tm="0">
                                          <p:val>
                                            <p:fltVal val="0"/>
                                          </p:val>
                                        </p:tav>
                                        <p:tav tm="100000">
                                          <p:val>
                                            <p:strVal val="#ppt_h"/>
                                          </p:val>
                                        </p:tav>
                                      </p:tavLst>
                                    </p:anim>
                                    <p:anim calcmode="lin" valueType="num">
                                      <p:cBhvr>
                                        <p:cTn id="36" dur="1000" fill="hold"/>
                                        <p:tgtEl>
                                          <p:spTgt spid="16"/>
                                        </p:tgtEl>
                                        <p:attrNameLst>
                                          <p:attrName>style.rotation</p:attrName>
                                        </p:attrNameLst>
                                      </p:cBhvr>
                                      <p:tavLst>
                                        <p:tav tm="0">
                                          <p:val>
                                            <p:fltVal val="90"/>
                                          </p:val>
                                        </p:tav>
                                        <p:tav tm="100000">
                                          <p:val>
                                            <p:fltVal val="0"/>
                                          </p:val>
                                        </p:tav>
                                      </p:tavLst>
                                    </p:anim>
                                    <p:animEffect transition="in" filter="fade">
                                      <p:cBhvr>
                                        <p:cTn id="3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461D00A3-30A8-CAEB-E311-A22072CA1C96}"/>
              </a:ext>
            </a:extLst>
          </p:cNvPr>
          <p:cNvPicPr>
            <a:picLocks noGrp="1" noChangeAspect="1"/>
          </p:cNvPicPr>
          <p:nvPr>
            <p:ph idx="1"/>
          </p:nvPr>
        </p:nvPicPr>
        <p:blipFill>
          <a:blip r:embed="rId2"/>
          <a:stretch>
            <a:fillRect/>
          </a:stretch>
        </p:blipFill>
        <p:spPr>
          <a:xfrm>
            <a:off x="480060" y="480060"/>
            <a:ext cx="7360920" cy="6046470"/>
          </a:xfrm>
          <a:prstGeom prst="rect">
            <a:avLst/>
          </a:prstGeom>
        </p:spPr>
      </p:pic>
      <p:grpSp>
        <p:nvGrpSpPr>
          <p:cNvPr id="13" name="Group 12">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4"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86022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FBFBA-0544-0880-E3A4-FC4D7F246C4F}"/>
              </a:ext>
            </a:extLst>
          </p:cNvPr>
          <p:cNvSpPr txBox="1"/>
          <p:nvPr/>
        </p:nvSpPr>
        <p:spPr>
          <a:xfrm>
            <a:off x="6174891" y="236335"/>
            <a:ext cx="5862915" cy="6704298"/>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4200" b="1" dirty="0">
                <a:solidFill>
                  <a:schemeClr val="bg1"/>
                </a:solidFill>
              </a:rPr>
              <a:t>Examination findings</a:t>
            </a:r>
          </a:p>
          <a:p>
            <a:pPr>
              <a:lnSpc>
                <a:spcPct val="90000"/>
              </a:lnSpc>
              <a:spcAft>
                <a:spcPts val="600"/>
              </a:spcAft>
            </a:pPr>
            <a:endParaRPr lang="en-US" sz="2400" b="1" dirty="0">
              <a:solidFill>
                <a:schemeClr val="bg1"/>
              </a:solidFill>
            </a:endParaRPr>
          </a:p>
          <a:p>
            <a:pPr indent="115888">
              <a:lnSpc>
                <a:spcPct val="90000"/>
              </a:lnSpc>
              <a:spcAft>
                <a:spcPts val="600"/>
              </a:spcAft>
              <a:buFont typeface="Arial" panose="020B0604020202020204" pitchFamily="34" charset="0"/>
              <a:buChar char="•"/>
            </a:pPr>
            <a:r>
              <a:rPr lang="en-US" sz="3300" dirty="0">
                <a:solidFill>
                  <a:schemeClr val="bg1"/>
                </a:solidFill>
              </a:rPr>
              <a:t>Weak &amp; delayed distal pulse &amp; decreased pulse amplitude</a:t>
            </a:r>
          </a:p>
          <a:p>
            <a:pPr marL="173038" indent="-173038">
              <a:lnSpc>
                <a:spcPct val="90000"/>
              </a:lnSpc>
              <a:spcAft>
                <a:spcPts val="600"/>
              </a:spcAft>
              <a:buFont typeface="Arial" panose="020B0604020202020204" pitchFamily="34" charset="0"/>
              <a:buChar char="•"/>
            </a:pPr>
            <a:r>
              <a:rPr lang="en-US" sz="3300" dirty="0">
                <a:solidFill>
                  <a:schemeClr val="bg1"/>
                </a:solidFill>
              </a:rPr>
              <a:t>Narrow pulse pressure </a:t>
            </a:r>
          </a:p>
          <a:p>
            <a:pPr marL="173038" indent="-173038">
              <a:lnSpc>
                <a:spcPct val="90000"/>
              </a:lnSpc>
              <a:spcAft>
                <a:spcPts val="600"/>
              </a:spcAft>
              <a:buFont typeface="Arial" panose="020B0604020202020204" pitchFamily="34" charset="0"/>
              <a:buChar char="•"/>
            </a:pPr>
            <a:r>
              <a:rPr lang="en-US" sz="3300" dirty="0">
                <a:solidFill>
                  <a:schemeClr val="bg1"/>
                </a:solidFill>
              </a:rPr>
              <a:t>Systolic thrill over the Aortic A </a:t>
            </a:r>
          </a:p>
          <a:p>
            <a:pPr marL="173038" indent="-173038">
              <a:lnSpc>
                <a:spcPct val="90000"/>
              </a:lnSpc>
              <a:spcAft>
                <a:spcPts val="600"/>
              </a:spcAft>
              <a:buFont typeface="Arial" panose="020B0604020202020204" pitchFamily="34" charset="0"/>
              <a:buChar char="•"/>
            </a:pPr>
            <a:r>
              <a:rPr lang="en-US" sz="3300" dirty="0">
                <a:solidFill>
                  <a:schemeClr val="bg1"/>
                </a:solidFill>
              </a:rPr>
              <a:t>Apex: heaving </a:t>
            </a:r>
          </a:p>
          <a:p>
            <a:pPr indent="-228600">
              <a:lnSpc>
                <a:spcPct val="90000"/>
              </a:lnSpc>
              <a:spcAft>
                <a:spcPts val="600"/>
              </a:spcAft>
              <a:buFont typeface="Arial" panose="020B0604020202020204" pitchFamily="34" charset="0"/>
              <a:buChar char="•"/>
            </a:pPr>
            <a:endParaRPr lang="en-US" sz="3300" dirty="0">
              <a:solidFill>
                <a:schemeClr val="bg1"/>
              </a:solidFill>
            </a:endParaRPr>
          </a:p>
          <a:p>
            <a:pPr>
              <a:lnSpc>
                <a:spcPct val="90000"/>
              </a:lnSpc>
              <a:spcAft>
                <a:spcPts val="600"/>
              </a:spcAft>
            </a:pPr>
            <a:r>
              <a:rPr lang="en-US" sz="3300" b="1" dirty="0">
                <a:solidFill>
                  <a:schemeClr val="bg1"/>
                </a:solidFill>
              </a:rPr>
              <a:t>On auscultation:</a:t>
            </a:r>
          </a:p>
          <a:p>
            <a:pPr marL="115888" indent="-115888">
              <a:lnSpc>
                <a:spcPct val="90000"/>
              </a:lnSpc>
              <a:spcAft>
                <a:spcPts val="600"/>
              </a:spcAft>
              <a:buFont typeface="Arial" panose="020B0604020202020204" pitchFamily="34" charset="0"/>
              <a:buChar char="•"/>
            </a:pPr>
            <a:r>
              <a:rPr lang="en-US" sz="3300" dirty="0">
                <a:solidFill>
                  <a:schemeClr val="bg1"/>
                </a:solidFill>
              </a:rPr>
              <a:t>S2: soft and reversed-split.</a:t>
            </a:r>
          </a:p>
          <a:p>
            <a:pPr marL="115888" indent="-115888">
              <a:lnSpc>
                <a:spcPct val="90000"/>
              </a:lnSpc>
              <a:spcAft>
                <a:spcPts val="600"/>
              </a:spcAft>
              <a:buFont typeface="Arial" panose="020B0604020202020204" pitchFamily="34" charset="0"/>
              <a:buChar char="•"/>
            </a:pPr>
            <a:r>
              <a:rPr lang="en-US" sz="3300" dirty="0">
                <a:solidFill>
                  <a:schemeClr val="bg1"/>
                </a:solidFill>
              </a:rPr>
              <a:t>S4 gallop due to atrial contraction.</a:t>
            </a:r>
          </a:p>
          <a:p>
            <a:pPr marL="115888" indent="-115888">
              <a:lnSpc>
                <a:spcPct val="90000"/>
              </a:lnSpc>
              <a:spcAft>
                <a:spcPts val="600"/>
              </a:spcAft>
              <a:buFont typeface="Arial" panose="020B0604020202020204" pitchFamily="34" charset="0"/>
              <a:buChar char="•"/>
            </a:pPr>
            <a:r>
              <a:rPr lang="en-US" sz="3300" dirty="0">
                <a:solidFill>
                  <a:schemeClr val="bg1"/>
                </a:solidFill>
              </a:rPr>
              <a:t>Crescendo–decrescendo ejection systolic murmur radiating to both carotids (best heard over the aortic area).</a:t>
            </a:r>
          </a:p>
        </p:txBody>
      </p:sp>
      <p:sp>
        <p:nvSpPr>
          <p:cNvPr id="5" name="Title 1">
            <a:extLst>
              <a:ext uri="{FF2B5EF4-FFF2-40B4-BE49-F238E27FC236}">
                <a16:creationId xmlns:a16="http://schemas.microsoft.com/office/drawing/2014/main" id="{97092E4C-BFB6-2926-371C-1D3BF8ABD813}"/>
              </a:ext>
            </a:extLst>
          </p:cNvPr>
          <p:cNvSpPr>
            <a:spLocks noGrp="1"/>
          </p:cNvSpPr>
          <p:nvPr>
            <p:ph type="title"/>
          </p:nvPr>
        </p:nvSpPr>
        <p:spPr>
          <a:xfrm>
            <a:off x="100405" y="229498"/>
            <a:ext cx="5296060" cy="1087644"/>
          </a:xfrm>
        </p:spPr>
        <p:txBody>
          <a:bodyPr vert="horz" lIns="91440" tIns="45720" rIns="91440" bIns="45720" rtlCol="0" anchor="t">
            <a:noAutofit/>
          </a:bodyPr>
          <a:lstStyle/>
          <a:p>
            <a:r>
              <a:rPr lang="en-US" sz="6000" b="1" kern="1200" dirty="0">
                <a:solidFill>
                  <a:srgbClr val="FFFFFF"/>
                </a:solidFill>
                <a:latin typeface="+mj-lt"/>
                <a:ea typeface="+mj-ea"/>
                <a:cs typeface="+mj-cs"/>
              </a:rPr>
              <a:t>Clinical features</a:t>
            </a:r>
          </a:p>
        </p:txBody>
      </p:sp>
      <p:sp>
        <p:nvSpPr>
          <p:cNvPr id="6" name="TextBox 5">
            <a:extLst>
              <a:ext uri="{FF2B5EF4-FFF2-40B4-BE49-F238E27FC236}">
                <a16:creationId xmlns:a16="http://schemas.microsoft.com/office/drawing/2014/main" id="{E6CA21C7-0E54-2943-32BB-615072825202}"/>
              </a:ext>
            </a:extLst>
          </p:cNvPr>
          <p:cNvSpPr txBox="1"/>
          <p:nvPr/>
        </p:nvSpPr>
        <p:spPr>
          <a:xfrm>
            <a:off x="771929" y="6436999"/>
            <a:ext cx="6094070" cy="369332"/>
          </a:xfrm>
          <a:prstGeom prst="rect">
            <a:avLst/>
          </a:prstGeom>
          <a:noFill/>
        </p:spPr>
        <p:txBody>
          <a:bodyPr wrap="square">
            <a:spAutoFit/>
          </a:bodyPr>
          <a:lstStyle/>
          <a:p>
            <a:r>
              <a:rPr lang="en-US" b="1" dirty="0">
                <a:highlight>
                  <a:srgbClr val="FFFF00"/>
                </a:highlight>
              </a:rPr>
              <a:t>Loudness is not related to the severity</a:t>
            </a: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599EA2DD-C42A-3D04-173F-85675253299A}"/>
                  </a:ext>
                </a:extLst>
              </p:cNvPr>
              <p:cNvGraphicFramePr>
                <a:graphicFrameLocks noChangeAspect="1"/>
              </p:cNvGraphicFramePr>
              <p:nvPr>
                <p:extLst>
                  <p:ext uri="{D42A27DB-BD31-4B8C-83A1-F6EECF244321}">
                    <p14:modId xmlns:p14="http://schemas.microsoft.com/office/powerpoint/2010/main" val="3565645258"/>
                  </p:ext>
                </p:extLst>
              </p:nvPr>
            </p:nvGraphicFramePr>
            <p:xfrm>
              <a:off x="11013536" y="1529253"/>
              <a:ext cx="819399" cy="460912"/>
            </p:xfrm>
            <a:graphic>
              <a:graphicData uri="http://schemas.microsoft.com/office/powerpoint/2016/slidezoom">
                <pslz:sldZm>
                  <pslz:sldZmObj sldId="480" cId="4096241944">
                    <pslz:zmPr id="{28E8C99E-C794-43FE-B002-3F7095A138E3}" transitionDur="1000">
                      <p166:blipFill xmlns:p166="http://schemas.microsoft.com/office/powerpoint/2016/6/main">
                        <a:blip r:embed="rId4"/>
                        <a:stretch>
                          <a:fillRect/>
                        </a:stretch>
                      </p166:blipFill>
                      <p166:spPr xmlns:p166="http://schemas.microsoft.com/office/powerpoint/2016/6/main">
                        <a:xfrm>
                          <a:off x="0" y="0"/>
                          <a:ext cx="819399" cy="460912"/>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599EA2DD-C42A-3D04-173F-85675253299A}"/>
                  </a:ext>
                </a:extLst>
              </p:cNvPr>
              <p:cNvPicPr>
                <a:picLocks noGrp="1" noRot="1" noChangeAspect="1" noMove="1" noResize="1" noEditPoints="1" noAdjustHandles="1" noChangeArrowheads="1" noChangeShapeType="1"/>
              </p:cNvPicPr>
              <p:nvPr/>
            </p:nvPicPr>
            <p:blipFill>
              <a:blip r:embed="rId5"/>
              <a:stretch>
                <a:fillRect/>
              </a:stretch>
            </p:blipFill>
            <p:spPr>
              <a:xfrm>
                <a:off x="11013536" y="1529253"/>
                <a:ext cx="819399" cy="460912"/>
              </a:xfrm>
              <a:prstGeom prst="rect">
                <a:avLst/>
              </a:prstGeom>
              <a:ln w="3175">
                <a:solidFill>
                  <a:prstClr val="ltGray"/>
                </a:solidFill>
              </a:ln>
            </p:spPr>
          </p:pic>
        </mc:Fallback>
      </mc:AlternateContent>
      <p:pic>
        <p:nvPicPr>
          <p:cNvPr id="12" name="Aortic Stenosis (AS) - Heart Auscultation - Episode 1">
            <a:hlinkClick r:id="" action="ppaction://media"/>
            <a:extLst>
              <a:ext uri="{FF2B5EF4-FFF2-40B4-BE49-F238E27FC236}">
                <a16:creationId xmlns:a16="http://schemas.microsoft.com/office/drawing/2014/main" id="{5C8536DE-2510-2F6E-4A6F-9FDF05D01DBE}"/>
              </a:ext>
            </a:extLst>
          </p:cNvPr>
          <p:cNvPicPr>
            <a:picLocks noChangeAspect="1"/>
          </p:cNvPicPr>
          <p:nvPr>
            <a:videoFile r:link="rId1"/>
            <p:extLst>
              <p:ext uri="{DAA4B4D4-6D71-4841-9C94-3DE7FCFB9230}">
                <p14:media xmlns:p14="http://schemas.microsoft.com/office/powerpoint/2010/main" r:embed="rId2">
                  <p14:trim end="8251"/>
                </p14:media>
              </p:ext>
            </p:extLst>
          </p:nvPr>
        </p:nvPicPr>
        <p:blipFill>
          <a:blip r:embed="rId6"/>
          <a:stretch>
            <a:fillRect/>
          </a:stretch>
        </p:blipFill>
        <p:spPr>
          <a:xfrm>
            <a:off x="110240" y="1990165"/>
            <a:ext cx="5859779" cy="4197179"/>
          </a:xfrm>
          <a:prstGeom prst="rect">
            <a:avLst/>
          </a:prstGeom>
        </p:spPr>
      </p:pic>
      <p:sp>
        <p:nvSpPr>
          <p:cNvPr id="14" name="TextBox 13">
            <a:extLst>
              <a:ext uri="{FF2B5EF4-FFF2-40B4-BE49-F238E27FC236}">
                <a16:creationId xmlns:a16="http://schemas.microsoft.com/office/drawing/2014/main" id="{BD11D4B6-0E1D-A785-AEB4-D5C9732AB91D}"/>
              </a:ext>
            </a:extLst>
          </p:cNvPr>
          <p:cNvSpPr txBox="1"/>
          <p:nvPr/>
        </p:nvSpPr>
        <p:spPr>
          <a:xfrm>
            <a:off x="-6693" y="1028922"/>
            <a:ext cx="6228676" cy="923330"/>
          </a:xfrm>
          <a:prstGeom prst="rect">
            <a:avLst/>
          </a:prstGeom>
          <a:noFill/>
        </p:spPr>
        <p:txBody>
          <a:bodyPr wrap="square">
            <a:spAutoFit/>
          </a:bodyPr>
          <a:lstStyle/>
          <a:p>
            <a:r>
              <a:rPr lang="en-US" dirty="0">
                <a:highlight>
                  <a:srgbClr val="FFFF00"/>
                </a:highlight>
              </a:rPr>
              <a:t>Triad of ‘SAD’ symptoms on exertion: Syncope, Angina, Dyspnoea</a:t>
            </a:r>
          </a:p>
          <a:p>
            <a:r>
              <a:rPr lang="en-US" sz="1800" dirty="0">
                <a:solidFill>
                  <a:srgbClr val="FFFF00"/>
                </a:solidFill>
              </a:rPr>
              <a:t>Sudden death</a:t>
            </a:r>
          </a:p>
          <a:p>
            <a:endParaRPr lang="en-US" dirty="0">
              <a:highlight>
                <a:srgbClr val="FFFF00"/>
              </a:highlight>
            </a:endParaRPr>
          </a:p>
        </p:txBody>
      </p:sp>
    </p:spTree>
    <p:extLst>
      <p:ext uri="{BB962C8B-B14F-4D97-AF65-F5344CB8AC3E}">
        <p14:creationId xmlns:p14="http://schemas.microsoft.com/office/powerpoint/2010/main" val="336468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1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DB3F8E-2BA7-5711-4A11-EA6D58CC9206}"/>
              </a:ext>
            </a:extLst>
          </p:cNvPr>
          <p:cNvPicPr>
            <a:picLocks noChangeAspect="1"/>
          </p:cNvPicPr>
          <p:nvPr/>
        </p:nvPicPr>
        <p:blipFill rotWithShape="1">
          <a:blip r:embed="rId2"/>
          <a:srcRect l="3794" t="718" r="963" b="9038"/>
          <a:stretch/>
        </p:blipFill>
        <p:spPr>
          <a:xfrm>
            <a:off x="1768641" y="649705"/>
            <a:ext cx="8758991" cy="5089358"/>
          </a:xfrm>
          <a:prstGeom prst="rect">
            <a:avLst/>
          </a:prstGeom>
        </p:spPr>
      </p:pic>
    </p:spTree>
    <p:extLst>
      <p:ext uri="{BB962C8B-B14F-4D97-AF65-F5344CB8AC3E}">
        <p14:creationId xmlns:p14="http://schemas.microsoft.com/office/powerpoint/2010/main" val="4096241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F0253-14B0-16B8-4FC7-928DB20B1A7B}"/>
              </a:ext>
            </a:extLst>
          </p:cNvPr>
          <p:cNvSpPr>
            <a:spLocks noGrp="1"/>
          </p:cNvSpPr>
          <p:nvPr>
            <p:ph type="title"/>
          </p:nvPr>
        </p:nvSpPr>
        <p:spPr>
          <a:xfrm>
            <a:off x="605446" y="352483"/>
            <a:ext cx="3388809" cy="752856"/>
          </a:xfrm>
        </p:spPr>
        <p:txBody>
          <a:bodyPr>
            <a:normAutofit fontScale="90000"/>
          </a:bodyPr>
          <a:lstStyle/>
          <a:p>
            <a:r>
              <a:rPr lang="en-GB" b="1" dirty="0">
                <a:solidFill>
                  <a:schemeClr val="bg1"/>
                </a:solidFill>
              </a:rPr>
              <a:t>Investigations</a:t>
            </a:r>
            <a:br>
              <a:rPr lang="en-GB" b="1" dirty="0">
                <a:solidFill>
                  <a:schemeClr val="bg1"/>
                </a:solidFill>
              </a:rPr>
            </a:br>
            <a:endParaRPr lang="en-GB" b="1" dirty="0">
              <a:solidFill>
                <a:schemeClr val="bg1"/>
              </a:solidFill>
            </a:endParaRPr>
          </a:p>
        </p:txBody>
      </p:sp>
      <p:sp>
        <p:nvSpPr>
          <p:cNvPr id="3" name="Content Placeholder 2">
            <a:extLst>
              <a:ext uri="{FF2B5EF4-FFF2-40B4-BE49-F238E27FC236}">
                <a16:creationId xmlns:a16="http://schemas.microsoft.com/office/drawing/2014/main" id="{7270F367-3D01-42CA-7F1E-5AB01B6B0BCC}"/>
              </a:ext>
            </a:extLst>
          </p:cNvPr>
          <p:cNvSpPr>
            <a:spLocks noGrp="1"/>
          </p:cNvSpPr>
          <p:nvPr>
            <p:ph idx="1"/>
          </p:nvPr>
        </p:nvSpPr>
        <p:spPr>
          <a:xfrm>
            <a:off x="225873" y="938463"/>
            <a:ext cx="6753460" cy="4740487"/>
          </a:xfrm>
        </p:spPr>
        <p:txBody>
          <a:bodyPr>
            <a:normAutofit/>
          </a:bodyPr>
          <a:lstStyle/>
          <a:p>
            <a:pPr>
              <a:buFont typeface="Wingdings" panose="05000000000000000000" pitchFamily="2" charset="2"/>
              <a:buChar char="q"/>
            </a:pPr>
            <a:r>
              <a:rPr lang="en-GB" b="1" dirty="0">
                <a:solidFill>
                  <a:schemeClr val="bg1"/>
                </a:solidFill>
              </a:rPr>
              <a:t>First-line: non-invasive gold standard </a:t>
            </a:r>
          </a:p>
          <a:p>
            <a:pPr>
              <a:buFont typeface="Wingdings" panose="05000000000000000000" pitchFamily="2" charset="2"/>
              <a:buChar char="ü"/>
            </a:pPr>
            <a:r>
              <a:rPr lang="en-GB" dirty="0">
                <a:solidFill>
                  <a:schemeClr val="bg1"/>
                </a:solidFill>
              </a:rPr>
              <a:t>Echocardiography and Doppler: a narrow AV is diagnostic; mean pressure gradient and jet velocity across the valve</a:t>
            </a:r>
          </a:p>
          <a:p>
            <a:pPr marL="0" indent="0">
              <a:buNone/>
            </a:pPr>
            <a:endParaRPr lang="en-GB" sz="500" dirty="0">
              <a:solidFill>
                <a:schemeClr val="bg1"/>
              </a:solidFill>
            </a:endParaRPr>
          </a:p>
          <a:p>
            <a:pPr>
              <a:buFont typeface="Wingdings" panose="05000000000000000000" pitchFamily="2" charset="2"/>
              <a:buChar char="q"/>
            </a:pPr>
            <a:r>
              <a:rPr lang="en-GB" dirty="0">
                <a:solidFill>
                  <a:schemeClr val="bg1"/>
                </a:solidFill>
              </a:rPr>
              <a:t>ECG: left ventricular hypertrophy with strain pattern, left axis deviation.</a:t>
            </a:r>
          </a:p>
          <a:p>
            <a:pPr marL="0" indent="0">
              <a:buNone/>
            </a:pPr>
            <a:endParaRPr lang="en-GB" sz="1050" dirty="0">
              <a:solidFill>
                <a:schemeClr val="bg1"/>
              </a:solidFill>
            </a:endParaRPr>
          </a:p>
          <a:p>
            <a:pPr>
              <a:buFont typeface="Wingdings" panose="05000000000000000000" pitchFamily="2" charset="2"/>
              <a:buChar char="q"/>
            </a:pPr>
            <a:r>
              <a:rPr lang="en-GB" dirty="0">
                <a:solidFill>
                  <a:schemeClr val="bg1"/>
                </a:solidFill>
              </a:rPr>
              <a:t>CXR: Cardiomegaly, calcified aorta and aortic valve, and post—stenotic aortic dilatation</a:t>
            </a:r>
          </a:p>
        </p:txBody>
      </p:sp>
      <p:sp>
        <p:nvSpPr>
          <p:cNvPr id="4" name="Rectangle 3">
            <a:extLst>
              <a:ext uri="{FF2B5EF4-FFF2-40B4-BE49-F238E27FC236}">
                <a16:creationId xmlns:a16="http://schemas.microsoft.com/office/drawing/2014/main" id="{60D87D90-C4BC-7A3D-AC5D-DF6133FBB824}"/>
              </a:ext>
            </a:extLst>
          </p:cNvPr>
          <p:cNvSpPr/>
          <p:nvPr/>
        </p:nvSpPr>
        <p:spPr>
          <a:xfrm>
            <a:off x="225873" y="5377977"/>
            <a:ext cx="7029169" cy="923330"/>
          </a:xfrm>
          <a:prstGeom prst="rect">
            <a:avLst/>
          </a:prstGeom>
        </p:spPr>
        <p:txBody>
          <a:bodyPr wrap="square">
            <a:spAutoFit/>
          </a:bodyPr>
          <a:lstStyle/>
          <a:p>
            <a:r>
              <a:rPr lang="en-GB" b="1" dirty="0">
                <a:solidFill>
                  <a:schemeClr val="bg1"/>
                </a:solidFill>
              </a:rPr>
              <a:t>Second-line</a:t>
            </a:r>
          </a:p>
          <a:p>
            <a:pPr algn="l"/>
            <a:r>
              <a:rPr lang="en-GB" dirty="0">
                <a:solidFill>
                  <a:schemeClr val="bg1"/>
                </a:solidFill>
              </a:rPr>
              <a:t>• Cardiac MRI: assess thoracic aorta: aneurysm, dissection or coarctation</a:t>
            </a:r>
          </a:p>
          <a:p>
            <a:r>
              <a:rPr lang="en-GB" dirty="0">
                <a:solidFill>
                  <a:schemeClr val="bg1"/>
                </a:solidFill>
              </a:rPr>
              <a:t>• Cardiac catheterization:</a:t>
            </a:r>
            <a:r>
              <a:rPr lang="en-US" dirty="0">
                <a:solidFill>
                  <a:schemeClr val="bg1"/>
                </a:solidFill>
              </a:rPr>
              <a:t>accurate ,</a:t>
            </a:r>
            <a:r>
              <a:rPr lang="en-GB" dirty="0">
                <a:solidFill>
                  <a:schemeClr val="bg1"/>
                </a:solidFill>
              </a:rPr>
              <a:t> before surgery</a:t>
            </a:r>
          </a:p>
        </p:txBody>
      </p:sp>
      <p:pic>
        <p:nvPicPr>
          <p:cNvPr id="6" name="Picture 5">
            <a:extLst>
              <a:ext uri="{FF2B5EF4-FFF2-40B4-BE49-F238E27FC236}">
                <a16:creationId xmlns:a16="http://schemas.microsoft.com/office/drawing/2014/main" id="{AE0AB56D-80BD-6B23-2723-FD4A8895977E}"/>
              </a:ext>
            </a:extLst>
          </p:cNvPr>
          <p:cNvPicPr>
            <a:picLocks noChangeAspect="1"/>
          </p:cNvPicPr>
          <p:nvPr/>
        </p:nvPicPr>
        <p:blipFill>
          <a:blip r:embed="rId3"/>
          <a:stretch>
            <a:fillRect/>
          </a:stretch>
        </p:blipFill>
        <p:spPr>
          <a:xfrm>
            <a:off x="7418263" y="212826"/>
            <a:ext cx="4421934" cy="3340352"/>
          </a:xfrm>
          <a:prstGeom prst="rect">
            <a:avLst/>
          </a:prstGeom>
        </p:spPr>
      </p:pic>
      <p:sp>
        <p:nvSpPr>
          <p:cNvPr id="7" name="Rectangle 6">
            <a:extLst>
              <a:ext uri="{FF2B5EF4-FFF2-40B4-BE49-F238E27FC236}">
                <a16:creationId xmlns:a16="http://schemas.microsoft.com/office/drawing/2014/main" id="{A58D0EDA-F828-3D5E-43AF-63D6AD8F3FE0}"/>
              </a:ext>
            </a:extLst>
          </p:cNvPr>
          <p:cNvSpPr/>
          <p:nvPr/>
        </p:nvSpPr>
        <p:spPr>
          <a:xfrm>
            <a:off x="7758615" y="5668423"/>
            <a:ext cx="4257597" cy="830997"/>
          </a:xfrm>
          <a:prstGeom prst="rect">
            <a:avLst/>
          </a:prstGeom>
          <a:ln>
            <a:solidFill>
              <a:srgbClr val="FF0000"/>
            </a:solidFill>
          </a:ln>
        </p:spPr>
        <p:txBody>
          <a:bodyPr wrap="square">
            <a:spAutoFit/>
          </a:bodyPr>
          <a:lstStyle/>
          <a:p>
            <a:pPr marL="285750" indent="-285750">
              <a:buFont typeface="Wingdings" panose="05000000000000000000" pitchFamily="2" charset="2"/>
              <a:buChar char="Ø"/>
            </a:pPr>
            <a:r>
              <a:rPr lang="en-GB" sz="1600" b="1" dirty="0">
                <a:solidFill>
                  <a:schemeClr val="bg1"/>
                </a:solidFill>
              </a:rPr>
              <a:t>Mild disease </a:t>
            </a:r>
            <a:r>
              <a:rPr lang="en-GB" sz="1600" dirty="0">
                <a:solidFill>
                  <a:schemeClr val="bg1"/>
                </a:solidFill>
              </a:rPr>
              <a:t>is a gradient &lt; 30 mm Hg. </a:t>
            </a:r>
          </a:p>
          <a:p>
            <a:pPr marL="285750" indent="-285750">
              <a:buFont typeface="Wingdings" panose="05000000000000000000" pitchFamily="2" charset="2"/>
              <a:buChar char="Ø"/>
            </a:pPr>
            <a:r>
              <a:rPr lang="en-GB" sz="1600" b="1" dirty="0">
                <a:solidFill>
                  <a:schemeClr val="bg1"/>
                </a:solidFill>
              </a:rPr>
              <a:t>Moderate disease </a:t>
            </a:r>
            <a:r>
              <a:rPr lang="en-GB" sz="1600" dirty="0">
                <a:solidFill>
                  <a:schemeClr val="bg1"/>
                </a:solidFill>
              </a:rPr>
              <a:t>;30–70 mm Hg, </a:t>
            </a:r>
          </a:p>
          <a:p>
            <a:pPr marL="285750" indent="-285750">
              <a:buFont typeface="Wingdings" panose="05000000000000000000" pitchFamily="2" charset="2"/>
              <a:buChar char="Ø"/>
            </a:pPr>
            <a:r>
              <a:rPr lang="en-GB" sz="1600" b="1" dirty="0">
                <a:solidFill>
                  <a:schemeClr val="bg1"/>
                </a:solidFill>
              </a:rPr>
              <a:t>severe disease </a:t>
            </a:r>
            <a:r>
              <a:rPr lang="en-GB" sz="1600" dirty="0">
                <a:solidFill>
                  <a:schemeClr val="bg1"/>
                </a:solidFill>
              </a:rPr>
              <a:t>&gt; 70 mm Hg.</a:t>
            </a:r>
          </a:p>
        </p:txBody>
      </p:sp>
      <p:sp>
        <p:nvSpPr>
          <p:cNvPr id="8" name="TextBox 7">
            <a:extLst>
              <a:ext uri="{FF2B5EF4-FFF2-40B4-BE49-F238E27FC236}">
                <a16:creationId xmlns:a16="http://schemas.microsoft.com/office/drawing/2014/main" id="{68AE1275-7ABA-CE40-06F0-180510DA5E30}"/>
              </a:ext>
            </a:extLst>
          </p:cNvPr>
          <p:cNvSpPr txBox="1"/>
          <p:nvPr/>
        </p:nvSpPr>
        <p:spPr>
          <a:xfrm>
            <a:off x="7676448" y="3900649"/>
            <a:ext cx="4421933" cy="1477328"/>
          </a:xfrm>
          <a:prstGeom prst="rect">
            <a:avLst/>
          </a:prstGeom>
          <a:noFill/>
        </p:spPr>
        <p:txBody>
          <a:bodyPr wrap="square">
            <a:spAutoFit/>
          </a:bodyPr>
          <a:lstStyle/>
          <a:p>
            <a:pPr marL="285750" indent="-285750">
              <a:buFont typeface="Wingdings" panose="05000000000000000000" pitchFamily="2" charset="2"/>
              <a:buChar char="ü"/>
            </a:pPr>
            <a:r>
              <a:rPr lang="en-US" dirty="0">
                <a:solidFill>
                  <a:schemeClr val="bg1"/>
                </a:solidFill>
              </a:rPr>
              <a:t>Calcification and narrowing of the AV  </a:t>
            </a:r>
          </a:p>
          <a:p>
            <a:pPr marL="285750" indent="-285750">
              <a:buFont typeface="Wingdings" panose="05000000000000000000" pitchFamily="2" charset="2"/>
              <a:buChar char="ü"/>
            </a:pPr>
            <a:r>
              <a:rPr lang="en-US" dirty="0">
                <a:solidFill>
                  <a:schemeClr val="bg1"/>
                </a:solidFill>
              </a:rPr>
              <a:t>Increased mean aortic pressure gradient and transvalvular velocity</a:t>
            </a:r>
          </a:p>
          <a:p>
            <a:pPr marL="285750" indent="-285750">
              <a:buFont typeface="Wingdings" panose="05000000000000000000" pitchFamily="2" charset="2"/>
              <a:buChar char="ü"/>
            </a:pPr>
            <a:r>
              <a:rPr lang="en-US" dirty="0">
                <a:solidFill>
                  <a:schemeClr val="bg1"/>
                </a:solidFill>
              </a:rPr>
              <a:t>Signs of cardiac remodeling, e.g., concentric hypertrophy</a:t>
            </a: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14C6CAEE-C5BD-75D5-4880-794155B9BF83}"/>
                  </a:ext>
                </a:extLst>
              </p:cNvPr>
              <p:cNvGraphicFramePr>
                <a:graphicFrameLocks noChangeAspect="1"/>
              </p:cNvGraphicFramePr>
              <p:nvPr>
                <p:extLst>
                  <p:ext uri="{D42A27DB-BD31-4B8C-83A1-F6EECF244321}">
                    <p14:modId xmlns:p14="http://schemas.microsoft.com/office/powerpoint/2010/main" val="3903915408"/>
                  </p:ext>
                </p:extLst>
              </p:nvPr>
            </p:nvGraphicFramePr>
            <p:xfrm>
              <a:off x="6217920" y="2893652"/>
              <a:ext cx="1200343" cy="696012"/>
            </p:xfrm>
            <a:graphic>
              <a:graphicData uri="http://schemas.microsoft.com/office/powerpoint/2016/slidezoom">
                <pslz:sldZm>
                  <pslz:sldZmObj sldId="505" cId="2827366595">
                    <pslz:zmPr id="{9E4975FD-CC6E-466A-985F-17F99604CF5B}" transitionDur="1000">
                      <p166:blipFill xmlns:p166="http://schemas.microsoft.com/office/powerpoint/2016/6/main">
                        <a:blip r:embed="rId4"/>
                        <a:stretch>
                          <a:fillRect/>
                        </a:stretch>
                      </p166:blipFill>
                      <p166:spPr xmlns:p166="http://schemas.microsoft.com/office/powerpoint/2016/6/main">
                        <a:xfrm>
                          <a:off x="0" y="0"/>
                          <a:ext cx="1200343" cy="696012"/>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14C6CAEE-C5BD-75D5-4880-794155B9BF83}"/>
                  </a:ext>
                </a:extLst>
              </p:cNvPr>
              <p:cNvPicPr>
                <a:picLocks noGrp="1" noRot="1" noChangeAspect="1" noMove="1" noResize="1" noEditPoints="1" noAdjustHandles="1" noChangeArrowheads="1" noChangeShapeType="1"/>
              </p:cNvPicPr>
              <p:nvPr/>
            </p:nvPicPr>
            <p:blipFill>
              <a:blip r:embed="rId5"/>
              <a:stretch>
                <a:fillRect/>
              </a:stretch>
            </p:blipFill>
            <p:spPr>
              <a:xfrm>
                <a:off x="6217920" y="2893652"/>
                <a:ext cx="1200343" cy="696012"/>
              </a:xfrm>
              <a:prstGeom prst="rect">
                <a:avLst/>
              </a:prstGeom>
              <a:ln w="3175">
                <a:solidFill>
                  <a:prstClr val="ltGray"/>
                </a:solidFill>
              </a:ln>
            </p:spPr>
          </p:pic>
        </mc:Fallback>
      </mc:AlternateContent>
    </p:spTree>
    <p:extLst>
      <p:ext uri="{BB962C8B-B14F-4D97-AF65-F5344CB8AC3E}">
        <p14:creationId xmlns:p14="http://schemas.microsoft.com/office/powerpoint/2010/main" val="2520292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14" name="Rectangle 13">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0DE61B-F005-9F23-C45B-C9D8CACAE77D}"/>
              </a:ext>
            </a:extLst>
          </p:cNvPr>
          <p:cNvSpPr>
            <a:spLocks noGrp="1"/>
          </p:cNvSpPr>
          <p:nvPr>
            <p:ph type="title"/>
          </p:nvPr>
        </p:nvSpPr>
        <p:spPr>
          <a:xfrm>
            <a:off x="740584" y="859808"/>
            <a:ext cx="3543197" cy="2878986"/>
          </a:xfrm>
        </p:spPr>
        <p:txBody>
          <a:bodyPr>
            <a:normAutofit/>
          </a:bodyPr>
          <a:lstStyle/>
          <a:p>
            <a:pPr algn="ctr"/>
            <a:r>
              <a:rPr lang="en-US" dirty="0">
                <a:solidFill>
                  <a:schemeClr val="bg1"/>
                </a:solidFill>
              </a:rPr>
              <a:t>Learning outcomes</a:t>
            </a:r>
            <a:endParaRPr lang="en-GB" dirty="0">
              <a:solidFill>
                <a:schemeClr val="bg1"/>
              </a:solidFill>
            </a:endParaRPr>
          </a:p>
        </p:txBody>
      </p:sp>
      <p:grpSp>
        <p:nvGrpSpPr>
          <p:cNvPr id="19"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20" name="Freeform: Shape 19">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35" name="Freeform: Shape 34">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49" name="Content Placeholder 2">
            <a:extLst>
              <a:ext uri="{FF2B5EF4-FFF2-40B4-BE49-F238E27FC236}">
                <a16:creationId xmlns:a16="http://schemas.microsoft.com/office/drawing/2014/main" id="{E1FC7214-5247-B475-6FA8-068DF8B01298}"/>
              </a:ext>
            </a:extLst>
          </p:cNvPr>
          <p:cNvGraphicFramePr>
            <a:graphicFrameLocks noGrp="1"/>
          </p:cNvGraphicFramePr>
          <p:nvPr>
            <p:ph idx="1"/>
            <p:extLst>
              <p:ext uri="{D42A27DB-BD31-4B8C-83A1-F6EECF244321}">
                <p14:modId xmlns:p14="http://schemas.microsoft.com/office/powerpoint/2010/main" val="3788448996"/>
              </p:ext>
            </p:extLst>
          </p:nvPr>
        </p:nvGraphicFramePr>
        <p:xfrm>
          <a:off x="5085154" y="449969"/>
          <a:ext cx="5830575" cy="5618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9EBDAA1A-CAC4-4040-F02B-A69145835C2B}"/>
              </a:ext>
            </a:extLst>
          </p:cNvPr>
          <p:cNvSpPr txBox="1"/>
          <p:nvPr/>
        </p:nvSpPr>
        <p:spPr>
          <a:xfrm>
            <a:off x="5256684" y="316473"/>
            <a:ext cx="6097554" cy="830997"/>
          </a:xfrm>
          <a:prstGeom prst="rect">
            <a:avLst/>
          </a:prstGeom>
          <a:noFill/>
        </p:spPr>
        <p:txBody>
          <a:bodyPr wrap="square">
            <a:spAutoFit/>
          </a:bodyPr>
          <a:lstStyle/>
          <a:p>
            <a:r>
              <a:rPr lang="en-US" sz="2400" dirty="0">
                <a:solidFill>
                  <a:schemeClr val="bg1"/>
                </a:solidFill>
              </a:rPr>
              <a:t>By the end of this session the student should be able to</a:t>
            </a:r>
          </a:p>
        </p:txBody>
      </p:sp>
    </p:spTree>
    <p:extLst>
      <p:ext uri="{BB962C8B-B14F-4D97-AF65-F5344CB8AC3E}">
        <p14:creationId xmlns:p14="http://schemas.microsoft.com/office/powerpoint/2010/main" val="391067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06A0A18-8714-53D9-27CF-3EC2953293BA}"/>
              </a:ext>
            </a:extLst>
          </p:cNvPr>
          <p:cNvPicPr>
            <a:picLocks noGrp="1" noChangeAspect="1"/>
          </p:cNvPicPr>
          <p:nvPr>
            <p:ph idx="1"/>
          </p:nvPr>
        </p:nvPicPr>
        <p:blipFill>
          <a:blip r:embed="rId2"/>
          <a:stretch>
            <a:fillRect/>
          </a:stretch>
        </p:blipFill>
        <p:spPr>
          <a:xfrm>
            <a:off x="972671" y="365125"/>
            <a:ext cx="10381129" cy="5940295"/>
          </a:xfrm>
          <a:prstGeom prst="rect">
            <a:avLst/>
          </a:prstGeom>
        </p:spPr>
      </p:pic>
    </p:spTree>
    <p:extLst>
      <p:ext uri="{BB962C8B-B14F-4D97-AF65-F5344CB8AC3E}">
        <p14:creationId xmlns:p14="http://schemas.microsoft.com/office/powerpoint/2010/main" val="282736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EDC99C-750E-A7E8-E87E-09733AA977FD}"/>
              </a:ext>
            </a:extLst>
          </p:cNvPr>
          <p:cNvPicPr>
            <a:picLocks noChangeAspect="1"/>
          </p:cNvPicPr>
          <p:nvPr/>
        </p:nvPicPr>
        <p:blipFill>
          <a:blip r:embed="rId2"/>
          <a:stretch>
            <a:fillRect/>
          </a:stretch>
        </p:blipFill>
        <p:spPr>
          <a:xfrm>
            <a:off x="7891320" y="150609"/>
            <a:ext cx="3484304" cy="2237590"/>
          </a:xfrm>
          <a:prstGeom prst="ellipse">
            <a:avLst/>
          </a:prstGeom>
        </p:spPr>
      </p:pic>
      <p:pic>
        <p:nvPicPr>
          <p:cNvPr id="7" name="Picture 6">
            <a:extLst>
              <a:ext uri="{FF2B5EF4-FFF2-40B4-BE49-F238E27FC236}">
                <a16:creationId xmlns:a16="http://schemas.microsoft.com/office/drawing/2014/main" id="{634617FD-2747-0CFC-5A17-9A66E6CAE1C5}"/>
              </a:ext>
            </a:extLst>
          </p:cNvPr>
          <p:cNvPicPr>
            <a:picLocks noChangeAspect="1"/>
          </p:cNvPicPr>
          <p:nvPr/>
        </p:nvPicPr>
        <p:blipFill>
          <a:blip r:embed="rId3"/>
          <a:stretch>
            <a:fillRect/>
          </a:stretch>
        </p:blipFill>
        <p:spPr>
          <a:xfrm>
            <a:off x="231354" y="681036"/>
            <a:ext cx="6940627" cy="5620611"/>
          </a:xfrm>
          <a:prstGeom prst="rect">
            <a:avLst/>
          </a:prstGeom>
        </p:spPr>
      </p:pic>
      <p:pic>
        <p:nvPicPr>
          <p:cNvPr id="11" name="Picture 10">
            <a:extLst>
              <a:ext uri="{FF2B5EF4-FFF2-40B4-BE49-F238E27FC236}">
                <a16:creationId xmlns:a16="http://schemas.microsoft.com/office/drawing/2014/main" id="{72FCBD5D-C6F1-4672-2A3B-C3DDCBBFA031}"/>
              </a:ext>
            </a:extLst>
          </p:cNvPr>
          <p:cNvPicPr>
            <a:picLocks noChangeAspect="1"/>
          </p:cNvPicPr>
          <p:nvPr/>
        </p:nvPicPr>
        <p:blipFill>
          <a:blip r:embed="rId4"/>
          <a:stretch>
            <a:fillRect/>
          </a:stretch>
        </p:blipFill>
        <p:spPr>
          <a:xfrm>
            <a:off x="7702475" y="2617194"/>
            <a:ext cx="4109421" cy="3805121"/>
          </a:xfrm>
          <a:prstGeom prst="rect">
            <a:avLst/>
          </a:prstGeom>
        </p:spPr>
      </p:pic>
    </p:spTree>
    <p:extLst>
      <p:ext uri="{BB962C8B-B14F-4D97-AF65-F5344CB8AC3E}">
        <p14:creationId xmlns:p14="http://schemas.microsoft.com/office/powerpoint/2010/main" val="496419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Google Shape;564;p40">
            <a:extLst>
              <a:ext uri="{FF2B5EF4-FFF2-40B4-BE49-F238E27FC236}">
                <a16:creationId xmlns:a16="http://schemas.microsoft.com/office/drawing/2014/main" id="{4BF5F88D-7DB4-4D69-9C0D-F3393525D99B}"/>
              </a:ext>
            </a:extLst>
          </p:cNvPr>
          <p:cNvSpPr/>
          <p:nvPr/>
        </p:nvSpPr>
        <p:spPr>
          <a:xfrm>
            <a:off x="3971253" y="645508"/>
            <a:ext cx="4249500" cy="412200"/>
          </a:xfrm>
          <a:prstGeom prst="rect">
            <a:avLst/>
          </a:prstGeom>
          <a:solidFill>
            <a:srgbClr val="9C254D"/>
          </a:solidFill>
          <a:ln>
            <a:noFill/>
          </a:ln>
        </p:spPr>
        <p:txBody>
          <a:bodyPr spcFirstLastPara="1" wrap="square" lIns="91425" tIns="91425" rIns="91425" bIns="91425" anchor="ctr" anchorCtr="0">
            <a:noAutofit/>
          </a:bodyPr>
          <a:lstStyle/>
          <a:p>
            <a:pPr algn="ctr">
              <a:buClr>
                <a:srgbClr val="000000"/>
              </a:buClr>
              <a:buFont typeface="Arial"/>
              <a:buNone/>
            </a:pPr>
            <a:r>
              <a:rPr lang="ar" sz="1600" b="1" kern="0" dirty="0">
                <a:solidFill>
                  <a:srgbClr val="FFFFFF"/>
                </a:solidFill>
                <a:latin typeface="Mada"/>
                <a:ea typeface="Mada"/>
                <a:cs typeface="Mada"/>
                <a:sym typeface="Mada"/>
              </a:rPr>
              <a:t>Symptoms are a good index of severity</a:t>
            </a:r>
            <a:endParaRPr sz="1600" b="1" kern="0" dirty="0">
              <a:solidFill>
                <a:srgbClr val="FFFFFF"/>
              </a:solidFill>
              <a:latin typeface="Mada"/>
              <a:ea typeface="Mada"/>
              <a:cs typeface="Mada"/>
              <a:sym typeface="Mada"/>
            </a:endParaRPr>
          </a:p>
        </p:txBody>
      </p:sp>
      <p:sp>
        <p:nvSpPr>
          <p:cNvPr id="6" name="Google Shape;565;p40">
            <a:extLst>
              <a:ext uri="{FF2B5EF4-FFF2-40B4-BE49-F238E27FC236}">
                <a16:creationId xmlns:a16="http://schemas.microsoft.com/office/drawing/2014/main" id="{5C67F718-6C15-C3AF-0220-3A8F56543C5E}"/>
              </a:ext>
            </a:extLst>
          </p:cNvPr>
          <p:cNvSpPr/>
          <p:nvPr/>
        </p:nvSpPr>
        <p:spPr>
          <a:xfrm>
            <a:off x="8220751" y="1321488"/>
            <a:ext cx="2935200" cy="412199"/>
          </a:xfrm>
          <a:prstGeom prst="roundRect">
            <a:avLst>
              <a:gd name="adj" fmla="val 16667"/>
            </a:avLst>
          </a:prstGeom>
          <a:solidFill>
            <a:srgbClr val="F5E9ED"/>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ar" sz="1400" b="1" kern="0">
                <a:solidFill>
                  <a:srgbClr val="9C254D"/>
                </a:solidFill>
                <a:latin typeface="Mada"/>
                <a:ea typeface="Mada"/>
                <a:cs typeface="Mada"/>
                <a:sym typeface="Mada"/>
              </a:rPr>
              <a:t>Asymptomatic</a:t>
            </a:r>
            <a:endParaRPr sz="1400" b="1" kern="0">
              <a:solidFill>
                <a:srgbClr val="9C254D"/>
              </a:solidFill>
              <a:latin typeface="Mada"/>
              <a:ea typeface="Mada"/>
              <a:cs typeface="Mada"/>
              <a:sym typeface="Mada"/>
            </a:endParaRPr>
          </a:p>
        </p:txBody>
      </p:sp>
      <p:sp>
        <p:nvSpPr>
          <p:cNvPr id="7" name="Google Shape;566;p40">
            <a:extLst>
              <a:ext uri="{FF2B5EF4-FFF2-40B4-BE49-F238E27FC236}">
                <a16:creationId xmlns:a16="http://schemas.microsoft.com/office/drawing/2014/main" id="{1F623175-32B8-2B8D-FE49-877D572562E0}"/>
              </a:ext>
            </a:extLst>
          </p:cNvPr>
          <p:cNvSpPr/>
          <p:nvPr/>
        </p:nvSpPr>
        <p:spPr>
          <a:xfrm>
            <a:off x="886276" y="1321489"/>
            <a:ext cx="2935200" cy="412198"/>
          </a:xfrm>
          <a:prstGeom prst="roundRect">
            <a:avLst>
              <a:gd name="adj" fmla="val 16667"/>
            </a:avLst>
          </a:prstGeom>
          <a:solidFill>
            <a:srgbClr val="F5E9ED"/>
          </a:solidFill>
          <a:ln>
            <a:noFill/>
          </a:ln>
        </p:spPr>
        <p:txBody>
          <a:bodyPr spcFirstLastPara="1" wrap="square" lIns="91425" tIns="91425" rIns="91425" bIns="91425" anchor="ctr" anchorCtr="0">
            <a:noAutofit/>
          </a:bodyPr>
          <a:lstStyle/>
          <a:p>
            <a:pPr algn="ctr">
              <a:buClr>
                <a:srgbClr val="000000"/>
              </a:buClr>
              <a:buFont typeface="Arial"/>
              <a:buNone/>
            </a:pPr>
            <a:r>
              <a:rPr lang="ar" sz="1400" b="1" kern="0" dirty="0">
                <a:solidFill>
                  <a:srgbClr val="9C254D"/>
                </a:solidFill>
                <a:latin typeface="Mada"/>
                <a:ea typeface="Mada"/>
                <a:cs typeface="Mada"/>
                <a:sym typeface="Mada"/>
              </a:rPr>
              <a:t>Symptomatic</a:t>
            </a:r>
            <a:endParaRPr sz="1400" b="1" kern="0" dirty="0">
              <a:solidFill>
                <a:srgbClr val="9C254D"/>
              </a:solidFill>
              <a:latin typeface="Mada"/>
              <a:ea typeface="Mada"/>
              <a:cs typeface="Mada"/>
              <a:sym typeface="Mada"/>
            </a:endParaRPr>
          </a:p>
        </p:txBody>
      </p:sp>
      <p:cxnSp>
        <p:nvCxnSpPr>
          <p:cNvPr id="8" name="Google Shape;567;p40">
            <a:extLst>
              <a:ext uri="{FF2B5EF4-FFF2-40B4-BE49-F238E27FC236}">
                <a16:creationId xmlns:a16="http://schemas.microsoft.com/office/drawing/2014/main" id="{2C79418B-1F93-68B8-CD51-4D70435C943C}"/>
              </a:ext>
            </a:extLst>
          </p:cNvPr>
          <p:cNvCxnSpPr>
            <a:cxnSpLocks/>
            <a:endCxn id="7" idx="0"/>
          </p:cNvCxnSpPr>
          <p:nvPr/>
        </p:nvCxnSpPr>
        <p:spPr>
          <a:xfrm rot="10800000" flipV="1">
            <a:off x="2353877" y="1056711"/>
            <a:ext cx="2043027" cy="264777"/>
          </a:xfrm>
          <a:prstGeom prst="bentConnector2">
            <a:avLst/>
          </a:prstGeom>
          <a:noFill/>
          <a:ln w="9525" cap="flat" cmpd="sng">
            <a:solidFill>
              <a:srgbClr val="595959"/>
            </a:solidFill>
            <a:prstDash val="solid"/>
            <a:round/>
            <a:headEnd type="none" w="med" len="med"/>
            <a:tailEnd type="none" w="med" len="med"/>
          </a:ln>
        </p:spPr>
      </p:cxnSp>
      <p:cxnSp>
        <p:nvCxnSpPr>
          <p:cNvPr id="9" name="Google Shape;568;p40">
            <a:extLst>
              <a:ext uri="{FF2B5EF4-FFF2-40B4-BE49-F238E27FC236}">
                <a16:creationId xmlns:a16="http://schemas.microsoft.com/office/drawing/2014/main" id="{0423C0DC-5C2B-E4D9-9699-2D68DEB665D3}"/>
              </a:ext>
            </a:extLst>
          </p:cNvPr>
          <p:cNvCxnSpPr>
            <a:cxnSpLocks/>
            <a:endCxn id="6" idx="0"/>
          </p:cNvCxnSpPr>
          <p:nvPr/>
        </p:nvCxnSpPr>
        <p:spPr>
          <a:xfrm>
            <a:off x="7795101" y="1056714"/>
            <a:ext cx="1893250" cy="264774"/>
          </a:xfrm>
          <a:prstGeom prst="bentConnector2">
            <a:avLst/>
          </a:prstGeom>
          <a:noFill/>
          <a:ln w="9525" cap="flat" cmpd="sng">
            <a:solidFill>
              <a:srgbClr val="595959"/>
            </a:solidFill>
            <a:prstDash val="solid"/>
            <a:round/>
            <a:headEnd type="none" w="med" len="med"/>
            <a:tailEnd type="none" w="med" len="med"/>
          </a:ln>
        </p:spPr>
      </p:cxnSp>
      <p:sp>
        <p:nvSpPr>
          <p:cNvPr id="15" name="Google Shape;569;p40">
            <a:extLst>
              <a:ext uri="{FF2B5EF4-FFF2-40B4-BE49-F238E27FC236}">
                <a16:creationId xmlns:a16="http://schemas.microsoft.com/office/drawing/2014/main" id="{AC2F730D-4647-FBAB-0AF7-26998FA1294F}"/>
              </a:ext>
            </a:extLst>
          </p:cNvPr>
          <p:cNvSpPr txBox="1"/>
          <p:nvPr/>
        </p:nvSpPr>
        <p:spPr>
          <a:xfrm>
            <a:off x="397848" y="1821318"/>
            <a:ext cx="5042121" cy="3979972"/>
          </a:xfrm>
          <a:prstGeom prst="rect">
            <a:avLst/>
          </a:prstGeom>
          <a:solidFill>
            <a:schemeClr val="accent2"/>
          </a:solidFill>
          <a:ln>
            <a:noFill/>
          </a:ln>
        </p:spPr>
        <p:txBody>
          <a:bodyPr spcFirstLastPara="1" wrap="square" lIns="91425" tIns="91425" rIns="91425" bIns="91425" anchor="t" anchorCtr="0">
            <a:noAutofit/>
          </a:bodyPr>
          <a:lstStyle/>
          <a:p>
            <a:pPr marL="118200">
              <a:buClr>
                <a:srgbClr val="000000"/>
              </a:buClr>
              <a:buSzPts val="1200"/>
            </a:pPr>
            <a:r>
              <a:rPr lang="ar" b="1" kern="0" dirty="0">
                <a:solidFill>
                  <a:srgbClr val="FFFF00"/>
                </a:solidFill>
                <a:latin typeface="Mada"/>
                <a:ea typeface="Mada"/>
                <a:cs typeface="Mada"/>
                <a:sym typeface="Mada"/>
              </a:rPr>
              <a:t>Surgical therapy</a:t>
            </a:r>
            <a:endParaRPr lang="en-US" b="1" kern="0" dirty="0">
              <a:solidFill>
                <a:srgbClr val="FFFF00"/>
              </a:solidFill>
              <a:latin typeface="Mada"/>
              <a:ea typeface="Mada"/>
              <a:cs typeface="Mada"/>
              <a:sym typeface="Mada"/>
            </a:endParaRPr>
          </a:p>
          <a:p>
            <a:pPr marL="118200">
              <a:buClr>
                <a:srgbClr val="000000"/>
              </a:buClr>
              <a:buSzPts val="1200"/>
            </a:pPr>
            <a:r>
              <a:rPr lang="en-US" sz="1800" b="1" kern="0" dirty="0">
                <a:solidFill>
                  <a:schemeClr val="bg1"/>
                </a:solidFill>
                <a:latin typeface="Mada"/>
                <a:ea typeface="Mada"/>
                <a:cs typeface="Mada"/>
                <a:sym typeface="Mada"/>
              </a:rPr>
              <a:t>Aortic valve replacement (AVR):</a:t>
            </a:r>
            <a:r>
              <a:rPr lang="en-US" sz="1800" kern="0" dirty="0">
                <a:solidFill>
                  <a:schemeClr val="bg1"/>
                </a:solidFill>
                <a:latin typeface="Mada"/>
                <a:ea typeface="Mada"/>
                <a:cs typeface="Mada"/>
                <a:sym typeface="Mada"/>
              </a:rPr>
              <a:t> </a:t>
            </a:r>
            <a:r>
              <a:rPr lang="en-US" sz="1800" b="1" kern="0" dirty="0">
                <a:solidFill>
                  <a:schemeClr val="bg1"/>
                </a:solidFill>
                <a:latin typeface="Mada"/>
                <a:ea typeface="Mada"/>
                <a:cs typeface="Mada"/>
                <a:sym typeface="Mada"/>
              </a:rPr>
              <a:t>effective </a:t>
            </a:r>
            <a:r>
              <a:rPr lang="en-US" sz="1800" kern="0" dirty="0">
                <a:solidFill>
                  <a:schemeClr val="bg1"/>
                </a:solidFill>
                <a:latin typeface="Mada"/>
                <a:ea typeface="Mada"/>
                <a:cs typeface="Mada"/>
                <a:sym typeface="Mada"/>
              </a:rPr>
              <a:t>either with Bioprosthetic or Mechanical AVR</a:t>
            </a:r>
          </a:p>
          <a:p>
            <a:pPr>
              <a:buClr>
                <a:srgbClr val="000000"/>
              </a:buClr>
              <a:buSzPts val="1200"/>
            </a:pPr>
            <a:endParaRPr lang="en-US" b="1" kern="0" dirty="0">
              <a:solidFill>
                <a:schemeClr val="bg1"/>
              </a:solidFill>
              <a:latin typeface="Mada"/>
              <a:sym typeface="Mada"/>
            </a:endParaRPr>
          </a:p>
          <a:p>
            <a:pPr>
              <a:buClr>
                <a:srgbClr val="000000"/>
              </a:buClr>
              <a:buSzPts val="1200"/>
            </a:pPr>
            <a:r>
              <a:rPr lang="en-US" b="1" kern="0" dirty="0">
                <a:solidFill>
                  <a:schemeClr val="bg1"/>
                </a:solidFill>
                <a:latin typeface="Mada"/>
                <a:sym typeface="Mada"/>
              </a:rPr>
              <a:t>Two approaches:</a:t>
            </a:r>
          </a:p>
          <a:p>
            <a:pPr marL="511175" lvl="2" indent="-285750">
              <a:buClr>
                <a:srgbClr val="000000"/>
              </a:buClr>
              <a:buSzPts val="1200"/>
              <a:buFont typeface="Wingdings" panose="05000000000000000000" pitchFamily="2" charset="2"/>
              <a:buChar char="ü"/>
              <a:tabLst>
                <a:tab pos="398463" algn="l"/>
              </a:tabLst>
            </a:pPr>
            <a:r>
              <a:rPr lang="en-US" b="1" kern="0" dirty="0">
                <a:solidFill>
                  <a:schemeClr val="bg1"/>
                </a:solidFill>
                <a:latin typeface="Mada"/>
                <a:sym typeface="Mada"/>
              </a:rPr>
              <a:t>Surgical AVR: low surgical risk. </a:t>
            </a:r>
          </a:p>
          <a:p>
            <a:pPr marL="511175" lvl="2" indent="-285750">
              <a:buClr>
                <a:srgbClr val="000000"/>
              </a:buClr>
              <a:buSzPts val="1200"/>
              <a:buFont typeface="Wingdings" panose="05000000000000000000" pitchFamily="2" charset="2"/>
              <a:buChar char="ü"/>
              <a:tabLst>
                <a:tab pos="398463" algn="l"/>
              </a:tabLst>
            </a:pPr>
            <a:r>
              <a:rPr lang="en-US" b="1" kern="0" dirty="0">
                <a:solidFill>
                  <a:schemeClr val="bg1"/>
                </a:solidFill>
                <a:latin typeface="Mada"/>
                <a:sym typeface="Mada"/>
              </a:rPr>
              <a:t>Transcatheter AVR: high surgical risk or contraindication</a:t>
            </a:r>
          </a:p>
          <a:p>
            <a:pPr marL="225425" lvl="2">
              <a:buClr>
                <a:srgbClr val="000000"/>
              </a:buClr>
              <a:buSzPts val="1200"/>
              <a:tabLst>
                <a:tab pos="398463" algn="l"/>
              </a:tabLst>
            </a:pPr>
            <a:endParaRPr lang="en-US" b="1" kern="0" dirty="0">
              <a:solidFill>
                <a:schemeClr val="bg1"/>
              </a:solidFill>
              <a:latin typeface="Mada"/>
              <a:sym typeface="Mada"/>
            </a:endParaRPr>
          </a:p>
          <a:p>
            <a:pPr marL="225425" lvl="2">
              <a:buClr>
                <a:srgbClr val="000000"/>
              </a:buClr>
              <a:buSzPts val="1200"/>
              <a:tabLst>
                <a:tab pos="398463" algn="l"/>
              </a:tabLst>
            </a:pPr>
            <a:r>
              <a:rPr lang="ar" b="1" kern="0" dirty="0">
                <a:solidFill>
                  <a:srgbClr val="FFFF00"/>
                </a:solidFill>
                <a:latin typeface="Mada"/>
                <a:sym typeface="Mada"/>
              </a:rPr>
              <a:t>Medical therapy</a:t>
            </a:r>
            <a:r>
              <a:rPr lang="en-US" sz="1800" b="1" kern="0" dirty="0">
                <a:solidFill>
                  <a:schemeClr val="bg1"/>
                </a:solidFill>
                <a:latin typeface="Mada"/>
                <a:ea typeface="Mada"/>
                <a:cs typeface="Mada"/>
                <a:sym typeface="Mada"/>
              </a:rPr>
              <a:t> </a:t>
            </a:r>
            <a:r>
              <a:rPr lang="ar" sz="1800" kern="0" dirty="0">
                <a:solidFill>
                  <a:schemeClr val="bg1"/>
                </a:solidFill>
                <a:latin typeface="Mada"/>
                <a:ea typeface="Mada"/>
                <a:cs typeface="Mada"/>
                <a:sym typeface="Mada"/>
              </a:rPr>
              <a:t> (Treat symptoms</a:t>
            </a:r>
            <a:r>
              <a:rPr lang="en-US" sz="1800" kern="0" dirty="0">
                <a:solidFill>
                  <a:schemeClr val="bg1"/>
                </a:solidFill>
                <a:latin typeface="Mada"/>
                <a:ea typeface="Mada"/>
                <a:cs typeface="Mada"/>
                <a:sym typeface="Mada"/>
              </a:rPr>
              <a:t>) </a:t>
            </a:r>
          </a:p>
          <a:p>
            <a:pPr marL="511175" lvl="2" indent="-285750">
              <a:buClr>
                <a:srgbClr val="000000"/>
              </a:buClr>
              <a:buSzPts val="1200"/>
              <a:buFont typeface="Wingdings" panose="05000000000000000000" pitchFamily="2" charset="2"/>
              <a:buChar char="ü"/>
              <a:tabLst>
                <a:tab pos="398463" algn="l"/>
              </a:tabLst>
            </a:pPr>
            <a:r>
              <a:rPr lang="ar" sz="1800" kern="0" dirty="0">
                <a:solidFill>
                  <a:schemeClr val="bg1"/>
                </a:solidFill>
                <a:latin typeface="Mada"/>
                <a:ea typeface="Mada"/>
                <a:cs typeface="Mada"/>
                <a:sym typeface="Mada"/>
              </a:rPr>
              <a:t>Anticoagulants</a:t>
            </a:r>
            <a:r>
              <a:rPr lang="en-US" sz="1800" kern="0" dirty="0">
                <a:solidFill>
                  <a:schemeClr val="bg1"/>
                </a:solidFill>
                <a:latin typeface="Mada"/>
                <a:ea typeface="Mada"/>
                <a:cs typeface="Mada"/>
                <a:sym typeface="Mada"/>
              </a:rPr>
              <a:t>:  AF or </a:t>
            </a:r>
            <a:r>
              <a:rPr lang="ar" sz="1800" kern="0" dirty="0">
                <a:solidFill>
                  <a:schemeClr val="bg1"/>
                </a:solidFill>
                <a:latin typeface="Mada"/>
                <a:ea typeface="Mada"/>
                <a:cs typeface="Mada"/>
                <a:sym typeface="Mada"/>
              </a:rPr>
              <a:t>mechanical prosthesis</a:t>
            </a:r>
            <a:endParaRPr lang="en-US" sz="1800" kern="0" dirty="0">
              <a:solidFill>
                <a:schemeClr val="bg1"/>
              </a:solidFill>
              <a:latin typeface="Mada"/>
              <a:ea typeface="Mada"/>
              <a:cs typeface="Mada"/>
              <a:sym typeface="Mada"/>
            </a:endParaRPr>
          </a:p>
          <a:p>
            <a:pPr marL="511175" lvl="2" indent="-285750">
              <a:buClr>
                <a:srgbClr val="000000"/>
              </a:buClr>
              <a:buSzPts val="1200"/>
              <a:buFont typeface="Wingdings" panose="05000000000000000000" pitchFamily="2" charset="2"/>
              <a:buChar char="ü"/>
              <a:tabLst>
                <a:tab pos="398463" algn="l"/>
              </a:tabLst>
            </a:pPr>
            <a:r>
              <a:rPr lang="en-US" altLang="en-US" dirty="0">
                <a:solidFill>
                  <a:schemeClr val="bg1"/>
                </a:solidFill>
              </a:rPr>
              <a:t>Vasodilators are </a:t>
            </a:r>
            <a:r>
              <a:rPr lang="en-US" altLang="en-US" b="1" i="1" dirty="0">
                <a:solidFill>
                  <a:schemeClr val="bg1"/>
                </a:solidFill>
              </a:rPr>
              <a:t>relatively contraindicated</a:t>
            </a:r>
            <a:r>
              <a:rPr lang="en-US" altLang="en-US" dirty="0">
                <a:solidFill>
                  <a:schemeClr val="bg1"/>
                </a:solidFill>
              </a:rPr>
              <a:t> in severe AS</a:t>
            </a:r>
            <a:r>
              <a:rPr lang="en-US" sz="1800" b="1" kern="0" dirty="0">
                <a:solidFill>
                  <a:schemeClr val="bg1"/>
                </a:solidFill>
                <a:latin typeface="Mada"/>
                <a:ea typeface="Mada"/>
                <a:cs typeface="Mada"/>
                <a:sym typeface="Mada"/>
              </a:rPr>
              <a:t> </a:t>
            </a:r>
            <a:endParaRPr lang="en-US" b="1" kern="0" dirty="0">
              <a:solidFill>
                <a:schemeClr val="bg1"/>
              </a:solidFill>
              <a:latin typeface="Mada"/>
              <a:sym typeface="Mada"/>
            </a:endParaRPr>
          </a:p>
          <a:p>
            <a:pPr marL="280799" indent="-162599">
              <a:buClr>
                <a:srgbClr val="000000"/>
              </a:buClr>
              <a:buSzPts val="1200"/>
              <a:buFont typeface="Mada"/>
              <a:buAutoNum type="arabicPeriod"/>
            </a:pPr>
            <a:endParaRPr kern="0" dirty="0">
              <a:solidFill>
                <a:schemeClr val="bg1"/>
              </a:solidFill>
              <a:latin typeface="Mada"/>
              <a:ea typeface="Mada"/>
              <a:cs typeface="Mada"/>
              <a:sym typeface="Mada"/>
            </a:endParaRPr>
          </a:p>
        </p:txBody>
      </p:sp>
      <p:sp>
        <p:nvSpPr>
          <p:cNvPr id="17" name="Google Shape;570;p40">
            <a:extLst>
              <a:ext uri="{FF2B5EF4-FFF2-40B4-BE49-F238E27FC236}">
                <a16:creationId xmlns:a16="http://schemas.microsoft.com/office/drawing/2014/main" id="{3A89BB95-D4C7-CE34-F424-C8A025D0375D}"/>
              </a:ext>
            </a:extLst>
          </p:cNvPr>
          <p:cNvSpPr txBox="1"/>
          <p:nvPr/>
        </p:nvSpPr>
        <p:spPr>
          <a:xfrm>
            <a:off x="7573384" y="1914862"/>
            <a:ext cx="4249500" cy="3209452"/>
          </a:xfrm>
          <a:prstGeom prst="rect">
            <a:avLst/>
          </a:prstGeom>
          <a:solidFill>
            <a:srgbClr val="00B050"/>
          </a:solidFill>
          <a:ln>
            <a:noFill/>
          </a:ln>
        </p:spPr>
        <p:txBody>
          <a:bodyPr spcFirstLastPara="1" wrap="square" lIns="91425" tIns="91425" rIns="91425" bIns="91425" anchor="t" anchorCtr="0">
            <a:noAutofit/>
          </a:bodyPr>
          <a:lstStyle/>
          <a:p>
            <a:pPr marL="10200">
              <a:buClr>
                <a:srgbClr val="000000"/>
              </a:buClr>
              <a:buSzPts val="1200"/>
            </a:pPr>
            <a:r>
              <a:rPr lang="en-US" b="1" kern="0" dirty="0">
                <a:solidFill>
                  <a:srgbClr val="FFFF00"/>
                </a:solidFill>
                <a:latin typeface="Mada"/>
                <a:sym typeface="Mada"/>
              </a:rPr>
              <a:t>R</a:t>
            </a:r>
            <a:r>
              <a:rPr lang="ar" b="1" kern="0" dirty="0">
                <a:solidFill>
                  <a:srgbClr val="FFFF00"/>
                </a:solidFill>
                <a:latin typeface="Mada"/>
                <a:sym typeface="Mada"/>
              </a:rPr>
              <a:t>egular </a:t>
            </a:r>
            <a:r>
              <a:rPr lang="en-US" b="1" kern="0" dirty="0">
                <a:solidFill>
                  <a:srgbClr val="FFFF00"/>
                </a:solidFill>
                <a:latin typeface="Mada"/>
                <a:sym typeface="Mada"/>
              </a:rPr>
              <a:t>a</a:t>
            </a:r>
            <a:r>
              <a:rPr lang="ar" b="1" kern="0" dirty="0">
                <a:solidFill>
                  <a:srgbClr val="FFFF00"/>
                </a:solidFill>
                <a:latin typeface="Mada"/>
                <a:sym typeface="Mada"/>
              </a:rPr>
              <a:t>ssessment </a:t>
            </a:r>
            <a:endParaRPr lang="en-US" b="1" kern="0" dirty="0">
              <a:solidFill>
                <a:srgbClr val="FFFF00"/>
              </a:solidFill>
              <a:latin typeface="Mada"/>
              <a:sym typeface="Mada"/>
            </a:endParaRPr>
          </a:p>
          <a:p>
            <a:pPr marL="295950" indent="-285750">
              <a:buClr>
                <a:srgbClr val="FFFF00"/>
              </a:buClr>
              <a:buSzPts val="1200"/>
              <a:buFont typeface="Wingdings" panose="05000000000000000000" pitchFamily="2" charset="2"/>
              <a:buChar char="ü"/>
            </a:pPr>
            <a:r>
              <a:rPr lang="ar" b="1" kern="0" dirty="0">
                <a:solidFill>
                  <a:schemeClr val="bg1"/>
                </a:solidFill>
                <a:latin typeface="Mada"/>
                <a:sym typeface="Mada"/>
              </a:rPr>
              <a:t>symptoms and echocardiography </a:t>
            </a:r>
            <a:r>
              <a:rPr lang="en-US" dirty="0"/>
              <a:t>every 6–12 months to monitor</a:t>
            </a:r>
            <a:endParaRPr b="1" kern="0" dirty="0">
              <a:solidFill>
                <a:schemeClr val="bg1"/>
              </a:solidFill>
              <a:latin typeface="Mada"/>
              <a:sym typeface="Mada"/>
            </a:endParaRPr>
          </a:p>
          <a:p>
            <a:pPr marL="10200">
              <a:buClr>
                <a:srgbClr val="1C4588"/>
              </a:buClr>
              <a:buSzPts val="1200"/>
            </a:pPr>
            <a:endParaRPr lang="en-US" b="1" kern="0" dirty="0">
              <a:solidFill>
                <a:schemeClr val="bg1"/>
              </a:solidFill>
              <a:latin typeface="Mada"/>
              <a:sym typeface="Mada"/>
            </a:endParaRPr>
          </a:p>
          <a:p>
            <a:pPr marL="10200">
              <a:buClr>
                <a:srgbClr val="FFFF00"/>
              </a:buClr>
              <a:buSzPts val="1200"/>
            </a:pPr>
            <a:r>
              <a:rPr lang="ar" b="1" kern="0" dirty="0">
                <a:solidFill>
                  <a:srgbClr val="FFFF00"/>
                </a:solidFill>
                <a:latin typeface="Mada"/>
                <a:sym typeface="Mada"/>
              </a:rPr>
              <a:t>Surgical intervention </a:t>
            </a:r>
            <a:r>
              <a:rPr lang="en-US" b="1" kern="0" dirty="0">
                <a:solidFill>
                  <a:schemeClr val="bg1"/>
                </a:solidFill>
                <a:latin typeface="Mada"/>
                <a:sym typeface="Mada"/>
              </a:rPr>
              <a:t>:</a:t>
            </a:r>
          </a:p>
          <a:p>
            <a:pPr marL="295950" indent="-285750">
              <a:buClr>
                <a:srgbClr val="FFFF00"/>
              </a:buClr>
              <a:buSzPts val="1200"/>
              <a:buFont typeface="Wingdings" panose="05000000000000000000" pitchFamily="2" charset="2"/>
              <a:buChar char="ü"/>
            </a:pPr>
            <a:r>
              <a:rPr lang="en-US" b="1" kern="0" dirty="0">
                <a:solidFill>
                  <a:schemeClr val="bg1"/>
                </a:solidFill>
                <a:latin typeface="Mada"/>
                <a:sym typeface="Mada"/>
              </a:rPr>
              <a:t>Severe AS </a:t>
            </a:r>
            <a:r>
              <a:rPr lang="ar" b="1" kern="0" dirty="0">
                <a:solidFill>
                  <a:schemeClr val="bg1"/>
                </a:solidFill>
                <a:latin typeface="Mada"/>
                <a:sym typeface="Mada"/>
              </a:rPr>
              <a:t>symptoms </a:t>
            </a:r>
            <a:r>
              <a:rPr lang="en-US" b="1" kern="0" dirty="0">
                <a:solidFill>
                  <a:schemeClr val="bg1"/>
                </a:solidFill>
                <a:latin typeface="Mada"/>
                <a:sym typeface="Mada"/>
              </a:rPr>
              <a:t> with </a:t>
            </a:r>
            <a:r>
              <a:rPr lang="ar" b="1" kern="0" dirty="0">
                <a:solidFill>
                  <a:schemeClr val="bg1"/>
                </a:solidFill>
                <a:latin typeface="Mada"/>
                <a:sym typeface="Mada"/>
              </a:rPr>
              <a:t>LVEF of &lt;50%</a:t>
            </a:r>
            <a:r>
              <a:rPr lang="en-US" b="1" kern="0" dirty="0">
                <a:solidFill>
                  <a:schemeClr val="bg1"/>
                </a:solidFill>
                <a:latin typeface="Mada"/>
                <a:sym typeface="Mada"/>
              </a:rPr>
              <a:t>.</a:t>
            </a:r>
          </a:p>
          <a:p>
            <a:pPr marL="295950" indent="-285750">
              <a:buClr>
                <a:srgbClr val="FFFF00"/>
              </a:buClr>
              <a:buSzPts val="1200"/>
              <a:buFont typeface="Wingdings" panose="05000000000000000000" pitchFamily="2" charset="2"/>
              <a:buChar char="ü"/>
            </a:pPr>
            <a:r>
              <a:rPr lang="ar" b="1" kern="0" dirty="0">
                <a:solidFill>
                  <a:schemeClr val="bg1"/>
                </a:solidFill>
                <a:latin typeface="Mada"/>
                <a:sym typeface="Mada"/>
              </a:rPr>
              <a:t>undergoing cardiac surgery</a:t>
            </a:r>
            <a:endParaRPr b="1" kern="0" dirty="0">
              <a:solidFill>
                <a:schemeClr val="bg1"/>
              </a:solidFill>
              <a:latin typeface="Mada"/>
              <a:sym typeface="Mada"/>
            </a:endParaRPr>
          </a:p>
        </p:txBody>
      </p:sp>
      <p:sp>
        <p:nvSpPr>
          <p:cNvPr id="20" name="TextBox 19">
            <a:extLst>
              <a:ext uri="{FF2B5EF4-FFF2-40B4-BE49-F238E27FC236}">
                <a16:creationId xmlns:a16="http://schemas.microsoft.com/office/drawing/2014/main" id="{F08F93F8-F4A1-087C-F261-89D0ADDB3839}"/>
              </a:ext>
            </a:extLst>
          </p:cNvPr>
          <p:cNvSpPr txBox="1"/>
          <p:nvPr/>
        </p:nvSpPr>
        <p:spPr>
          <a:xfrm>
            <a:off x="264831" y="6057821"/>
            <a:ext cx="9485555" cy="369332"/>
          </a:xfrm>
          <a:prstGeom prst="rect">
            <a:avLst/>
          </a:prstGeom>
          <a:noFill/>
        </p:spPr>
        <p:txBody>
          <a:bodyPr wrap="square">
            <a:spAutoFit/>
          </a:bodyPr>
          <a:lstStyle/>
          <a:p>
            <a:r>
              <a:rPr lang="en-US" b="1" dirty="0">
                <a:solidFill>
                  <a:srgbClr val="FFFF00"/>
                </a:solidFill>
              </a:rPr>
              <a:t>Balloon valvuloplasty: children with no aortic valve calcification</a:t>
            </a:r>
          </a:p>
        </p:txBody>
      </p:sp>
    </p:spTree>
    <p:extLst>
      <p:ext uri="{BB962C8B-B14F-4D97-AF65-F5344CB8AC3E}">
        <p14:creationId xmlns:p14="http://schemas.microsoft.com/office/powerpoint/2010/main" val="2011234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180DA-4F59-F5AD-6B39-55034A0883CA}"/>
              </a:ext>
            </a:extLst>
          </p:cNvPr>
          <p:cNvSpPr>
            <a:spLocks noGrp="1"/>
          </p:cNvSpPr>
          <p:nvPr>
            <p:ph type="title"/>
          </p:nvPr>
        </p:nvSpPr>
        <p:spPr>
          <a:xfrm>
            <a:off x="457200" y="433137"/>
            <a:ext cx="5176157" cy="5601903"/>
          </a:xfrm>
        </p:spPr>
        <p:txBody>
          <a:bodyPr>
            <a:normAutofit/>
          </a:bodyPr>
          <a:lstStyle/>
          <a:p>
            <a:r>
              <a:rPr lang="en-GB" sz="2100" dirty="0">
                <a:solidFill>
                  <a:schemeClr val="bg1"/>
                </a:solidFill>
              </a:rPr>
              <a:t> </a:t>
            </a:r>
            <a:r>
              <a:rPr lang="en-GB" sz="2100" b="1" dirty="0">
                <a:solidFill>
                  <a:schemeClr val="bg1"/>
                </a:solidFill>
              </a:rPr>
              <a:t>A 75-year-old hypertensive man presented 20 minutes after he suddenly lost consciousness. He has had episodes of mild chest pain and abdominal discomfort for the past 2 months. Vitals signs: pulse 89/min BP110/88 mm Hg. Examination shows a grade 3/6 late systolic murmur at the right sternal border that radiates to the carotids. There is no swelling or erythema of the lower extremities. Neurologic examination shows no focal findings. Which of the following is the most likely cause of this patient's symptoms?</a:t>
            </a:r>
            <a:br>
              <a:rPr lang="en-GB" sz="2100" b="1" dirty="0">
                <a:solidFill>
                  <a:schemeClr val="bg1"/>
                </a:solidFill>
              </a:rPr>
            </a:br>
            <a:endParaRPr lang="en-GB" sz="2100" b="1" dirty="0">
              <a:solidFill>
                <a:schemeClr val="bg1"/>
              </a:solidFill>
            </a:endParaRPr>
          </a:p>
        </p:txBody>
      </p:sp>
      <p:sp>
        <p:nvSpPr>
          <p:cNvPr id="11" name="Content Placeholder 2">
            <a:extLst>
              <a:ext uri="{FF2B5EF4-FFF2-40B4-BE49-F238E27FC236}">
                <a16:creationId xmlns:a16="http://schemas.microsoft.com/office/drawing/2014/main" id="{F7D8BC9B-C2D3-8F82-2E1B-C0F7A4EC2E90}"/>
              </a:ext>
            </a:extLst>
          </p:cNvPr>
          <p:cNvSpPr>
            <a:spLocks noGrp="1"/>
          </p:cNvSpPr>
          <p:nvPr>
            <p:ph idx="1"/>
          </p:nvPr>
        </p:nvSpPr>
        <p:spPr>
          <a:xfrm>
            <a:off x="6521450" y="621792"/>
            <a:ext cx="5377782" cy="5413248"/>
          </a:xfrm>
        </p:spPr>
        <p:txBody>
          <a:bodyPr anchor="ctr">
            <a:normAutofit/>
          </a:bodyPr>
          <a:lstStyle/>
          <a:p>
            <a:pPr marL="0" indent="0">
              <a:buNone/>
            </a:pPr>
            <a:endParaRPr lang="en-GB" sz="2400" dirty="0"/>
          </a:p>
          <a:p>
            <a:pPr marL="514350" indent="-514350">
              <a:buFont typeface="+mj-lt"/>
              <a:buAutoNum type="alphaUcPeriod"/>
            </a:pPr>
            <a:r>
              <a:rPr lang="en-GB" dirty="0"/>
              <a:t>Rupture of the chordae tendineae</a:t>
            </a:r>
          </a:p>
          <a:p>
            <a:pPr marL="514350" indent="-514350">
              <a:buFont typeface="+mj-lt"/>
              <a:buAutoNum type="alphaUcPeriod"/>
            </a:pPr>
            <a:r>
              <a:rPr lang="en-GB" dirty="0"/>
              <a:t>Fibrosis of the sinus node</a:t>
            </a:r>
          </a:p>
          <a:p>
            <a:pPr marL="514350" indent="-514350">
              <a:buFont typeface="+mj-lt"/>
              <a:buAutoNum type="alphaUcPeriod"/>
            </a:pPr>
            <a:r>
              <a:rPr lang="en-GB" dirty="0"/>
              <a:t>Asymmetric septal hypertrophy</a:t>
            </a:r>
          </a:p>
          <a:p>
            <a:pPr marL="514350" indent="-514350">
              <a:buFont typeface="+mj-lt"/>
              <a:buAutoNum type="alphaUcPeriod"/>
            </a:pPr>
            <a:r>
              <a:rPr lang="en-GB" dirty="0"/>
              <a:t>Calcification of the aortic valve</a:t>
            </a:r>
          </a:p>
          <a:p>
            <a:pPr marL="514350" indent="-514350">
              <a:buFont typeface="+mj-lt"/>
              <a:buAutoNum type="alphaUcPeriod"/>
            </a:pPr>
            <a:r>
              <a:rPr lang="en-GB" dirty="0"/>
              <a:t>Embolus in the pulmonary artery</a:t>
            </a:r>
          </a:p>
        </p:txBody>
      </p:sp>
    </p:spTree>
    <p:extLst>
      <p:ext uri="{BB962C8B-B14F-4D97-AF65-F5344CB8AC3E}">
        <p14:creationId xmlns:p14="http://schemas.microsoft.com/office/powerpoint/2010/main" val="4271269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180DA-4F59-F5AD-6B39-55034A0883CA}"/>
              </a:ext>
            </a:extLst>
          </p:cNvPr>
          <p:cNvSpPr>
            <a:spLocks noGrp="1"/>
          </p:cNvSpPr>
          <p:nvPr>
            <p:ph type="title"/>
          </p:nvPr>
        </p:nvSpPr>
        <p:spPr>
          <a:xfrm>
            <a:off x="160420" y="-1"/>
            <a:ext cx="5494421" cy="6364706"/>
          </a:xfrm>
        </p:spPr>
        <p:txBody>
          <a:bodyPr>
            <a:normAutofit/>
          </a:bodyPr>
          <a:lstStyle/>
          <a:p>
            <a:r>
              <a:rPr lang="en-US" sz="2100" dirty="0">
                <a:solidFill>
                  <a:schemeClr val="bg1"/>
                </a:solidFill>
              </a:rPr>
              <a:t>A 75-year-old man presented with an episode of syncope two days ago. The patient was working in his garden when he suddenly felt light-headed and lost consciousness for one minute. The patient endorses worsening shortness of breath and occasional chest pain during his usual morning walk for the past month. His temperature is 36.0°C (96.8°F), pulse is 75/min, and blood pressure is 138/87 mmHg. On physical examination, the lungs are clear to auscultation. Neurologic examination is normal. ECG; LVH. Cardiac auscultation will most likely reveal a murmur in which of the areas marked on the diagram below?</a:t>
            </a:r>
            <a:endParaRPr lang="en-GB" sz="2100" b="1" dirty="0">
              <a:solidFill>
                <a:schemeClr val="bg1"/>
              </a:solidFill>
            </a:endParaRPr>
          </a:p>
        </p:txBody>
      </p:sp>
      <p:sp>
        <p:nvSpPr>
          <p:cNvPr id="11" name="Content Placeholder 2">
            <a:extLst>
              <a:ext uri="{FF2B5EF4-FFF2-40B4-BE49-F238E27FC236}">
                <a16:creationId xmlns:a16="http://schemas.microsoft.com/office/drawing/2014/main" id="{F7D8BC9B-C2D3-8F82-2E1B-C0F7A4EC2E90}"/>
              </a:ext>
            </a:extLst>
          </p:cNvPr>
          <p:cNvSpPr>
            <a:spLocks noGrp="1"/>
          </p:cNvSpPr>
          <p:nvPr>
            <p:ph idx="1"/>
          </p:nvPr>
        </p:nvSpPr>
        <p:spPr>
          <a:xfrm>
            <a:off x="6173870" y="3429000"/>
            <a:ext cx="5377782" cy="3063240"/>
          </a:xfrm>
        </p:spPr>
        <p:txBody>
          <a:bodyPr anchor="ctr">
            <a:normAutofit fontScale="92500" lnSpcReduction="20000"/>
          </a:bodyPr>
          <a:lstStyle/>
          <a:p>
            <a:pPr marL="457200" indent="-457200">
              <a:buFont typeface="+mj-lt"/>
              <a:buAutoNum type="alphaUcPeriod"/>
            </a:pPr>
            <a:r>
              <a:rPr lang="en-US" sz="2400" dirty="0"/>
              <a:t>Area 1: Crescendo-decrescendo systolic murmur . </a:t>
            </a:r>
          </a:p>
          <a:p>
            <a:pPr marL="457200" indent="-457200">
              <a:buFont typeface="+mj-lt"/>
              <a:buAutoNum type="alphaUcPeriod"/>
            </a:pPr>
            <a:r>
              <a:rPr lang="en-US" sz="2400" dirty="0"/>
              <a:t>Area 4: Holosystolic murmur</a:t>
            </a:r>
          </a:p>
          <a:p>
            <a:pPr marL="457200" indent="-457200">
              <a:buFont typeface="+mj-lt"/>
              <a:buAutoNum type="alphaUcPeriod"/>
            </a:pPr>
            <a:r>
              <a:rPr lang="en-US" sz="2400" dirty="0"/>
              <a:t>Area 3: Systolic ejection murmur </a:t>
            </a:r>
          </a:p>
          <a:p>
            <a:pPr marL="457200" indent="-457200">
              <a:buFont typeface="+mj-lt"/>
              <a:buAutoNum type="alphaUcPeriod"/>
            </a:pPr>
            <a:r>
              <a:rPr lang="en-US" sz="2400" dirty="0"/>
              <a:t>Area 5: Opening snap followed by diastolic murmur </a:t>
            </a:r>
          </a:p>
          <a:p>
            <a:pPr marL="457200" indent="-457200">
              <a:buFont typeface="+mj-lt"/>
              <a:buAutoNum type="alphaUcPeriod"/>
            </a:pPr>
            <a:r>
              <a:rPr lang="en-US" sz="2400" dirty="0"/>
              <a:t>Area 2: Ejection murmur accompanied by a fixed split-second heart sound (S2)</a:t>
            </a:r>
            <a:br>
              <a:rPr lang="en-US" sz="2400" dirty="0"/>
            </a:br>
            <a:br>
              <a:rPr lang="en-US" sz="2400" dirty="0"/>
            </a:br>
            <a:endParaRPr lang="en-GB" sz="2400" dirty="0"/>
          </a:p>
        </p:txBody>
      </p:sp>
      <p:pic>
        <p:nvPicPr>
          <p:cNvPr id="3" name="Picture 2">
            <a:extLst>
              <a:ext uri="{FF2B5EF4-FFF2-40B4-BE49-F238E27FC236}">
                <a16:creationId xmlns:a16="http://schemas.microsoft.com/office/drawing/2014/main" id="{F8A3D61D-1189-622D-DAF3-56395125F931}"/>
              </a:ext>
            </a:extLst>
          </p:cNvPr>
          <p:cNvPicPr>
            <a:picLocks noChangeAspect="1"/>
          </p:cNvPicPr>
          <p:nvPr/>
        </p:nvPicPr>
        <p:blipFill>
          <a:blip r:embed="rId2"/>
          <a:stretch>
            <a:fillRect/>
          </a:stretch>
        </p:blipFill>
        <p:spPr>
          <a:xfrm>
            <a:off x="7341935" y="153736"/>
            <a:ext cx="3362159" cy="3362159"/>
          </a:xfrm>
          <a:prstGeom prst="rect">
            <a:avLst/>
          </a:prstGeom>
        </p:spPr>
      </p:pic>
    </p:spTree>
    <p:extLst>
      <p:ext uri="{BB962C8B-B14F-4D97-AF65-F5344CB8AC3E}">
        <p14:creationId xmlns:p14="http://schemas.microsoft.com/office/powerpoint/2010/main" val="248300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1778051-A59B-236E-D20B-7D408429FC5F}"/>
              </a:ext>
            </a:extLst>
          </p:cNvPr>
          <p:cNvPicPr>
            <a:picLocks noChangeAspect="1"/>
          </p:cNvPicPr>
          <p:nvPr/>
        </p:nvPicPr>
        <p:blipFill rotWithShape="1">
          <a:blip r:embed="rId3"/>
          <a:srcRect t="30667" r="1965" b="7373"/>
          <a:stretch/>
        </p:blipFill>
        <p:spPr>
          <a:xfrm>
            <a:off x="20" y="10"/>
            <a:ext cx="12191981" cy="6857990"/>
          </a:xfrm>
          <a:prstGeom prst="rect">
            <a:avLst/>
          </a:prstGeom>
        </p:spPr>
      </p:pic>
      <p:sp>
        <p:nvSpPr>
          <p:cNvPr id="24585" name="Rectangle 2458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578" name="Rectangle 2">
            <a:extLst>
              <a:ext uri="{FF2B5EF4-FFF2-40B4-BE49-F238E27FC236}">
                <a16:creationId xmlns:a16="http://schemas.microsoft.com/office/drawing/2014/main" id="{96051568-90A7-4A78-8E02-12B55D7E9796}"/>
              </a:ext>
            </a:extLst>
          </p:cNvPr>
          <p:cNvSpPr>
            <a:spLocks noGrp="1" noChangeArrowheads="1"/>
          </p:cNvSpPr>
          <p:nvPr>
            <p:ph type="ctrTitle"/>
          </p:nvPr>
        </p:nvSpPr>
        <p:spPr>
          <a:xfrm>
            <a:off x="404553" y="3091928"/>
            <a:ext cx="9078562" cy="2387600"/>
          </a:xfrm>
        </p:spPr>
        <p:txBody>
          <a:bodyPr>
            <a:normAutofit/>
          </a:bodyPr>
          <a:lstStyle/>
          <a:p>
            <a:pPr algn="l" eaLnBrk="1" hangingPunct="1"/>
            <a:r>
              <a:rPr lang="en-US" altLang="en-US" sz="6600"/>
              <a:t>Aortic Regurgitation</a:t>
            </a:r>
          </a:p>
        </p:txBody>
      </p:sp>
      <p:sp>
        <p:nvSpPr>
          <p:cNvPr id="24587" name="Rectangle: Rounded Corners 2458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98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4578"/>
                                        </p:tgtEl>
                                        <p:attrNameLst>
                                          <p:attrName>style.visibility</p:attrName>
                                        </p:attrNameLst>
                                      </p:cBhvr>
                                      <p:to>
                                        <p:strVal val="visible"/>
                                      </p:to>
                                    </p:set>
                                    <p:animEffect transition="in" filter="fade">
                                      <p:cBhvr>
                                        <p:cTn id="7" dur="7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2" name="Rectangle 266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634" name="Rectangle 26633">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36" name="Rectangle 26635">
            <a:extLst>
              <a:ext uri="{FF2B5EF4-FFF2-40B4-BE49-F238E27FC236}">
                <a16:creationId xmlns:a16="http://schemas.microsoft.com/office/drawing/2014/main" id="{F6814848-248A-47DD-88E0-95099D951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301" y="1178924"/>
            <a:ext cx="5089552" cy="448337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38" name="Rectangle 26637">
            <a:extLst>
              <a:ext uri="{FF2B5EF4-FFF2-40B4-BE49-F238E27FC236}">
                <a16:creationId xmlns:a16="http://schemas.microsoft.com/office/drawing/2014/main" id="{718BDA89-0D2C-4C4E-99F6-D7A220FE4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1130846"/>
            <a:ext cx="5039475" cy="4439266"/>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640"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40" y="1424181"/>
            <a:ext cx="1355538" cy="503582"/>
            <a:chOff x="2267504" y="2540250"/>
            <a:chExt cx="1990951" cy="739640"/>
          </a:xfrm>
          <a:solidFill>
            <a:schemeClr val="bg1"/>
          </a:solidFill>
        </p:grpSpPr>
        <p:sp>
          <p:nvSpPr>
            <p:cNvPr id="26641" name="Freeform: Shape 26640">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42" name="Freeform: Shape 26641">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644" name="Graphic 212">
            <a:extLst>
              <a:ext uri="{FF2B5EF4-FFF2-40B4-BE49-F238E27FC236}">
                <a16:creationId xmlns:a16="http://schemas.microsoft.com/office/drawing/2014/main" id="{7CE98B01-ED41-482F-AFA1-19C7FA7C0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46" name="Graphic 212">
            <a:extLst>
              <a:ext uri="{FF2B5EF4-FFF2-40B4-BE49-F238E27FC236}">
                <a16:creationId xmlns:a16="http://schemas.microsoft.com/office/drawing/2014/main" id="{B9CABDD0-8DF6-4974-A224-9A2A81778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648"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32680" y="5188771"/>
            <a:ext cx="1076787" cy="1076789"/>
            <a:chOff x="5829300" y="3162300"/>
            <a:chExt cx="532256" cy="532257"/>
          </a:xfrm>
          <a:solidFill>
            <a:schemeClr val="bg1"/>
          </a:solidFill>
        </p:grpSpPr>
        <p:sp>
          <p:nvSpPr>
            <p:cNvPr id="26649" name="Freeform: Shape 26648">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0" name="Freeform: Shape 26649">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1" name="Freeform: Shape 26650">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2" name="Freeform: Shape 26651">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3" name="Freeform: Shape 26652">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4" name="Freeform: Shape 26653">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5" name="Freeform: Shape 26654">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6" name="Freeform: Shape 26655">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7" name="Freeform: Shape 26656">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8" name="Freeform: Shape 26657">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59" name="Freeform: Shape 26658">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60" name="Freeform: Shape 26659">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61" name="Freeform: Shape 26660">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626" name="Rectangle 2">
            <a:extLst>
              <a:ext uri="{FF2B5EF4-FFF2-40B4-BE49-F238E27FC236}">
                <a16:creationId xmlns:a16="http://schemas.microsoft.com/office/drawing/2014/main" id="{BF98D4E6-E55F-49D7-BD78-00F0E4D62B7F}"/>
              </a:ext>
            </a:extLst>
          </p:cNvPr>
          <p:cNvSpPr>
            <a:spLocks noGrp="1" noChangeArrowheads="1"/>
          </p:cNvSpPr>
          <p:nvPr>
            <p:ph type="title"/>
          </p:nvPr>
        </p:nvSpPr>
        <p:spPr>
          <a:xfrm>
            <a:off x="834118" y="1243468"/>
            <a:ext cx="4905401" cy="782532"/>
          </a:xfrm>
        </p:spPr>
        <p:txBody>
          <a:bodyPr>
            <a:normAutofit/>
          </a:bodyPr>
          <a:lstStyle/>
          <a:p>
            <a:pPr algn="ctr" eaLnBrk="1" hangingPunct="1"/>
            <a:r>
              <a:rPr lang="en-US" altLang="en-US" b="1" dirty="0">
                <a:solidFill>
                  <a:schemeClr val="bg1"/>
                </a:solidFill>
              </a:rPr>
              <a:t>Aetiology of AR</a:t>
            </a:r>
          </a:p>
        </p:txBody>
      </p:sp>
      <p:sp>
        <p:nvSpPr>
          <p:cNvPr id="26627" name="Rectangle 3">
            <a:extLst>
              <a:ext uri="{FF2B5EF4-FFF2-40B4-BE49-F238E27FC236}">
                <a16:creationId xmlns:a16="http://schemas.microsoft.com/office/drawing/2014/main" id="{E56649BD-80F3-409C-8B73-C473826C1061}"/>
              </a:ext>
            </a:extLst>
          </p:cNvPr>
          <p:cNvSpPr>
            <a:spLocks noGrp="1" noChangeArrowheads="1"/>
          </p:cNvSpPr>
          <p:nvPr>
            <p:ph idx="1"/>
          </p:nvPr>
        </p:nvSpPr>
        <p:spPr>
          <a:xfrm>
            <a:off x="6421781" y="75305"/>
            <a:ext cx="5667180" cy="6475966"/>
          </a:xfrm>
        </p:spPr>
        <p:txBody>
          <a:bodyPr>
            <a:normAutofit lnSpcReduction="10000"/>
          </a:bodyPr>
          <a:lstStyle/>
          <a:p>
            <a:pPr marL="0" indent="0">
              <a:buNone/>
            </a:pPr>
            <a:r>
              <a:rPr lang="en-GB" sz="2000" b="1" i="1" dirty="0">
                <a:solidFill>
                  <a:schemeClr val="bg1"/>
                </a:solidFill>
              </a:rPr>
              <a:t>Acute</a:t>
            </a:r>
          </a:p>
          <a:p>
            <a:r>
              <a:rPr lang="en-GB" sz="2000" b="1" dirty="0">
                <a:solidFill>
                  <a:schemeClr val="bg1"/>
                </a:solidFill>
              </a:rPr>
              <a:t>Infective endocarditis</a:t>
            </a:r>
          </a:p>
          <a:p>
            <a:r>
              <a:rPr lang="en-GB" sz="2000" b="0" i="0" u="none" strike="noStrike" baseline="0" dirty="0">
                <a:solidFill>
                  <a:schemeClr val="bg1"/>
                </a:solidFill>
                <a:latin typeface="HelveticaNeueLTStd-LtCn"/>
              </a:rPr>
              <a:t>Acute rheumatic fever</a:t>
            </a:r>
            <a:endParaRPr lang="en-GB" sz="2000" dirty="0">
              <a:solidFill>
                <a:schemeClr val="bg1"/>
              </a:solidFill>
            </a:endParaRPr>
          </a:p>
          <a:p>
            <a:r>
              <a:rPr lang="en-GB" sz="2000" dirty="0">
                <a:solidFill>
                  <a:schemeClr val="bg1"/>
                </a:solidFill>
              </a:rPr>
              <a:t>Ascending aortic dissection</a:t>
            </a:r>
          </a:p>
          <a:p>
            <a:r>
              <a:rPr lang="en-GB" sz="2000" b="0" i="0" u="none" strike="noStrike" baseline="0" dirty="0">
                <a:solidFill>
                  <a:schemeClr val="bg1"/>
                </a:solidFill>
                <a:latin typeface="HelveticaNeueLTStd-LtCn"/>
              </a:rPr>
              <a:t>Failure of prosthetic valve</a:t>
            </a:r>
            <a:endParaRPr lang="en-GB" sz="2000" b="1" i="1" dirty="0">
              <a:solidFill>
                <a:schemeClr val="bg1"/>
              </a:solidFill>
            </a:endParaRPr>
          </a:p>
          <a:p>
            <a:pPr marL="0" indent="0">
              <a:buNone/>
            </a:pPr>
            <a:endParaRPr lang="en-GB" sz="2000" b="1" i="1" dirty="0">
              <a:solidFill>
                <a:schemeClr val="bg1"/>
              </a:solidFill>
            </a:endParaRPr>
          </a:p>
          <a:p>
            <a:pPr marL="0" indent="0">
              <a:buNone/>
            </a:pPr>
            <a:r>
              <a:rPr lang="en-GB" sz="2000" b="1" i="1" dirty="0">
                <a:solidFill>
                  <a:schemeClr val="bg1"/>
                </a:solidFill>
              </a:rPr>
              <a:t>Chronic</a:t>
            </a:r>
          </a:p>
          <a:p>
            <a:r>
              <a:rPr lang="en-GB" sz="2000" dirty="0">
                <a:solidFill>
                  <a:schemeClr val="bg1"/>
                </a:solidFill>
              </a:rPr>
              <a:t>Rheumatic Heart disease.</a:t>
            </a:r>
          </a:p>
          <a:p>
            <a:r>
              <a:rPr lang="en-GB" sz="2000" dirty="0">
                <a:solidFill>
                  <a:schemeClr val="bg1"/>
                </a:solidFill>
              </a:rPr>
              <a:t>Bicuspid valve disease: commonest cause:  young</a:t>
            </a:r>
          </a:p>
          <a:p>
            <a:pPr marL="0" indent="0">
              <a:buNone/>
            </a:pPr>
            <a:r>
              <a:rPr lang="en-GB" sz="2000" b="1" dirty="0">
                <a:solidFill>
                  <a:schemeClr val="bg1"/>
                </a:solidFill>
              </a:rPr>
              <a:t>Aortic dilatation</a:t>
            </a:r>
          </a:p>
          <a:p>
            <a:pPr>
              <a:buFont typeface="Wingdings" panose="05000000000000000000" pitchFamily="2" charset="2"/>
              <a:buChar char="ü"/>
            </a:pPr>
            <a:r>
              <a:rPr lang="en-GB" sz="2000" dirty="0">
                <a:solidFill>
                  <a:schemeClr val="bg1"/>
                </a:solidFill>
              </a:rPr>
              <a:t>Connective tissue disease (Marfan’s syndrome, Ehlers–Danlos syndrome)</a:t>
            </a:r>
          </a:p>
          <a:p>
            <a:pPr>
              <a:buFont typeface="Wingdings" panose="05000000000000000000" pitchFamily="2" charset="2"/>
              <a:buChar char="ü"/>
            </a:pPr>
            <a:r>
              <a:rPr lang="en-GB" sz="2000" dirty="0">
                <a:solidFill>
                  <a:schemeClr val="bg1"/>
                </a:solidFill>
              </a:rPr>
              <a:t>Vasculitis</a:t>
            </a:r>
          </a:p>
          <a:p>
            <a:pPr>
              <a:buFont typeface="Wingdings" panose="05000000000000000000" pitchFamily="2" charset="2"/>
              <a:buChar char="ü"/>
            </a:pPr>
            <a:r>
              <a:rPr lang="en-GB" sz="2000" dirty="0">
                <a:solidFill>
                  <a:schemeClr val="bg1"/>
                </a:solidFill>
              </a:rPr>
              <a:t>Rheumatoid arthritis; </a:t>
            </a:r>
            <a:r>
              <a:rPr lang="en-GB" sz="2000" b="0" i="0" u="none" strike="noStrike" baseline="0" dirty="0">
                <a:solidFill>
                  <a:schemeClr val="bg1"/>
                </a:solidFill>
                <a:latin typeface="HelveticaNeueLTStd-LtCn"/>
              </a:rPr>
              <a:t>Ankylosing spondylitis</a:t>
            </a:r>
            <a:endParaRPr lang="en-GB" sz="2000" dirty="0">
              <a:solidFill>
                <a:schemeClr val="bg1"/>
              </a:solidFill>
            </a:endParaRPr>
          </a:p>
          <a:p>
            <a:pPr>
              <a:buFont typeface="Wingdings" panose="05000000000000000000" pitchFamily="2" charset="2"/>
              <a:buChar char="ü"/>
            </a:pPr>
            <a:r>
              <a:rPr lang="en-GB" sz="2000" dirty="0">
                <a:solidFill>
                  <a:schemeClr val="bg1"/>
                </a:solidFill>
              </a:rPr>
              <a:t>SLE; Reactive arthritis</a:t>
            </a:r>
          </a:p>
          <a:p>
            <a:pPr>
              <a:buFont typeface="Wingdings" panose="05000000000000000000" pitchFamily="2" charset="2"/>
              <a:buChar char="ü"/>
            </a:pPr>
            <a:r>
              <a:rPr lang="en-GB" sz="2000" dirty="0">
                <a:solidFill>
                  <a:schemeClr val="bg1"/>
                </a:solidFill>
              </a:rPr>
              <a:t> Late-stage syphilis (very rare)</a:t>
            </a:r>
          </a:p>
          <a:p>
            <a:pPr>
              <a:buFont typeface="Wingdings" panose="05000000000000000000" pitchFamily="2" charset="2"/>
              <a:buChar char="ü"/>
            </a:pPr>
            <a:r>
              <a:rPr lang="en-GB" sz="2000" dirty="0">
                <a:solidFill>
                  <a:schemeClr val="bg1"/>
                </a:solidFill>
              </a:rPr>
              <a:t>Thoracic aortic aneurysm</a:t>
            </a:r>
            <a:endParaRPr lang="en-US" altLang="en-US" sz="2000" dirty="0">
              <a:solidFill>
                <a:schemeClr val="bg1"/>
              </a:solidFill>
            </a:endParaRPr>
          </a:p>
          <a:p>
            <a:pPr eaLnBrk="1" hangingPunct="1">
              <a:buFont typeface="Arial" panose="020B0604020202020204" pitchFamily="34" charset="0"/>
              <a:buNone/>
            </a:pPr>
            <a:endParaRPr lang="en-US" altLang="en-US" sz="1100" dirty="0">
              <a:solidFill>
                <a:schemeClr val="bg1"/>
              </a:solidFill>
            </a:endParaRPr>
          </a:p>
          <a:p>
            <a:pPr eaLnBrk="1" hangingPunct="1"/>
            <a:endParaRPr lang="en-US" altLang="en-US" sz="1100" dirty="0">
              <a:solidFill>
                <a:schemeClr val="bg1"/>
              </a:solidFill>
            </a:endParaRPr>
          </a:p>
        </p:txBody>
      </p:sp>
      <p:pic>
        <p:nvPicPr>
          <p:cNvPr id="2" name="Picture 1">
            <a:extLst>
              <a:ext uri="{FF2B5EF4-FFF2-40B4-BE49-F238E27FC236}">
                <a16:creationId xmlns:a16="http://schemas.microsoft.com/office/drawing/2014/main" id="{76CEA815-4A39-6D09-D68C-1AA66108C948}"/>
              </a:ext>
            </a:extLst>
          </p:cNvPr>
          <p:cNvPicPr>
            <a:picLocks noChangeAspect="1"/>
          </p:cNvPicPr>
          <p:nvPr/>
        </p:nvPicPr>
        <p:blipFill>
          <a:blip r:embed="rId3"/>
          <a:stretch>
            <a:fillRect/>
          </a:stretch>
        </p:blipFill>
        <p:spPr>
          <a:xfrm>
            <a:off x="1378907" y="5795765"/>
            <a:ext cx="971781" cy="878146"/>
          </a:xfrm>
          <a:prstGeom prst="rect">
            <a:avLst/>
          </a:prstGeom>
        </p:spPr>
      </p:pic>
      <p:pic>
        <p:nvPicPr>
          <p:cNvPr id="3" name="Picture 2">
            <a:extLst>
              <a:ext uri="{FF2B5EF4-FFF2-40B4-BE49-F238E27FC236}">
                <a16:creationId xmlns:a16="http://schemas.microsoft.com/office/drawing/2014/main" id="{A9902BB1-3F96-0D86-93D8-CEB12AA79F88}"/>
              </a:ext>
            </a:extLst>
          </p:cNvPr>
          <p:cNvPicPr>
            <a:picLocks noChangeAspect="1"/>
          </p:cNvPicPr>
          <p:nvPr/>
        </p:nvPicPr>
        <p:blipFill>
          <a:blip r:embed="rId4"/>
          <a:stretch>
            <a:fillRect/>
          </a:stretch>
        </p:blipFill>
        <p:spPr>
          <a:xfrm>
            <a:off x="982837" y="2041587"/>
            <a:ext cx="4661124" cy="3533032"/>
          </a:xfrm>
          <a:prstGeom prst="rect">
            <a:avLst/>
          </a:prstGeom>
        </p:spPr>
      </p:pic>
    </p:spTree>
    <p:extLst>
      <p:ext uri="{BB962C8B-B14F-4D97-AF65-F5344CB8AC3E}">
        <p14:creationId xmlns:p14="http://schemas.microsoft.com/office/powerpoint/2010/main" val="1631860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650BB-1C30-4C9F-A29E-147EB0DDABD3}"/>
              </a:ext>
            </a:extLst>
          </p:cNvPr>
          <p:cNvSpPr>
            <a:spLocks noGrp="1"/>
          </p:cNvSpPr>
          <p:nvPr>
            <p:ph type="title"/>
          </p:nvPr>
        </p:nvSpPr>
        <p:spPr>
          <a:xfrm>
            <a:off x="222569" y="89941"/>
            <a:ext cx="5248221" cy="1067209"/>
          </a:xfrm>
        </p:spPr>
        <p:txBody>
          <a:bodyPr>
            <a:normAutofit/>
          </a:bodyPr>
          <a:lstStyle/>
          <a:p>
            <a:r>
              <a:rPr lang="en-GB" dirty="0">
                <a:solidFill>
                  <a:schemeClr val="bg1"/>
                </a:solidFill>
              </a:rPr>
              <a:t>Pathophysiology</a:t>
            </a:r>
          </a:p>
        </p:txBody>
      </p:sp>
      <p:grpSp>
        <p:nvGrpSpPr>
          <p:cNvPr id="11" name="Group 10">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2" name="Freeform: Shape 11">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11232938-F9CE-4B57-A308-281A180F4AA5}"/>
              </a:ext>
            </a:extLst>
          </p:cNvPr>
          <p:cNvSpPr>
            <a:spLocks noGrp="1"/>
          </p:cNvSpPr>
          <p:nvPr>
            <p:ph idx="1"/>
          </p:nvPr>
        </p:nvSpPr>
        <p:spPr>
          <a:xfrm>
            <a:off x="4284957" y="60591"/>
            <a:ext cx="7608643" cy="6703815"/>
          </a:xfrm>
        </p:spPr>
        <p:txBody>
          <a:bodyPr>
            <a:normAutofit/>
          </a:bodyPr>
          <a:lstStyle/>
          <a:p>
            <a:pPr marL="0" indent="0">
              <a:buNone/>
            </a:pPr>
            <a:r>
              <a:rPr lang="en-GB" sz="1800" b="1" dirty="0">
                <a:solidFill>
                  <a:schemeClr val="bg1"/>
                </a:solidFill>
              </a:rPr>
              <a:t>General</a:t>
            </a:r>
          </a:p>
          <a:p>
            <a:r>
              <a:rPr lang="en-GB" sz="1800" dirty="0">
                <a:solidFill>
                  <a:schemeClr val="bg1"/>
                </a:solidFill>
              </a:rPr>
              <a:t>    Regurgitation of blood from the aorta into the left ventricle (LV) leads to: </a:t>
            </a:r>
          </a:p>
          <a:p>
            <a:pPr marL="463550" indent="-115888">
              <a:buFont typeface="Wingdings" panose="05000000000000000000" pitchFamily="2" charset="2"/>
              <a:buChar char="ü"/>
            </a:pPr>
            <a:r>
              <a:rPr lang="en-GB" sz="1800" dirty="0">
                <a:solidFill>
                  <a:schemeClr val="bg1"/>
                </a:solidFill>
              </a:rPr>
              <a:t>Water hammer pulse:  Widened pulse pressure → ↑ systolic BP and ↓Diastolic BP (collapsing pulse) Seen in</a:t>
            </a:r>
          </a:p>
          <a:p>
            <a:pPr marL="463550" indent="-115888">
              <a:buFont typeface="Wingdings" panose="05000000000000000000" pitchFamily="2" charset="2"/>
              <a:buChar char="ü"/>
            </a:pPr>
            <a:r>
              <a:rPr lang="en-GB" sz="1800" dirty="0">
                <a:solidFill>
                  <a:schemeClr val="bg1"/>
                </a:solidFill>
              </a:rPr>
              <a:t>hyperdynamic circulation </a:t>
            </a:r>
          </a:p>
          <a:p>
            <a:pPr marL="346075" indent="401638">
              <a:buNone/>
            </a:pPr>
            <a:r>
              <a:rPr lang="en-GB" sz="1800" dirty="0">
                <a:solidFill>
                  <a:schemeClr val="bg1"/>
                </a:solidFill>
              </a:rPr>
              <a:t>○ Stroke volume increased → (high Systolic BP)</a:t>
            </a:r>
          </a:p>
          <a:p>
            <a:pPr marL="346075" indent="396875">
              <a:buNone/>
            </a:pPr>
            <a:r>
              <a:rPr lang="en-GB" sz="1800" dirty="0">
                <a:solidFill>
                  <a:schemeClr val="bg1"/>
                </a:solidFill>
              </a:rPr>
              <a:t>○ Regurgitant volume increased → (Low Diastolic BP)</a:t>
            </a:r>
          </a:p>
          <a:p>
            <a:pPr marL="347662" indent="0">
              <a:buNone/>
            </a:pPr>
            <a:r>
              <a:rPr lang="en-GB" sz="1800" dirty="0">
                <a:solidFill>
                  <a:schemeClr val="bg1"/>
                </a:solidFill>
              </a:rPr>
              <a:t>◆ </a:t>
            </a:r>
            <a:r>
              <a:rPr lang="en-GB" sz="1800" b="1" dirty="0">
                <a:solidFill>
                  <a:schemeClr val="bg1"/>
                </a:solidFill>
              </a:rPr>
              <a:t>Acute AR</a:t>
            </a:r>
          </a:p>
          <a:p>
            <a:pPr marL="347663" indent="-58738">
              <a:buFont typeface="Wingdings" panose="05000000000000000000" pitchFamily="2" charset="2"/>
              <a:buChar char="ü"/>
            </a:pPr>
            <a:r>
              <a:rPr lang="en-GB" sz="1800" dirty="0">
                <a:solidFill>
                  <a:schemeClr val="bg1"/>
                </a:solidFill>
              </a:rPr>
              <a:t>LV end-diastolic pressure ↑ rapidly → pressure transmits backwards into pulmonary circulation → pulmonary oedema and </a:t>
            </a:r>
            <a:r>
              <a:rPr lang="en-GB" sz="1800" dirty="0" err="1">
                <a:solidFill>
                  <a:schemeClr val="bg1"/>
                </a:solidFill>
              </a:rPr>
              <a:t>dyspnea</a:t>
            </a:r>
            <a:endParaRPr lang="en-GB" sz="1800" dirty="0">
              <a:solidFill>
                <a:schemeClr val="bg1"/>
              </a:solidFill>
            </a:endParaRPr>
          </a:p>
          <a:p>
            <a:pPr marL="347663" indent="-58738">
              <a:buFont typeface="Wingdings" panose="05000000000000000000" pitchFamily="2" charset="2"/>
              <a:buChar char="ü"/>
            </a:pPr>
            <a:r>
              <a:rPr lang="en-GB" sz="1800" dirty="0">
                <a:solidFill>
                  <a:schemeClr val="bg1"/>
                </a:solidFill>
              </a:rPr>
              <a:t> ↓ CO if severe → cardiogenic shock and myocardial ischemia</a:t>
            </a:r>
          </a:p>
          <a:p>
            <a:pPr marL="347663" indent="-58738">
              <a:buFont typeface="Wingdings" panose="05000000000000000000" pitchFamily="2" charset="2"/>
              <a:buChar char="ü"/>
            </a:pPr>
            <a:endParaRPr lang="en-GB" sz="1800" dirty="0">
              <a:solidFill>
                <a:schemeClr val="bg1"/>
              </a:solidFill>
            </a:endParaRPr>
          </a:p>
          <a:p>
            <a:r>
              <a:rPr lang="en-GB" sz="1800" b="1" dirty="0">
                <a:solidFill>
                  <a:schemeClr val="bg1"/>
                </a:solidFill>
              </a:rPr>
              <a:t>Chronic AR</a:t>
            </a:r>
          </a:p>
          <a:p>
            <a:pPr indent="-112713">
              <a:buFont typeface="Wingdings" panose="05000000000000000000" pitchFamily="2" charset="2"/>
              <a:buChar char="ü"/>
            </a:pPr>
            <a:r>
              <a:rPr lang="en-GB" sz="1800" dirty="0">
                <a:solidFill>
                  <a:schemeClr val="bg1"/>
                </a:solidFill>
              </a:rPr>
              <a:t>Compensatory ↑ SV &amp; adequate CO despite regurgitation (compensated HF)</a:t>
            </a:r>
          </a:p>
          <a:p>
            <a:pPr indent="-112713">
              <a:buFont typeface="Wingdings" panose="05000000000000000000" pitchFamily="2" charset="2"/>
              <a:buChar char="ü"/>
            </a:pPr>
            <a:r>
              <a:rPr lang="en-GB" sz="1800" dirty="0">
                <a:solidFill>
                  <a:schemeClr val="bg1"/>
                </a:solidFill>
              </a:rPr>
              <a:t>↑LVED volume → LV enlargement and eccentric hypertrophy → left ventricular systolic dysfunction → decompensated heart failure</a:t>
            </a: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a:p>
            <a:endParaRPr lang="en-GB" sz="1100" dirty="0">
              <a:solidFill>
                <a:schemeClr val="bg1"/>
              </a:solidFill>
            </a:endParaRPr>
          </a:p>
        </p:txBody>
      </p:sp>
      <p:grpSp>
        <p:nvGrpSpPr>
          <p:cNvPr id="1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16" name="Freeform: Shape 1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0B4C46B5-00C3-43CE-F983-A7EF98B6543C}"/>
              </a:ext>
            </a:extLst>
          </p:cNvPr>
          <p:cNvPicPr>
            <a:picLocks noChangeAspect="1"/>
          </p:cNvPicPr>
          <p:nvPr/>
        </p:nvPicPr>
        <p:blipFill>
          <a:blip r:embed="rId3"/>
          <a:stretch>
            <a:fillRect/>
          </a:stretch>
        </p:blipFill>
        <p:spPr>
          <a:xfrm>
            <a:off x="494981" y="1247090"/>
            <a:ext cx="3690524" cy="3840813"/>
          </a:xfrm>
          <a:prstGeom prst="rect">
            <a:avLst/>
          </a:prstGeom>
        </p:spPr>
      </p:pic>
      <p:pic>
        <p:nvPicPr>
          <p:cNvPr id="7" name="Picture 6">
            <a:extLst>
              <a:ext uri="{FF2B5EF4-FFF2-40B4-BE49-F238E27FC236}">
                <a16:creationId xmlns:a16="http://schemas.microsoft.com/office/drawing/2014/main" id="{27B14F7A-850A-5C7D-E508-C45B150BC3F7}"/>
              </a:ext>
            </a:extLst>
          </p:cNvPr>
          <p:cNvPicPr>
            <a:picLocks noChangeAspect="1"/>
          </p:cNvPicPr>
          <p:nvPr/>
        </p:nvPicPr>
        <p:blipFill>
          <a:blip r:embed="rId4"/>
          <a:stretch>
            <a:fillRect/>
          </a:stretch>
        </p:blipFill>
        <p:spPr>
          <a:xfrm>
            <a:off x="1011583" y="5077939"/>
            <a:ext cx="1700541" cy="1686467"/>
          </a:xfrm>
          <a:prstGeom prst="rect">
            <a:avLst/>
          </a:prstGeom>
        </p:spPr>
      </p:pic>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9C0CD1CF-ED92-ECB3-40A9-D98EB45479E9}"/>
                  </a:ext>
                </a:extLst>
              </p:cNvPr>
              <p:cNvGraphicFramePr>
                <a:graphicFrameLocks noChangeAspect="1"/>
              </p:cNvGraphicFramePr>
              <p:nvPr>
                <p:extLst>
                  <p:ext uri="{D42A27DB-BD31-4B8C-83A1-F6EECF244321}">
                    <p14:modId xmlns:p14="http://schemas.microsoft.com/office/powerpoint/2010/main" val="3634591277"/>
                  </p:ext>
                </p:extLst>
              </p:nvPr>
            </p:nvGraphicFramePr>
            <p:xfrm>
              <a:off x="11203250" y="4361689"/>
              <a:ext cx="559700" cy="314831"/>
            </p:xfrm>
            <a:graphic>
              <a:graphicData uri="http://schemas.microsoft.com/office/powerpoint/2016/slidezoom">
                <pslz:sldZm>
                  <pslz:sldZmObj sldId="501" cId="1186022246">
                    <pslz:zmPr id="{6CBBAABF-943E-4516-88BE-7070F30D9E47}" transitionDur="1000">
                      <p166:blipFill xmlns:p166="http://schemas.microsoft.com/office/powerpoint/2016/6/main">
                        <a:blip r:embed="rId5"/>
                        <a:stretch>
                          <a:fillRect/>
                        </a:stretch>
                      </p166:blipFill>
                      <p166:spPr xmlns:p166="http://schemas.microsoft.com/office/powerpoint/2016/6/main">
                        <a:xfrm>
                          <a:off x="0" y="0"/>
                          <a:ext cx="559700" cy="314831"/>
                        </a:xfrm>
                        <a:prstGeom prst="rect">
                          <a:avLst/>
                        </a:prstGeom>
                        <a:ln w="3175">
                          <a:solidFill>
                            <a:prstClr val="ltGray"/>
                          </a:solidFill>
                        </a:ln>
                      </p166:spPr>
                    </pslz:zmPr>
                  </pslz:sldZmObj>
                </pslz:sldZm>
              </a:graphicData>
            </a:graphic>
          </p:graphicFrame>
        </mc:Choice>
        <mc:Fallback>
          <p:pic>
            <p:nvPicPr>
              <p:cNvPr id="10" name="Slide Zoom 9">
                <a:hlinkClick r:id="rId6" action="ppaction://hlinksldjump"/>
                <a:extLst>
                  <a:ext uri="{FF2B5EF4-FFF2-40B4-BE49-F238E27FC236}">
                    <a16:creationId xmlns:a16="http://schemas.microsoft.com/office/drawing/2014/main" id="{9C0CD1CF-ED92-ECB3-40A9-D98EB45479E9}"/>
                  </a:ext>
                </a:extLst>
              </p:cNvPr>
              <p:cNvPicPr>
                <a:picLocks noGrp="1" noRot="1" noChangeAspect="1" noMove="1" noResize="1" noEditPoints="1" noAdjustHandles="1" noChangeArrowheads="1" noChangeShapeType="1"/>
              </p:cNvPicPr>
              <p:nvPr/>
            </p:nvPicPr>
            <p:blipFill>
              <a:blip r:embed="rId5"/>
              <a:stretch>
                <a:fillRect/>
              </a:stretch>
            </p:blipFill>
            <p:spPr>
              <a:xfrm>
                <a:off x="11203250" y="4361689"/>
                <a:ext cx="559700" cy="314831"/>
              </a:xfrm>
              <a:prstGeom prst="rect">
                <a:avLst/>
              </a:prstGeom>
              <a:ln w="3175">
                <a:solidFill>
                  <a:prstClr val="ltGray"/>
                </a:solidFill>
              </a:ln>
            </p:spPr>
          </p:pic>
        </mc:Fallback>
      </mc:AlternateContent>
    </p:spTree>
    <p:extLst>
      <p:ext uri="{BB962C8B-B14F-4D97-AF65-F5344CB8AC3E}">
        <p14:creationId xmlns:p14="http://schemas.microsoft.com/office/powerpoint/2010/main" val="3221012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F346AD0-D8F3-2AC5-B8BD-4C54D3EECCFB}"/>
              </a:ext>
            </a:extLst>
          </p:cNvPr>
          <p:cNvSpPr>
            <a:spLocks noGrp="1"/>
          </p:cNvSpPr>
          <p:nvPr>
            <p:ph type="title"/>
          </p:nvPr>
        </p:nvSpPr>
        <p:spPr>
          <a:xfrm>
            <a:off x="472440" y="203760"/>
            <a:ext cx="10515600" cy="1325563"/>
          </a:xfrm>
        </p:spPr>
        <p:txBody>
          <a:bodyPr/>
          <a:lstStyle/>
          <a:p>
            <a:r>
              <a:rPr lang="en-US" b="1" dirty="0">
                <a:solidFill>
                  <a:schemeClr val="bg1"/>
                </a:solidFill>
              </a:rPr>
              <a:t>Clinical features</a:t>
            </a:r>
            <a:endParaRPr lang="en-GB" b="1" dirty="0">
              <a:solidFill>
                <a:schemeClr val="bg1"/>
              </a:solidFill>
            </a:endParaRPr>
          </a:p>
        </p:txBody>
      </p:sp>
      <p:sp>
        <p:nvSpPr>
          <p:cNvPr id="11" name="Content Placeholder 2">
            <a:extLst>
              <a:ext uri="{FF2B5EF4-FFF2-40B4-BE49-F238E27FC236}">
                <a16:creationId xmlns:a16="http://schemas.microsoft.com/office/drawing/2014/main" id="{E440985B-CD99-C897-4595-EBE416BC7AAB}"/>
              </a:ext>
            </a:extLst>
          </p:cNvPr>
          <p:cNvSpPr>
            <a:spLocks noGrp="1"/>
          </p:cNvSpPr>
          <p:nvPr>
            <p:ph idx="1"/>
          </p:nvPr>
        </p:nvSpPr>
        <p:spPr>
          <a:xfrm>
            <a:off x="6886462" y="2213811"/>
            <a:ext cx="4944979" cy="1877970"/>
          </a:xfrm>
          <a:ln>
            <a:solidFill>
              <a:srgbClr val="FF0000"/>
            </a:solidFill>
          </a:ln>
        </p:spPr>
        <p:txBody>
          <a:bodyPr>
            <a:normAutofit fontScale="92500" lnSpcReduction="20000"/>
          </a:bodyPr>
          <a:lstStyle/>
          <a:p>
            <a:r>
              <a:rPr lang="en-GB" dirty="0">
                <a:solidFill>
                  <a:schemeClr val="bg1"/>
                </a:solidFill>
              </a:rPr>
              <a:t>Collapsing (water hammer) pulse</a:t>
            </a:r>
          </a:p>
          <a:p>
            <a:r>
              <a:rPr lang="en-GB" dirty="0">
                <a:solidFill>
                  <a:schemeClr val="bg1"/>
                </a:solidFill>
              </a:rPr>
              <a:t>Wide pulse pressure: most accurate</a:t>
            </a:r>
          </a:p>
          <a:p>
            <a:r>
              <a:rPr lang="en-GB" dirty="0">
                <a:solidFill>
                  <a:schemeClr val="bg1"/>
                </a:solidFill>
              </a:rPr>
              <a:t>Diastolic murmur</a:t>
            </a:r>
          </a:p>
          <a:p>
            <a:r>
              <a:rPr lang="en-GB" dirty="0">
                <a:solidFill>
                  <a:schemeClr val="bg1"/>
                </a:solidFill>
              </a:rPr>
              <a:t>Florid pulmonary </a:t>
            </a:r>
            <a:r>
              <a:rPr lang="en-GB" dirty="0" err="1">
                <a:solidFill>
                  <a:schemeClr val="bg1"/>
                </a:solidFill>
              </a:rPr>
              <a:t>edema</a:t>
            </a:r>
            <a:endParaRPr lang="en-GB" dirty="0">
              <a:solidFill>
                <a:schemeClr val="bg1"/>
              </a:solidFill>
            </a:endParaRPr>
          </a:p>
          <a:p>
            <a:endParaRPr lang="en-GB" dirty="0">
              <a:solidFill>
                <a:schemeClr val="bg1"/>
              </a:solidFill>
            </a:endParaRPr>
          </a:p>
        </p:txBody>
      </p:sp>
      <p:graphicFrame>
        <p:nvGraphicFramePr>
          <p:cNvPr id="12" name="TextBox 3">
            <a:extLst>
              <a:ext uri="{FF2B5EF4-FFF2-40B4-BE49-F238E27FC236}">
                <a16:creationId xmlns:a16="http://schemas.microsoft.com/office/drawing/2014/main" id="{14ABBCFF-0BE9-5BF2-67C7-44C526966E3C}"/>
              </a:ext>
            </a:extLst>
          </p:cNvPr>
          <p:cNvGraphicFramePr/>
          <p:nvPr>
            <p:extLst>
              <p:ext uri="{D42A27DB-BD31-4B8C-83A1-F6EECF244321}">
                <p14:modId xmlns:p14="http://schemas.microsoft.com/office/powerpoint/2010/main" val="2916954547"/>
              </p:ext>
            </p:extLst>
          </p:nvPr>
        </p:nvGraphicFramePr>
        <p:xfrm>
          <a:off x="472440" y="1337188"/>
          <a:ext cx="5815097" cy="5155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967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A538-FB59-418F-B2EC-B438B0B2CC57}"/>
              </a:ext>
            </a:extLst>
          </p:cNvPr>
          <p:cNvSpPr>
            <a:spLocks noGrp="1"/>
          </p:cNvSpPr>
          <p:nvPr>
            <p:ph type="title"/>
          </p:nvPr>
        </p:nvSpPr>
        <p:spPr/>
        <p:txBody>
          <a:bodyPr/>
          <a:lstStyle/>
          <a:p>
            <a:endParaRPr lang="en-GB"/>
          </a:p>
        </p:txBody>
      </p:sp>
      <p:pic>
        <p:nvPicPr>
          <p:cNvPr id="4" name="De-musset's sign">
            <a:hlinkClick r:id="" action="ppaction://media"/>
            <a:extLst>
              <a:ext uri="{FF2B5EF4-FFF2-40B4-BE49-F238E27FC236}">
                <a16:creationId xmlns:a16="http://schemas.microsoft.com/office/drawing/2014/main" id="{FA262C1C-8377-4D9B-916D-AEB71E9B8F2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278620" y="94268"/>
            <a:ext cx="2851079" cy="5092207"/>
          </a:xfrm>
        </p:spPr>
      </p:pic>
      <p:pic>
        <p:nvPicPr>
          <p:cNvPr id="5" name="The Corrigan's Sign">
            <a:hlinkClick r:id="" action="ppaction://media"/>
            <a:extLst>
              <a:ext uri="{FF2B5EF4-FFF2-40B4-BE49-F238E27FC236}">
                <a16:creationId xmlns:a16="http://schemas.microsoft.com/office/drawing/2014/main" id="{FD562F42-F559-49AD-AF4F-CF2BFCAE190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129699" y="3471975"/>
            <a:ext cx="5909559" cy="3429000"/>
          </a:xfrm>
          <a:prstGeom prst="rect">
            <a:avLst/>
          </a:prstGeom>
        </p:spPr>
      </p:pic>
      <p:pic>
        <p:nvPicPr>
          <p:cNvPr id="6" name="videoplayback (3)">
            <a:hlinkClick r:id="" action="ppaction://media"/>
            <a:extLst>
              <a:ext uri="{FF2B5EF4-FFF2-40B4-BE49-F238E27FC236}">
                <a16:creationId xmlns:a16="http://schemas.microsoft.com/office/drawing/2014/main" id="{C19AC66F-CDA6-431B-9BD9-8F778A1D792D}"/>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991258" y="0"/>
            <a:ext cx="6096000" cy="3429000"/>
          </a:xfrm>
          <a:prstGeom prst="rect">
            <a:avLst/>
          </a:prstGeom>
        </p:spPr>
      </p:pic>
    </p:spTree>
    <p:extLst>
      <p:ext uri="{BB962C8B-B14F-4D97-AF65-F5344CB8AC3E}">
        <p14:creationId xmlns:p14="http://schemas.microsoft.com/office/powerpoint/2010/main" val="272768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17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9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7E259-A73E-ABDC-97F9-3132254F6BD0}"/>
              </a:ext>
            </a:extLst>
          </p:cNvPr>
          <p:cNvSpPr/>
          <p:nvPr/>
        </p:nvSpPr>
        <p:spPr>
          <a:xfrm>
            <a:off x="336885" y="219372"/>
            <a:ext cx="6677526"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Basic concept</a:t>
            </a:r>
          </a:p>
        </p:txBody>
      </p:sp>
      <p:pic>
        <p:nvPicPr>
          <p:cNvPr id="2" name="Picture 1">
            <a:extLst>
              <a:ext uri="{FF2B5EF4-FFF2-40B4-BE49-F238E27FC236}">
                <a16:creationId xmlns:a16="http://schemas.microsoft.com/office/drawing/2014/main" id="{584B3B2D-E910-7CD5-285F-350CDBA4CE4A}"/>
              </a:ext>
            </a:extLst>
          </p:cNvPr>
          <p:cNvPicPr>
            <a:picLocks noChangeAspect="1"/>
          </p:cNvPicPr>
          <p:nvPr/>
        </p:nvPicPr>
        <p:blipFill>
          <a:blip r:embed="rId4"/>
          <a:stretch>
            <a:fillRect/>
          </a:stretch>
        </p:blipFill>
        <p:spPr>
          <a:xfrm>
            <a:off x="7369499" y="546594"/>
            <a:ext cx="4233676" cy="3064602"/>
          </a:xfrm>
          <a:prstGeom prst="rect">
            <a:avLst/>
          </a:prstGeom>
        </p:spPr>
      </p:pic>
      <p:sp>
        <p:nvSpPr>
          <p:cNvPr id="3" name="Rectangle 3">
            <a:extLst>
              <a:ext uri="{FF2B5EF4-FFF2-40B4-BE49-F238E27FC236}">
                <a16:creationId xmlns:a16="http://schemas.microsoft.com/office/drawing/2014/main" id="{5128BA0E-913D-5EB8-6973-03E22FD767F7}"/>
              </a:ext>
            </a:extLst>
          </p:cNvPr>
          <p:cNvSpPr txBox="1">
            <a:spLocks noChangeArrowheads="1"/>
          </p:cNvSpPr>
          <p:nvPr/>
        </p:nvSpPr>
        <p:spPr bwMode="auto">
          <a:xfrm>
            <a:off x="7006817" y="4213665"/>
            <a:ext cx="5116356" cy="209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Systole		AV/PV – opens</a:t>
            </a:r>
            <a:endParaRPr kumimoji="0" lang="en-US" altLang="en-US" sz="2400" b="0"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 </a:t>
            </a:r>
            <a:r>
              <a:rPr kumimoji="0" lang="en-US" altLang="en-US" sz="2400" b="1" i="1"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S1        </a:t>
            </a:r>
            <a:r>
              <a:rPr kumimoji="0" lang="en-US" altLang="en-US" sz="24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	            MV/TV – closes</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en-US" sz="900" b="0"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Diastole		AV/PV – closes</a:t>
            </a:r>
            <a:endParaRPr kumimoji="0" lang="en-US" altLang="en-US" sz="2400" b="0"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 </a:t>
            </a:r>
            <a:r>
              <a:rPr kumimoji="0" lang="en-US" altLang="en-US" sz="2400" b="1" i="1"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S2       </a:t>
            </a:r>
            <a:r>
              <a:rPr kumimoji="0" lang="en-US" altLang="en-US" sz="2400" b="1" i="0" u="none" strike="noStrike" kern="0" cap="none" spc="0" normalizeH="0" baseline="0" noProof="0" dirty="0">
                <a:ln>
                  <a:noFill/>
                </a:ln>
                <a:solidFill>
                  <a:srgbClr val="FFFF00"/>
                </a:solidFill>
                <a:effectLst>
                  <a:outerShdw blurRad="38100" dist="38100" dir="2700000" algn="tl">
                    <a:srgbClr val="FFFFFF"/>
                  </a:outerShdw>
                </a:effectLst>
                <a:uLnTx/>
                <a:uFillTx/>
                <a:latin typeface="Times New Roman"/>
                <a:ea typeface="MS PGothic" panose="020B0600070205080204" pitchFamily="34" charset="-128"/>
                <a:cs typeface="Times New Roman" panose="02020603050405020304" pitchFamily="18" charset="0"/>
              </a:rPr>
              <a:t>	            MV/TV – opens</a:t>
            </a:r>
            <a:endParaRPr kumimoji="0" lang="en-US" altLang="en-US" sz="2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Times New Roman"/>
              <a:ea typeface="MS PGothic" panose="020B0600070205080204" pitchFamily="34" charset="-128"/>
            </a:endParaRPr>
          </a:p>
        </p:txBody>
      </p:sp>
      <p:pic>
        <p:nvPicPr>
          <p:cNvPr id="5" name="stock-footage-functioning-of-heart-d-animation">
            <a:hlinkClick r:id="" action="ppaction://media"/>
            <a:extLst>
              <a:ext uri="{FF2B5EF4-FFF2-40B4-BE49-F238E27FC236}">
                <a16:creationId xmlns:a16="http://schemas.microsoft.com/office/drawing/2014/main" id="{C00D353C-AE29-9A70-12A8-9B522790B0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827" y="1142702"/>
            <a:ext cx="6677526" cy="5168704"/>
          </a:xfrm>
          <a:prstGeom prst="rect">
            <a:avLst/>
          </a:prstGeom>
        </p:spPr>
      </p:pic>
    </p:spTree>
    <p:extLst>
      <p:ext uri="{BB962C8B-B14F-4D97-AF65-F5344CB8AC3E}">
        <p14:creationId xmlns:p14="http://schemas.microsoft.com/office/powerpoint/2010/main" val="375182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8AF43-1E7D-4248-B89E-A59EE5E84231}"/>
              </a:ext>
            </a:extLst>
          </p:cNvPr>
          <p:cNvSpPr>
            <a:spLocks noGrp="1"/>
          </p:cNvSpPr>
          <p:nvPr>
            <p:ph type="title"/>
          </p:nvPr>
        </p:nvSpPr>
        <p:spPr/>
        <p:txBody>
          <a:bodyPr/>
          <a:lstStyle/>
          <a:p>
            <a:endParaRPr lang="en-GB"/>
          </a:p>
        </p:txBody>
      </p:sp>
      <p:pic>
        <p:nvPicPr>
          <p:cNvPr id="4" name="final_5e954917227c5200159dbf93_877942">
            <a:hlinkClick r:id="" action="ppaction://media"/>
            <a:extLst>
              <a:ext uri="{FF2B5EF4-FFF2-40B4-BE49-F238E27FC236}">
                <a16:creationId xmlns:a16="http://schemas.microsoft.com/office/drawing/2014/main" id="{2322CBA3-878D-40E6-A4BA-953C3BB83E3D}"/>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 t="10759" r="-169"/>
          <a:stretch/>
        </p:blipFill>
        <p:spPr>
          <a:xfrm>
            <a:off x="258184" y="204395"/>
            <a:ext cx="11704319" cy="5837630"/>
          </a:xfrm>
        </p:spPr>
      </p:pic>
    </p:spTree>
    <p:extLst>
      <p:ext uri="{BB962C8B-B14F-4D97-AF65-F5344CB8AC3E}">
        <p14:creationId xmlns:p14="http://schemas.microsoft.com/office/powerpoint/2010/main" val="3692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2F110-696A-956C-5280-8E5758B19FB0}"/>
              </a:ext>
            </a:extLst>
          </p:cNvPr>
          <p:cNvSpPr>
            <a:spLocks noGrp="1"/>
          </p:cNvSpPr>
          <p:nvPr>
            <p:ph type="title"/>
          </p:nvPr>
        </p:nvSpPr>
        <p:spPr>
          <a:xfrm>
            <a:off x="838200" y="365126"/>
            <a:ext cx="10515600" cy="630298"/>
          </a:xfrm>
        </p:spPr>
        <p:txBody>
          <a:bodyPr>
            <a:normAutofit fontScale="90000"/>
          </a:bodyPr>
          <a:lstStyle/>
          <a:p>
            <a:r>
              <a:rPr lang="en-GB" dirty="0">
                <a:solidFill>
                  <a:schemeClr val="bg1"/>
                </a:solidFill>
              </a:rPr>
              <a:t>Physical Findings:</a:t>
            </a:r>
            <a:br>
              <a:rPr lang="en-GB" dirty="0">
                <a:solidFill>
                  <a:schemeClr val="bg1"/>
                </a:solidFill>
              </a:rPr>
            </a:br>
            <a:endParaRPr lang="en-GB" dirty="0">
              <a:solidFill>
                <a:schemeClr val="bg1"/>
              </a:solidFill>
            </a:endParaRPr>
          </a:p>
        </p:txBody>
      </p:sp>
      <p:sp>
        <p:nvSpPr>
          <p:cNvPr id="3" name="Content Placeholder 2">
            <a:extLst>
              <a:ext uri="{FF2B5EF4-FFF2-40B4-BE49-F238E27FC236}">
                <a16:creationId xmlns:a16="http://schemas.microsoft.com/office/drawing/2014/main" id="{64327238-42BC-6363-298E-1EE425FB1B87}"/>
              </a:ext>
            </a:extLst>
          </p:cNvPr>
          <p:cNvSpPr>
            <a:spLocks noGrp="1"/>
          </p:cNvSpPr>
          <p:nvPr>
            <p:ph idx="1"/>
          </p:nvPr>
        </p:nvSpPr>
        <p:spPr>
          <a:xfrm>
            <a:off x="409938" y="1430835"/>
            <a:ext cx="5192209" cy="1998165"/>
          </a:xfrm>
        </p:spPr>
        <p:txBody>
          <a:bodyPr>
            <a:normAutofit fontScale="32500" lnSpcReduction="20000"/>
          </a:bodyPr>
          <a:lstStyle/>
          <a:p>
            <a:pPr marL="0" indent="0">
              <a:buNone/>
            </a:pPr>
            <a:r>
              <a:rPr lang="en-US" sz="9600" b="1" dirty="0">
                <a:solidFill>
                  <a:schemeClr val="bg1"/>
                </a:solidFill>
              </a:rPr>
              <a:t>Signs and symptoms</a:t>
            </a:r>
          </a:p>
          <a:p>
            <a:r>
              <a:rPr lang="en-US" sz="8000" dirty="0">
                <a:solidFill>
                  <a:schemeClr val="bg1"/>
                </a:solidFill>
              </a:rPr>
              <a:t>Asymptomatic with progressive LV dilation</a:t>
            </a:r>
          </a:p>
          <a:p>
            <a:r>
              <a:rPr lang="en-US" sz="8000" dirty="0">
                <a:solidFill>
                  <a:schemeClr val="bg1"/>
                </a:solidFill>
              </a:rPr>
              <a:t>Palpitations</a:t>
            </a:r>
          </a:p>
          <a:p>
            <a:r>
              <a:rPr lang="en-US" sz="8000" dirty="0">
                <a:solidFill>
                  <a:schemeClr val="bg1"/>
                </a:solidFill>
              </a:rPr>
              <a:t>Symptoms of LVF</a:t>
            </a:r>
            <a:endParaRPr lang="en-US" dirty="0">
              <a:solidFill>
                <a:schemeClr val="bg1"/>
              </a:solidFill>
            </a:endParaRPr>
          </a:p>
        </p:txBody>
      </p:sp>
      <p:sp>
        <p:nvSpPr>
          <p:cNvPr id="4" name="TextBox 3">
            <a:extLst>
              <a:ext uri="{FF2B5EF4-FFF2-40B4-BE49-F238E27FC236}">
                <a16:creationId xmlns:a16="http://schemas.microsoft.com/office/drawing/2014/main" id="{79EF5E90-D9CC-2FC6-FEC6-734758FD97FB}"/>
              </a:ext>
            </a:extLst>
          </p:cNvPr>
          <p:cNvSpPr txBox="1"/>
          <p:nvPr/>
        </p:nvSpPr>
        <p:spPr>
          <a:xfrm>
            <a:off x="272007" y="973431"/>
            <a:ext cx="6094070" cy="413318"/>
          </a:xfrm>
          <a:prstGeom prst="rect">
            <a:avLst/>
          </a:prstGeom>
          <a:noFill/>
        </p:spPr>
        <p:txBody>
          <a:bodyPr wrap="square">
            <a:spAutoFit/>
          </a:bodyPr>
          <a:lstStyle/>
          <a:p>
            <a:pPr marL="0" marR="0" lvl="0" indent="0" algn="l" defTabSz="914400" rtl="0" eaLnBrk="1" fontAlgn="auto" latinLnBrk="0" hangingPunct="1">
              <a:lnSpc>
                <a:spcPct val="70000"/>
              </a:lnSpc>
              <a:spcBef>
                <a:spcPts val="100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Chronic aortic regurgitation</a:t>
            </a:r>
          </a:p>
        </p:txBody>
      </p:sp>
      <p:sp>
        <p:nvSpPr>
          <p:cNvPr id="6" name="TextBox 5">
            <a:extLst>
              <a:ext uri="{FF2B5EF4-FFF2-40B4-BE49-F238E27FC236}">
                <a16:creationId xmlns:a16="http://schemas.microsoft.com/office/drawing/2014/main" id="{37CD18CF-8A80-FCF3-D016-A1FA325F8A2E}"/>
              </a:ext>
            </a:extLst>
          </p:cNvPr>
          <p:cNvSpPr txBox="1"/>
          <p:nvPr/>
        </p:nvSpPr>
        <p:spPr>
          <a:xfrm>
            <a:off x="1930" y="3630552"/>
            <a:ext cx="609407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CEA3828D-E08E-B803-0956-5D07C6FC0A3B}"/>
              </a:ext>
            </a:extLst>
          </p:cNvPr>
          <p:cNvSpPr txBox="1"/>
          <p:nvPr/>
        </p:nvSpPr>
        <p:spPr>
          <a:xfrm>
            <a:off x="6233930" y="53788"/>
            <a:ext cx="5996663" cy="6629507"/>
          </a:xfrm>
          <a:prstGeom prst="rect">
            <a:avLst/>
          </a:prstGeom>
          <a:noFill/>
        </p:spPr>
        <p:txBody>
          <a:bodyPr wrap="square">
            <a:spAutoFit/>
          </a:bodyPr>
          <a:lstStyle/>
          <a:p>
            <a:pPr marL="0" marR="0" lvl="0" indent="0" algn="l" defTabSz="914400" rtl="0" eaLnBrk="1" fontAlgn="auto" latinLnBrk="0" hangingPunct="1">
              <a:lnSpc>
                <a:spcPct val="70000"/>
              </a:lnSpc>
              <a:spcBef>
                <a:spcPts val="10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Auscultation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S3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High-pitched, blowing, decrescendo early diastolic murmur; best left  3-4 ICS At the border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Erb</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point)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AR (aortic root disease): best along RT sternal border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Worsens with squatting and handgrip  SDL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Austin Flint murmur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Rumbling, low-pitched, mid-diastolic at the apex: premature closure of the mitral leaflets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 more severe stages: harsh, crescendo-decrescendo mid-systolic murmur that resembles the ejection murmur heard.</a:t>
            </a:r>
          </a:p>
        </p:txBody>
      </p:sp>
      <p:sp>
        <p:nvSpPr>
          <p:cNvPr id="8" name="Rectangle 7">
            <a:extLst>
              <a:ext uri="{FF2B5EF4-FFF2-40B4-BE49-F238E27FC236}">
                <a16:creationId xmlns:a16="http://schemas.microsoft.com/office/drawing/2014/main" id="{E37B875E-D0F4-CF6C-09C1-7FCC31D391B9}"/>
              </a:ext>
            </a:extLst>
          </p:cNvPr>
          <p:cNvSpPr/>
          <p:nvPr/>
        </p:nvSpPr>
        <p:spPr>
          <a:xfrm>
            <a:off x="237268" y="3627567"/>
            <a:ext cx="5761324" cy="2862322"/>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Eponymous signs are associated with AR (these relate to high stroke volume associated with this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Water hammer pulse</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rapid upstroke and downstroke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Corrigan’s sign</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carotid pulsation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de Musset’s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head nodding with each heartbeat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rPr>
              <a:t>Quincke’s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capillary pulsation in nail beds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white"/>
                </a:solidFill>
                <a:effectLst/>
                <a:uLnTx/>
                <a:uFillTx/>
                <a:latin typeface="Calibri" panose="020F0502020204030204"/>
                <a:ea typeface="+mn-ea"/>
                <a:cs typeface="+mn-cs"/>
              </a:rPr>
              <a:t>Duroziez’s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diastolic femoral murmur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white"/>
                </a:solidFill>
                <a:effectLst/>
                <a:uLnTx/>
                <a:uFillTx/>
                <a:latin typeface="Calibri" panose="020F0502020204030204"/>
                <a:ea typeface="+mn-ea"/>
                <a:cs typeface="+mn-cs"/>
              </a:rPr>
              <a:t>Traube’s</a:t>
            </a: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‘pistol shot’ sound auscultated over femoral Art</a:t>
            </a:r>
          </a:p>
          <a:p>
            <a:pPr marL="53975" marR="0" lvl="0" indent="-53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white"/>
                </a:solidFill>
                <a:effectLst/>
                <a:uLnTx/>
                <a:uFillTx/>
                <a:latin typeface="Calibri-Bold"/>
                <a:ea typeface="+mn-ea"/>
                <a:cs typeface="+mn-cs"/>
              </a:rPr>
              <a:t>Müller’s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systolic pulsation of uvula</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1424ECF7-7BDE-F714-8F2D-362CF55747D6}"/>
                  </a:ext>
                </a:extLst>
              </p:cNvPr>
              <p:cNvGraphicFramePr>
                <a:graphicFrameLocks noChangeAspect="1"/>
              </p:cNvGraphicFramePr>
              <p:nvPr>
                <p:extLst>
                  <p:ext uri="{D42A27DB-BD31-4B8C-83A1-F6EECF244321}">
                    <p14:modId xmlns:p14="http://schemas.microsoft.com/office/powerpoint/2010/main" val="3229569535"/>
                  </p:ext>
                </p:extLst>
              </p:nvPr>
            </p:nvGraphicFramePr>
            <p:xfrm>
              <a:off x="7820808" y="4700659"/>
              <a:ext cx="891799" cy="501637"/>
            </p:xfrm>
            <a:graphic>
              <a:graphicData uri="http://schemas.microsoft.com/office/powerpoint/2016/slidezoom">
                <pslz:sldZm>
                  <pslz:sldZmObj sldId="443" cId="1700296074">
                    <pslz:zmPr id="{F04C99D8-1394-476C-9794-A41135CD4122}" transitionDur="1000">
                      <p166:blipFill xmlns:p166="http://schemas.microsoft.com/office/powerpoint/2016/6/main">
                        <a:blip r:embed="rId3"/>
                        <a:stretch>
                          <a:fillRect/>
                        </a:stretch>
                      </p166:blipFill>
                      <p166:spPr xmlns:p166="http://schemas.microsoft.com/office/powerpoint/2016/6/main">
                        <a:xfrm>
                          <a:off x="0" y="0"/>
                          <a:ext cx="891799" cy="501637"/>
                        </a:xfrm>
                        <a:prstGeom prst="rect">
                          <a:avLst/>
                        </a:prstGeom>
                        <a:ln w="3175">
                          <a:solidFill>
                            <a:prstClr val="ltGray"/>
                          </a:solidFill>
                        </a:ln>
                      </p166:spPr>
                    </pslz:zmPr>
                  </pslz:sldZmObj>
                </pslz:sldZm>
              </a:graphicData>
            </a:graphic>
          </p:graphicFrame>
        </mc:Choice>
        <mc:Fallback xmlns="">
          <p:pic>
            <p:nvPicPr>
              <p:cNvPr id="10" name="Slide Zoom 9">
                <a:extLst>
                  <a:ext uri="{FF2B5EF4-FFF2-40B4-BE49-F238E27FC236}">
                    <a16:creationId xmlns:a16="http://schemas.microsoft.com/office/drawing/2014/main" id="{1424ECF7-7BDE-F714-8F2D-362CF55747D6}"/>
                  </a:ext>
                </a:extLst>
              </p:cNvPr>
              <p:cNvPicPr>
                <a:picLocks noGrp="1" noRot="1" noChangeAspect="1" noMove="1" noResize="1" noEditPoints="1" noAdjustHandles="1" noChangeArrowheads="1" noChangeShapeType="1"/>
              </p:cNvPicPr>
              <p:nvPr/>
            </p:nvPicPr>
            <p:blipFill>
              <a:blip r:embed="rId4"/>
              <a:stretch>
                <a:fillRect/>
              </a:stretch>
            </p:blipFill>
            <p:spPr>
              <a:xfrm>
                <a:off x="7820808" y="4700659"/>
                <a:ext cx="891799" cy="501637"/>
              </a:xfrm>
              <a:prstGeom prst="rect">
                <a:avLst/>
              </a:prstGeom>
              <a:ln w="3175">
                <a:solidFill>
                  <a:prstClr val="ltGray"/>
                </a:solidFill>
              </a:ln>
            </p:spPr>
          </p:pic>
        </mc:Fallback>
      </mc:AlternateContent>
    </p:spTree>
    <p:extLst>
      <p:ext uri="{BB962C8B-B14F-4D97-AF65-F5344CB8AC3E}">
        <p14:creationId xmlns:p14="http://schemas.microsoft.com/office/powerpoint/2010/main" val="2774630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D9140-F810-421A-AF7F-D7954F5C82BF}"/>
              </a:ext>
            </a:extLst>
          </p:cNvPr>
          <p:cNvSpPr>
            <a:spLocks noGrp="1"/>
          </p:cNvSpPr>
          <p:nvPr>
            <p:ph type="title"/>
          </p:nvPr>
        </p:nvSpPr>
        <p:spPr/>
        <p:txBody>
          <a:bodyPr/>
          <a:lstStyle/>
          <a:p>
            <a:endParaRPr lang="en-GB"/>
          </a:p>
        </p:txBody>
      </p:sp>
      <p:pic>
        <p:nvPicPr>
          <p:cNvPr id="4" name="AR Aust F">
            <a:hlinkClick r:id="" action="ppaction://media"/>
            <a:extLst>
              <a:ext uri="{FF2B5EF4-FFF2-40B4-BE49-F238E27FC236}">
                <a16:creationId xmlns:a16="http://schemas.microsoft.com/office/drawing/2014/main" id="{0830C031-E440-46CC-9323-327B15CCD8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36190" y="688158"/>
            <a:ext cx="9106292" cy="5353868"/>
          </a:xfrm>
        </p:spPr>
      </p:pic>
    </p:spTree>
    <p:extLst>
      <p:ext uri="{BB962C8B-B14F-4D97-AF65-F5344CB8AC3E}">
        <p14:creationId xmlns:p14="http://schemas.microsoft.com/office/powerpoint/2010/main" val="170029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B965F75-4F66-490A-8EFA-35F5A7D28DD9}"/>
              </a:ext>
            </a:extLst>
          </p:cNvPr>
          <p:cNvSpPr>
            <a:spLocks noGrp="1" noChangeArrowheads="1"/>
          </p:cNvSpPr>
          <p:nvPr>
            <p:ph type="title"/>
          </p:nvPr>
        </p:nvSpPr>
        <p:spPr>
          <a:xfrm>
            <a:off x="2178640" y="0"/>
            <a:ext cx="7772400" cy="1143000"/>
          </a:xfrm>
        </p:spPr>
        <p:txBody>
          <a:bodyPr/>
          <a:lstStyle/>
          <a:p>
            <a:pPr eaLnBrk="1" hangingPunct="1"/>
            <a:r>
              <a:rPr lang="en-US" altLang="en-US" b="1" dirty="0">
                <a:solidFill>
                  <a:schemeClr val="bg1"/>
                </a:solidFill>
              </a:rPr>
              <a:t>Physical Exam findings of AR</a:t>
            </a:r>
          </a:p>
        </p:txBody>
      </p:sp>
      <p:sp>
        <p:nvSpPr>
          <p:cNvPr id="28675" name="Rectangle 3">
            <a:extLst>
              <a:ext uri="{FF2B5EF4-FFF2-40B4-BE49-F238E27FC236}">
                <a16:creationId xmlns:a16="http://schemas.microsoft.com/office/drawing/2014/main" id="{A5A041B0-97D6-4B5D-B979-2E918C33044E}"/>
              </a:ext>
            </a:extLst>
          </p:cNvPr>
          <p:cNvSpPr>
            <a:spLocks noGrp="1" noChangeArrowheads="1"/>
          </p:cNvSpPr>
          <p:nvPr>
            <p:ph idx="1"/>
          </p:nvPr>
        </p:nvSpPr>
        <p:spPr>
          <a:xfrm>
            <a:off x="160256" y="1143000"/>
            <a:ext cx="1897144" cy="4917116"/>
          </a:xfrm>
        </p:spPr>
        <p:txBody>
          <a:bodyPr>
            <a:normAutofit fontScale="70000" lnSpcReduction="20000"/>
          </a:bodyPr>
          <a:lstStyle/>
          <a:p>
            <a:pPr eaLnBrk="1" hangingPunct="1"/>
            <a:r>
              <a:rPr lang="en-US" altLang="en-US" b="1" dirty="0">
                <a:solidFill>
                  <a:schemeClr val="bg1"/>
                </a:solidFill>
              </a:rPr>
              <a:t>Wide pulse pressure</a:t>
            </a:r>
            <a:endParaRPr lang="en-US" altLang="en-US" dirty="0">
              <a:solidFill>
                <a:schemeClr val="bg1"/>
              </a:solidFill>
            </a:endParaRPr>
          </a:p>
          <a:p>
            <a:pPr eaLnBrk="1" hangingPunct="1"/>
            <a:r>
              <a:rPr lang="en-US" altLang="en-US" dirty="0">
                <a:solidFill>
                  <a:schemeClr val="bg1"/>
                </a:solidFill>
              </a:rPr>
              <a:t>Hyperdynamic and displaced apical impulse</a:t>
            </a:r>
          </a:p>
          <a:p>
            <a:pPr eaLnBrk="1" hangingPunct="1"/>
            <a:r>
              <a:rPr lang="en-US" altLang="en-US" b="1" dirty="0">
                <a:solidFill>
                  <a:schemeClr val="bg1"/>
                </a:solidFill>
              </a:rPr>
              <a:t>Auscultation</a:t>
            </a:r>
            <a:r>
              <a:rPr lang="en-US" altLang="en-US" dirty="0">
                <a:solidFill>
                  <a:schemeClr val="bg1"/>
                </a:solidFill>
              </a:rPr>
              <a:t>- </a:t>
            </a:r>
          </a:p>
          <a:p>
            <a:pPr marL="182563" lvl="1" indent="-98425" eaLnBrk="1" hangingPunct="1"/>
            <a:r>
              <a:rPr lang="en-US" altLang="en-US" b="1" dirty="0">
                <a:solidFill>
                  <a:schemeClr val="bg1"/>
                </a:solidFill>
              </a:rPr>
              <a:t>Diastolic blowing murmur</a:t>
            </a:r>
            <a:r>
              <a:rPr lang="en-US" altLang="en-US" dirty="0">
                <a:solidFill>
                  <a:schemeClr val="bg1"/>
                </a:solidFill>
              </a:rPr>
              <a:t> at the left sternal border</a:t>
            </a:r>
          </a:p>
          <a:p>
            <a:pPr marL="182563" lvl="1" indent="-98425" eaLnBrk="1" hangingPunct="1"/>
            <a:endParaRPr lang="en-US" altLang="en-US" dirty="0">
              <a:solidFill>
                <a:schemeClr val="bg1"/>
              </a:solidFill>
            </a:endParaRPr>
          </a:p>
          <a:p>
            <a:pPr marL="182563" lvl="1" indent="-98425" eaLnBrk="1" hangingPunct="1"/>
            <a:r>
              <a:rPr lang="en-US" altLang="en-US" b="1" i="1" dirty="0">
                <a:solidFill>
                  <a:schemeClr val="bg1"/>
                </a:solidFill>
              </a:rPr>
              <a:t>Austin flint murmur</a:t>
            </a:r>
            <a:r>
              <a:rPr lang="en-US" altLang="en-US" dirty="0">
                <a:solidFill>
                  <a:schemeClr val="bg1"/>
                </a:solidFill>
              </a:rPr>
              <a:t> (apex)</a:t>
            </a:r>
          </a:p>
          <a:p>
            <a:pPr marL="182563" lvl="1" indent="-98425" eaLnBrk="1" hangingPunct="1"/>
            <a:endParaRPr lang="en-US" altLang="en-US" dirty="0">
              <a:solidFill>
                <a:schemeClr val="bg1"/>
              </a:solidFill>
            </a:endParaRPr>
          </a:p>
          <a:p>
            <a:pPr marL="182563" lvl="1" indent="-98425" eaLnBrk="1" hangingPunct="1"/>
            <a:endParaRPr lang="en-US" altLang="en-US" dirty="0">
              <a:solidFill>
                <a:schemeClr val="bg1"/>
              </a:solidFill>
            </a:endParaRPr>
          </a:p>
          <a:p>
            <a:pPr marL="182563" lvl="1" indent="-98425" eaLnBrk="1" hangingPunct="1"/>
            <a:r>
              <a:rPr lang="en-US" altLang="en-US" b="1" i="1" dirty="0">
                <a:solidFill>
                  <a:schemeClr val="bg1"/>
                </a:solidFill>
              </a:rPr>
              <a:t>Systolic ejection murmur</a:t>
            </a:r>
            <a:r>
              <a:rPr lang="en-US" altLang="en-US" dirty="0">
                <a:solidFill>
                  <a:schemeClr val="bg1"/>
                </a:solidFill>
              </a:rPr>
              <a:t>: due to increased flow across the aortic valve</a:t>
            </a:r>
            <a:r>
              <a:rPr lang="en-US" altLang="en-US" b="1" dirty="0">
                <a:solidFill>
                  <a:schemeClr val="bg1"/>
                </a:solidFill>
              </a:rPr>
              <a:t> </a:t>
            </a:r>
            <a:endParaRPr lang="en-US" altLang="en-US" dirty="0">
              <a:solidFill>
                <a:schemeClr val="bg1"/>
              </a:solidFill>
            </a:endParaRPr>
          </a:p>
        </p:txBody>
      </p:sp>
      <p:pic>
        <p:nvPicPr>
          <p:cNvPr id="2" name="Aortic Regurgitation (AR) - Heart Auscultation - Episode 2">
            <a:hlinkClick r:id="" action="ppaction://media"/>
            <a:extLst>
              <a:ext uri="{FF2B5EF4-FFF2-40B4-BE49-F238E27FC236}">
                <a16:creationId xmlns:a16="http://schemas.microsoft.com/office/drawing/2014/main" id="{366E0564-E038-4B17-A926-E664C14636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8640" y="1018572"/>
            <a:ext cx="10013360" cy="5414043"/>
          </a:xfrm>
          <a:prstGeom prst="rect">
            <a:avLst/>
          </a:prstGeom>
        </p:spPr>
      </p:pic>
    </p:spTree>
    <p:extLst>
      <p:ext uri="{BB962C8B-B14F-4D97-AF65-F5344CB8AC3E}">
        <p14:creationId xmlns:p14="http://schemas.microsoft.com/office/powerpoint/2010/main" val="363701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ortic regurgitation - Heart murmur - Clinical examination Δ AMBOSS">
            <a:hlinkClick r:id="" action="ppaction://media"/>
            <a:extLst>
              <a:ext uri="{FF2B5EF4-FFF2-40B4-BE49-F238E27FC236}">
                <a16:creationId xmlns:a16="http://schemas.microsoft.com/office/drawing/2014/main" id="{D9089E35-0327-F150-30EF-485377CDAF64}"/>
              </a:ext>
            </a:extLst>
          </p:cNvPr>
          <p:cNvPicPr>
            <a:picLocks noGrp="1" noChangeAspect="1"/>
          </p:cNvPicPr>
          <p:nvPr>
            <p:ph idx="1"/>
            <a:videoFile r:link="rId1"/>
            <p:extLst>
              <p:ext uri="{DAA4B4D4-6D71-4841-9C94-3DE7FCFB9230}">
                <p14:media xmlns:p14="http://schemas.microsoft.com/office/powerpoint/2010/main" r:embed="rId2">
                  <p14:trim st="3620" end="22734.3333"/>
                </p14:media>
              </p:ext>
            </p:extLst>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5792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DADA3A-0971-9020-7020-E1C54CD395C1}"/>
              </a:ext>
            </a:extLst>
          </p:cNvPr>
          <p:cNvSpPr>
            <a:spLocks noGrp="1"/>
          </p:cNvSpPr>
          <p:nvPr>
            <p:ph type="title"/>
          </p:nvPr>
        </p:nvSpPr>
        <p:spPr>
          <a:xfrm>
            <a:off x="5932461" y="70488"/>
            <a:ext cx="4974771" cy="575243"/>
          </a:xfrm>
        </p:spPr>
        <p:txBody>
          <a:bodyPr vert="horz" lIns="91440" tIns="45720" rIns="91440" bIns="45720" rtlCol="0" anchor="b">
            <a:normAutofit fontScale="90000"/>
          </a:bodyPr>
          <a:lstStyle/>
          <a:p>
            <a:r>
              <a:rPr lang="en-US" sz="3600" b="1" u="sng" dirty="0">
                <a:solidFill>
                  <a:schemeClr val="bg1"/>
                </a:solidFill>
              </a:rPr>
              <a:t>Investigations</a:t>
            </a:r>
          </a:p>
        </p:txBody>
      </p:sp>
      <p:grpSp>
        <p:nvGrpSpPr>
          <p:cNvPr id="13" name="Group 12">
            <a:extLst>
              <a:ext uri="{FF2B5EF4-FFF2-40B4-BE49-F238E27FC236}">
                <a16:creationId xmlns:a16="http://schemas.microsoft.com/office/drawing/2014/main" id="{00C7DD97-49DC-4BFD-951D-CFF51B976D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41571" y="70488"/>
            <a:ext cx="3501861" cy="3501861"/>
            <a:chOff x="4690043" y="291695"/>
            <a:chExt cx="3055711" cy="3055711"/>
          </a:xfrm>
        </p:grpSpPr>
        <p:sp>
          <p:nvSpPr>
            <p:cNvPr id="14" name="Oval 13">
              <a:extLst>
                <a:ext uri="{FF2B5EF4-FFF2-40B4-BE49-F238E27FC236}">
                  <a16:creationId xmlns:a16="http://schemas.microsoft.com/office/drawing/2014/main" id="{E7DCFDCC-147C-40CA-BFDF-2848A4297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1F8CA31-10D7-4B78-877D-2D21FBE5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176786CF-68E6-476D-909E-8522718B7B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57" y="3240578"/>
            <a:ext cx="3297290" cy="3297290"/>
            <a:chOff x="4690043" y="291695"/>
            <a:chExt cx="3055711" cy="3055711"/>
          </a:xfrm>
        </p:grpSpPr>
        <p:sp>
          <p:nvSpPr>
            <p:cNvPr id="18" name="Oval 17">
              <a:extLst>
                <a:ext uri="{FF2B5EF4-FFF2-40B4-BE49-F238E27FC236}">
                  <a16:creationId xmlns:a16="http://schemas.microsoft.com/office/drawing/2014/main" id="{06D8E882-7D0E-42D7-99C8-D4865D7DA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15F1597-6BCF-45F1-9AC9-B142DD476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Oval 20">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30573"/>
            <a:ext cx="3483100" cy="3483100"/>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0828" y="1091857"/>
            <a:ext cx="1291642" cy="429215"/>
            <a:chOff x="2504802" y="1755501"/>
            <a:chExt cx="1598829" cy="531293"/>
          </a:xfrm>
          <a:solidFill>
            <a:schemeClr val="bg1"/>
          </a:solidFill>
        </p:grpSpPr>
        <p:sp>
          <p:nvSpPr>
            <p:cNvPr id="24" name="Freeform: Shape 23">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417E7147-2AE6-7A70-C9A1-F942872B1AC6}"/>
              </a:ext>
            </a:extLst>
          </p:cNvPr>
          <p:cNvPicPr>
            <a:picLocks noChangeAspect="1"/>
          </p:cNvPicPr>
          <p:nvPr/>
        </p:nvPicPr>
        <p:blipFill>
          <a:blip r:embed="rId3"/>
          <a:stretch>
            <a:fillRect/>
          </a:stretch>
        </p:blipFill>
        <p:spPr>
          <a:xfrm>
            <a:off x="2568765" y="691312"/>
            <a:ext cx="2324458" cy="2138547"/>
          </a:xfrm>
          <a:prstGeom prst="rect">
            <a:avLst/>
          </a:prstGeom>
        </p:spPr>
      </p:pic>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93" y="3195231"/>
            <a:ext cx="3281677" cy="328167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0EF0F04-9CE2-FA16-13EA-7D68F604BCC6}"/>
              </a:ext>
            </a:extLst>
          </p:cNvPr>
          <p:cNvPicPr>
            <a:picLocks noGrp="1" noChangeAspect="1"/>
          </p:cNvPicPr>
          <p:nvPr>
            <p:ph idx="1"/>
          </p:nvPr>
        </p:nvPicPr>
        <p:blipFill>
          <a:blip r:embed="rId4"/>
          <a:stretch>
            <a:fillRect/>
          </a:stretch>
        </p:blipFill>
        <p:spPr>
          <a:xfrm>
            <a:off x="1113139" y="3590444"/>
            <a:ext cx="1974756" cy="1895767"/>
          </a:xfrm>
          <a:prstGeom prst="rect">
            <a:avLst/>
          </a:prstGeom>
        </p:spPr>
      </p:pic>
      <p:grpSp>
        <p:nvGrpSpPr>
          <p:cNvPr id="29" name="Graphic 4">
            <a:extLst>
              <a:ext uri="{FF2B5EF4-FFF2-40B4-BE49-F238E27FC236}">
                <a16:creationId xmlns:a16="http://schemas.microsoft.com/office/drawing/2014/main" id="{A04977CB-3825-471A-A590-C57F8C3503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7585" y="3139252"/>
            <a:ext cx="1330536" cy="1330521"/>
            <a:chOff x="5734037" y="3067039"/>
            <a:chExt cx="724483" cy="724489"/>
          </a:xfrm>
          <a:solidFill>
            <a:schemeClr val="bg1"/>
          </a:solidFill>
        </p:grpSpPr>
        <p:sp>
          <p:nvSpPr>
            <p:cNvPr id="30" name="Freeform: Shape 29">
              <a:extLst>
                <a:ext uri="{FF2B5EF4-FFF2-40B4-BE49-F238E27FC236}">
                  <a16:creationId xmlns:a16="http://schemas.microsoft.com/office/drawing/2014/main" id="{2B4B4814-3BFD-418E-B5B6-9DC3E0023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B775DC1-0C03-424C-81DD-0B6373642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DA07F5D-1F32-483C-8A98-9849D780D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37A913DD-4597-42B1-9728-4127E83A8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09FBB02-BC59-4864-8DBC-B2B2BD52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BD87CAE-98EF-4EA4-B739-3304AB75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A313AD8-2CA9-4181-84FF-A4EA106FB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0E1FD27-6078-4DDB-85A5-EF3282363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8B87154F-1C33-4D96-AD0F-41A911079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59F7C24D-DA96-4B69-9D48-11ED65981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A1CC3BFF-8D2C-4191-AA89-4B5F07B59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30851AC-DB18-4C88-A8A2-449F772E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A0FBDE6-61C6-4EAD-BEF2-895D802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A861D3C-5355-4A4A-A875-EC40751A7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998E573C-00D7-4371-9CE5-C72044BC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4B74B55B-C24A-4F7B-80B0-59E86E989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61FF18D-542A-4DA3-B579-046996571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B5CD3040-DA11-4096-9ECA-0547EB296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DBF68E6-70DC-4C9B-9E36-54DADF5D8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11A82FA5-7042-42C0-82C9-8068C36A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F1F1E10-43A7-49C1-9611-E52FB1BF5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E350A35C-3618-4456-8580-7687EDA43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F4013BD1-ADEE-4116-8B16-8C5FB3B01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D41350A0-245D-42A9-911D-82D77BC3D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18734813-52CA-4809-A0E0-348308DC4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626E127-926A-4623-B87E-6944AA8F4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DADDE53E-0E40-4853-BCF0-9B152D6A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C13F1249-54EA-428F-AE2E-A0579B409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52C80D7-048D-4658-A5FE-B698CC4E4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4A82C20A-8FDC-4735-9608-AD288081F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EFB7CA94-32F3-403F-9F2B-1E2F701EE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1066606C-4588-4163-AD08-3AC140409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B8565D18-023F-46E0-B825-199BFEAD6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6F96FBB7-2ED0-47E0-9016-421EC9D3D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7CFFB9F2-9F7C-43A4-A9E6-1EE70C00B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421F39C-6A35-4CF1-8E72-2A897C1F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ADA5561C-BFBA-4EA2-8A59-2910A2CDF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9F79817-A1A8-459C-A1DA-1639CC4EF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730C5931-2980-4D21-A6AF-33BBB2B4A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130F5F5-6F7C-41EE-8CBB-1D0839C6F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6671993A-EC69-4341-90B1-F23F6EA5A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56C4EAD-EE30-43C6-99BC-D4CB4EE9E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00981292-8C2D-477F-BFC1-A0C971DE4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EB673EB-AAA5-41CD-BD9E-19C05381C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F0F0673-73C3-44AE-9E98-EE65ADB2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0908B8D8-11C7-4C6B-9642-2AAD37E24A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FF2F92D7-98B0-4E76-B8C6-AADDDBFCC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5EC8DDD7-9501-4B67-9C31-6D5930A2B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57BD5C40-C542-47FD-9C2B-EE136CB979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CE941A-9B71-4C39-B230-20A18D89B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718F172-45D8-46D9-A359-D8A51BE6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51EDA59-37F4-47C4-9579-A4EE16156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CF25555-9B27-45F5-BDE8-EC65FC7B9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18D4CBF-5079-4BCF-996F-48C5BD1DC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99F779A-FDDF-4E15-A19E-D734C95A5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8510558-1546-41C7-819E-0C4056E54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B371F762-3D9D-459C-AC86-3183843A4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CDECEFE0-53BB-47FB-97D7-AE0B0E319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3D7521B5-463A-40A3-BE61-B1CAE330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A3596C1-0483-4496-8755-DB608479D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9261538-C799-4246-B1B3-B3F5B09A0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FDE36D9-78E7-44D9-BC0F-1BAFDE5B3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DB9D93E5-4ECA-4C24-9FF6-AC8133427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A4C35E97-1F66-4BFD-AE92-7EBC84F1D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C6BF299A-A3D1-430D-80FF-B080C6FC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E7CF736-D3DE-4C5E-AA1F-DC4C8AA3A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D396DF6B-432E-4903-B1AA-D3531FF8A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ECDFD65-3965-4589-A4C2-16510946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CA8C54E5-84FF-4F13-AA46-FED8E8DAD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BECA2236-A9B4-439E-9BAB-56AE965F6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E9441778-3D1A-4F75-A5A1-7214DAFB1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9B9AA094-8F15-4A0C-AA38-346BD5DDC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119958CA-594A-4498-84BE-F61BFC5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FDFCE354-2B72-4480-97DE-E882906FD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C973E6C-6BC5-4FF1-8ECA-861597312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D64FCB3C-7129-40FC-B584-150E5E62F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E211C60F-B3FE-47DD-BD11-D33173634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0D3EA065-68A6-4DD0-99BA-645480D4A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B6AC294-B9BA-4C59-B08A-53548D610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95F31034-2EF3-4F10-85B8-454316F2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A87A0E7-AF0B-4A66-AFF6-689E7D388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0D8E5EAF-B0C7-4E80-92EF-0209B4FE7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AA01C3F-AD71-4F07-8664-82130994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A30EC962-F7C8-4F17-A8EB-8EC64ADE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FA0DA527-FFEF-4AB6-B38F-FDF228D5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AB5776C-CF29-46E0-9A73-03A318AE6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45572D84-640D-47CC-A862-6DCF1A73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F9CD199-6195-4F64-9E22-94AD9D760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35BC72FF-17EE-425A-B62A-2E024A6D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26F3AB89-E7FF-4C05-9243-32DF9B4DF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DABD659D-3754-4F63-9C8D-54AB1549E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C9DF2EF3-55C8-4745-9F55-24B60215D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13C67022-CC78-4114-891A-C34637A6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0F93252-C331-4CBB-B4F8-6B12B3903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7F4537F3-EDF5-4626-AFBE-4488E0140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3848604B-6F7A-4A76-96F8-6B7BE1FE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73D47B0C-A018-4B2C-898B-2391FC845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03DD4A89-CBC7-4BEE-AF16-D76807C08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63C3831-F632-40D9-84E9-FEDA73C6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5D39FEFA-CF2D-47D2-A180-417199AE8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987F2FB4-CAFE-4018-A06E-5BAB572F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9C990CED-1FA9-4850-8469-14600277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BF6636-258D-497B-ABBF-1813F114B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7D9B40C-72EA-4EFC-B711-9F7828061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454702A9-BABD-4005-8B4D-991D3CFBE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E860B77-3AB6-46A1-9CE3-37D976AF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92ABAA7-B221-4C32-8F87-ABBAE21AD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1D416EA-36C9-4DC6-A012-0C0F3FDF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A7F4DF81-59CD-4438-AA36-8F1BCCF97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77C64A27-32D1-40C4-B94F-1093B6DE6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797AB82-41AF-4856-AFC1-222C6DBC7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80C1D340-365C-4212-A0FE-D7D06095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3493915A-115F-4720-86A4-853B73230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B7C4C77-1BED-4D31-8452-96E6F6B2A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98B04703-29C2-4A3B-AF19-7434D788E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557C845-906D-43D8-92DE-72EF46068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5858061-043C-4334-BFCE-D9F77366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5B825429-701A-43D0-83FA-2AF61D842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A633109C-AACA-40CF-B41E-488FD4884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7558F3F-5D90-45F4-AA12-07ED3A519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451DD258-CE67-424A-BF5B-AFFA82B56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4400BE62-7130-4D75-B3AB-AA78B0224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2DE0A40-C470-4BF2-86BE-950D01B0C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FD0A8776-E748-4D71-999B-FF5213CB4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868C751-1379-453B-AC78-C61BCDFD7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AB5E0827-B184-45E4-BE8A-A6E9B4456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528E9365-B34E-471B-B5F5-7D7AA0226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32C453C-483A-468F-8AE5-9653EE06C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8206E38D-8DBE-4126-8CAC-F737F5835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ED5D9B69-81D5-4D7D-875B-4E07EC457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E5212BDC-A49B-4150-8C9A-BFD08D9E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D8A2BE4D-B38F-4C4C-A82F-FABB3DE99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94EFD994-9359-4615-BFA9-DFCC942F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4205EAC6-6E11-4106-A079-7E9F2F62C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EDDCF5F4-CA05-4922-AF4B-F9629D6F3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09113CF3-AB25-42A2-8DE0-735C1F40C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FB5092A3-B3FA-4AC8-82C3-FA386B848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08F8F5D2-8958-4ED5-94E8-B4AB9F442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7D2E7CC-7DFE-42C8-9E78-44777D7B9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6E57A90F-A41A-4C97-8EA3-ADD911EDD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B9C217A0-4087-4422-8635-C74D0B13A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9C0E89CF-75CB-4D42-9E44-ADF284D84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564F9F3-0D82-4874-9440-38F3AF91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8E318789-20ED-497A-AFEB-3280B07AB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F2256C04-2807-49A4-93C3-95542421D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14FBD6ED-2E68-4F38-BF88-DC75DAECA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AF7BF2B0-9477-4227-9CDB-98E8AF7C1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7B6B9DAA-B992-45AD-A992-9CDFB41B9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DE418D1-D67F-4FD8-BA49-CC986A712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39AB1E1F-243A-489C-8753-69078993E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F5E4BFF9-A8A8-4B08-AC59-228B81E02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D3D80DFA-96DF-4CD6-B136-557368FF3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1ED3E86E-8BEE-463D-A646-180ABD21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ADD483A5-049C-4EBA-B2D1-910117903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1116FEF0-D89A-43D8-B160-04E86A39F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517D6EEA-1BB1-4EC1-87B7-2CAFBE348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2EBD1224-D8F1-4976-BE1F-B4ABB071A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DEBB9B87-CACC-4819-BEFA-C8A0C1AF2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259DF1F-DEAD-492D-AFEE-BA7BB1A7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D3573A36-F1A6-4532-829C-AE49B7CE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F1A8D26A-350C-45FE-AA87-4AC5C0568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5044A982-3E0F-4D17-9104-27E2D2D2F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68EB580A-7544-41A1-AE10-5C52B00FB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5DBF4F2-4158-4DA7-AF14-7F9DDF07B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F43513B1-0D48-4482-AA4E-2046DE585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AC04BF60-8F64-4663-A8B4-D8BC1943B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1B9A4999-4058-4260-B3D7-A8B6C1361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9FCBE72-DC7B-42FD-B59A-E1714802E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2FC3A23A-4EDB-4DD4-B293-746E0255A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60BE1A94-01D7-8526-F71A-BD7CF93E9659}"/>
              </a:ext>
            </a:extLst>
          </p:cNvPr>
          <p:cNvSpPr txBox="1">
            <a:spLocks/>
          </p:cNvSpPr>
          <p:nvPr/>
        </p:nvSpPr>
        <p:spPr>
          <a:xfrm>
            <a:off x="5550610" y="716219"/>
            <a:ext cx="6719001" cy="60712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Echocardiography and Doppler (TTE): </a:t>
            </a:r>
            <a:r>
              <a:rPr kumimoji="0" lang="en-US" sz="2400" b="1" i="0" u="none" strike="noStrike" kern="1200" cap="none" spc="0" normalizeH="0" baseline="0" noProof="0" dirty="0">
                <a:ln>
                  <a:noFill/>
                </a:ln>
                <a:solidFill>
                  <a:prstClr val="white"/>
                </a:solidFill>
                <a:effectLst/>
                <a:highlight>
                  <a:srgbClr val="FF0000"/>
                </a:highlight>
                <a:uLnTx/>
                <a:uFillTx/>
                <a:latin typeface="Calibri" panose="020F0502020204030204"/>
                <a:ea typeface="+mn-ea"/>
                <a:cs typeface="+mn-cs"/>
              </a:rPr>
              <a:t>First-line diagnostic tool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assess the severity: LV dilatation.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CXR</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Cardiomegaly: Dilating ascending aorta </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Pulmonary oedema ( Acute AR) with normal cardiac size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ECG: LV hypertrophy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CTA Chest (or TEE): best diagnostic tool if aortic dissection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Cardiac MRI: Inadequate Echo (Evaluate Anatomy)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Cardiac catheterisation: Inadequate Echo (Evaluate hemodynamic)</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Exercise stress testing: assess fitness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Other investigation: blood culture, BNP</a:t>
            </a:r>
          </a:p>
        </p:txBody>
      </p:sp>
      <p:sp>
        <p:nvSpPr>
          <p:cNvPr id="7" name="TextBox 6">
            <a:extLst>
              <a:ext uri="{FF2B5EF4-FFF2-40B4-BE49-F238E27FC236}">
                <a16:creationId xmlns:a16="http://schemas.microsoft.com/office/drawing/2014/main" id="{87F6EF2E-4976-1F01-D142-B073F7C2D708}"/>
              </a:ext>
            </a:extLst>
          </p:cNvPr>
          <p:cNvSpPr txBox="1"/>
          <p:nvPr/>
        </p:nvSpPr>
        <p:spPr>
          <a:xfrm>
            <a:off x="295932" y="5589721"/>
            <a:ext cx="4959783" cy="1200329"/>
          </a:xfrm>
          <a:prstGeom prst="rect">
            <a:avLst/>
          </a:prstGeom>
          <a:noFill/>
          <a:ln>
            <a:solidFill>
              <a:srgbClr val="FF0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Findings specific to acute AR</a:t>
            </a:r>
          </a:p>
          <a:p>
            <a:pPr marL="231775" marR="0" lvl="0" indent="-1158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Reduced cardiac output</a:t>
            </a:r>
          </a:p>
          <a:p>
            <a:pPr marL="231775" marR="0" lvl="0" indent="-1158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Elevated end-diastolic left ventricular pressure</a:t>
            </a:r>
          </a:p>
          <a:p>
            <a:pPr marL="231775" marR="0" lvl="0" indent="-115888"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Early mitral valve closing </a:t>
            </a:r>
          </a:p>
        </p:txBody>
      </p:sp>
      <p:sp>
        <p:nvSpPr>
          <p:cNvPr id="8" name="TextBox 7">
            <a:extLst>
              <a:ext uri="{FF2B5EF4-FFF2-40B4-BE49-F238E27FC236}">
                <a16:creationId xmlns:a16="http://schemas.microsoft.com/office/drawing/2014/main" id="{F8D8A5EF-2922-873E-FB1C-639AAB8282C3}"/>
              </a:ext>
            </a:extLst>
          </p:cNvPr>
          <p:cNvSpPr txBox="1"/>
          <p:nvPr/>
        </p:nvSpPr>
        <p:spPr>
          <a:xfrm>
            <a:off x="0" y="200984"/>
            <a:ext cx="6137236" cy="461665"/>
          </a:xfrm>
          <a:prstGeom prst="rect">
            <a:avLst/>
          </a:prstGeom>
          <a:noFill/>
        </p:spPr>
        <p:txBody>
          <a:bodyPr wrap="square">
            <a:spAutoFit/>
          </a:bodyPr>
          <a:lstStyle/>
          <a:p>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(Regurgitant jet is diagnostic)</a:t>
            </a:r>
            <a:endParaRPr lang="en-US" dirty="0"/>
          </a:p>
        </p:txBody>
      </p:sp>
    </p:spTree>
    <p:extLst>
      <p:ext uri="{BB962C8B-B14F-4D97-AF65-F5344CB8AC3E}">
        <p14:creationId xmlns:p14="http://schemas.microsoft.com/office/powerpoint/2010/main" val="2721825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64D602-7796-4926-295C-9C5A584AB688}"/>
              </a:ext>
            </a:extLst>
          </p:cNvPr>
          <p:cNvSpPr txBox="1"/>
          <p:nvPr/>
        </p:nvSpPr>
        <p:spPr>
          <a:xfrm>
            <a:off x="129091" y="1390012"/>
            <a:ext cx="4830184" cy="1754326"/>
          </a:xfrm>
          <a:prstGeom prst="rect">
            <a:avLst/>
          </a:prstGeom>
          <a:noFill/>
        </p:spPr>
        <p:txBody>
          <a:bodyPr wrap="square">
            <a:spAutoFit/>
          </a:bodyPr>
          <a:lstStyle/>
          <a:p>
            <a:r>
              <a:rPr lang="en-US" b="1" dirty="0">
                <a:solidFill>
                  <a:srgbClr val="FFFF00"/>
                </a:solidFill>
              </a:rPr>
              <a:t>Acute AR : </a:t>
            </a:r>
            <a:r>
              <a:rPr lang="en-US" dirty="0">
                <a:solidFill>
                  <a:srgbClr val="FFFF00"/>
                </a:solidFill>
              </a:rPr>
              <a:t>(Usually symptomatic)</a:t>
            </a:r>
          </a:p>
          <a:p>
            <a:r>
              <a:rPr lang="en-US" b="1" dirty="0">
                <a:solidFill>
                  <a:srgbClr val="FFFF00"/>
                </a:solidFill>
              </a:rPr>
              <a:t>Surgical therapy: immediate </a:t>
            </a:r>
            <a:r>
              <a:rPr lang="en-US" dirty="0">
                <a:solidFill>
                  <a:schemeClr val="bg1"/>
                </a:solidFill>
              </a:rPr>
              <a:t>(AVR) is indicated</a:t>
            </a:r>
          </a:p>
          <a:p>
            <a:r>
              <a:rPr lang="en-US" dirty="0">
                <a:solidFill>
                  <a:schemeClr val="bg1"/>
                </a:solidFill>
              </a:rPr>
              <a:t>Medical therapy: Vasodilators and inotropes</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6" name="TextBox 5">
            <a:extLst>
              <a:ext uri="{FF2B5EF4-FFF2-40B4-BE49-F238E27FC236}">
                <a16:creationId xmlns:a16="http://schemas.microsoft.com/office/drawing/2014/main" id="{91162E70-73EA-3789-22C6-BCE972FCE704}"/>
              </a:ext>
            </a:extLst>
          </p:cNvPr>
          <p:cNvSpPr txBox="1"/>
          <p:nvPr/>
        </p:nvSpPr>
        <p:spPr>
          <a:xfrm>
            <a:off x="5683045" y="797510"/>
            <a:ext cx="6595017"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Chronic AR: (Usually asymptomatic)</a:t>
            </a:r>
          </a:p>
          <a:p>
            <a:pPr lvl="0">
              <a:defRPr/>
            </a:pPr>
            <a:r>
              <a:rPr kumimoji="0" lang="en-US" sz="2400" b="1" i="0" u="none" strike="noStrike" kern="1200" cap="none" spc="0" normalizeH="0" baseline="0" noProof="0" dirty="0">
                <a:ln>
                  <a:noFill/>
                </a:ln>
                <a:solidFill>
                  <a:srgbClr val="92D050"/>
                </a:solidFill>
                <a:effectLst/>
                <a:uLnTx/>
                <a:uFillTx/>
                <a:latin typeface="Calibri" panose="020F0502020204030204"/>
                <a:ea typeface="+mn-ea"/>
                <a:cs typeface="+mn-cs"/>
              </a:rPr>
              <a:t>Surgical therapy: </a:t>
            </a:r>
            <a:r>
              <a:rPr lang="en-US" sz="2400" dirty="0">
                <a:solidFill>
                  <a:prstClr val="white"/>
                </a:solidFill>
              </a:rPr>
              <a:t>Aortic valve replacement (AVR)</a:t>
            </a:r>
            <a:endParaRPr kumimoji="0" lang="en-US" sz="2400" b="1" i="0" u="none" strike="noStrike" kern="1200" cap="none" spc="0" normalizeH="0" baseline="0" noProof="0" dirty="0">
              <a:ln>
                <a:noFill/>
              </a:ln>
              <a:solidFill>
                <a:srgbClr val="92D050"/>
              </a:solidFill>
              <a:effectLst/>
              <a:uLnTx/>
              <a:uFillTx/>
              <a:latin typeface="Calibri" panose="020F0502020204030204"/>
              <a:ea typeface="+mn-ea"/>
              <a:cs typeface="+mn-cs"/>
            </a:endParaRPr>
          </a:p>
          <a:p>
            <a:pPr marL="342900" lvl="0" indent="-342900">
              <a:buFont typeface="Wingdings" panose="05000000000000000000" pitchFamily="2" charset="2"/>
              <a:buChar char="Ø"/>
              <a:defRPr/>
            </a:pPr>
            <a:r>
              <a:rPr lang="en-US" sz="2400" dirty="0">
                <a:solidFill>
                  <a:prstClr val="white"/>
                </a:solidFill>
              </a:rPr>
              <a:t>Symptomatic chronic severe AR </a:t>
            </a:r>
          </a:p>
          <a:p>
            <a:pPr marL="342900" indent="-342900">
              <a:buFont typeface="Wingdings" panose="05000000000000000000" pitchFamily="2" charset="2"/>
              <a:buChar char="Ø"/>
              <a:defRPr/>
            </a:pPr>
            <a:r>
              <a:rPr lang="en-US" sz="2400" dirty="0">
                <a:solidFill>
                  <a:prstClr val="white"/>
                </a:solidFill>
              </a:rPr>
              <a:t>In asymptomatic with LVEF ≤ 50% (Serial Echo)</a:t>
            </a:r>
          </a:p>
          <a:p>
            <a:pPr marL="342900" lvl="0" indent="-342900">
              <a:buFont typeface="Wingdings" panose="05000000000000000000" pitchFamily="2" charset="2"/>
              <a:buChar char="Ø"/>
              <a:defRPr/>
            </a:pPr>
            <a:r>
              <a:rPr lang="en-US" sz="2400" dirty="0">
                <a:solidFill>
                  <a:prstClr val="white"/>
                </a:solidFill>
              </a:rPr>
              <a:t>Advanced left ventricular dilatation</a:t>
            </a:r>
          </a:p>
          <a:p>
            <a:pPr marL="342900" lvl="0" indent="-342900">
              <a:buFont typeface="Wingdings" panose="05000000000000000000" pitchFamily="2" charset="2"/>
              <a:buChar char="Ø"/>
              <a:defRPr/>
            </a:pPr>
            <a:r>
              <a:rPr lang="en-US" sz="2400" dirty="0">
                <a:solidFill>
                  <a:prstClr val="white"/>
                </a:solidFill>
              </a:rPr>
              <a:t>Severe AR undergoing cardiac surgery for other indications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prstClr val="white"/>
              </a:solidFill>
              <a:latin typeface="Calibri" panose="020F0502020204030204"/>
            </a:endParaRPr>
          </a:p>
          <a:p>
            <a:pPr>
              <a:defRPr/>
            </a:pPr>
            <a:r>
              <a:rPr lang="en-US" sz="2400" b="1" dirty="0">
                <a:solidFill>
                  <a:srgbClr val="92D050"/>
                </a:solidFill>
                <a:latin typeface="Calibri" panose="020F0502020204030204"/>
              </a:rPr>
              <a:t>Medical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Treat HTN: Vasodilators ( ACE-I).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ACE inhibitors/ARBs:  severe symptomatic AR and/or LV dysfunction when surgery is 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SBE (Subacute bacterial endocarditis) Prophylaxis</a:t>
            </a:r>
            <a:endParaRPr lang="en-US" sz="2400" dirty="0"/>
          </a:p>
        </p:txBody>
      </p:sp>
      <p:pic>
        <p:nvPicPr>
          <p:cNvPr id="7" name="Picture 6">
            <a:extLst>
              <a:ext uri="{FF2B5EF4-FFF2-40B4-BE49-F238E27FC236}">
                <a16:creationId xmlns:a16="http://schemas.microsoft.com/office/drawing/2014/main" id="{4C7E1570-B20C-0A37-396C-44E74FFF5D7E}"/>
              </a:ext>
            </a:extLst>
          </p:cNvPr>
          <p:cNvPicPr>
            <a:picLocks noChangeAspect="1"/>
          </p:cNvPicPr>
          <p:nvPr/>
        </p:nvPicPr>
        <p:blipFill>
          <a:blip r:embed="rId3"/>
          <a:stretch>
            <a:fillRect/>
          </a:stretch>
        </p:blipFill>
        <p:spPr>
          <a:xfrm>
            <a:off x="211102" y="2931200"/>
            <a:ext cx="4974083" cy="3926800"/>
          </a:xfrm>
          <a:prstGeom prst="rect">
            <a:avLst/>
          </a:prstGeom>
        </p:spPr>
      </p:pic>
      <p:sp>
        <p:nvSpPr>
          <p:cNvPr id="9" name="TextBox 8">
            <a:extLst>
              <a:ext uri="{FF2B5EF4-FFF2-40B4-BE49-F238E27FC236}">
                <a16:creationId xmlns:a16="http://schemas.microsoft.com/office/drawing/2014/main" id="{D9262072-7FAF-B7FC-3CA5-196E617F80AD}"/>
              </a:ext>
            </a:extLst>
          </p:cNvPr>
          <p:cNvSpPr txBox="1"/>
          <p:nvPr/>
        </p:nvSpPr>
        <p:spPr>
          <a:xfrm>
            <a:off x="341555" y="234698"/>
            <a:ext cx="6169510" cy="769441"/>
          </a:xfrm>
          <a:prstGeom prst="rect">
            <a:avLst/>
          </a:prstGeom>
          <a:noFill/>
        </p:spPr>
        <p:txBody>
          <a:bodyPr wrap="square">
            <a:spAutoFit/>
          </a:bodyPr>
          <a:lstStyle/>
          <a:p>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Management of AR</a:t>
            </a:r>
            <a:endParaRPr lang="en-US" b="1" dirty="0"/>
          </a:p>
        </p:txBody>
      </p:sp>
    </p:spTree>
    <p:extLst>
      <p:ext uri="{BB962C8B-B14F-4D97-AF65-F5344CB8AC3E}">
        <p14:creationId xmlns:p14="http://schemas.microsoft.com/office/powerpoint/2010/main" val="1586143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2F708A-0C6A-1EB8-D6A2-61E7E5C65DDC}"/>
              </a:ext>
            </a:extLst>
          </p:cNvPr>
          <p:cNvSpPr>
            <a:spLocks noGrp="1"/>
          </p:cNvSpPr>
          <p:nvPr>
            <p:ph type="title"/>
          </p:nvPr>
        </p:nvSpPr>
        <p:spPr>
          <a:xfrm>
            <a:off x="215153" y="620392"/>
            <a:ext cx="4765638" cy="5504688"/>
          </a:xfrm>
        </p:spPr>
        <p:txBody>
          <a:bodyPr>
            <a:normAutofit/>
          </a:bodyPr>
          <a:lstStyle/>
          <a:p>
            <a:r>
              <a:rPr lang="en-GB" sz="2400" b="1" dirty="0">
                <a:solidFill>
                  <a:schemeClr val="bg1"/>
                </a:solidFill>
              </a:rPr>
              <a:t>A 62-year-old man presented with decreased exercise tolerance and progressive SOB. His pulse is 82/min, and BP: 155/53 mm Hg. Cardiac examination shows a high-pitched, decrescendo murmur immediately after S2 and is heard best along the left sternal border. There is an S3 gallop. Carotid pulses are strong. Which of the following is the most likely diagnosis?</a:t>
            </a:r>
            <a:br>
              <a:rPr lang="en-GB" sz="2400" b="1" dirty="0">
                <a:solidFill>
                  <a:schemeClr val="bg1"/>
                </a:solidFill>
              </a:rPr>
            </a:br>
            <a:br>
              <a:rPr lang="en-GB" sz="2400" dirty="0">
                <a:solidFill>
                  <a:schemeClr val="bg1"/>
                </a:solidFill>
              </a:rPr>
            </a:br>
            <a:endParaRPr lang="en-GB" sz="2400" dirty="0">
              <a:solidFill>
                <a:schemeClr val="bg1"/>
              </a:solidFill>
            </a:endParaRPr>
          </a:p>
        </p:txBody>
      </p:sp>
      <p:graphicFrame>
        <p:nvGraphicFramePr>
          <p:cNvPr id="5" name="Content Placeholder 2">
            <a:extLst>
              <a:ext uri="{FF2B5EF4-FFF2-40B4-BE49-F238E27FC236}">
                <a16:creationId xmlns:a16="http://schemas.microsoft.com/office/drawing/2014/main" id="{6F44F4B6-F1E3-C671-9441-68E3EE3EC91A}"/>
              </a:ext>
            </a:extLst>
          </p:cNvPr>
          <p:cNvGraphicFramePr>
            <a:graphicFrameLocks noGrp="1"/>
          </p:cNvGraphicFramePr>
          <p:nvPr>
            <p:ph idx="1"/>
            <p:extLst>
              <p:ext uri="{D42A27DB-BD31-4B8C-83A1-F6EECF244321}">
                <p14:modId xmlns:p14="http://schemas.microsoft.com/office/powerpoint/2010/main" val="126749552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5461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180DA-4F59-F5AD-6B39-55034A0883CA}"/>
              </a:ext>
            </a:extLst>
          </p:cNvPr>
          <p:cNvSpPr>
            <a:spLocks noGrp="1"/>
          </p:cNvSpPr>
          <p:nvPr>
            <p:ph type="title"/>
          </p:nvPr>
        </p:nvSpPr>
        <p:spPr>
          <a:xfrm>
            <a:off x="139198" y="1708484"/>
            <a:ext cx="5735054" cy="3946359"/>
          </a:xfrm>
        </p:spPr>
        <p:txBody>
          <a:bodyPr>
            <a:noAutofit/>
          </a:bodyPr>
          <a:lstStyle/>
          <a:p>
            <a:r>
              <a:rPr lang="en-US" sz="2800" b="1" dirty="0">
                <a:solidFill>
                  <a:schemeClr val="bg1"/>
                </a:solidFill>
              </a:rPr>
              <a:t>A 35-year-old man with Marfan syndrome presents with exertional dyspnea and pounding headaches for several months. His temperature is 37.0°C , pulse is 90/min, and blood pressure is 135/85 mmHg. On physical examination, the lungs are clear to auscultation. Cardiac auscultation reveals the murmur demonstrated below over the right sternal border. Palpation of the radial arteries shows a rapidly rising and falling arterial pulse. Which of the following is the most likely diagnosis?</a:t>
            </a:r>
            <a:br>
              <a:rPr lang="en-US" sz="2800" b="1" dirty="0">
                <a:solidFill>
                  <a:schemeClr val="bg1"/>
                </a:solidFill>
              </a:rPr>
            </a:br>
            <a:br>
              <a:rPr lang="en-US" sz="2800" b="1" dirty="0">
                <a:solidFill>
                  <a:schemeClr val="bg1"/>
                </a:solidFill>
              </a:rPr>
            </a:br>
            <a:r>
              <a:rPr lang="en-US" sz="2800" b="1" dirty="0">
                <a:solidFill>
                  <a:schemeClr val="bg1"/>
                </a:solidFill>
              </a:rPr>
              <a:t> </a:t>
            </a:r>
            <a:br>
              <a:rPr lang="en-US" sz="2800" b="1" dirty="0">
                <a:solidFill>
                  <a:schemeClr val="bg1"/>
                </a:solidFill>
              </a:rPr>
            </a:br>
            <a:br>
              <a:rPr lang="en-US" sz="2800" b="1" dirty="0">
                <a:solidFill>
                  <a:schemeClr val="bg1"/>
                </a:solidFill>
              </a:rPr>
            </a:br>
            <a:endParaRPr lang="en-GB" sz="2800" b="1" dirty="0">
              <a:solidFill>
                <a:schemeClr val="bg1"/>
              </a:solidFill>
            </a:endParaRPr>
          </a:p>
        </p:txBody>
      </p:sp>
      <p:sp>
        <p:nvSpPr>
          <p:cNvPr id="11" name="Content Placeholder 2">
            <a:extLst>
              <a:ext uri="{FF2B5EF4-FFF2-40B4-BE49-F238E27FC236}">
                <a16:creationId xmlns:a16="http://schemas.microsoft.com/office/drawing/2014/main" id="{F7D8BC9B-C2D3-8F82-2E1B-C0F7A4EC2E90}"/>
              </a:ext>
            </a:extLst>
          </p:cNvPr>
          <p:cNvSpPr>
            <a:spLocks noGrp="1"/>
          </p:cNvSpPr>
          <p:nvPr>
            <p:ph idx="1"/>
          </p:nvPr>
        </p:nvSpPr>
        <p:spPr>
          <a:xfrm>
            <a:off x="6366375" y="2887580"/>
            <a:ext cx="5377782" cy="3260558"/>
          </a:xfrm>
        </p:spPr>
        <p:txBody>
          <a:bodyPr anchor="ctr">
            <a:normAutofit fontScale="70000" lnSpcReduction="20000"/>
          </a:bodyPr>
          <a:lstStyle/>
          <a:p>
            <a:pPr marL="457200" indent="-457200">
              <a:buFont typeface="+mj-lt"/>
              <a:buAutoNum type="alphaUcPeriod"/>
            </a:pPr>
            <a:r>
              <a:rPr lang="en-US" sz="5100" dirty="0"/>
              <a:t>Patent ductus arteriosus</a:t>
            </a:r>
          </a:p>
          <a:p>
            <a:pPr marL="457200" indent="-457200">
              <a:buFont typeface="+mj-lt"/>
              <a:buAutoNum type="alphaUcPeriod"/>
            </a:pPr>
            <a:r>
              <a:rPr lang="en-US" sz="5100" dirty="0"/>
              <a:t>Aortic regurgitation</a:t>
            </a:r>
          </a:p>
          <a:p>
            <a:pPr marL="457200" indent="-457200">
              <a:buFont typeface="+mj-lt"/>
              <a:buAutoNum type="alphaUcPeriod"/>
            </a:pPr>
            <a:r>
              <a:rPr lang="en-US" sz="5100" dirty="0"/>
              <a:t>Aortic stenosis</a:t>
            </a:r>
          </a:p>
          <a:p>
            <a:pPr marL="457200" indent="-457200">
              <a:buFont typeface="+mj-lt"/>
              <a:buAutoNum type="alphaUcPeriod"/>
            </a:pPr>
            <a:r>
              <a:rPr lang="en-US" sz="5100" dirty="0"/>
              <a:t>Coarctation of the aorta</a:t>
            </a:r>
          </a:p>
          <a:p>
            <a:pPr marL="457200" indent="-457200">
              <a:buFont typeface="+mj-lt"/>
              <a:buAutoNum type="alphaUcPeriod"/>
            </a:pPr>
            <a:r>
              <a:rPr lang="en-US" sz="5100" dirty="0"/>
              <a:t>Mitral stenosis</a:t>
            </a:r>
            <a:endParaRPr lang="en-GB" sz="2400" dirty="0"/>
          </a:p>
        </p:txBody>
      </p:sp>
      <p:pic>
        <p:nvPicPr>
          <p:cNvPr id="4" name="Picture 3">
            <a:extLst>
              <a:ext uri="{FF2B5EF4-FFF2-40B4-BE49-F238E27FC236}">
                <a16:creationId xmlns:a16="http://schemas.microsoft.com/office/drawing/2014/main" id="{5E739FDB-A7AF-AE04-6E2A-E89466B816E5}"/>
              </a:ext>
            </a:extLst>
          </p:cNvPr>
          <p:cNvPicPr>
            <a:picLocks noChangeAspect="1"/>
          </p:cNvPicPr>
          <p:nvPr/>
        </p:nvPicPr>
        <p:blipFill>
          <a:blip r:embed="rId2"/>
          <a:stretch>
            <a:fillRect/>
          </a:stretch>
        </p:blipFill>
        <p:spPr>
          <a:xfrm>
            <a:off x="6498721" y="470234"/>
            <a:ext cx="4738773" cy="2476500"/>
          </a:xfrm>
          <a:prstGeom prst="rect">
            <a:avLst/>
          </a:prstGeom>
        </p:spPr>
      </p:pic>
    </p:spTree>
    <p:extLst>
      <p:ext uri="{BB962C8B-B14F-4D97-AF65-F5344CB8AC3E}">
        <p14:creationId xmlns:p14="http://schemas.microsoft.com/office/powerpoint/2010/main" val="3750741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180DA-4F59-F5AD-6B39-55034A0883CA}"/>
              </a:ext>
            </a:extLst>
          </p:cNvPr>
          <p:cNvSpPr>
            <a:spLocks noGrp="1"/>
          </p:cNvSpPr>
          <p:nvPr>
            <p:ph type="title"/>
          </p:nvPr>
        </p:nvSpPr>
        <p:spPr>
          <a:xfrm>
            <a:off x="174455" y="2544679"/>
            <a:ext cx="5735054" cy="3946359"/>
          </a:xfrm>
        </p:spPr>
        <p:txBody>
          <a:bodyPr>
            <a:noAutofit/>
          </a:bodyPr>
          <a:lstStyle/>
          <a:p>
            <a:r>
              <a:rPr lang="en-US" sz="2800" b="1" dirty="0">
                <a:solidFill>
                  <a:schemeClr val="bg1"/>
                </a:solidFill>
              </a:rPr>
              <a:t>A 30-year-old woman presented with shortness of breath on exertion and occasional chest pain. does not use tobacco, alcohol, or illicit drugs. She immigrated from Peru two years ago with her family. Her temperature is 36.4°C ; pulse is 115/min, respirations are 24/min, and blood pressure is 130/60 mm Hg. Physical examination shows pulsations of the nail bed. Cardiac examination shows an abnormal heart sound over the left sternal border on auscultation (see image below). Which of the following maneuvers will likely decrease the intensity of this heart sound?</a:t>
            </a: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br>
              <a:rPr lang="en-US" sz="2800" b="1" dirty="0">
                <a:solidFill>
                  <a:schemeClr val="bg1"/>
                </a:solidFill>
              </a:rPr>
            </a:br>
            <a:endParaRPr lang="en-GB" sz="2800" b="1" dirty="0">
              <a:solidFill>
                <a:schemeClr val="bg1"/>
              </a:solidFill>
            </a:endParaRPr>
          </a:p>
        </p:txBody>
      </p:sp>
      <p:sp>
        <p:nvSpPr>
          <p:cNvPr id="11" name="Content Placeholder 2">
            <a:extLst>
              <a:ext uri="{FF2B5EF4-FFF2-40B4-BE49-F238E27FC236}">
                <a16:creationId xmlns:a16="http://schemas.microsoft.com/office/drawing/2014/main" id="{F7D8BC9B-C2D3-8F82-2E1B-C0F7A4EC2E90}"/>
              </a:ext>
            </a:extLst>
          </p:cNvPr>
          <p:cNvSpPr>
            <a:spLocks noGrp="1"/>
          </p:cNvSpPr>
          <p:nvPr>
            <p:ph idx="1"/>
          </p:nvPr>
        </p:nvSpPr>
        <p:spPr>
          <a:xfrm>
            <a:off x="6366375" y="2887580"/>
            <a:ext cx="5377782" cy="3500186"/>
          </a:xfrm>
        </p:spPr>
        <p:txBody>
          <a:bodyPr anchor="ctr">
            <a:normAutofit/>
          </a:bodyPr>
          <a:lstStyle/>
          <a:p>
            <a:pPr marL="457200" indent="-457200">
              <a:buFont typeface="+mj-lt"/>
              <a:buAutoNum type="alphaUcPeriod"/>
            </a:pPr>
            <a:r>
              <a:rPr lang="en-US" sz="2400" b="1" dirty="0"/>
              <a:t>Sustained hand grip</a:t>
            </a:r>
          </a:p>
          <a:p>
            <a:pPr marL="457200" indent="-457200">
              <a:buFont typeface="+mj-lt"/>
              <a:buAutoNum type="alphaUcPeriod"/>
            </a:pPr>
            <a:r>
              <a:rPr lang="en-US" sz="2400" b="1" dirty="0"/>
              <a:t>Rapid squatting </a:t>
            </a:r>
          </a:p>
          <a:p>
            <a:pPr marL="457200" indent="-457200">
              <a:buFont typeface="+mj-lt"/>
              <a:buAutoNum type="alphaUcPeriod"/>
            </a:pPr>
            <a:r>
              <a:rPr lang="en-US" sz="2400" b="1" dirty="0"/>
              <a:t>Passive leg raising </a:t>
            </a:r>
          </a:p>
          <a:p>
            <a:pPr marL="457200" indent="-457200">
              <a:buFont typeface="+mj-lt"/>
              <a:buAutoNum type="alphaUcPeriod"/>
            </a:pPr>
            <a:r>
              <a:rPr lang="en-US" sz="2400" b="1" dirty="0"/>
              <a:t>Abrupt standing </a:t>
            </a:r>
          </a:p>
          <a:p>
            <a:pPr marL="0" indent="0">
              <a:buNone/>
            </a:pPr>
            <a:br>
              <a:rPr lang="en-US" sz="2400" b="1" dirty="0"/>
            </a:br>
            <a:endParaRPr lang="en-GB" sz="2400" dirty="0"/>
          </a:p>
        </p:txBody>
      </p:sp>
      <p:pic>
        <p:nvPicPr>
          <p:cNvPr id="4" name="Picture 3">
            <a:extLst>
              <a:ext uri="{FF2B5EF4-FFF2-40B4-BE49-F238E27FC236}">
                <a16:creationId xmlns:a16="http://schemas.microsoft.com/office/drawing/2014/main" id="{5E739FDB-A7AF-AE04-6E2A-E89466B816E5}"/>
              </a:ext>
            </a:extLst>
          </p:cNvPr>
          <p:cNvPicPr>
            <a:picLocks noChangeAspect="1"/>
          </p:cNvPicPr>
          <p:nvPr/>
        </p:nvPicPr>
        <p:blipFill>
          <a:blip r:embed="rId2"/>
          <a:stretch>
            <a:fillRect/>
          </a:stretch>
        </p:blipFill>
        <p:spPr>
          <a:xfrm>
            <a:off x="6498721" y="470234"/>
            <a:ext cx="4738773" cy="2476500"/>
          </a:xfrm>
          <a:prstGeom prst="rect">
            <a:avLst/>
          </a:prstGeom>
        </p:spPr>
      </p:pic>
    </p:spTree>
    <p:extLst>
      <p:ext uri="{BB962C8B-B14F-4D97-AF65-F5344CB8AC3E}">
        <p14:creationId xmlns:p14="http://schemas.microsoft.com/office/powerpoint/2010/main" val="2044880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9675-F963-C52B-DA5D-648469501D34}"/>
              </a:ext>
            </a:extLst>
          </p:cNvPr>
          <p:cNvSpPr>
            <a:spLocks noGrp="1"/>
          </p:cNvSpPr>
          <p:nvPr>
            <p:ph type="title"/>
          </p:nvPr>
        </p:nvSpPr>
        <p:spPr>
          <a:xfrm>
            <a:off x="5742039" y="108369"/>
            <a:ext cx="5680587" cy="706591"/>
          </a:xfrm>
        </p:spPr>
        <p:txBody>
          <a:bodyPr>
            <a:normAutofit/>
          </a:bodyPr>
          <a:lstStyle/>
          <a:p>
            <a:pPr algn="ctr"/>
            <a:r>
              <a:rPr lang="en-US" sz="2800" b="1" dirty="0">
                <a:solidFill>
                  <a:schemeClr val="bg1"/>
                </a:solidFill>
              </a:rPr>
              <a:t>Normal heart sounds &amp; S2 splitting</a:t>
            </a:r>
          </a:p>
        </p:txBody>
      </p:sp>
      <p:pic>
        <p:nvPicPr>
          <p:cNvPr id="4" name="Content Placeholder 3">
            <a:extLst>
              <a:ext uri="{FF2B5EF4-FFF2-40B4-BE49-F238E27FC236}">
                <a16:creationId xmlns:a16="http://schemas.microsoft.com/office/drawing/2014/main" id="{CD3FD7FD-507B-EACA-F038-A9C41A2D1370}"/>
              </a:ext>
            </a:extLst>
          </p:cNvPr>
          <p:cNvPicPr>
            <a:picLocks noGrp="1" noChangeAspect="1"/>
          </p:cNvPicPr>
          <p:nvPr>
            <p:ph idx="1"/>
          </p:nvPr>
        </p:nvPicPr>
        <p:blipFill rotWithShape="1">
          <a:blip r:embed="rId2"/>
          <a:srcRect t="9135" b="9531"/>
          <a:stretch/>
        </p:blipFill>
        <p:spPr>
          <a:xfrm>
            <a:off x="226142" y="961007"/>
            <a:ext cx="7993625" cy="5646270"/>
          </a:xfrm>
          <a:prstGeom prst="rect">
            <a:avLst/>
          </a:prstGeom>
        </p:spPr>
      </p:pic>
      <mc:AlternateContent xmlns:mc="http://schemas.openxmlformats.org/markup-compatibility/2006">
        <mc:Choice xmlns:am3d="http://schemas.microsoft.com/office/drawing/2017/model3d" Requires="am3d">
          <p:graphicFrame>
            <p:nvGraphicFramePr>
              <p:cNvPr id="10" name="3D Model 9" descr="Beating heart">
                <a:extLst>
                  <a:ext uri="{FF2B5EF4-FFF2-40B4-BE49-F238E27FC236}">
                    <a16:creationId xmlns:a16="http://schemas.microsoft.com/office/drawing/2014/main" id="{7EF3B71D-3188-EA0E-CC24-E1A2900C1200}"/>
                  </a:ext>
                </a:extLst>
              </p:cNvPr>
              <p:cNvGraphicFramePr>
                <a:graphicFrameLocks noChangeAspect="1"/>
              </p:cNvGraphicFramePr>
              <p:nvPr>
                <p:extLst>
                  <p:ext uri="{D42A27DB-BD31-4B8C-83A1-F6EECF244321}">
                    <p14:modId xmlns:p14="http://schemas.microsoft.com/office/powerpoint/2010/main" val="1234783599"/>
                  </p:ext>
                </p:extLst>
              </p:nvPr>
            </p:nvGraphicFramePr>
            <p:xfrm>
              <a:off x="8274321" y="1510979"/>
              <a:ext cx="3691537" cy="5347021"/>
            </p:xfrm>
            <a:graphic>
              <a:graphicData uri="http://schemas.microsoft.com/office/drawing/2017/model3d">
                <am3d:model3d r:embed="rId3">
                  <am3d:spPr>
                    <a:xfrm>
                      <a:off x="0" y="0"/>
                      <a:ext cx="3691537" cy="5347021"/>
                    </a:xfrm>
                    <a:prstGeom prst="rect">
                      <a:avLst/>
                    </a:prstGeom>
                  </am3d:spPr>
                  <am3d:camera>
                    <am3d:pos x="0" y="0" z="64201578"/>
                    <am3d:up dx="0" dy="36000000" dz="0"/>
                    <am3d:lookAt x="0" y="0" z="0"/>
                    <am3d:perspective fov="2700000"/>
                  </am3d:camera>
                  <am3d:trans>
                    <am3d:meterPerModelUnit n="5624546" d="1000000"/>
                    <am3d:preTrans dx="225996" dy="-17636886" dz="3137461"/>
                    <am3d:scale>
                      <am3d:sx n="1000000" d="1000000"/>
                      <am3d:sy n="1000000" d="1000000"/>
                      <am3d:sz n="1000000" d="1000000"/>
                    </am3d:scale>
                    <am3d:rot ax="575120" ay="498867" az="83932"/>
                    <am3d:postTrans dx="0" dy="0" dz="0"/>
                  </am3d:trans>
                  <am3d:raster rName="Office3DRenderer" rVer="16.0.8326">
                    <am3d:blip r:embed="rId4"/>
                  </am3d:raster>
                  <am3d:extLst>
                    <a:ext uri="{E9DE012E-A134-456F-84FE-255F9AAD75C6}">
                      <a3danim:posterFrame xmlns:a3danim="http://schemas.microsoft.com/office/drawing/2018/animation/model3d" animId="0"/>
                    </a:ext>
                  </am3d:extLst>
                  <am3d:objViewport viewportSz="73069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Beating heart">
                <a:extLst>
                  <a:ext uri="{FF2B5EF4-FFF2-40B4-BE49-F238E27FC236}">
                    <a16:creationId xmlns:a16="http://schemas.microsoft.com/office/drawing/2014/main" id="{7EF3B71D-3188-EA0E-CC24-E1A2900C1200}"/>
                  </a:ext>
                </a:extLst>
              </p:cNvPr>
              <p:cNvPicPr>
                <a:picLocks noGrp="1" noRot="1" noChangeAspect="1" noMove="1" noResize="1" noEditPoints="1" noAdjustHandles="1" noChangeArrowheads="1" noChangeShapeType="1" noCrop="1"/>
              </p:cNvPicPr>
              <p:nvPr/>
            </p:nvPicPr>
            <p:blipFill>
              <a:blip r:embed="rId4"/>
              <a:stretch>
                <a:fillRect/>
              </a:stretch>
            </p:blipFill>
            <p:spPr>
              <a:xfrm>
                <a:off x="8274321" y="1510979"/>
                <a:ext cx="3691537" cy="5347021"/>
              </a:xfrm>
              <a:prstGeom prst="rect">
                <a:avLst/>
              </a:prstGeom>
            </p:spPr>
          </p:pic>
        </mc:Fallback>
      </mc:AlternateContent>
      <p:sp>
        <p:nvSpPr>
          <p:cNvPr id="5" name="TextBox 4">
            <a:extLst>
              <a:ext uri="{FF2B5EF4-FFF2-40B4-BE49-F238E27FC236}">
                <a16:creationId xmlns:a16="http://schemas.microsoft.com/office/drawing/2014/main" id="{50334AEE-939D-812F-7358-3C949E58405B}"/>
              </a:ext>
            </a:extLst>
          </p:cNvPr>
          <p:cNvSpPr txBox="1"/>
          <p:nvPr/>
        </p:nvSpPr>
        <p:spPr>
          <a:xfrm>
            <a:off x="-442452" y="0"/>
            <a:ext cx="6096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Basic concept</a:t>
            </a:r>
          </a:p>
        </p:txBody>
      </p:sp>
    </p:spTree>
    <p:extLst>
      <p:ext uri="{BB962C8B-B14F-4D97-AF65-F5344CB8AC3E}">
        <p14:creationId xmlns:p14="http://schemas.microsoft.com/office/powerpoint/2010/main" val="357789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 fill="hold"/>
                                        <p:tgtEl>
                                          <p:spTgt spid="10"/>
                                        </p:tgtEl>
                                        <p:attrNameLst>
                                          <p:attrName>ppt_x</p:attrName>
                                        </p:attrNameLst>
                                      </p:cBhvr>
                                      <p:tavLst>
                                        <p:tav tm="0">
                                          <p:val>
                                            <p:strVal val="#ppt_x"/>
                                          </p:val>
                                        </p:tav>
                                        <p:tav tm="100000">
                                          <p:val>
                                            <p:strVal val="#ppt_x"/>
                                          </p:val>
                                        </p:tav>
                                      </p:tavLst>
                                    </p:anim>
                                    <p:anim calcmode="lin" valueType="num">
                                      <p:cBhvr additive="base">
                                        <p:cTn id="8" dur="1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222F47-E585-C709-5CB8-6D8886AD36DB}"/>
              </a:ext>
            </a:extLst>
          </p:cNvPr>
          <p:cNvPicPr>
            <a:picLocks noGrp="1" noChangeAspect="1"/>
          </p:cNvPicPr>
          <p:nvPr>
            <p:ph idx="1"/>
          </p:nvPr>
        </p:nvPicPr>
        <p:blipFill>
          <a:blip r:embed="rId2"/>
          <a:stretch>
            <a:fillRect/>
          </a:stretch>
        </p:blipFill>
        <p:spPr>
          <a:xfrm>
            <a:off x="185852" y="296863"/>
            <a:ext cx="8807115" cy="6264274"/>
          </a:xfrm>
          <a:prstGeom prst="rect">
            <a:avLst/>
          </a:prstGeom>
        </p:spPr>
      </p:pic>
      <p:sp>
        <p:nvSpPr>
          <p:cNvPr id="2" name="Rectangle 1">
            <a:extLst>
              <a:ext uri="{FF2B5EF4-FFF2-40B4-BE49-F238E27FC236}">
                <a16:creationId xmlns:a16="http://schemas.microsoft.com/office/drawing/2014/main" id="{EA403F8A-E69F-7DF7-F95F-9A7B01F1360B}"/>
              </a:ext>
            </a:extLst>
          </p:cNvPr>
          <p:cNvSpPr/>
          <p:nvPr/>
        </p:nvSpPr>
        <p:spPr>
          <a:xfrm>
            <a:off x="9380668" y="2162287"/>
            <a:ext cx="2721685" cy="1656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highlight>
                  <a:srgbClr val="FFFF00"/>
                </a:highlight>
              </a:rPr>
              <a:t>SDL</a:t>
            </a:r>
          </a:p>
        </p:txBody>
      </p:sp>
    </p:spTree>
    <p:extLst>
      <p:ext uri="{BB962C8B-B14F-4D97-AF65-F5344CB8AC3E}">
        <p14:creationId xmlns:p14="http://schemas.microsoft.com/office/powerpoint/2010/main" val="331912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5623-E24E-62B8-7680-12D8439392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FEB9A3-D352-F80A-6FF3-ED00C874FFDC}"/>
              </a:ext>
            </a:extLst>
          </p:cNvPr>
          <p:cNvPicPr>
            <a:picLocks noGrp="1" noChangeAspect="1"/>
          </p:cNvPicPr>
          <p:nvPr>
            <p:ph idx="1"/>
          </p:nvPr>
        </p:nvPicPr>
        <p:blipFill>
          <a:blip r:embed="rId2"/>
          <a:stretch>
            <a:fillRect/>
          </a:stretch>
        </p:blipFill>
        <p:spPr>
          <a:xfrm>
            <a:off x="838200" y="365124"/>
            <a:ext cx="10921181" cy="6202823"/>
          </a:xfrm>
        </p:spPr>
      </p:pic>
    </p:spTree>
    <p:extLst>
      <p:ext uri="{BB962C8B-B14F-4D97-AF65-F5344CB8AC3E}">
        <p14:creationId xmlns:p14="http://schemas.microsoft.com/office/powerpoint/2010/main" val="3091096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7E259-A73E-ABDC-97F9-3132254F6BD0}"/>
              </a:ext>
            </a:extLst>
          </p:cNvPr>
          <p:cNvSpPr/>
          <p:nvPr/>
        </p:nvSpPr>
        <p:spPr>
          <a:xfrm>
            <a:off x="408790" y="134946"/>
            <a:ext cx="6204190"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Basic concept</a:t>
            </a:r>
          </a:p>
        </p:txBody>
      </p:sp>
      <p:sp>
        <p:nvSpPr>
          <p:cNvPr id="5" name="Text Box 5">
            <a:extLst>
              <a:ext uri="{FF2B5EF4-FFF2-40B4-BE49-F238E27FC236}">
                <a16:creationId xmlns:a16="http://schemas.microsoft.com/office/drawing/2014/main" id="{2AEF3CB5-F731-B105-EB5B-48B50FCFCE98}"/>
              </a:ext>
            </a:extLst>
          </p:cNvPr>
          <p:cNvSpPr txBox="1">
            <a:spLocks noChangeArrowheads="1"/>
          </p:cNvSpPr>
          <p:nvPr/>
        </p:nvSpPr>
        <p:spPr bwMode="auto">
          <a:xfrm>
            <a:off x="701040" y="1328113"/>
            <a:ext cx="1078992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eaLnBrk="1" hangingPunct="1"/>
            <a:r>
              <a:rPr lang="en-US" altLang="en-US" sz="2800" dirty="0" err="1">
                <a:solidFill>
                  <a:schemeClr val="folHlink"/>
                </a:solidFill>
                <a:latin typeface="Times New Roman" panose="02020603050405020304" pitchFamily="18" charset="0"/>
                <a:cs typeface="Times New Roman" panose="02020603050405020304" pitchFamily="18" charset="0"/>
              </a:rPr>
              <a:t>Regurg</a:t>
            </a:r>
            <a:r>
              <a:rPr lang="en-US" altLang="en-US" sz="2800" dirty="0">
                <a:solidFill>
                  <a:schemeClr val="folHlink"/>
                </a:solidFill>
                <a:latin typeface="Times New Roman" panose="02020603050405020304" pitchFamily="18" charset="0"/>
                <a:cs typeface="Times New Roman" panose="02020603050405020304" pitchFamily="18" charset="0"/>
              </a:rPr>
              <a:t>/ </a:t>
            </a:r>
            <a:r>
              <a:rPr lang="en-US" altLang="en-US" sz="2800" dirty="0" err="1">
                <a:solidFill>
                  <a:schemeClr val="folHlink"/>
                </a:solidFill>
                <a:latin typeface="Times New Roman" panose="02020603050405020304" pitchFamily="18" charset="0"/>
                <a:cs typeface="Times New Roman" panose="02020603050405020304" pitchFamily="18" charset="0"/>
              </a:rPr>
              <a:t>Insuff</a:t>
            </a:r>
            <a:r>
              <a:rPr lang="en-US" altLang="en-US" sz="2800" dirty="0">
                <a:latin typeface="Times New Roman" panose="02020603050405020304" pitchFamily="18" charset="0"/>
                <a:cs typeface="Times New Roman" panose="02020603050405020304" pitchFamily="18" charset="0"/>
              </a:rPr>
              <a:t> – </a:t>
            </a:r>
            <a:r>
              <a:rPr lang="en-US" altLang="en-US" sz="2800" b="0" dirty="0">
                <a:solidFill>
                  <a:srgbClr val="FFFF00"/>
                </a:solidFill>
                <a:latin typeface="Times New Roman" panose="02020603050405020304" pitchFamily="18" charset="0"/>
                <a:cs typeface="Times New Roman" panose="02020603050405020304" pitchFamily="18" charset="0"/>
              </a:rPr>
              <a:t>leaking (</a:t>
            </a:r>
            <a:r>
              <a:rPr lang="en-US" altLang="en-US" sz="2800" i="1" dirty="0">
                <a:solidFill>
                  <a:srgbClr val="FFFF00"/>
                </a:solidFill>
                <a:latin typeface="Times New Roman" panose="02020603050405020304" pitchFamily="18" charset="0"/>
                <a:cs typeface="Times New Roman" panose="02020603050405020304" pitchFamily="18" charset="0"/>
              </a:rPr>
              <a:t>backflow</a:t>
            </a:r>
            <a:r>
              <a:rPr lang="en-US" altLang="en-US" sz="2800" b="0" dirty="0">
                <a:solidFill>
                  <a:srgbClr val="FFFF00"/>
                </a:solidFill>
                <a:latin typeface="Times New Roman" panose="02020603050405020304" pitchFamily="18" charset="0"/>
                <a:cs typeface="Times New Roman" panose="02020603050405020304" pitchFamily="18" charset="0"/>
              </a:rPr>
              <a:t>) of blood across </a:t>
            </a:r>
            <a:r>
              <a:rPr lang="en-US" altLang="en-US" sz="2800" b="0" dirty="0">
                <a:latin typeface="Times New Roman" panose="02020603050405020304" pitchFamily="18" charset="0"/>
                <a:cs typeface="Times New Roman" panose="02020603050405020304" pitchFamily="18" charset="0"/>
              </a:rPr>
              <a:t>a </a:t>
            </a:r>
            <a:r>
              <a:rPr lang="en-US" altLang="en-US" sz="2800" i="1" dirty="0">
                <a:solidFill>
                  <a:schemeClr val="folHlink"/>
                </a:solidFill>
                <a:latin typeface="Times New Roman" panose="02020603050405020304" pitchFamily="18" charset="0"/>
                <a:cs typeface="Times New Roman" panose="02020603050405020304" pitchFamily="18" charset="0"/>
              </a:rPr>
              <a:t>closed</a:t>
            </a:r>
            <a:r>
              <a:rPr lang="en-US" altLang="en-US" sz="2800" b="0" dirty="0">
                <a:latin typeface="Times New Roman" panose="02020603050405020304" pitchFamily="18" charset="0"/>
                <a:cs typeface="Times New Roman" panose="02020603050405020304" pitchFamily="18" charset="0"/>
              </a:rPr>
              <a:t> </a:t>
            </a:r>
            <a:r>
              <a:rPr lang="en-US" altLang="en-US" sz="2800" b="0" dirty="0">
                <a:solidFill>
                  <a:srgbClr val="FFFF00"/>
                </a:solidFill>
                <a:latin typeface="Times New Roman" panose="02020603050405020304" pitchFamily="18" charset="0"/>
                <a:cs typeface="Times New Roman" panose="02020603050405020304" pitchFamily="18" charset="0"/>
              </a:rPr>
              <a:t>valve</a:t>
            </a:r>
          </a:p>
          <a:p>
            <a:pPr eaLnBrk="1" hangingPunct="1"/>
            <a:endParaRPr lang="en-US" altLang="en-US" sz="1000" b="0" dirty="0">
              <a:latin typeface="Times New Roman" panose="02020603050405020304" pitchFamily="18" charset="0"/>
              <a:cs typeface="Times New Roman" panose="02020603050405020304" pitchFamily="18" charset="0"/>
            </a:endParaRPr>
          </a:p>
          <a:p>
            <a:pPr eaLnBrk="1" hangingPunct="1"/>
            <a:r>
              <a:rPr lang="en-US" altLang="en-US" sz="2800" dirty="0">
                <a:solidFill>
                  <a:schemeClr val="folHlink"/>
                </a:solidFill>
                <a:latin typeface="Times New Roman" panose="02020603050405020304" pitchFamily="18" charset="0"/>
                <a:cs typeface="Times New Roman" panose="02020603050405020304" pitchFamily="18" charset="0"/>
              </a:rPr>
              <a:t>Stenosis</a:t>
            </a:r>
            <a:r>
              <a:rPr lang="en-US" altLang="en-US" sz="2800" b="0" dirty="0">
                <a:latin typeface="Times New Roman" panose="02020603050405020304" pitchFamily="18" charset="0"/>
                <a:cs typeface="Times New Roman" panose="02020603050405020304" pitchFamily="18" charset="0"/>
              </a:rPr>
              <a:t> </a:t>
            </a:r>
            <a:r>
              <a:rPr lang="en-US" altLang="en-US" sz="2800" b="0" dirty="0">
                <a:solidFill>
                  <a:srgbClr val="FFFF00"/>
                </a:solidFill>
                <a:latin typeface="Times New Roman" panose="02020603050405020304" pitchFamily="18" charset="0"/>
                <a:cs typeface="Times New Roman" panose="02020603050405020304" pitchFamily="18" charset="0"/>
              </a:rPr>
              <a:t>– Obstruction of (</a:t>
            </a:r>
            <a:r>
              <a:rPr lang="en-US" altLang="en-US" sz="2800" i="1" dirty="0">
                <a:solidFill>
                  <a:srgbClr val="FFFF00"/>
                </a:solidFill>
                <a:latin typeface="Times New Roman" panose="02020603050405020304" pitchFamily="18" charset="0"/>
                <a:cs typeface="Times New Roman" panose="02020603050405020304" pitchFamily="18" charset="0"/>
              </a:rPr>
              <a:t>forward</a:t>
            </a:r>
            <a:r>
              <a:rPr lang="en-US" altLang="en-US" sz="2800" b="0" dirty="0">
                <a:solidFill>
                  <a:srgbClr val="FFFF00"/>
                </a:solidFill>
                <a:latin typeface="Times New Roman" panose="02020603050405020304" pitchFamily="18" charset="0"/>
                <a:cs typeface="Times New Roman" panose="02020603050405020304" pitchFamily="18" charset="0"/>
              </a:rPr>
              <a:t>) flow across an</a:t>
            </a:r>
            <a:r>
              <a:rPr lang="en-US" altLang="en-US" sz="2800" b="0" dirty="0">
                <a:latin typeface="Times New Roman" panose="02020603050405020304" pitchFamily="18" charset="0"/>
                <a:cs typeface="Times New Roman" panose="02020603050405020304" pitchFamily="18" charset="0"/>
              </a:rPr>
              <a:t> </a:t>
            </a:r>
            <a:r>
              <a:rPr lang="en-US" altLang="en-US" sz="2800" i="1" dirty="0">
                <a:solidFill>
                  <a:schemeClr val="folHlink"/>
                </a:solidFill>
                <a:latin typeface="Times New Roman" panose="02020603050405020304" pitchFamily="18" charset="0"/>
                <a:cs typeface="Times New Roman" panose="02020603050405020304" pitchFamily="18" charset="0"/>
              </a:rPr>
              <a:t>opened</a:t>
            </a:r>
            <a:r>
              <a:rPr lang="en-US" altLang="en-US" sz="2800" b="0" dirty="0">
                <a:solidFill>
                  <a:schemeClr val="accent1"/>
                </a:solidFill>
                <a:latin typeface="Times New Roman" panose="02020603050405020304" pitchFamily="18" charset="0"/>
                <a:cs typeface="Times New Roman" panose="02020603050405020304" pitchFamily="18" charset="0"/>
              </a:rPr>
              <a:t> </a:t>
            </a:r>
            <a:r>
              <a:rPr lang="en-US" altLang="en-US" sz="2800" b="0" dirty="0">
                <a:solidFill>
                  <a:srgbClr val="FFFF00"/>
                </a:solidFill>
                <a:latin typeface="Times New Roman" panose="02020603050405020304" pitchFamily="18" charset="0"/>
                <a:cs typeface="Times New Roman" panose="02020603050405020304" pitchFamily="18" charset="0"/>
              </a:rPr>
              <a:t>valve</a:t>
            </a:r>
            <a:endParaRPr lang="en-US" altLang="en-US" sz="3200" b="0" dirty="0">
              <a:solidFill>
                <a:srgbClr val="FFFF00"/>
              </a:solidFill>
              <a:latin typeface="Times New Roman" panose="02020603050405020304" pitchFamily="18" charset="0"/>
            </a:endParaRPr>
          </a:p>
        </p:txBody>
      </p:sp>
      <p:sp>
        <p:nvSpPr>
          <p:cNvPr id="6" name="Rectangle 7">
            <a:extLst>
              <a:ext uri="{FF2B5EF4-FFF2-40B4-BE49-F238E27FC236}">
                <a16:creationId xmlns:a16="http://schemas.microsoft.com/office/drawing/2014/main" id="{B8F7BDD8-D366-48F6-6002-75A8DA8189EE}"/>
              </a:ext>
            </a:extLst>
          </p:cNvPr>
          <p:cNvSpPr txBox="1">
            <a:spLocks noChangeArrowheads="1"/>
          </p:cNvSpPr>
          <p:nvPr/>
        </p:nvSpPr>
        <p:spPr>
          <a:xfrm>
            <a:off x="1704190" y="2621521"/>
            <a:ext cx="7924800" cy="2438400"/>
          </a:xfrm>
          <a:prstGeom prst="rect">
            <a:avLst/>
          </a:prstGeom>
          <a:solidFill>
            <a:schemeClr val="accent1"/>
          </a:solidFill>
          <a:ln w="381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endParaRPr lang="en-US" altLang="en-US" sz="800" b="1" dirty="0">
              <a:solidFill>
                <a:schemeClr val="folHlink"/>
              </a:solidFill>
              <a:effectLst>
                <a:outerShdw blurRad="38100" dist="38100" dir="2700000" algn="tl">
                  <a:srgbClr val="000000"/>
                </a:outerShdw>
              </a:effectLst>
              <a:cs typeface="Times New Roman" panose="02020603050405020304" pitchFamily="18" charset="0"/>
            </a:endParaRPr>
          </a:p>
          <a:p>
            <a:pPr algn="ctr">
              <a:buFontTx/>
              <a:buNone/>
            </a:pP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Systole</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AV/PV</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 </a:t>
            </a:r>
            <a:r>
              <a:rPr lang="en-US" altLang="en-US" sz="2400" b="1" dirty="0">
                <a:effectLst>
                  <a:outerShdw blurRad="38100" dist="38100" dir="2700000" algn="tl">
                    <a:srgbClr val="000000"/>
                  </a:outerShdw>
                </a:effectLst>
                <a:latin typeface="Arial" panose="020B0604020202020204" pitchFamily="34" charset="0"/>
                <a:cs typeface="Times New Roman" panose="02020603050405020304" pitchFamily="18" charset="0"/>
              </a:rPr>
              <a:t>opens</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Aortic Stenosis</a:t>
            </a:r>
          </a:p>
          <a:p>
            <a:pPr algn="ctr">
              <a:buFontTx/>
              <a:buNone/>
            </a:pPr>
            <a:r>
              <a:rPr lang="en-US" altLang="en-US" sz="2400" b="1" dirty="0">
                <a:effectLst>
                  <a:outerShdw blurRad="38100" dist="38100" dir="2700000" algn="tl">
                    <a:srgbClr val="000000"/>
                  </a:outerShdw>
                </a:effectLst>
                <a:latin typeface="Arial" panose="020B0604020202020204" pitchFamily="34" charset="0"/>
                <a:cs typeface="Times New Roman" panose="02020603050405020304" pitchFamily="18" charset="0"/>
              </a:rPr>
              <a:t>S</a:t>
            </a:r>
            <a:r>
              <a:rPr lang="en-US" altLang="en-US" sz="2400" b="1" i="1" dirty="0">
                <a:effectLst>
                  <a:outerShdw blurRad="38100" dist="38100" dir="2700000" algn="tl">
                    <a:srgbClr val="000000"/>
                  </a:outerShdw>
                </a:effectLst>
                <a:latin typeface="Arial" panose="020B0604020202020204" pitchFamily="34" charset="0"/>
                <a:cs typeface="Times New Roman" panose="02020603050405020304" pitchFamily="18" charset="0"/>
              </a:rPr>
              <a:t>1-S2	</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MV/TV</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 </a:t>
            </a:r>
            <a:r>
              <a:rPr lang="en-US" altLang="en-US" sz="2400" b="1" dirty="0">
                <a:effectLst>
                  <a:outerShdw blurRad="38100" dist="38100" dir="2700000" algn="tl">
                    <a:srgbClr val="000000"/>
                  </a:outerShdw>
                </a:effectLst>
                <a:latin typeface="Arial" panose="020B0604020202020204" pitchFamily="34" charset="0"/>
                <a:cs typeface="Times New Roman" panose="02020603050405020304" pitchFamily="18" charset="0"/>
              </a:rPr>
              <a:t>closes</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Mitral </a:t>
            </a:r>
            <a:r>
              <a:rPr lang="en-US" altLang="en-US" sz="2400" b="1" dirty="0" err="1">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Regurg</a:t>
            </a:r>
            <a:endPar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endParaRPr>
          </a:p>
          <a:p>
            <a:pPr algn="ctr">
              <a:buFontTx/>
              <a:buNone/>
            </a:pPr>
            <a:endParaRPr lang="en-US" altLang="en-US" sz="8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endParaRPr>
          </a:p>
          <a:p>
            <a:pPr algn="ctr">
              <a:buFontTx/>
              <a:buNone/>
            </a:pP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Diastole</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AV/PV</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 </a:t>
            </a:r>
            <a:r>
              <a:rPr lang="en-US" altLang="en-US" sz="2400" b="1" dirty="0">
                <a:effectLst>
                  <a:outerShdw blurRad="38100" dist="38100" dir="2700000" algn="tl">
                    <a:srgbClr val="000000"/>
                  </a:outerShdw>
                </a:effectLst>
                <a:latin typeface="Arial" panose="020B0604020202020204" pitchFamily="34" charset="0"/>
                <a:cs typeface="Times New Roman" panose="02020603050405020304" pitchFamily="18" charset="0"/>
              </a:rPr>
              <a:t>closes</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Aortic </a:t>
            </a:r>
            <a:r>
              <a:rPr lang="en-US" altLang="en-US" sz="2400" b="1" dirty="0" err="1">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Regurg</a:t>
            </a:r>
            <a:endPar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endParaRPr>
          </a:p>
          <a:p>
            <a:pPr algn="ctr">
              <a:buFontTx/>
              <a:buNone/>
            </a:pP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n-US" altLang="en-US" sz="2400" b="1" i="1" dirty="0">
                <a:effectLst>
                  <a:outerShdw blurRad="38100" dist="38100" dir="2700000" algn="tl">
                    <a:srgbClr val="000000"/>
                  </a:outerShdw>
                </a:effectLst>
                <a:latin typeface="Arial" panose="020B0604020202020204" pitchFamily="34" charset="0"/>
                <a:cs typeface="Times New Roman" panose="02020603050405020304" pitchFamily="18" charset="0"/>
              </a:rPr>
              <a:t>S2-S1</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MV/TV</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 – </a:t>
            </a:r>
            <a:r>
              <a:rPr lang="en-US" altLang="en-US" sz="2400" b="1" dirty="0">
                <a:effectLst>
                  <a:outerShdw blurRad="38100" dist="38100" dir="2700000" algn="tl">
                    <a:srgbClr val="000000"/>
                  </a:outerShdw>
                </a:effectLst>
                <a:latin typeface="Arial" panose="020B0604020202020204" pitchFamily="34" charset="0"/>
                <a:cs typeface="Times New Roman" panose="02020603050405020304" pitchFamily="18" charset="0"/>
              </a:rPr>
              <a:t>opens</a:t>
            </a:r>
            <a:r>
              <a:rPr lang="en-US" altLang="en-US" sz="2400" b="1" dirty="0">
                <a:solidFill>
                  <a:schemeClr val="folHlink"/>
                </a:solidFill>
                <a:effectLst>
                  <a:outerShdw blurRad="38100" dist="38100" dir="2700000" algn="tl">
                    <a:srgbClr val="000000"/>
                  </a:outerShdw>
                </a:effectLst>
                <a:latin typeface="Arial" panose="020B0604020202020204" pitchFamily="34" charset="0"/>
                <a:cs typeface="Times New Roman" panose="02020603050405020304" pitchFamily="18" charset="0"/>
              </a:rPr>
              <a:t>-------</a:t>
            </a:r>
            <a:r>
              <a:rPr lang="en-US" altLang="en-US" sz="2400" b="1" dirty="0">
                <a:solidFill>
                  <a:schemeClr val="bg2"/>
                </a:solidFill>
                <a:effectLst>
                  <a:outerShdw blurRad="38100" dist="38100" dir="2700000" algn="tl">
                    <a:srgbClr val="FFFFFF"/>
                  </a:outerShdw>
                </a:effectLst>
                <a:latin typeface="Arial" panose="020B0604020202020204" pitchFamily="34" charset="0"/>
                <a:cs typeface="Times New Roman" panose="02020603050405020304" pitchFamily="18" charset="0"/>
              </a:rPr>
              <a:t>Mitral Stenosis</a:t>
            </a:r>
            <a:endParaRPr lang="en-US" altLang="en-US" sz="2400" b="1" dirty="0">
              <a:solidFill>
                <a:schemeClr val="bg2"/>
              </a:solidFill>
              <a:effectLst>
                <a:outerShdw blurRad="38100" dist="38100" dir="2700000" algn="tl">
                  <a:srgbClr val="FFFFFF"/>
                </a:outerShdw>
              </a:effectLst>
              <a:latin typeface="Arial" panose="020B0604020202020204" pitchFamily="34" charset="0"/>
            </a:endParaRPr>
          </a:p>
        </p:txBody>
      </p:sp>
      <p:sp>
        <p:nvSpPr>
          <p:cNvPr id="7" name="Rectangle 8">
            <a:extLst>
              <a:ext uri="{FF2B5EF4-FFF2-40B4-BE49-F238E27FC236}">
                <a16:creationId xmlns:a16="http://schemas.microsoft.com/office/drawing/2014/main" id="{041EC12C-56D8-928E-832B-34EF67DA14AC}"/>
              </a:ext>
            </a:extLst>
          </p:cNvPr>
          <p:cNvSpPr>
            <a:spLocks noChangeArrowheads="1"/>
          </p:cNvSpPr>
          <p:nvPr/>
        </p:nvSpPr>
        <p:spPr bwMode="auto">
          <a:xfrm>
            <a:off x="2209800" y="5562600"/>
            <a:ext cx="7543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sz="2400" b="1">
                <a:solidFill>
                  <a:schemeClr val="tx1"/>
                </a:solidFill>
                <a:latin typeface="Arial" panose="020B0604020202020204" pitchFamily="34" charset="0"/>
                <a:ea typeface="MS PGothic" panose="020B0600070205080204" pitchFamily="34" charset="-128"/>
              </a:defRPr>
            </a:lvl1pPr>
            <a:lvl2pPr marL="742950" indent="-285750" eaLnBrk="0" hangingPunct="0">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defRPr sz="2400" b="1">
                <a:solidFill>
                  <a:schemeClr val="tx1"/>
                </a:solidFill>
                <a:latin typeface="Arial" panose="020B0604020202020204" pitchFamily="34" charset="0"/>
                <a:ea typeface="MS PGothic" panose="020B0600070205080204" pitchFamily="34" charset="-128"/>
              </a:defRPr>
            </a:lvl3pPr>
            <a:lvl4pPr marL="1600200" indent="-228600" eaLnBrk="0" hangingPunct="0">
              <a:defRPr sz="2400" b="1">
                <a:solidFill>
                  <a:schemeClr val="tx1"/>
                </a:solidFill>
                <a:latin typeface="Arial" panose="020B0604020202020204" pitchFamily="34" charset="0"/>
                <a:ea typeface="MS PGothic" panose="020B0600070205080204" pitchFamily="34" charset="-128"/>
              </a:defRPr>
            </a:lvl4pPr>
            <a:lvl5pPr marL="2057400" indent="-228600" eaLnBrk="0" hangingPunct="0">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800" i="1" dirty="0">
                <a:solidFill>
                  <a:srgbClr val="FFFF00"/>
                </a:solidFill>
                <a:cs typeface="Times New Roman" panose="02020603050405020304" pitchFamily="18" charset="0"/>
              </a:rPr>
              <a:t>These concepts are set in stone, it can</a:t>
            </a:r>
            <a:r>
              <a:rPr lang="ja-JP" altLang="en-US" sz="1800" i="1" dirty="0">
                <a:solidFill>
                  <a:srgbClr val="FFFF00"/>
                </a:solidFill>
                <a:cs typeface="Times New Roman" panose="02020603050405020304" pitchFamily="18" charset="0"/>
              </a:rPr>
              <a:t>’</a:t>
            </a:r>
            <a:r>
              <a:rPr lang="en-US" altLang="ja-JP" sz="1800" i="1" dirty="0">
                <a:solidFill>
                  <a:srgbClr val="FFFF00"/>
                </a:solidFill>
                <a:cs typeface="Times New Roman" panose="02020603050405020304" pitchFamily="18" charset="0"/>
              </a:rPr>
              <a:t>t occur any other way, </a:t>
            </a:r>
            <a:endParaRPr lang="en-US" altLang="ja-JP" sz="1800" dirty="0">
              <a:solidFill>
                <a:srgbClr val="FFFF00"/>
              </a:solidFill>
              <a:cs typeface="Times New Roman" panose="02020603050405020304" pitchFamily="18" charset="0"/>
            </a:endParaRPr>
          </a:p>
          <a:p>
            <a:pPr algn="ctr"/>
            <a:r>
              <a:rPr lang="en-US" altLang="en-US" sz="1800" i="1" dirty="0">
                <a:solidFill>
                  <a:srgbClr val="FFFF00"/>
                </a:solidFill>
                <a:cs typeface="Times New Roman" panose="02020603050405020304" pitchFamily="18" charset="0"/>
              </a:rPr>
              <a:t>It would be anatomically impossible</a:t>
            </a:r>
            <a:endParaRPr lang="en-US" altLang="en-US" sz="1800" dirty="0">
              <a:solidFill>
                <a:srgbClr val="FFFF00"/>
              </a:solidFill>
              <a:cs typeface="Times New Roman" panose="02020603050405020304" pitchFamily="18" charset="0"/>
            </a:endParaRPr>
          </a:p>
          <a:p>
            <a:pPr algn="ctr"/>
            <a:endParaRPr lang="en-US" altLang="en-US" sz="1800" dirty="0">
              <a:solidFill>
                <a:srgbClr val="FFFF00"/>
              </a:solidFill>
            </a:endParaRPr>
          </a:p>
        </p:txBody>
      </p:sp>
    </p:spTree>
    <p:extLst>
      <p:ext uri="{BB962C8B-B14F-4D97-AF65-F5344CB8AC3E}">
        <p14:creationId xmlns:p14="http://schemas.microsoft.com/office/powerpoint/2010/main" val="228301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7E259-A73E-ABDC-97F9-3132254F6BD0}"/>
              </a:ext>
            </a:extLst>
          </p:cNvPr>
          <p:cNvSpPr/>
          <p:nvPr/>
        </p:nvSpPr>
        <p:spPr>
          <a:xfrm>
            <a:off x="336885" y="219372"/>
            <a:ext cx="6677526"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Basic concept</a:t>
            </a:r>
          </a:p>
        </p:txBody>
      </p:sp>
      <p:pic>
        <p:nvPicPr>
          <p:cNvPr id="18" name="Picture 17">
            <a:extLst>
              <a:ext uri="{FF2B5EF4-FFF2-40B4-BE49-F238E27FC236}">
                <a16:creationId xmlns:a16="http://schemas.microsoft.com/office/drawing/2014/main" id="{1E502DEB-2F4F-8F2F-0E5A-74B3A6909537}"/>
              </a:ext>
            </a:extLst>
          </p:cNvPr>
          <p:cNvPicPr>
            <a:picLocks noChangeAspect="1"/>
          </p:cNvPicPr>
          <p:nvPr/>
        </p:nvPicPr>
        <p:blipFill>
          <a:blip r:embed="rId2"/>
          <a:stretch>
            <a:fillRect/>
          </a:stretch>
        </p:blipFill>
        <p:spPr>
          <a:xfrm>
            <a:off x="493296" y="1258151"/>
            <a:ext cx="5438273" cy="5380477"/>
          </a:xfrm>
          <a:prstGeom prst="ellipse">
            <a:avLst/>
          </a:prstGeom>
        </p:spPr>
      </p:pic>
      <p:pic>
        <p:nvPicPr>
          <p:cNvPr id="20" name="Picture 19">
            <a:extLst>
              <a:ext uri="{FF2B5EF4-FFF2-40B4-BE49-F238E27FC236}">
                <a16:creationId xmlns:a16="http://schemas.microsoft.com/office/drawing/2014/main" id="{23B52EAE-6AAF-441B-7889-4F94718B0D34}"/>
              </a:ext>
            </a:extLst>
          </p:cNvPr>
          <p:cNvPicPr>
            <a:picLocks noChangeAspect="1"/>
          </p:cNvPicPr>
          <p:nvPr/>
        </p:nvPicPr>
        <p:blipFill>
          <a:blip r:embed="rId3"/>
          <a:stretch>
            <a:fillRect/>
          </a:stretch>
        </p:blipFill>
        <p:spPr>
          <a:xfrm>
            <a:off x="6260433" y="1258151"/>
            <a:ext cx="5714999" cy="5380477"/>
          </a:xfrm>
          <a:prstGeom prst="ellipse">
            <a:avLst/>
          </a:prstGeom>
        </p:spPr>
      </p:pic>
    </p:spTree>
    <p:extLst>
      <p:ext uri="{BB962C8B-B14F-4D97-AF65-F5344CB8AC3E}">
        <p14:creationId xmlns:p14="http://schemas.microsoft.com/office/powerpoint/2010/main" val="275562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1BB6-EA9A-519E-9372-F534B03DF62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A19222-312B-19F0-6E36-D7BC3B364F55}"/>
              </a:ext>
            </a:extLst>
          </p:cNvPr>
          <p:cNvPicPr>
            <a:picLocks noGrp="1" noChangeAspect="1"/>
          </p:cNvPicPr>
          <p:nvPr>
            <p:ph idx="1"/>
          </p:nvPr>
        </p:nvPicPr>
        <p:blipFill>
          <a:blip r:embed="rId2"/>
          <a:stretch>
            <a:fillRect/>
          </a:stretch>
        </p:blipFill>
        <p:spPr>
          <a:xfrm>
            <a:off x="98322" y="80656"/>
            <a:ext cx="11838038" cy="5838363"/>
          </a:xfrm>
        </p:spPr>
      </p:pic>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5E7BDCE2-2E1B-A96C-5B97-9A8EB1A45DA6}"/>
                  </a:ext>
                </a:extLst>
              </p:cNvPr>
              <p:cNvGraphicFramePr>
                <a:graphicFrameLocks noChangeAspect="1"/>
              </p:cNvGraphicFramePr>
              <p:nvPr>
                <p:extLst>
                  <p:ext uri="{D42A27DB-BD31-4B8C-83A1-F6EECF244321}">
                    <p14:modId xmlns:p14="http://schemas.microsoft.com/office/powerpoint/2010/main" val="4230108322"/>
                  </p:ext>
                </p:extLst>
              </p:nvPr>
            </p:nvGraphicFramePr>
            <p:xfrm>
              <a:off x="314632" y="6049352"/>
              <a:ext cx="1216004" cy="684002"/>
            </p:xfrm>
            <a:graphic>
              <a:graphicData uri="http://schemas.microsoft.com/office/powerpoint/2016/slidezoom">
                <pslz:sldZm>
                  <pslz:sldZmObj sldId="519" cId="4052993700">
                    <pslz:zmPr id="{3D5935F2-50FE-42DC-98EC-8B106B6A524E}" transitionDur="1000">
                      <p166:blipFill xmlns:p166="http://schemas.microsoft.com/office/powerpoint/2016/6/main">
                        <a:blip r:embed="rId3"/>
                        <a:stretch>
                          <a:fillRect/>
                        </a:stretch>
                      </p166:blipFill>
                      <p166:spPr xmlns:p166="http://schemas.microsoft.com/office/powerpoint/2016/6/main">
                        <a:xfrm>
                          <a:off x="0" y="0"/>
                          <a:ext cx="1216004" cy="684002"/>
                        </a:xfrm>
                        <a:prstGeom prst="rect">
                          <a:avLst/>
                        </a:prstGeom>
                        <a:ln w="3175">
                          <a:solidFill>
                            <a:prstClr val="ltGray"/>
                          </a:solidFill>
                        </a:ln>
                      </p166:spPr>
                    </pslz:zmPr>
                  </pslz:sldZmObj>
                </pslz:sldZm>
              </a:graphicData>
            </a:graphic>
          </p:graphicFrame>
        </mc:Choice>
        <mc:Fallback>
          <p:pic>
            <p:nvPicPr>
              <p:cNvPr id="9" name="Slide Zoom 8">
                <a:hlinkClick r:id="rId4" action="ppaction://hlinksldjump"/>
                <a:extLst>
                  <a:ext uri="{FF2B5EF4-FFF2-40B4-BE49-F238E27FC236}">
                    <a16:creationId xmlns:a16="http://schemas.microsoft.com/office/drawing/2014/main" id="{5E7BDCE2-2E1B-A96C-5B97-9A8EB1A45DA6}"/>
                  </a:ext>
                </a:extLst>
              </p:cNvPr>
              <p:cNvPicPr>
                <a:picLocks noGrp="1" noRot="1" noChangeAspect="1" noMove="1" noResize="1" noEditPoints="1" noAdjustHandles="1" noChangeArrowheads="1" noChangeShapeType="1"/>
              </p:cNvPicPr>
              <p:nvPr/>
            </p:nvPicPr>
            <p:blipFill>
              <a:blip r:embed="rId3"/>
              <a:stretch>
                <a:fillRect/>
              </a:stretch>
            </p:blipFill>
            <p:spPr>
              <a:xfrm>
                <a:off x="314632" y="6049352"/>
                <a:ext cx="1216004" cy="68400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1" name="Slide Zoom 10">
                <a:extLst>
                  <a:ext uri="{FF2B5EF4-FFF2-40B4-BE49-F238E27FC236}">
                    <a16:creationId xmlns:a16="http://schemas.microsoft.com/office/drawing/2014/main" id="{41F27CFF-9163-0B82-0A1B-51F23C852FEA}"/>
                  </a:ext>
                </a:extLst>
              </p:cNvPr>
              <p:cNvGraphicFramePr>
                <a:graphicFrameLocks noChangeAspect="1"/>
              </p:cNvGraphicFramePr>
              <p:nvPr>
                <p:extLst>
                  <p:ext uri="{D42A27DB-BD31-4B8C-83A1-F6EECF244321}">
                    <p14:modId xmlns:p14="http://schemas.microsoft.com/office/powerpoint/2010/main" val="3841457682"/>
                  </p:ext>
                </p:extLst>
              </p:nvPr>
            </p:nvGraphicFramePr>
            <p:xfrm>
              <a:off x="8514859" y="5938187"/>
              <a:ext cx="1464884" cy="823997"/>
            </p:xfrm>
            <a:graphic>
              <a:graphicData uri="http://schemas.microsoft.com/office/powerpoint/2016/slidezoom">
                <pslz:sldZm>
                  <pslz:sldZmObj sldId="520" cId="2582672490">
                    <pslz:zmPr id="{90CC8B59-F8B2-4AA7-9BBC-C08775344597}" transitionDur="1000">
                      <p166:blipFill xmlns:p166="http://schemas.microsoft.com/office/powerpoint/2016/6/main">
                        <a:blip r:embed="rId5"/>
                        <a:stretch>
                          <a:fillRect/>
                        </a:stretch>
                      </p166:blipFill>
                      <p166:spPr xmlns:p166="http://schemas.microsoft.com/office/powerpoint/2016/6/main">
                        <a:xfrm>
                          <a:off x="0" y="0"/>
                          <a:ext cx="1464884" cy="823997"/>
                        </a:xfrm>
                        <a:prstGeom prst="rect">
                          <a:avLst/>
                        </a:prstGeom>
                        <a:ln w="3175">
                          <a:solidFill>
                            <a:prstClr val="ltGray"/>
                          </a:solidFill>
                        </a:ln>
                      </p166:spPr>
                    </pslz:zmPr>
                  </pslz:sldZmObj>
                </pslz:sldZm>
              </a:graphicData>
            </a:graphic>
          </p:graphicFrame>
        </mc:Choice>
        <mc:Fallback>
          <p:pic>
            <p:nvPicPr>
              <p:cNvPr id="11" name="Slide Zoom 10">
                <a:hlinkClick r:id="rId6" action="ppaction://hlinksldjump"/>
                <a:extLst>
                  <a:ext uri="{FF2B5EF4-FFF2-40B4-BE49-F238E27FC236}">
                    <a16:creationId xmlns:a16="http://schemas.microsoft.com/office/drawing/2014/main" id="{41F27CFF-9163-0B82-0A1B-51F23C852FEA}"/>
                  </a:ext>
                </a:extLst>
              </p:cNvPr>
              <p:cNvPicPr>
                <a:picLocks noGrp="1" noRot="1" noChangeAspect="1" noMove="1" noResize="1" noEditPoints="1" noAdjustHandles="1" noChangeArrowheads="1" noChangeShapeType="1"/>
              </p:cNvPicPr>
              <p:nvPr/>
            </p:nvPicPr>
            <p:blipFill>
              <a:blip r:embed="rId5"/>
              <a:stretch>
                <a:fillRect/>
              </a:stretch>
            </p:blipFill>
            <p:spPr>
              <a:xfrm>
                <a:off x="8514859" y="5938187"/>
                <a:ext cx="1464884" cy="823997"/>
              </a:xfrm>
              <a:prstGeom prst="rect">
                <a:avLst/>
              </a:prstGeom>
              <a:ln w="3175">
                <a:solidFill>
                  <a:prstClr val="ltGray"/>
                </a:solidFill>
              </a:ln>
            </p:spPr>
          </p:pic>
        </mc:Fallback>
      </mc:AlternateContent>
    </p:spTree>
    <p:extLst>
      <p:ext uri="{BB962C8B-B14F-4D97-AF65-F5344CB8AC3E}">
        <p14:creationId xmlns:p14="http://schemas.microsoft.com/office/powerpoint/2010/main" val="2423753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C558-FC74-1CBF-65C6-EBADD367BA94}"/>
              </a:ext>
            </a:extLst>
          </p:cNvPr>
          <p:cNvSpPr>
            <a:spLocks noGrp="1"/>
          </p:cNvSpPr>
          <p:nvPr>
            <p:ph type="title"/>
          </p:nvPr>
        </p:nvSpPr>
        <p:spPr/>
        <p:txBody>
          <a:bodyPr/>
          <a:lstStyle/>
          <a:p>
            <a:endParaRPr lang="en-US"/>
          </a:p>
        </p:txBody>
      </p:sp>
      <p:pic>
        <p:nvPicPr>
          <p:cNvPr id="1026" name="Picture 2" descr="Your symptoms could be a sign of hypertrophic cardiomyopathy | Parkview  Health">
            <a:extLst>
              <a:ext uri="{FF2B5EF4-FFF2-40B4-BE49-F238E27FC236}">
                <a16:creationId xmlns:a16="http://schemas.microsoft.com/office/drawing/2014/main" id="{2A271F5B-22AB-A31F-4E74-99C311032D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27" t="296" r="14345" b="15675"/>
          <a:stretch/>
        </p:blipFill>
        <p:spPr bwMode="auto">
          <a:xfrm>
            <a:off x="4159045" y="0"/>
            <a:ext cx="2949678" cy="6744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85B4739-FE67-818B-65D3-404EB89497D7}"/>
              </a:ext>
            </a:extLst>
          </p:cNvPr>
          <p:cNvPicPr>
            <a:picLocks noChangeAspect="1"/>
          </p:cNvPicPr>
          <p:nvPr/>
        </p:nvPicPr>
        <p:blipFill rotWithShape="1">
          <a:blip r:embed="rId4"/>
          <a:srcRect l="7728" t="471" r="5533" b="-1"/>
          <a:stretch/>
        </p:blipFill>
        <p:spPr>
          <a:xfrm>
            <a:off x="84575" y="-383"/>
            <a:ext cx="4074470" cy="6745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3E58190-672F-DF81-61E2-4B431DD40E4F}"/>
              </a:ext>
            </a:extLst>
          </p:cNvPr>
          <p:cNvPicPr>
            <a:picLocks noChangeAspect="1"/>
          </p:cNvPicPr>
          <p:nvPr/>
        </p:nvPicPr>
        <p:blipFill>
          <a:blip r:embed="rId5"/>
          <a:stretch>
            <a:fillRect/>
          </a:stretch>
        </p:blipFill>
        <p:spPr>
          <a:xfrm>
            <a:off x="7108723" y="-383"/>
            <a:ext cx="2422652" cy="6744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58C2E82-5E0B-C0D2-04E3-F2A7C4BCBBC5}"/>
              </a:ext>
            </a:extLst>
          </p:cNvPr>
          <p:cNvPicPr>
            <a:picLocks noChangeAspect="1"/>
          </p:cNvPicPr>
          <p:nvPr/>
        </p:nvPicPr>
        <p:blipFill rotWithShape="1">
          <a:blip r:embed="rId6"/>
          <a:srcRect l="51001" t="-134" r="2961" b="1"/>
          <a:stretch/>
        </p:blipFill>
        <p:spPr>
          <a:xfrm>
            <a:off x="9531375" y="0"/>
            <a:ext cx="2576051" cy="6744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2993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6CE7-65EE-1C51-94FC-24B17BE83C7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B5BA041-0D30-BDE8-5817-80EDB53B972E}"/>
              </a:ext>
            </a:extLst>
          </p:cNvPr>
          <p:cNvPicPr>
            <a:picLocks noGrp="1" noChangeAspect="1"/>
          </p:cNvPicPr>
          <p:nvPr>
            <p:ph idx="1"/>
          </p:nvPr>
        </p:nvPicPr>
        <p:blipFill rotWithShape="1">
          <a:blip r:embed="rId2"/>
          <a:srcRect l="1" r="652" b="5850"/>
          <a:stretch/>
        </p:blipFill>
        <p:spPr>
          <a:xfrm>
            <a:off x="78659" y="173805"/>
            <a:ext cx="6204153" cy="6571123"/>
          </a:xfrm>
          <a:prstGeom prst="rect">
            <a:avLst/>
          </a:prstGeom>
        </p:spPr>
      </p:pic>
      <p:pic>
        <p:nvPicPr>
          <p:cNvPr id="5" name="Picture 4">
            <a:extLst>
              <a:ext uri="{FF2B5EF4-FFF2-40B4-BE49-F238E27FC236}">
                <a16:creationId xmlns:a16="http://schemas.microsoft.com/office/drawing/2014/main" id="{E8DEBB5A-D4A7-EEFF-E194-CF04C0C848E7}"/>
              </a:ext>
            </a:extLst>
          </p:cNvPr>
          <p:cNvPicPr>
            <a:picLocks noChangeAspect="1"/>
          </p:cNvPicPr>
          <p:nvPr/>
        </p:nvPicPr>
        <p:blipFill rotWithShape="1">
          <a:blip r:embed="rId3"/>
          <a:srcRect b="7344"/>
          <a:stretch/>
        </p:blipFill>
        <p:spPr>
          <a:xfrm>
            <a:off x="6282812" y="88490"/>
            <a:ext cx="5830529" cy="6656439"/>
          </a:xfrm>
          <a:prstGeom prst="rect">
            <a:avLst/>
          </a:prstGeom>
        </p:spPr>
      </p:pic>
    </p:spTree>
    <p:extLst>
      <p:ext uri="{BB962C8B-B14F-4D97-AF65-F5344CB8AC3E}">
        <p14:creationId xmlns:p14="http://schemas.microsoft.com/office/powerpoint/2010/main" val="25826724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1948</TotalTime>
  <Words>3456</Words>
  <Application>Microsoft Office PowerPoint</Application>
  <PresentationFormat>Widescreen</PresentationFormat>
  <Paragraphs>447</Paragraphs>
  <Slides>41</Slides>
  <Notes>12</Notes>
  <HiddenSlides>0</HiddenSlides>
  <MMClips>9</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TitlesOfParts>
    <vt:vector size="58" baseType="lpstr">
      <vt:lpstr>Abadi</vt:lpstr>
      <vt:lpstr>Arial</vt:lpstr>
      <vt:lpstr>ArialMT</vt:lpstr>
      <vt:lpstr>Calibri</vt:lpstr>
      <vt:lpstr>Calibri Light</vt:lpstr>
      <vt:lpstr>Calibri-Bold</vt:lpstr>
      <vt:lpstr>Garamond</vt:lpstr>
      <vt:lpstr>Goudy Old Style</vt:lpstr>
      <vt:lpstr>HelveticaNeueLTStd-LtCn</vt:lpstr>
      <vt:lpstr>HelveticaNeueLTStd-Roman</vt:lpstr>
      <vt:lpstr>Mada</vt:lpstr>
      <vt:lpstr>Times New Roman</vt:lpstr>
      <vt:lpstr>Trebuchet MS</vt:lpstr>
      <vt:lpstr>Wingdings</vt:lpstr>
      <vt:lpstr>Wingdings-Regular</vt:lpstr>
      <vt:lpstr>SavonVTI</vt:lpstr>
      <vt:lpstr>Office Theme</vt:lpstr>
      <vt:lpstr>Valvular heart disease</vt:lpstr>
      <vt:lpstr>Learning outcomes</vt:lpstr>
      <vt:lpstr>PowerPoint Presentation</vt:lpstr>
      <vt:lpstr>Normal heart sounds &amp; S2 splitting</vt:lpstr>
      <vt:lpstr>PowerPoint Presentation</vt:lpstr>
      <vt:lpstr>PowerPoint Presentation</vt:lpstr>
      <vt:lpstr>PowerPoint Presentation</vt:lpstr>
      <vt:lpstr>PowerPoint Presentation</vt:lpstr>
      <vt:lpstr>PowerPoint Presentation</vt:lpstr>
      <vt:lpstr>PowerPoint Presentation</vt:lpstr>
      <vt:lpstr>Aortic Stenosis</vt:lpstr>
      <vt:lpstr>Normal Aortic valve</vt:lpstr>
      <vt:lpstr>Epidemiology </vt:lpstr>
      <vt:lpstr>Aetiology</vt:lpstr>
      <vt:lpstr>PowerPoint Presentation</vt:lpstr>
      <vt:lpstr>PowerPoint Presentation</vt:lpstr>
      <vt:lpstr>Clinical features</vt:lpstr>
      <vt:lpstr>PowerPoint Presentation</vt:lpstr>
      <vt:lpstr>Investigations </vt:lpstr>
      <vt:lpstr>PowerPoint Presentation</vt:lpstr>
      <vt:lpstr>PowerPoint Presentation</vt:lpstr>
      <vt:lpstr>PowerPoint Presentation</vt:lpstr>
      <vt:lpstr> A 75-year-old hypertensive man presented 20 minutes after he suddenly lost consciousness. He has had episodes of mild chest pain and abdominal discomfort for the past 2 months. Vitals signs: pulse 89/min BP110/88 mm Hg. Examination shows a grade 3/6 late systolic murmur at the right sternal border that radiates to the carotids. There is no swelling or erythema of the lower extremities. Neurologic examination shows no focal findings. Which of the following is the most likely cause of this patient's symptoms? </vt:lpstr>
      <vt:lpstr>A 75-year-old man presented with an episode of syncope two days ago. The patient was working in his garden when he suddenly felt light-headed and lost consciousness for one minute. The patient endorses worsening shortness of breath and occasional chest pain during his usual morning walk for the past month. His temperature is 36.0°C (96.8°F), pulse is 75/min, and blood pressure is 138/87 mmHg. On physical examination, the lungs are clear to auscultation. Neurologic examination is normal. ECG; LVH. Cardiac auscultation will most likely reveal a murmur in which of the areas marked on the diagram below?</vt:lpstr>
      <vt:lpstr>Aortic Regurgitation</vt:lpstr>
      <vt:lpstr>Aetiology of AR</vt:lpstr>
      <vt:lpstr>Pathophysiology</vt:lpstr>
      <vt:lpstr>Clinical features</vt:lpstr>
      <vt:lpstr>PowerPoint Presentation</vt:lpstr>
      <vt:lpstr>PowerPoint Presentation</vt:lpstr>
      <vt:lpstr>Physical Findings: </vt:lpstr>
      <vt:lpstr>PowerPoint Presentation</vt:lpstr>
      <vt:lpstr>Physical Exam findings of AR</vt:lpstr>
      <vt:lpstr>PowerPoint Presentation</vt:lpstr>
      <vt:lpstr>Investigations</vt:lpstr>
      <vt:lpstr>PowerPoint Presentation</vt:lpstr>
      <vt:lpstr>A 62-year-old man presented with decreased exercise tolerance and progressive SOB. His pulse is 82/min, and BP: 155/53 mm Hg. Cardiac examination shows a high-pitched, decrescendo murmur immediately after S2 and is heard best along the left sternal border. There is an S3 gallop. Carotid pulses are strong. Which of the following is the most likely diagnosis?  </vt:lpstr>
      <vt:lpstr>A 35-year-old man with Marfan syndrome presents with exertional dyspnea and pounding headaches for several months. His temperature is 37.0°C , pulse is 90/min, and blood pressure is 135/85 mmHg. On physical examination, the lungs are clear to auscultation. Cardiac auscultation reveals the murmur demonstrated below over the right sternal border. Palpation of the radial arteries shows a rapidly rising and falling arterial pulse. Which of the following is the most likely diagnosis?     </vt:lpstr>
      <vt:lpstr>A 30-year-old woman presented with shortness of breath on exertion and occasional chest pain. does not use tobacco, alcohol, or illicit drugs. She immigrated from Peru two years ago with her family. Her temperature is 36.4°C ; pulse is 115/min, respirations are 24/min, and blood pressure is 130/60 mm Hg. Physical examination shows pulsations of the nail bed. Cardiac examination shows an abnormal heart sound over the left sternal border on auscultation (see image below). Which of the following maneuvers will likely decrease the intensity of this heart sound?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Valvular heart disease</dc:title>
  <dc:creator>Nada Hassan Ahmed Abdelrahman</dc:creator>
  <cp:lastModifiedBy>Dr Nada Hassan Ahmed Abdelrahman</cp:lastModifiedBy>
  <cp:revision>18</cp:revision>
  <dcterms:created xsi:type="dcterms:W3CDTF">2022-09-20T08:33:29Z</dcterms:created>
  <dcterms:modified xsi:type="dcterms:W3CDTF">2024-09-05T04:22:29Z</dcterms:modified>
</cp:coreProperties>
</file>