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84" r:id="rId6"/>
    <p:sldId id="286" r:id="rId7"/>
    <p:sldId id="287" r:id="rId8"/>
    <p:sldId id="288" r:id="rId9"/>
    <p:sldId id="289" r:id="rId10"/>
    <p:sldId id="313" r:id="rId11"/>
    <p:sldId id="306" r:id="rId12"/>
    <p:sldId id="318" r:id="rId13"/>
    <p:sldId id="319" r:id="rId14"/>
    <p:sldId id="325" r:id="rId15"/>
    <p:sldId id="330" r:id="rId16"/>
    <p:sldId id="331" r:id="rId17"/>
    <p:sldId id="332" r:id="rId18"/>
    <p:sldId id="303" r:id="rId19"/>
    <p:sldId id="324" r:id="rId20"/>
    <p:sldId id="310" r:id="rId21"/>
    <p:sldId id="311" r:id="rId22"/>
    <p:sldId id="295" r:id="rId23"/>
    <p:sldId id="323" r:id="rId24"/>
    <p:sldId id="326" r:id="rId25"/>
    <p:sldId id="296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20" r:id="rId34"/>
    <p:sldId id="329" r:id="rId35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usheen ahmed" userId="dc37d777c30e69dc" providerId="LiveId" clId="{8B56BBEC-5DB5-41E3-BD43-EAB1E6BB0D8E}"/>
    <pc:docChg chg="addSld delSld modSld">
      <pc:chgData name="nausheen ahmed" userId="dc37d777c30e69dc" providerId="LiveId" clId="{8B56BBEC-5DB5-41E3-BD43-EAB1E6BB0D8E}" dt="2023-02-26T17:05:43.751" v="89" actId="13822"/>
      <pc:docMkLst>
        <pc:docMk/>
      </pc:docMkLst>
      <pc:sldChg chg="modSp mod">
        <pc:chgData name="nausheen ahmed" userId="dc37d777c30e69dc" providerId="LiveId" clId="{8B56BBEC-5DB5-41E3-BD43-EAB1E6BB0D8E}" dt="2023-02-26T17:03:21.462" v="7" actId="20577"/>
        <pc:sldMkLst>
          <pc:docMk/>
          <pc:sldMk cId="0" sldId="256"/>
        </pc:sldMkLst>
        <pc:spChg chg="mod">
          <ac:chgData name="nausheen ahmed" userId="dc37d777c30e69dc" providerId="LiveId" clId="{8B56BBEC-5DB5-41E3-BD43-EAB1E6BB0D8E}" dt="2023-02-26T17:03:21.462" v="7" actId="20577"/>
          <ac:spMkLst>
            <pc:docMk/>
            <pc:sldMk cId="0" sldId="256"/>
            <ac:spMk id="2" creationId="{00000000-0000-0000-0000-000000000000}"/>
          </ac:spMkLst>
        </pc:spChg>
      </pc:sldChg>
      <pc:sldChg chg="del">
        <pc:chgData name="nausheen ahmed" userId="dc37d777c30e69dc" providerId="LiveId" clId="{8B56BBEC-5DB5-41E3-BD43-EAB1E6BB0D8E}" dt="2023-02-26T17:03:44.227" v="8" actId="2696"/>
        <pc:sldMkLst>
          <pc:docMk/>
          <pc:sldMk cId="0" sldId="262"/>
        </pc:sldMkLst>
      </pc:sldChg>
      <pc:sldChg chg="del">
        <pc:chgData name="nausheen ahmed" userId="dc37d777c30e69dc" providerId="LiveId" clId="{8B56BBEC-5DB5-41E3-BD43-EAB1E6BB0D8E}" dt="2023-02-26T17:03:51.627" v="9" actId="2696"/>
        <pc:sldMkLst>
          <pc:docMk/>
          <pc:sldMk cId="0" sldId="263"/>
        </pc:sldMkLst>
      </pc:sldChg>
      <pc:sldChg chg="del">
        <pc:chgData name="nausheen ahmed" userId="dc37d777c30e69dc" providerId="LiveId" clId="{8B56BBEC-5DB5-41E3-BD43-EAB1E6BB0D8E}" dt="2023-02-26T17:03:56.395" v="10" actId="2696"/>
        <pc:sldMkLst>
          <pc:docMk/>
          <pc:sldMk cId="0" sldId="264"/>
        </pc:sldMkLst>
      </pc:sldChg>
      <pc:sldChg chg="del">
        <pc:chgData name="nausheen ahmed" userId="dc37d777c30e69dc" providerId="LiveId" clId="{8B56BBEC-5DB5-41E3-BD43-EAB1E6BB0D8E}" dt="2023-02-26T17:04:00.267" v="11" actId="2696"/>
        <pc:sldMkLst>
          <pc:docMk/>
          <pc:sldMk cId="0" sldId="265"/>
        </pc:sldMkLst>
      </pc:sldChg>
      <pc:sldChg chg="del">
        <pc:chgData name="nausheen ahmed" userId="dc37d777c30e69dc" providerId="LiveId" clId="{8B56BBEC-5DB5-41E3-BD43-EAB1E6BB0D8E}" dt="2023-02-26T17:04:04.648" v="12" actId="2696"/>
        <pc:sldMkLst>
          <pc:docMk/>
          <pc:sldMk cId="0" sldId="266"/>
        </pc:sldMkLst>
      </pc:sldChg>
      <pc:sldChg chg="del">
        <pc:chgData name="nausheen ahmed" userId="dc37d777c30e69dc" providerId="LiveId" clId="{8B56BBEC-5DB5-41E3-BD43-EAB1E6BB0D8E}" dt="2023-02-26T17:04:07.664" v="13" actId="2696"/>
        <pc:sldMkLst>
          <pc:docMk/>
          <pc:sldMk cId="0" sldId="267"/>
        </pc:sldMkLst>
      </pc:sldChg>
      <pc:sldChg chg="del">
        <pc:chgData name="nausheen ahmed" userId="dc37d777c30e69dc" providerId="LiveId" clId="{8B56BBEC-5DB5-41E3-BD43-EAB1E6BB0D8E}" dt="2023-02-26T17:04:10.847" v="14" actId="2696"/>
        <pc:sldMkLst>
          <pc:docMk/>
          <pc:sldMk cId="0" sldId="270"/>
        </pc:sldMkLst>
      </pc:sldChg>
      <pc:sldChg chg="del">
        <pc:chgData name="nausheen ahmed" userId="dc37d777c30e69dc" providerId="LiveId" clId="{8B56BBEC-5DB5-41E3-BD43-EAB1E6BB0D8E}" dt="2023-02-26T17:04:15.608" v="15" actId="2696"/>
        <pc:sldMkLst>
          <pc:docMk/>
          <pc:sldMk cId="4053019745" sldId="275"/>
        </pc:sldMkLst>
      </pc:sldChg>
      <pc:sldChg chg="del">
        <pc:chgData name="nausheen ahmed" userId="dc37d777c30e69dc" providerId="LiveId" clId="{8B56BBEC-5DB5-41E3-BD43-EAB1E6BB0D8E}" dt="2023-02-26T17:04:21.886" v="17" actId="2696"/>
        <pc:sldMkLst>
          <pc:docMk/>
          <pc:sldMk cId="537974217" sldId="277"/>
        </pc:sldMkLst>
      </pc:sldChg>
      <pc:sldChg chg="del">
        <pc:chgData name="nausheen ahmed" userId="dc37d777c30e69dc" providerId="LiveId" clId="{8B56BBEC-5DB5-41E3-BD43-EAB1E6BB0D8E}" dt="2023-02-26T17:04:24.212" v="18" actId="2696"/>
        <pc:sldMkLst>
          <pc:docMk/>
          <pc:sldMk cId="2378108743" sldId="278"/>
        </pc:sldMkLst>
      </pc:sldChg>
      <pc:sldChg chg="del">
        <pc:chgData name="nausheen ahmed" userId="dc37d777c30e69dc" providerId="LiveId" clId="{8B56BBEC-5DB5-41E3-BD43-EAB1E6BB0D8E}" dt="2023-02-26T17:04:29.202" v="20" actId="2696"/>
        <pc:sldMkLst>
          <pc:docMk/>
          <pc:sldMk cId="3641593840" sldId="279"/>
        </pc:sldMkLst>
      </pc:sldChg>
      <pc:sldChg chg="del">
        <pc:chgData name="nausheen ahmed" userId="dc37d777c30e69dc" providerId="LiveId" clId="{8B56BBEC-5DB5-41E3-BD43-EAB1E6BB0D8E}" dt="2023-02-26T17:04:26.988" v="19" actId="2696"/>
        <pc:sldMkLst>
          <pc:docMk/>
          <pc:sldMk cId="4219027160" sldId="280"/>
        </pc:sldMkLst>
      </pc:sldChg>
      <pc:sldChg chg="del">
        <pc:chgData name="nausheen ahmed" userId="dc37d777c30e69dc" providerId="LiveId" clId="{8B56BBEC-5DB5-41E3-BD43-EAB1E6BB0D8E}" dt="2023-02-26T17:04:32.278" v="21" actId="2696"/>
        <pc:sldMkLst>
          <pc:docMk/>
          <pc:sldMk cId="2845315122" sldId="281"/>
        </pc:sldMkLst>
      </pc:sldChg>
      <pc:sldChg chg="del">
        <pc:chgData name="nausheen ahmed" userId="dc37d777c30e69dc" providerId="LiveId" clId="{8B56BBEC-5DB5-41E3-BD43-EAB1E6BB0D8E}" dt="2023-02-26T17:04:36.283" v="22" actId="2696"/>
        <pc:sldMkLst>
          <pc:docMk/>
          <pc:sldMk cId="92490353" sldId="282"/>
        </pc:sldMkLst>
      </pc:sldChg>
      <pc:sldChg chg="del">
        <pc:chgData name="nausheen ahmed" userId="dc37d777c30e69dc" providerId="LiveId" clId="{8B56BBEC-5DB5-41E3-BD43-EAB1E6BB0D8E}" dt="2023-02-26T17:04:41.408" v="24" actId="2696"/>
        <pc:sldMkLst>
          <pc:docMk/>
          <pc:sldMk cId="3199636366" sldId="285"/>
        </pc:sldMkLst>
      </pc:sldChg>
      <pc:sldChg chg="del">
        <pc:chgData name="nausheen ahmed" userId="dc37d777c30e69dc" providerId="LiveId" clId="{8B56BBEC-5DB5-41E3-BD43-EAB1E6BB0D8E}" dt="2023-02-26T17:04:18.811" v="16" actId="2696"/>
        <pc:sldMkLst>
          <pc:docMk/>
          <pc:sldMk cId="3999453525" sldId="304"/>
        </pc:sldMkLst>
      </pc:sldChg>
      <pc:sldChg chg="del">
        <pc:chgData name="nausheen ahmed" userId="dc37d777c30e69dc" providerId="LiveId" clId="{8B56BBEC-5DB5-41E3-BD43-EAB1E6BB0D8E}" dt="2023-02-26T17:04:39.019" v="23" actId="2696"/>
        <pc:sldMkLst>
          <pc:docMk/>
          <pc:sldMk cId="0" sldId="305"/>
        </pc:sldMkLst>
      </pc:sldChg>
      <pc:sldChg chg="modSp new mod">
        <pc:chgData name="nausheen ahmed" userId="dc37d777c30e69dc" providerId="LiveId" clId="{8B56BBEC-5DB5-41E3-BD43-EAB1E6BB0D8E}" dt="2023-02-26T17:05:43.751" v="89" actId="13822"/>
        <pc:sldMkLst>
          <pc:docMk/>
          <pc:sldMk cId="738852349" sldId="320"/>
        </pc:sldMkLst>
        <pc:spChg chg="mod">
          <ac:chgData name="nausheen ahmed" userId="dc37d777c30e69dc" providerId="LiveId" clId="{8B56BBEC-5DB5-41E3-BD43-EAB1E6BB0D8E}" dt="2023-02-26T17:05:37.511" v="88" actId="13822"/>
          <ac:spMkLst>
            <pc:docMk/>
            <pc:sldMk cId="738852349" sldId="320"/>
            <ac:spMk id="2" creationId="{AF57917E-DA44-068E-F3DD-8805B0ECE162}"/>
          </ac:spMkLst>
        </pc:spChg>
        <pc:spChg chg="mod">
          <ac:chgData name="nausheen ahmed" userId="dc37d777c30e69dc" providerId="LiveId" clId="{8B56BBEC-5DB5-41E3-BD43-EAB1E6BB0D8E}" dt="2023-02-26T17:05:43.751" v="89" actId="13822"/>
          <ac:spMkLst>
            <pc:docMk/>
            <pc:sldMk cId="738852349" sldId="320"/>
            <ac:spMk id="3" creationId="{31A1087B-70AE-B9E1-590A-E8A70250A200}"/>
          </ac:spMkLst>
        </pc:spChg>
      </pc:sldChg>
      <pc:sldChg chg="del">
        <pc:chgData name="nausheen ahmed" userId="dc37d777c30e69dc" providerId="LiveId" clId="{8B56BBEC-5DB5-41E3-BD43-EAB1E6BB0D8E}" dt="2023-02-26T17:04:43.419" v="25" actId="2696"/>
        <pc:sldMkLst>
          <pc:docMk/>
          <pc:sldMk cId="257397219" sldId="321"/>
        </pc:sldMkLst>
      </pc:sldChg>
      <pc:sldChg chg="del">
        <pc:chgData name="nausheen ahmed" userId="dc37d777c30e69dc" providerId="LiveId" clId="{8B56BBEC-5DB5-41E3-BD43-EAB1E6BB0D8E}" dt="2023-02-26T17:04:52.835" v="26" actId="2696"/>
        <pc:sldMkLst>
          <pc:docMk/>
          <pc:sldMk cId="1533847929" sldId="3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7D6339FF-E672-4D86-8E51-9F98B4F98C28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B126FE69-C0A7-446C-80C2-528762958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CHRONIC RENAL  FAILURE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/>
              <a:t>BY </a:t>
            </a:r>
          </a:p>
          <a:p>
            <a:r>
              <a:rPr lang="en-US" dirty="0"/>
              <a:t>DR WAQAR</a:t>
            </a:r>
          </a:p>
          <a:p>
            <a:r>
              <a:rPr lang="en-US" dirty="0"/>
              <a:t>MBBS, MRCP (London)</a:t>
            </a:r>
          </a:p>
          <a:p>
            <a:r>
              <a:rPr lang="en-US" dirty="0"/>
              <a:t>MRCP, Endo.&amp; Diabetes( London)</a:t>
            </a:r>
          </a:p>
          <a:p>
            <a:r>
              <a:rPr lang="en-US" dirty="0"/>
              <a:t>ASST. PROFESSOR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How does CRF Present? (S/S)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Asymptomatic. Incidentally found by blood tests ( high urea, creatinine) or abnormal renal ultrasound</a:t>
            </a:r>
          </a:p>
          <a:p>
            <a:pPr marL="514350" indent="-514350">
              <a:buAutoNum type="arabicParenR"/>
            </a:pPr>
            <a:r>
              <a:rPr lang="en-US" dirty="0"/>
              <a:t>Can present as any of the complications </a:t>
            </a:r>
          </a:p>
          <a:p>
            <a:pPr marL="514350" indent="-514350">
              <a:buAutoNum type="arabicParenR"/>
            </a:pPr>
            <a:r>
              <a:rPr lang="en-US" b="1" dirty="0"/>
              <a:t>Nausea/vomiting, loss of appetite,  general weakness (very common presentations)</a:t>
            </a:r>
          </a:p>
          <a:p>
            <a:pPr marL="514350" indent="-51435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952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COMPLICATIONS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b="1" dirty="0"/>
              <a:t>CVS</a:t>
            </a:r>
            <a:r>
              <a:rPr lang="en-US" dirty="0"/>
              <a:t>:      * HTN       * Pulmonary edema</a:t>
            </a:r>
          </a:p>
          <a:p>
            <a:pPr marL="0" indent="0">
              <a:buNone/>
            </a:pPr>
            <a:r>
              <a:rPr lang="en-US" dirty="0"/>
              <a:t>                     * Pericarditis (uremic pericarditis)</a:t>
            </a:r>
          </a:p>
          <a:p>
            <a:pPr marL="0" indent="0">
              <a:buNone/>
            </a:pPr>
            <a:r>
              <a:rPr lang="en-US" b="1" dirty="0"/>
              <a:t>2) CNS</a:t>
            </a:r>
            <a:r>
              <a:rPr lang="en-US" dirty="0"/>
              <a:t> :     *Uremic encephalopathy ( mental </a:t>
            </a:r>
          </a:p>
          <a:p>
            <a:pPr marL="0" indent="0">
              <a:buNone/>
            </a:pPr>
            <a:r>
              <a:rPr lang="en-US" dirty="0"/>
              <a:t>                      status changes, </a:t>
            </a:r>
            <a:r>
              <a:rPr lang="en-US" dirty="0" err="1"/>
              <a:t>siezures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    * Peripheral neuropathy</a:t>
            </a:r>
          </a:p>
          <a:p>
            <a:pPr marL="0" indent="0">
              <a:buNone/>
            </a:pPr>
            <a:r>
              <a:rPr lang="en-US" b="1" dirty="0"/>
              <a:t>3) Anemia</a:t>
            </a:r>
            <a:r>
              <a:rPr lang="en-US" dirty="0"/>
              <a:t> :  Causes pallor, fatigue, weakness</a:t>
            </a:r>
          </a:p>
          <a:p>
            <a:pPr marL="0" indent="0">
              <a:buNone/>
            </a:pPr>
            <a:r>
              <a:rPr lang="en-US" dirty="0"/>
              <a:t>   * Due to low erythropoietin +/- low iron levels</a:t>
            </a:r>
          </a:p>
          <a:p>
            <a:pPr marL="0" indent="0">
              <a:buNone/>
            </a:pPr>
            <a:r>
              <a:rPr lang="en-US" b="1" dirty="0"/>
              <a:t>   * Always check &amp; correct iron def. first. </a:t>
            </a:r>
          </a:p>
          <a:p>
            <a:pPr marL="0" indent="0">
              <a:buNone/>
            </a:pPr>
            <a:r>
              <a:rPr lang="en-US" dirty="0"/>
              <a:t>    (otherwise, erythropoietin injections wont work)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S/S </a:t>
            </a:r>
            <a:r>
              <a:rPr lang="en-US" dirty="0" err="1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4) Electrolyte disturbances</a:t>
            </a:r>
            <a:r>
              <a:rPr lang="en-US" dirty="0"/>
              <a:t>: ( high K, high P, low Calcium)</a:t>
            </a:r>
          </a:p>
          <a:p>
            <a:pPr marL="514350" indent="-514350">
              <a:buNone/>
            </a:pPr>
            <a:r>
              <a:rPr lang="en-US" b="1" dirty="0"/>
              <a:t>5) Acidosis: </a:t>
            </a:r>
            <a:r>
              <a:rPr lang="en-US" dirty="0"/>
              <a:t>Metabolic acidosis ( kidneys can’t excrete the normal acids)</a:t>
            </a:r>
          </a:p>
          <a:p>
            <a:pPr marL="514350" indent="-514350">
              <a:buNone/>
            </a:pPr>
            <a:r>
              <a:rPr lang="en-US" dirty="0"/>
              <a:t>                           Peripheral         </a:t>
            </a:r>
          </a:p>
          <a:p>
            <a:pPr marL="514350" indent="-514350">
              <a:buNone/>
            </a:pPr>
            <a:r>
              <a:rPr lang="en-US" dirty="0"/>
              <a:t>6) </a:t>
            </a:r>
            <a:r>
              <a:rPr lang="en-US" b="1" dirty="0"/>
              <a:t>Edema</a:t>
            </a:r>
            <a:r>
              <a:rPr lang="en-US" dirty="0"/>
              <a:t>          Pulmonary/</a:t>
            </a:r>
            <a:r>
              <a:rPr lang="en-US" b="1" dirty="0"/>
              <a:t>Pleural</a:t>
            </a:r>
            <a:r>
              <a:rPr lang="en-US" dirty="0"/>
              <a:t>       </a:t>
            </a:r>
          </a:p>
          <a:p>
            <a:pPr marL="514350" indent="-514350">
              <a:buNone/>
            </a:pPr>
            <a:r>
              <a:rPr lang="en-US" dirty="0"/>
              <a:t>                           Face (periorbital)</a:t>
            </a:r>
          </a:p>
          <a:p>
            <a:pPr marL="0" indent="0">
              <a:buNone/>
            </a:pPr>
            <a:r>
              <a:rPr lang="en-US" b="1" dirty="0"/>
              <a:t>7) Skin</a:t>
            </a:r>
            <a:r>
              <a:rPr lang="en-US" dirty="0"/>
              <a:t>: Itching due to high </a:t>
            </a:r>
            <a:r>
              <a:rPr lang="en-US" dirty="0" err="1"/>
              <a:t>phospho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19822031">
            <a:off x="2049660" y="3568973"/>
            <a:ext cx="950831" cy="288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0" y="3993644"/>
            <a:ext cx="715029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70357">
            <a:off x="2217188" y="4596237"/>
            <a:ext cx="852652" cy="2805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S/S </a:t>
            </a:r>
            <a:r>
              <a:rPr lang="en-US" dirty="0" err="1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9) </a:t>
            </a:r>
            <a:r>
              <a:rPr lang="en-US" b="1" dirty="0"/>
              <a:t>Bone</a:t>
            </a:r>
            <a:r>
              <a:rPr lang="en-US" dirty="0"/>
              <a:t>: Bone pain &amp; fractures.</a:t>
            </a:r>
          </a:p>
          <a:p>
            <a:pPr marL="0" indent="0">
              <a:buNone/>
            </a:pPr>
            <a:r>
              <a:rPr lang="en-US" dirty="0"/>
              <a:t>  Involvement of the bone in CRF is called “Renal osteodystrophy”. </a:t>
            </a:r>
          </a:p>
          <a:p>
            <a:pPr marL="0" indent="0">
              <a:buNone/>
            </a:pPr>
            <a:r>
              <a:rPr lang="en-US" i="1" u="sng" dirty="0"/>
              <a:t>Pathogenesis</a:t>
            </a:r>
            <a:r>
              <a:rPr lang="en-US" dirty="0"/>
              <a:t>: In CRF      no activation of </a:t>
            </a:r>
            <a:r>
              <a:rPr lang="en-US" dirty="0" err="1"/>
              <a:t>vit.D</a:t>
            </a:r>
            <a:r>
              <a:rPr lang="en-US" dirty="0"/>
              <a:t> in the kidneys        def. of </a:t>
            </a:r>
            <a:r>
              <a:rPr lang="en-US" dirty="0" err="1"/>
              <a:t>vit</a:t>
            </a:r>
            <a:r>
              <a:rPr lang="en-US" dirty="0"/>
              <a:t> D       low serum Ca &amp; high P         this leads to release of PTH( </a:t>
            </a:r>
            <a:r>
              <a:rPr lang="en-US" b="1" dirty="0"/>
              <a:t>secondary hyperparathyroidism</a:t>
            </a:r>
            <a:r>
              <a:rPr lang="en-US" dirty="0"/>
              <a:t>)        bones become weak( Osteoporosis, </a:t>
            </a:r>
            <a:r>
              <a:rPr lang="en-US" dirty="0" err="1"/>
              <a:t>osteomalacia</a:t>
            </a:r>
            <a:r>
              <a:rPr lang="en-US" dirty="0"/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038600" y="3078964"/>
            <a:ext cx="4572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514600" y="35814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105400" y="3536442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810166" y="4003964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6019800" y="45720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10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9B2E0-D653-0F1D-E908-E31D1788BD2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7AEA6-FADD-5B3C-8400-89DA85F4E098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What is “tertiary hyperparathyroidism” ?</a:t>
            </a:r>
          </a:p>
          <a:p>
            <a:pPr marL="0" indent="0">
              <a:buNone/>
            </a:pPr>
            <a:r>
              <a:rPr lang="en-US" dirty="0"/>
              <a:t>  In CRF, if secondary hyperparathyroidism is not corrected, it changes into Tertiary type. ( behaves like an adenoma)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185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Screening for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Patients who are at increased risk of developing CRF should be screened annually by the following tests:</a:t>
            </a:r>
          </a:p>
          <a:p>
            <a:pPr marL="514350" indent="-514350">
              <a:buAutoNum type="arabicParenR"/>
            </a:pPr>
            <a:r>
              <a:rPr lang="en-US" dirty="0"/>
              <a:t>Serum creatinine</a:t>
            </a:r>
          </a:p>
          <a:p>
            <a:pPr marL="514350" indent="-514350">
              <a:buAutoNum type="arabicParenR"/>
            </a:pPr>
            <a:r>
              <a:rPr lang="en-US" dirty="0" err="1"/>
              <a:t>eGFR</a:t>
            </a:r>
            <a:r>
              <a:rPr lang="en-US" dirty="0"/>
              <a:t> (</a:t>
            </a:r>
            <a:r>
              <a:rPr lang="en-US" dirty="0" err="1"/>
              <a:t>glomelrular</a:t>
            </a:r>
            <a:r>
              <a:rPr lang="en-US" dirty="0"/>
              <a:t> filtration rate)</a:t>
            </a:r>
          </a:p>
          <a:p>
            <a:pPr marL="514350" indent="-514350">
              <a:buAutoNum type="arabicParenR"/>
            </a:pPr>
            <a:r>
              <a:rPr lang="en-US" dirty="0"/>
              <a:t>Urine albumin (see next slide for how to check this)</a:t>
            </a:r>
          </a:p>
        </p:txBody>
      </p:sp>
    </p:spTree>
    <p:extLst>
      <p:ext uri="{BB962C8B-B14F-4D97-AF65-F5344CB8AC3E}">
        <p14:creationId xmlns:p14="http://schemas.microsoft.com/office/powerpoint/2010/main" val="3187013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CHECKING FOR URINE ALBUMIN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Simple urine analysis or dipstick </a:t>
            </a:r>
          </a:p>
          <a:p>
            <a:pPr marL="514350" indent="-514350">
              <a:buAutoNum type="arabicParenR"/>
            </a:pPr>
            <a:r>
              <a:rPr lang="en-US" dirty="0"/>
              <a:t>24 hour urine collection to check albumin</a:t>
            </a:r>
          </a:p>
          <a:p>
            <a:pPr marL="514350" indent="-514350">
              <a:buAutoNum type="arabicParenR"/>
            </a:pPr>
            <a:r>
              <a:rPr lang="en-US" dirty="0"/>
              <a:t>A urine sample to check albumin: creatinine ratio </a:t>
            </a:r>
            <a:r>
              <a:rPr lang="en-US" b="1" dirty="0"/>
              <a:t>(</a:t>
            </a:r>
            <a:r>
              <a:rPr lang="en-US" b="1" dirty="0" err="1"/>
              <a:t>uACR</a:t>
            </a:r>
            <a:r>
              <a:rPr lang="en-US" b="1" dirty="0"/>
              <a:t>)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b="1" i="1" u="sng" dirty="0"/>
              <a:t> ( number 3 is the best)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832746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i="1" u="sng" dirty="0"/>
              <a:t>Urine Albumin: Creatinine ratio: (</a:t>
            </a:r>
            <a:r>
              <a:rPr lang="en-US" b="1" i="1" u="sng" dirty="0" err="1"/>
              <a:t>uACR</a:t>
            </a:r>
            <a:r>
              <a:rPr lang="en-US" b="1" i="1" u="sng" dirty="0"/>
              <a:t>)</a:t>
            </a:r>
          </a:p>
          <a:p>
            <a:pPr>
              <a:buFont typeface="Arial" charset="0"/>
              <a:buChar char="•"/>
            </a:pPr>
            <a:r>
              <a:rPr lang="en-US" dirty="0"/>
              <a:t>Simple test</a:t>
            </a:r>
          </a:p>
          <a:p>
            <a:pPr>
              <a:buFont typeface="Arial" charset="0"/>
              <a:buChar char="•"/>
            </a:pPr>
            <a:r>
              <a:rPr lang="en-US" dirty="0"/>
              <a:t>No need to collect 24 </a:t>
            </a:r>
            <a:r>
              <a:rPr lang="en-US" dirty="0" err="1"/>
              <a:t>hr</a:t>
            </a:r>
            <a:r>
              <a:rPr lang="en-US" dirty="0"/>
              <a:t> urine</a:t>
            </a:r>
          </a:p>
          <a:p>
            <a:pPr>
              <a:buFont typeface="Arial" charset="0"/>
              <a:buChar char="•"/>
            </a:pPr>
            <a:r>
              <a:rPr lang="en-US" dirty="0"/>
              <a:t>Check the amount of</a:t>
            </a:r>
            <a:r>
              <a:rPr lang="en-US" b="1" dirty="0"/>
              <a:t> albumin </a:t>
            </a:r>
            <a:r>
              <a:rPr lang="en-US" dirty="0"/>
              <a:t>&amp;</a:t>
            </a:r>
            <a:r>
              <a:rPr lang="en-US" b="1" dirty="0"/>
              <a:t> creatinine </a:t>
            </a:r>
            <a:r>
              <a:rPr lang="en-US" dirty="0"/>
              <a:t>in a urine sample &amp; calculate the ratio (albumin: </a:t>
            </a:r>
            <a:r>
              <a:rPr lang="en-US" dirty="0" err="1"/>
              <a:t>crea</a:t>
            </a:r>
            <a:r>
              <a:rPr lang="en-US" dirty="0"/>
              <a:t>. ratio)</a:t>
            </a:r>
          </a:p>
          <a:p>
            <a:pPr marL="0" indent="0">
              <a:buNone/>
            </a:pPr>
            <a:r>
              <a:rPr lang="en-US" dirty="0"/>
              <a:t>    a. </a:t>
            </a:r>
            <a:r>
              <a:rPr lang="en-US" b="1" dirty="0"/>
              <a:t>&lt; 30mg </a:t>
            </a:r>
            <a:r>
              <a:rPr lang="en-US" dirty="0"/>
              <a:t>albumin/g of creatinine         normal</a:t>
            </a:r>
          </a:p>
          <a:p>
            <a:pPr marL="0" indent="0">
              <a:buNone/>
            </a:pPr>
            <a:r>
              <a:rPr lang="en-US" dirty="0"/>
              <a:t>    b</a:t>
            </a:r>
            <a:r>
              <a:rPr lang="en-US" b="1" dirty="0"/>
              <a:t>. 30-300mg</a:t>
            </a:r>
            <a:r>
              <a:rPr lang="en-US" dirty="0"/>
              <a:t>/g of creatinine             micro-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-albuminuria</a:t>
            </a:r>
          </a:p>
          <a:p>
            <a:pPr marL="0" indent="0">
              <a:buNone/>
            </a:pPr>
            <a:r>
              <a:rPr lang="en-US" dirty="0"/>
              <a:t>   c. &gt; </a:t>
            </a:r>
            <a:r>
              <a:rPr lang="en-US" b="1" dirty="0"/>
              <a:t>300</a:t>
            </a:r>
            <a:r>
              <a:rPr lang="en-US" dirty="0"/>
              <a:t>          </a:t>
            </a:r>
            <a:r>
              <a:rPr lang="en-US" dirty="0" err="1"/>
              <a:t>macroalbuminuria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( </a:t>
            </a:r>
            <a:r>
              <a:rPr lang="en-US" b="1" dirty="0"/>
              <a:t>Start ACE in micro or </a:t>
            </a:r>
            <a:r>
              <a:rPr lang="en-US" b="1" dirty="0" err="1"/>
              <a:t>macroalbuminuria</a:t>
            </a:r>
            <a:r>
              <a:rPr lang="en-US" b="1" dirty="0"/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638800" y="38862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911437" y="4343400"/>
            <a:ext cx="727363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965198" y="5257800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98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MANAGEMENT OF CRF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In the management of CRF, we basically manage </a:t>
            </a:r>
          </a:p>
          <a:p>
            <a:pPr>
              <a:buNone/>
            </a:pPr>
            <a:r>
              <a:rPr lang="en-US" dirty="0"/>
              <a:t> the complications which have happened.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First we try conservative/medical treatment. </a:t>
            </a:r>
            <a:r>
              <a:rPr lang="en-US" dirty="0"/>
              <a:t>If that fails, then dialysis or renal transplant.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4031-3AC8-ECCC-6476-02DA46AD6E9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GENERAL 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E43C6-B536-79DE-04AE-EF79673806CA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Good control of DM and HTN</a:t>
            </a:r>
          </a:p>
          <a:p>
            <a:pPr marL="514350" indent="-514350">
              <a:buAutoNum type="arabicParenR"/>
            </a:pPr>
            <a:r>
              <a:rPr lang="en-US" dirty="0"/>
              <a:t>Avoid nephrotoxic drugs( NSAIDs, aminoglycosides)</a:t>
            </a:r>
          </a:p>
          <a:p>
            <a:pPr marL="514350" indent="-514350">
              <a:buAutoNum type="arabicParenR"/>
            </a:pPr>
            <a:r>
              <a:rPr lang="en-US" dirty="0"/>
              <a:t>Control albuminuria (with ACE). (albumin in urine damages the kidney more)</a:t>
            </a:r>
          </a:p>
          <a:p>
            <a:pPr marL="514350" indent="-514350">
              <a:buAutoNum type="arabicParenR"/>
            </a:pPr>
            <a:r>
              <a:rPr lang="en-US" dirty="0"/>
              <a:t>Avoid </a:t>
            </a:r>
            <a:r>
              <a:rPr lang="en-US" dirty="0" err="1"/>
              <a:t>i.v.</a:t>
            </a:r>
            <a:r>
              <a:rPr lang="en-US" dirty="0"/>
              <a:t> contrasts</a:t>
            </a:r>
          </a:p>
          <a:p>
            <a:pPr marL="514350" indent="-514350">
              <a:buAutoNum type="arabicParenR"/>
            </a:pPr>
            <a:r>
              <a:rPr lang="en-US" dirty="0"/>
              <a:t>Fluid restriction not LAAZIM in every case</a:t>
            </a:r>
          </a:p>
        </p:txBody>
      </p:sp>
    </p:spTree>
    <p:extLst>
      <p:ext uri="{BB962C8B-B14F-4D97-AF65-F5344CB8AC3E}">
        <p14:creationId xmlns:p14="http://schemas.microsoft.com/office/powerpoint/2010/main" val="305647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 FUNCTIONS</a:t>
            </a:r>
            <a:br>
              <a:rPr lang="en-US" dirty="0"/>
            </a:br>
            <a:r>
              <a:rPr lang="en-US" dirty="0"/>
              <a:t>OF THE KIDNEYS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Excretion of wastes ( Urea, </a:t>
            </a:r>
            <a:r>
              <a:rPr lang="en-US" dirty="0" err="1"/>
              <a:t>creatinine</a:t>
            </a:r>
            <a:r>
              <a:rPr lang="en-US" dirty="0"/>
              <a:t> ) </a:t>
            </a:r>
          </a:p>
          <a:p>
            <a:pPr marL="514350" indent="-514350">
              <a:buAutoNum type="arabicParenR"/>
            </a:pPr>
            <a:r>
              <a:rPr lang="en-US" dirty="0"/>
              <a:t>Acid-base balance ( excretion of acids produced in the body)</a:t>
            </a:r>
          </a:p>
          <a:p>
            <a:pPr marL="514350" indent="-514350">
              <a:buAutoNum type="arabicParenR"/>
            </a:pPr>
            <a:r>
              <a:rPr lang="en-US" dirty="0"/>
              <a:t>Electrolyte balance ( Na, K, P etc)</a:t>
            </a:r>
          </a:p>
          <a:p>
            <a:pPr marL="514350" indent="-514350">
              <a:buAutoNum type="arabicParenR"/>
            </a:pPr>
            <a:r>
              <a:rPr lang="en-US" dirty="0" err="1"/>
              <a:t>Erythropoeitin</a:t>
            </a:r>
            <a:r>
              <a:rPr lang="en-US" dirty="0"/>
              <a:t> production ( for RBC synthesis). It is a hormone.</a:t>
            </a:r>
          </a:p>
          <a:p>
            <a:pPr marL="514350" indent="-514350">
              <a:buAutoNum type="arabicParenR"/>
            </a:pPr>
            <a:r>
              <a:rPr lang="en-US" dirty="0"/>
              <a:t>Salt &amp; water balance           maintain BP</a:t>
            </a:r>
          </a:p>
          <a:p>
            <a:pPr marL="514350" indent="-514350">
              <a:buAutoNum type="arabicParenR"/>
            </a:pPr>
            <a:r>
              <a:rPr lang="en-US" dirty="0"/>
              <a:t>Activate </a:t>
            </a:r>
            <a:r>
              <a:rPr lang="en-US" dirty="0" err="1"/>
              <a:t>Vit</a:t>
            </a:r>
            <a:r>
              <a:rPr lang="en-US" dirty="0"/>
              <a:t> D, thus managing Ca &amp; </a:t>
            </a:r>
            <a:r>
              <a:rPr lang="en-US" dirty="0" err="1"/>
              <a:t>Phosph</a:t>
            </a:r>
            <a:r>
              <a:rPr lang="en-US" dirty="0"/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648200" y="51816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TREATMENT OF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b="1" u="sng" dirty="0"/>
              <a:t>Uremia</a:t>
            </a:r>
            <a:r>
              <a:rPr lang="en-US" dirty="0"/>
              <a:t> ( high urea &amp; </a:t>
            </a:r>
            <a:r>
              <a:rPr lang="en-US" dirty="0" err="1"/>
              <a:t>creatinine</a:t>
            </a:r>
            <a:r>
              <a:rPr lang="en-US" dirty="0"/>
              <a:t>)</a:t>
            </a:r>
          </a:p>
          <a:p>
            <a:pPr marL="514350" indent="-514350">
              <a:buNone/>
            </a:pPr>
            <a:r>
              <a:rPr lang="en-US" dirty="0"/>
              <a:t>      Rx : Low protein diet( urea &amp; </a:t>
            </a:r>
            <a:r>
              <a:rPr lang="en-US" dirty="0" err="1"/>
              <a:t>crea</a:t>
            </a:r>
            <a:r>
              <a:rPr lang="en-US" dirty="0"/>
              <a:t>. is formed from protein). May need dialysis</a:t>
            </a:r>
          </a:p>
          <a:p>
            <a:pPr marL="514350" indent="-514350">
              <a:buNone/>
            </a:pPr>
            <a:r>
              <a:rPr lang="en-US" dirty="0"/>
              <a:t>2) </a:t>
            </a:r>
            <a:r>
              <a:rPr lang="en-US" b="1" u="sng" dirty="0"/>
              <a:t>HTN :</a:t>
            </a:r>
            <a:r>
              <a:rPr lang="en-US" b="1" dirty="0"/>
              <a:t>    </a:t>
            </a:r>
            <a:r>
              <a:rPr lang="en-US" dirty="0"/>
              <a:t>ACE inhibitors are 1</a:t>
            </a:r>
            <a:r>
              <a:rPr lang="en-US" baseline="30000" dirty="0"/>
              <a:t>st</a:t>
            </a:r>
            <a:r>
              <a:rPr lang="en-US" dirty="0"/>
              <a:t> choice ( even if</a:t>
            </a:r>
          </a:p>
          <a:p>
            <a:pPr marL="514350" indent="-514350">
              <a:buNone/>
            </a:pPr>
            <a:r>
              <a:rPr lang="en-US" dirty="0"/>
              <a:t>                   creatinine is high)</a:t>
            </a:r>
          </a:p>
          <a:p>
            <a:pPr marL="514350" indent="-514350">
              <a:buNone/>
            </a:pPr>
            <a:r>
              <a:rPr lang="en-US" dirty="0"/>
              <a:t>3)</a:t>
            </a:r>
            <a:r>
              <a:rPr lang="en-US" b="1" dirty="0"/>
              <a:t> Edema </a:t>
            </a:r>
            <a:r>
              <a:rPr lang="en-US" dirty="0"/>
              <a:t>: Pulmonary/peripheral/pleural</a:t>
            </a:r>
          </a:p>
          <a:p>
            <a:pPr marL="514350" indent="-514350">
              <a:buNone/>
            </a:pPr>
            <a:r>
              <a:rPr lang="en-US" dirty="0"/>
              <a:t>     Rx:  * Low salt and water intake</a:t>
            </a:r>
          </a:p>
          <a:p>
            <a:pPr marL="514350" indent="-514350">
              <a:buNone/>
            </a:pPr>
            <a:r>
              <a:rPr lang="en-US" dirty="0"/>
              <a:t>            * Diuretics  </a:t>
            </a:r>
          </a:p>
          <a:p>
            <a:pPr marL="514350" indent="-514350">
              <a:buAutoNum type="arabicParenR" startAt="4"/>
            </a:pPr>
            <a:r>
              <a:rPr lang="en-US" b="1" u="sng" dirty="0"/>
              <a:t>High K ( moderately high)</a:t>
            </a:r>
            <a:r>
              <a:rPr lang="en-US" dirty="0"/>
              <a:t> </a:t>
            </a:r>
          </a:p>
          <a:p>
            <a:pPr marL="514350" indent="-514350">
              <a:buNone/>
            </a:pPr>
            <a:r>
              <a:rPr lang="en-US" dirty="0"/>
              <a:t>      Rx: Low K diet ( no bananas, tomato, potato)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Complications &amp; Rx 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 *May need drugs which bind with K in the GIT &amp; prevent its absorption </a:t>
            </a:r>
            <a:r>
              <a:rPr lang="en-US" b="1" dirty="0"/>
              <a:t>( K binding resins </a:t>
            </a:r>
            <a:r>
              <a:rPr lang="en-US" dirty="0" err="1"/>
              <a:t>eg</a:t>
            </a:r>
            <a:r>
              <a:rPr lang="en-US" dirty="0"/>
              <a:t>. </a:t>
            </a:r>
            <a:r>
              <a:rPr lang="en-US" dirty="0" err="1"/>
              <a:t>Kayexalate</a:t>
            </a:r>
            <a:r>
              <a:rPr lang="en-US" dirty="0"/>
              <a:t>, </a:t>
            </a:r>
            <a:r>
              <a:rPr lang="en-US" dirty="0" err="1"/>
              <a:t>patiromer</a:t>
            </a:r>
            <a:r>
              <a:rPr lang="en-US" dirty="0"/>
              <a:t> )</a:t>
            </a:r>
          </a:p>
          <a:p>
            <a:pPr>
              <a:buNone/>
            </a:pPr>
            <a:r>
              <a:rPr lang="en-US" dirty="0"/>
              <a:t>5)</a:t>
            </a:r>
            <a:r>
              <a:rPr lang="en-US" b="1" u="sng" dirty="0"/>
              <a:t> Anemia 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Rx:   * Check for Fe deficiency &amp; correct it first</a:t>
            </a:r>
          </a:p>
          <a:p>
            <a:pPr>
              <a:buNone/>
            </a:pPr>
            <a:r>
              <a:rPr lang="en-US" dirty="0"/>
              <a:t>                           then</a:t>
            </a:r>
          </a:p>
          <a:p>
            <a:pPr>
              <a:buNone/>
            </a:pPr>
            <a:r>
              <a:rPr lang="en-US" dirty="0"/>
              <a:t>           * </a:t>
            </a:r>
            <a:r>
              <a:rPr lang="en-US" dirty="0" err="1"/>
              <a:t>Erythropoeitin</a:t>
            </a:r>
            <a:r>
              <a:rPr lang="en-US" dirty="0"/>
              <a:t> injections </a:t>
            </a:r>
          </a:p>
          <a:p>
            <a:pPr>
              <a:buNone/>
            </a:pPr>
            <a:r>
              <a:rPr lang="en-US" dirty="0"/>
              <a:t>“ </a:t>
            </a:r>
            <a:r>
              <a:rPr lang="en-US" b="1" dirty="0"/>
              <a:t>Aim of </a:t>
            </a:r>
            <a:r>
              <a:rPr lang="en-US" b="1" dirty="0" err="1"/>
              <a:t>Hb</a:t>
            </a:r>
            <a:r>
              <a:rPr lang="en-US" b="1" dirty="0"/>
              <a:t>. in CRF is between 10 to 12g%. NOT more than 12”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CRF  Treatment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5626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6) </a:t>
            </a:r>
            <a:r>
              <a:rPr lang="en-US" b="1" u="sng" dirty="0"/>
              <a:t>ACIDOSIS</a:t>
            </a:r>
            <a:r>
              <a:rPr lang="en-US" dirty="0"/>
              <a:t> : Due to accumulation of acids.</a:t>
            </a:r>
          </a:p>
          <a:p>
            <a:pPr marL="0" indent="0">
              <a:buNone/>
            </a:pPr>
            <a:r>
              <a:rPr lang="en-US" dirty="0"/>
              <a:t>       * Give Na bicarbonate tabs</a:t>
            </a:r>
          </a:p>
          <a:p>
            <a:pPr marL="0" indent="0">
              <a:buNone/>
            </a:pPr>
            <a:r>
              <a:rPr lang="en-US" dirty="0"/>
              <a:t>7)</a:t>
            </a:r>
            <a:r>
              <a:rPr lang="en-US" b="1" dirty="0"/>
              <a:t> </a:t>
            </a:r>
            <a:r>
              <a:rPr lang="en-US" b="1" dirty="0" err="1"/>
              <a:t>Pneumovac</a:t>
            </a:r>
            <a:r>
              <a:rPr lang="en-US" b="1" dirty="0"/>
              <a:t> </a:t>
            </a:r>
            <a:r>
              <a:rPr lang="en-US" dirty="0"/>
              <a:t> &amp; </a:t>
            </a:r>
            <a:r>
              <a:rPr lang="en-US" b="1" dirty="0"/>
              <a:t>flu vaccine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b="1" u="sng" dirty="0"/>
              <a:t>Neuro. S/S </a:t>
            </a:r>
            <a:r>
              <a:rPr lang="en-US" dirty="0"/>
              <a:t>:           Treatment</a:t>
            </a:r>
            <a:endParaRPr lang="en-US" i="1" u="sng" dirty="0"/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b="1" u="sng" dirty="0"/>
              <a:t>PERICARDITIS</a:t>
            </a:r>
            <a:r>
              <a:rPr lang="en-US" b="1" dirty="0"/>
              <a:t>:          </a:t>
            </a:r>
            <a:r>
              <a:rPr lang="en-US" dirty="0"/>
              <a:t>is only</a:t>
            </a:r>
          </a:p>
          <a:p>
            <a:pPr marL="0" indent="0">
              <a:buNone/>
            </a:pPr>
            <a:r>
              <a:rPr lang="en-US" dirty="0"/>
              <a:t>                                      Dialysis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5" name="Right Brace 4"/>
          <p:cNvSpPr/>
          <p:nvPr/>
        </p:nvSpPr>
        <p:spPr>
          <a:xfrm>
            <a:off x="3124200" y="3505200"/>
            <a:ext cx="381000" cy="152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95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455E3-519A-5970-5E9B-C260ABEEF4A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B5BAA-9142-4EC0-2B7B-787959E930B5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10) </a:t>
            </a:r>
            <a:r>
              <a:rPr lang="en-US" b="1" dirty="0"/>
              <a:t>Treatment of bone disease</a:t>
            </a:r>
            <a:r>
              <a:rPr lang="en-US" dirty="0"/>
              <a:t>( due to </a:t>
            </a:r>
          </a:p>
          <a:p>
            <a:pPr marL="0" indent="0">
              <a:buNone/>
            </a:pPr>
            <a:r>
              <a:rPr lang="en-US" dirty="0"/>
              <a:t>       sec. </a:t>
            </a:r>
            <a:r>
              <a:rPr lang="en-US" dirty="0" err="1"/>
              <a:t>hyperpara</a:t>
            </a:r>
            <a:r>
              <a:rPr lang="en-US" dirty="0"/>
              <a:t>.)</a:t>
            </a:r>
          </a:p>
          <a:p>
            <a:pPr marL="0" indent="0">
              <a:buNone/>
            </a:pPr>
            <a:r>
              <a:rPr lang="en-US" dirty="0"/>
              <a:t>  * Give calcium and vitamin D orally. </a:t>
            </a:r>
          </a:p>
          <a:p>
            <a:pPr marL="0" indent="0">
              <a:buNone/>
            </a:pPr>
            <a:r>
              <a:rPr lang="en-US" dirty="0"/>
              <a:t>  * Once serum calcium &amp; vit D are normal, PTH </a:t>
            </a:r>
          </a:p>
          <a:p>
            <a:pPr marL="0" indent="0">
              <a:buNone/>
            </a:pPr>
            <a:r>
              <a:rPr lang="en-US" dirty="0"/>
              <a:t>     will normalize.</a:t>
            </a:r>
          </a:p>
          <a:p>
            <a:pPr marL="0" indent="0">
              <a:buNone/>
            </a:pPr>
            <a:r>
              <a:rPr lang="en-US" dirty="0"/>
              <a:t>  * Sometimes, </a:t>
            </a:r>
            <a:r>
              <a:rPr lang="en-US" b="1" dirty="0"/>
              <a:t>Cinacalcet</a:t>
            </a:r>
            <a:r>
              <a:rPr lang="en-US" dirty="0"/>
              <a:t> ( inhibits PTH release)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33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BA44C-5B11-D888-DCE8-DDEC44A4E2E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B15CB-5E27-D5DE-7572-EA9C1EA7E307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11) </a:t>
            </a:r>
            <a:r>
              <a:rPr lang="en-US" b="1" dirty="0"/>
              <a:t>High </a:t>
            </a:r>
            <a:r>
              <a:rPr lang="en-US" b="1" dirty="0" err="1"/>
              <a:t>phopsphorus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  * Diet control ( no dairy products &amp; </a:t>
            </a:r>
          </a:p>
          <a:p>
            <a:pPr marL="0" indent="0">
              <a:buNone/>
            </a:pPr>
            <a:r>
              <a:rPr lang="en-US" dirty="0"/>
              <a:t>                             MUKASSARAAT)</a:t>
            </a:r>
          </a:p>
          <a:p>
            <a:pPr marL="0" indent="0">
              <a:buNone/>
            </a:pPr>
            <a:r>
              <a:rPr lang="en-US" dirty="0"/>
              <a:t> * Phosphate binders : Sevelamer, Calcium </a:t>
            </a:r>
          </a:p>
          <a:p>
            <a:pPr marL="0" indent="0">
              <a:buNone/>
            </a:pPr>
            <a:r>
              <a:rPr lang="en-US" dirty="0"/>
              <a:t>     carbonate</a:t>
            </a:r>
          </a:p>
        </p:txBody>
      </p:sp>
    </p:spTree>
    <p:extLst>
      <p:ext uri="{BB962C8B-B14F-4D97-AF65-F5344CB8AC3E}">
        <p14:creationId xmlns:p14="http://schemas.microsoft.com/office/powerpoint/2010/main" val="4100965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u="sng" dirty="0" err="1"/>
              <a:t>Dont</a:t>
            </a:r>
            <a:r>
              <a:rPr lang="en-US" i="1" u="sng" dirty="0"/>
              <a:t> forget to adjust the doses of all medicines in patients with renal failure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6017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RAPID FIRE 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/>
              <a:t>2 commonest causes of CRF?</a:t>
            </a:r>
          </a:p>
          <a:p>
            <a:pPr marL="514350" indent="-514350">
              <a:buAutoNum type="arabicParenR"/>
            </a:pPr>
            <a:r>
              <a:rPr lang="en-US" dirty="0"/>
              <a:t>Name some other causes?</a:t>
            </a:r>
          </a:p>
          <a:p>
            <a:pPr marL="514350" indent="-514350">
              <a:buAutoNum type="arabicParenR"/>
            </a:pPr>
            <a:r>
              <a:rPr lang="en-US" dirty="0"/>
              <a:t>Patient with CRF. Kidneys are palpable. What can be the cause?</a:t>
            </a:r>
          </a:p>
          <a:p>
            <a:pPr marL="514350" indent="-514350">
              <a:buAutoNum type="arabicParenR"/>
            </a:pPr>
            <a:r>
              <a:rPr lang="en-US" dirty="0"/>
              <a:t>How many stages of CRF?</a:t>
            </a:r>
          </a:p>
          <a:p>
            <a:pPr marL="514350" indent="-514350">
              <a:buAutoNum type="arabicParenR"/>
            </a:pPr>
            <a:r>
              <a:rPr lang="en-US" dirty="0"/>
              <a:t>Most complications occur below which stage?</a:t>
            </a:r>
          </a:p>
          <a:p>
            <a:pPr marL="514350" indent="-514350">
              <a:buAutoNum type="arabicParenR"/>
            </a:pPr>
            <a:r>
              <a:rPr lang="en-US" dirty="0"/>
              <a:t>Which renal hormone causes RBC production?</a:t>
            </a:r>
          </a:p>
          <a:p>
            <a:pPr marL="514350" indent="-514350">
              <a:buAutoNum type="arabicParenR"/>
            </a:pPr>
            <a:r>
              <a:rPr lang="en-US" dirty="0"/>
              <a:t>Why is there bone disease in CRF?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477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8) In CRF, what happens to serum K, Ca, and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phospho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9) In the early phases of CRF, what kind of hyperparathyroidism do you have?</a:t>
            </a:r>
          </a:p>
          <a:p>
            <a:pPr marL="0" indent="0">
              <a:buNone/>
            </a:pPr>
            <a:r>
              <a:rPr lang="en-US" dirty="0"/>
              <a:t>10) What is the cause of this </a:t>
            </a:r>
            <a:r>
              <a:rPr lang="en-US" dirty="0" err="1"/>
              <a:t>hyperpara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11) What is the treatment of this </a:t>
            </a:r>
            <a:r>
              <a:rPr lang="en-US" dirty="0" err="1"/>
              <a:t>hyperpara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12) What is the etiology of anemia in CRF?</a:t>
            </a:r>
          </a:p>
          <a:p>
            <a:pPr marL="0" indent="0">
              <a:buNone/>
            </a:pPr>
            <a:r>
              <a:rPr lang="en-US" dirty="0"/>
              <a:t>13) Name 3 most common presenting features of CRF?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3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14) In CRF, what complications can occur in the CVS &amp; lungs?</a:t>
            </a:r>
          </a:p>
          <a:p>
            <a:pPr marL="514350" indent="-514350">
              <a:buAutoNum type="arabicParenR" startAt="15"/>
            </a:pPr>
            <a:r>
              <a:rPr lang="en-US" dirty="0"/>
              <a:t>Before giving </a:t>
            </a:r>
            <a:r>
              <a:rPr lang="en-US" dirty="0" err="1"/>
              <a:t>erythropoeitin</a:t>
            </a:r>
            <a:r>
              <a:rPr lang="en-US" dirty="0"/>
              <a:t>, what to correct first?</a:t>
            </a:r>
          </a:p>
          <a:p>
            <a:pPr marL="514350" indent="-514350">
              <a:buAutoNum type="arabicParenR" startAt="15"/>
            </a:pPr>
            <a:r>
              <a:rPr lang="en-US" dirty="0"/>
              <a:t>Aim of </a:t>
            </a:r>
            <a:r>
              <a:rPr lang="en-US" dirty="0" err="1"/>
              <a:t>Hb</a:t>
            </a:r>
            <a:r>
              <a:rPr lang="en-US" dirty="0"/>
              <a:t> in CRF? Why?</a:t>
            </a:r>
          </a:p>
          <a:p>
            <a:pPr marL="514350" indent="-514350">
              <a:buAutoNum type="arabicParenR" startAt="15"/>
            </a:pPr>
            <a:r>
              <a:rPr lang="en-US" dirty="0"/>
              <a:t> Name some complications/symptoms of CRF?</a:t>
            </a:r>
          </a:p>
          <a:p>
            <a:pPr marL="514350" indent="-514350">
              <a:buAutoNum type="arabicParenR" startAt="15"/>
            </a:pPr>
            <a:r>
              <a:rPr lang="en-US" dirty="0"/>
              <a:t> Which acid base disturbance in CRF? What is the treatment?</a:t>
            </a:r>
          </a:p>
        </p:txBody>
      </p:sp>
    </p:spTree>
    <p:extLst>
      <p:ext uri="{BB962C8B-B14F-4D97-AF65-F5344CB8AC3E}">
        <p14:creationId xmlns:p14="http://schemas.microsoft.com/office/powerpoint/2010/main" val="2440538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19) To do annual screening for CRF in high risk patients, which 3 things?</a:t>
            </a:r>
          </a:p>
          <a:p>
            <a:pPr marL="0" indent="0">
              <a:buNone/>
            </a:pPr>
            <a:r>
              <a:rPr lang="en-US" dirty="0"/>
              <a:t>20) Name 3 methods of checking albumin in urine? Which is the best?</a:t>
            </a:r>
          </a:p>
          <a:p>
            <a:pPr marL="0" indent="0">
              <a:buNone/>
            </a:pPr>
            <a:r>
              <a:rPr lang="en-US" dirty="0"/>
              <a:t>21) What to do if there is albuminuria?</a:t>
            </a:r>
          </a:p>
          <a:p>
            <a:pPr marL="514350" indent="-514350">
              <a:buAutoNum type="arabicParenR" startAt="22"/>
            </a:pPr>
            <a:r>
              <a:rPr lang="en-US" dirty="0"/>
              <a:t>Name the 3 step wise methods of CFR treatment?</a:t>
            </a:r>
          </a:p>
          <a:p>
            <a:pPr marL="514350" indent="-514350">
              <a:buAutoNum type="arabicParenR" startAt="22"/>
            </a:pPr>
            <a:r>
              <a:rPr lang="en-US" dirty="0"/>
              <a:t> Fluid restriction LAAZIM in all CRF patients, right or wrong?</a:t>
            </a:r>
          </a:p>
          <a:p>
            <a:pPr marL="514350" indent="-514350">
              <a:buAutoNum type="arabicParenR" startAt="2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32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EFFECTS OF 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51054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High urea &amp; </a:t>
            </a:r>
            <a:r>
              <a:rPr lang="en-US" dirty="0" err="1"/>
              <a:t>creat</a:t>
            </a:r>
            <a:r>
              <a:rPr lang="en-US" dirty="0"/>
              <a:t>. ( uremia)</a:t>
            </a:r>
          </a:p>
          <a:p>
            <a:pPr marL="514350" indent="-514350">
              <a:buAutoNum type="arabicParenR"/>
            </a:pPr>
            <a:r>
              <a:rPr lang="en-US" dirty="0"/>
              <a:t>Acidosis</a:t>
            </a:r>
          </a:p>
          <a:p>
            <a:pPr marL="514350" indent="-514350">
              <a:buAutoNum type="arabicParenR"/>
            </a:pPr>
            <a:r>
              <a:rPr lang="en-US" dirty="0"/>
              <a:t>High K &amp; Phosphorus </a:t>
            </a:r>
          </a:p>
          <a:p>
            <a:pPr marL="514350" indent="-514350">
              <a:buAutoNum type="arabicParenR"/>
            </a:pPr>
            <a:r>
              <a:rPr lang="en-US" dirty="0"/>
              <a:t>Decreased </a:t>
            </a:r>
            <a:r>
              <a:rPr lang="en-US" dirty="0" err="1"/>
              <a:t>erythropoeitin</a:t>
            </a:r>
            <a:r>
              <a:rPr lang="en-US" dirty="0"/>
              <a:t>            anemia</a:t>
            </a:r>
          </a:p>
          <a:p>
            <a:pPr marL="514350" indent="-514350">
              <a:buAutoNum type="arabicParenR"/>
            </a:pPr>
            <a:r>
              <a:rPr lang="en-US" dirty="0"/>
              <a:t>“If” water retention                  HTN, edema</a:t>
            </a:r>
          </a:p>
          <a:p>
            <a:pPr marL="514350" indent="-514350">
              <a:buAutoNum type="arabicParenR"/>
            </a:pPr>
            <a:r>
              <a:rPr lang="en-US" dirty="0"/>
              <a:t>No </a:t>
            </a:r>
            <a:r>
              <a:rPr lang="en-US" dirty="0" err="1"/>
              <a:t>Vit</a:t>
            </a:r>
            <a:r>
              <a:rPr lang="en-US" dirty="0"/>
              <a:t> D activation           </a:t>
            </a:r>
            <a:r>
              <a:rPr lang="en-US" dirty="0" err="1"/>
              <a:t>Vit</a:t>
            </a:r>
            <a:r>
              <a:rPr lang="en-US" dirty="0"/>
              <a:t> D deficiency,</a:t>
            </a:r>
          </a:p>
          <a:p>
            <a:pPr marL="0" indent="0">
              <a:buNone/>
            </a:pPr>
            <a:r>
              <a:rPr lang="en-US" dirty="0"/>
              <a:t>      which causes : bone disease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198918" y="3117273"/>
            <a:ext cx="838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114800" y="3619499"/>
            <a:ext cx="952499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114800" y="4156364"/>
            <a:ext cx="762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24) Name the 3 medicines to treat bone disease in CRF?</a:t>
            </a:r>
          </a:p>
          <a:p>
            <a:pPr marL="0" indent="0">
              <a:buNone/>
            </a:pPr>
            <a:r>
              <a:rPr lang="en-US" dirty="0"/>
              <a:t>25) </a:t>
            </a:r>
            <a:r>
              <a:rPr lang="en-US" dirty="0" err="1"/>
              <a:t>Whats</a:t>
            </a:r>
            <a:r>
              <a:rPr lang="en-US" dirty="0"/>
              <a:t> the treatment of uremic pericarditis &amp; uremic encephalopathy?</a:t>
            </a:r>
          </a:p>
          <a:p>
            <a:pPr marL="0" indent="0">
              <a:buNone/>
            </a:pPr>
            <a:r>
              <a:rPr lang="en-US" dirty="0"/>
              <a:t>26) Chronic management of high K in CRF?</a:t>
            </a:r>
          </a:p>
          <a:p>
            <a:pPr marL="0" indent="0">
              <a:buNone/>
            </a:pPr>
            <a:r>
              <a:rPr lang="en-US" dirty="0"/>
              <a:t>27) What happens to the skin if phosphorus is high?</a:t>
            </a:r>
          </a:p>
          <a:p>
            <a:pPr marL="0" indent="0">
              <a:buNone/>
            </a:pPr>
            <a:r>
              <a:rPr lang="en-US" dirty="0"/>
              <a:t>28) What is tertiary </a:t>
            </a:r>
            <a:r>
              <a:rPr lang="en-US" dirty="0" err="1"/>
              <a:t>hyperpara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3141483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C979-F74F-EDE5-7C08-8EF3A143A54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MEMORISE THIS FOR HOSP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7BEFB-C4F8-D734-41D7-68386ACF80A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  HOW WILL YOU TREAT A PATIENT WITH CRF?</a:t>
            </a:r>
          </a:p>
          <a:p>
            <a:pPr marL="0" indent="0">
              <a:buNone/>
            </a:pPr>
            <a:r>
              <a:rPr lang="en-US" dirty="0"/>
              <a:t>  HOW TO ANSWER IN EXAM:</a:t>
            </a:r>
          </a:p>
          <a:p>
            <a:pPr marL="514350" indent="-514350">
              <a:buAutoNum type="arabicParenR"/>
            </a:pPr>
            <a:r>
              <a:rPr lang="en-US" dirty="0"/>
              <a:t>Control DM and HTN</a:t>
            </a:r>
          </a:p>
          <a:p>
            <a:pPr marL="514350" indent="-514350">
              <a:buAutoNum type="arabicParenR"/>
            </a:pPr>
            <a:r>
              <a:rPr lang="en-US" dirty="0"/>
              <a:t>Treat the underlying cause</a:t>
            </a:r>
          </a:p>
          <a:p>
            <a:pPr marL="514350" indent="-514350">
              <a:buAutoNum type="arabicParenR"/>
            </a:pPr>
            <a:r>
              <a:rPr lang="en-US" dirty="0"/>
              <a:t>Avoid renal damaging agents: NSAIDs, aminoglycosides, </a:t>
            </a:r>
            <a:r>
              <a:rPr lang="en-US" dirty="0" err="1"/>
              <a:t>i.v.</a:t>
            </a:r>
            <a:r>
              <a:rPr lang="en-US" dirty="0"/>
              <a:t> contrast</a:t>
            </a:r>
          </a:p>
          <a:p>
            <a:pPr marL="514350" indent="-514350">
              <a:buAutoNum type="arabicParenR"/>
            </a:pPr>
            <a:r>
              <a:rPr lang="en-US" dirty="0"/>
              <a:t>Low protein diet</a:t>
            </a:r>
          </a:p>
          <a:p>
            <a:pPr marL="514350" indent="-514350">
              <a:buAutoNum type="arabicParenR"/>
            </a:pPr>
            <a:r>
              <a:rPr lang="en-US" dirty="0"/>
              <a:t>Anemia: Fe and erythropoietin</a:t>
            </a:r>
          </a:p>
          <a:p>
            <a:pPr marL="514350" indent="-514350">
              <a:buAutoNum type="arabicParenR"/>
            </a:pPr>
            <a:r>
              <a:rPr lang="en-US" dirty="0"/>
              <a:t>Fluid overload: Diuretics, low salt and water</a:t>
            </a:r>
          </a:p>
          <a:p>
            <a:pPr marL="514350" indent="-514350">
              <a:buAutoNum type="arabicParenR"/>
            </a:pPr>
            <a:r>
              <a:rPr lang="en-US" dirty="0"/>
              <a:t>Proteinuria: ACE</a:t>
            </a:r>
          </a:p>
        </p:txBody>
      </p:sp>
    </p:spTree>
    <p:extLst>
      <p:ext uri="{BB962C8B-B14F-4D97-AF65-F5344CB8AC3E}">
        <p14:creationId xmlns:p14="http://schemas.microsoft.com/office/powerpoint/2010/main" val="40029135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A6F75-1555-96D0-4A65-6CFFFBEDFEB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A2875-238D-E730-C680-EE03F204945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8) Pericarditis               only </a:t>
            </a:r>
          </a:p>
          <a:p>
            <a:pPr marL="0" indent="0">
              <a:buNone/>
            </a:pPr>
            <a:r>
              <a:rPr lang="en-US" dirty="0"/>
              <a:t>9) Neuro </a:t>
            </a:r>
            <a:r>
              <a:rPr lang="en-US" dirty="0" err="1"/>
              <a:t>symps</a:t>
            </a:r>
            <a:r>
              <a:rPr lang="en-US" dirty="0"/>
              <a:t>            dialysis</a:t>
            </a:r>
          </a:p>
          <a:p>
            <a:pPr marL="0" indent="0">
              <a:buNone/>
            </a:pPr>
            <a:r>
              <a:rPr lang="en-US" dirty="0"/>
              <a:t>10) Acidosis : Na bicarb tabs</a:t>
            </a:r>
          </a:p>
          <a:p>
            <a:pPr marL="0" indent="0">
              <a:buNone/>
            </a:pPr>
            <a:r>
              <a:rPr lang="en-US" dirty="0"/>
              <a:t>11) Bone problems: Vit D, Calcium, sometimes </a:t>
            </a:r>
          </a:p>
          <a:p>
            <a:pPr marL="0" indent="0">
              <a:buNone/>
            </a:pPr>
            <a:r>
              <a:rPr lang="en-US" dirty="0"/>
              <a:t>      cinacalcet ( to suppress PTH)</a:t>
            </a:r>
          </a:p>
          <a:p>
            <a:pPr marL="0" indent="0">
              <a:buNone/>
            </a:pPr>
            <a:r>
              <a:rPr lang="en-US" dirty="0"/>
              <a:t>12) Finally, may be dialysis or transplant, if there is indication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4C1B6B68-1F86-2370-BD90-6C21C1AE14B4}"/>
              </a:ext>
            </a:extLst>
          </p:cNvPr>
          <p:cNvSpPr/>
          <p:nvPr/>
        </p:nvSpPr>
        <p:spPr>
          <a:xfrm>
            <a:off x="3429000" y="1752600"/>
            <a:ext cx="3810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91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917E-DA44-068E-F3DD-8805B0ECE16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1087B-70AE-B9E1-590A-E8A70250A200}"/>
              </a:ext>
            </a:extLst>
          </p:cNvPr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         LAST  SLIDE IS  VERY  IMPORTANT</a:t>
            </a:r>
          </a:p>
        </p:txBody>
      </p:sp>
    </p:spTree>
    <p:extLst>
      <p:ext uri="{BB962C8B-B14F-4D97-AF65-F5344CB8AC3E}">
        <p14:creationId xmlns:p14="http://schemas.microsoft.com/office/powerpoint/2010/main" val="738852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3369D1-78C9-6230-C8C6-10BB2DC06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F8B7CF-DCE3-367A-9086-7D415B2EA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 descr="A yellow post it note with black text on it&#10;&#10;Description automatically generated">
            <a:extLst>
              <a:ext uri="{FF2B5EF4-FFF2-40B4-BE49-F238E27FC236}">
                <a16:creationId xmlns:a16="http://schemas.microsoft.com/office/drawing/2014/main" id="{7B8FA65C-DD18-FC36-A43F-E031813D48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1752600"/>
            <a:ext cx="4514850" cy="484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7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TYPES OF RENAL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r>
              <a:rPr lang="en-US" dirty="0"/>
              <a:t>       </a:t>
            </a:r>
            <a:r>
              <a:rPr lang="en-US" u="sng" dirty="0"/>
              <a:t>ACUTE</a:t>
            </a:r>
            <a:r>
              <a:rPr lang="en-US" dirty="0"/>
              <a:t> ( ARF)                      </a:t>
            </a:r>
            <a:r>
              <a:rPr lang="en-US" u="sng" dirty="0"/>
              <a:t> CHRONIC </a:t>
            </a:r>
            <a:r>
              <a:rPr lang="en-US" dirty="0"/>
              <a:t>(CRF)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b="1" dirty="0"/>
              <a:t>ARF</a:t>
            </a:r>
            <a:r>
              <a:rPr lang="en-US" dirty="0"/>
              <a:t> : Duration of renal failure less than 3 months.</a:t>
            </a:r>
            <a:endParaRPr lang="en-US" u="sng" dirty="0"/>
          </a:p>
          <a:p>
            <a:pPr marL="514350" indent="-514350">
              <a:buAutoNum type="arabicParenR"/>
            </a:pPr>
            <a:r>
              <a:rPr lang="en-US" b="1" dirty="0"/>
              <a:t>CRF</a:t>
            </a:r>
            <a:r>
              <a:rPr lang="en-US" dirty="0"/>
              <a:t> : Persistent renal failure for more than 3 months. It is progressive &amp; leads to </a:t>
            </a:r>
            <a:r>
              <a:rPr lang="en-US" b="1" i="1" dirty="0"/>
              <a:t>ESRD</a:t>
            </a:r>
          </a:p>
          <a:p>
            <a:pPr marL="514350" indent="-514350">
              <a:buNone/>
            </a:pPr>
            <a:r>
              <a:rPr lang="en-US" dirty="0"/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2171700" y="14097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4953000" y="1219200"/>
            <a:ext cx="762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level of creatinine does not tell you whether the renal failure is acute or chronic. It just tells you the severity of the disease</a:t>
            </a:r>
          </a:p>
          <a:p>
            <a:pPr marL="0" indent="0">
              <a:buNone/>
            </a:pPr>
            <a:r>
              <a:rPr lang="en-US" dirty="0" err="1"/>
              <a:t>eg</a:t>
            </a:r>
            <a:r>
              <a:rPr lang="en-US" dirty="0"/>
              <a:t>:</a:t>
            </a:r>
          </a:p>
          <a:p>
            <a:pPr>
              <a:buFont typeface="Arial" charset="0"/>
              <a:buChar char="•"/>
            </a:pPr>
            <a:r>
              <a:rPr lang="en-US" dirty="0"/>
              <a:t>A patient with ARF can have creatinine: 5</a:t>
            </a:r>
          </a:p>
          <a:p>
            <a:pPr>
              <a:buFont typeface="Arial" charset="0"/>
              <a:buChar char="•"/>
            </a:pPr>
            <a:r>
              <a:rPr lang="en-US" dirty="0"/>
              <a:t>A patient with CRF can have creatinine:  3</a:t>
            </a:r>
          </a:p>
        </p:txBody>
      </p:sp>
    </p:spTree>
    <p:extLst>
      <p:ext uri="{BB962C8B-B14F-4D97-AF65-F5344CB8AC3E}">
        <p14:creationId xmlns:p14="http://schemas.microsoft.com/office/powerpoint/2010/main" val="89421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CHRONIC  KIDNEY</a:t>
            </a:r>
            <a:br>
              <a:rPr lang="en-US" dirty="0"/>
            </a:br>
            <a:r>
              <a:rPr lang="en-US" dirty="0"/>
              <a:t>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DEFINITION</a:t>
            </a:r>
            <a:r>
              <a:rPr lang="en-US" u="sng" dirty="0"/>
              <a:t> </a:t>
            </a:r>
            <a:r>
              <a:rPr lang="en-US" dirty="0"/>
              <a:t>: Renal failure which persists for &gt; 3 months. It is usually progressive &amp; finally leads to </a:t>
            </a:r>
            <a:r>
              <a:rPr lang="en-US" b="1" dirty="0"/>
              <a:t>ESRD(</a:t>
            </a:r>
            <a:r>
              <a:rPr lang="en-US" dirty="0"/>
              <a:t>end stage renal disease)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ETIOLOGY</a:t>
            </a:r>
            <a:r>
              <a:rPr lang="en-US" b="1" dirty="0"/>
              <a:t>: </a:t>
            </a:r>
          </a:p>
          <a:p>
            <a:pPr marL="514350" indent="-514350">
              <a:buAutoNum type="arabicParenR"/>
            </a:pPr>
            <a:r>
              <a:rPr lang="en-US" dirty="0"/>
              <a:t>DM                      MOST  COMMON  CAUSES</a:t>
            </a:r>
          </a:p>
          <a:p>
            <a:pPr marL="514350" indent="-514350">
              <a:buAutoNum type="arabicParenR"/>
            </a:pPr>
            <a:r>
              <a:rPr lang="en-US" dirty="0"/>
              <a:t>HTN</a:t>
            </a:r>
          </a:p>
          <a:p>
            <a:pPr marL="514350" indent="-514350">
              <a:buAutoNum type="arabicParenR"/>
            </a:pPr>
            <a:r>
              <a:rPr lang="en-US" dirty="0"/>
              <a:t>Glomerulonephritis, tubular damage and all post renal causes (which we discussed before) can cause CRF, if they become chronic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971800" y="3962400"/>
            <a:ext cx="3810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17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Etiology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4) Polycystic kidney disease (ADPKD)</a:t>
            </a:r>
          </a:p>
          <a:p>
            <a:pPr marL="0" indent="0">
              <a:buNone/>
            </a:pPr>
            <a:r>
              <a:rPr lang="en-US" dirty="0"/>
              <a:t>5) Congestive heart failure ( due to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hypoperfusion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3 MOST IMPORTANT RISK FACTORS FOR CRF</a:t>
            </a:r>
          </a:p>
          <a:p>
            <a:pPr marL="0" indent="0">
              <a:buNone/>
            </a:pPr>
            <a:r>
              <a:rPr lang="en-US" dirty="0"/>
              <a:t>    *DM       * HTN      * Family hist. of CRF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4421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STAGES  OF  CKD (CRF)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CRF is divided into 5 stages, based on the GFR (glomerular filtration rate).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Normal GFR &gt; 90ml/min ( it means that in 1 </a:t>
            </a:r>
          </a:p>
          <a:p>
            <a:pPr marL="0" indent="0">
              <a:buNone/>
            </a:pPr>
            <a:r>
              <a:rPr lang="en-US" dirty="0"/>
              <a:t> min., &gt; 90 cc of fluid is filtered at the glomerulus).</a:t>
            </a:r>
          </a:p>
          <a:p>
            <a:pPr marL="0" indent="0">
              <a:buNone/>
            </a:pPr>
            <a:r>
              <a:rPr lang="en-US" dirty="0"/>
              <a:t>As renal failure progresses, GFR falls.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850800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STAGES OF</a:t>
            </a:r>
            <a:br>
              <a:rPr lang="en-US" dirty="0"/>
            </a:br>
            <a:r>
              <a:rPr lang="en-US" dirty="0"/>
              <a:t>CKD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          Stage                                 GFR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b="1" dirty="0"/>
              <a:t>1                                        &gt;90 cc</a:t>
            </a:r>
          </a:p>
          <a:p>
            <a:pPr marL="0" indent="0">
              <a:buNone/>
            </a:pPr>
            <a:r>
              <a:rPr lang="en-US" dirty="0"/>
              <a:t>               2                                       b/w 60-90</a:t>
            </a:r>
          </a:p>
          <a:p>
            <a:pPr marL="0" indent="0">
              <a:buNone/>
            </a:pPr>
            <a:r>
              <a:rPr lang="en-US" dirty="0"/>
              <a:t>               3                                       b/w 30-60</a:t>
            </a:r>
          </a:p>
          <a:p>
            <a:pPr marL="0" indent="0">
              <a:buNone/>
            </a:pPr>
            <a:r>
              <a:rPr lang="en-US" dirty="0"/>
              <a:t>               4                                       b/w 15-30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b="1" dirty="0"/>
              <a:t>5                                       less than 15</a:t>
            </a:r>
          </a:p>
          <a:p>
            <a:pPr marL="0" indent="0">
              <a:buNone/>
            </a:pPr>
            <a:r>
              <a:rPr lang="en-US" b="1" dirty="0"/>
              <a:t>                                                          (ESRD)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865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4535781</TotalTime>
  <Words>1659</Words>
  <Application>Microsoft Office PowerPoint</Application>
  <PresentationFormat>On-screen Show (4:3)</PresentationFormat>
  <Paragraphs>216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CHRONIC RENAL  FAILURE</vt:lpstr>
      <vt:lpstr>NORMAL  FUNCTIONS OF THE KIDNEYS</vt:lpstr>
      <vt:lpstr>EFFECTS OF RENAL FAILURE</vt:lpstr>
      <vt:lpstr>TYPES OF RENAL FAILURE</vt:lpstr>
      <vt:lpstr>REMEMBER</vt:lpstr>
      <vt:lpstr>CHRONIC  KIDNEY DISEASE</vt:lpstr>
      <vt:lpstr>Etiology contd.</vt:lpstr>
      <vt:lpstr>STAGES  OF  CKD (CRF)</vt:lpstr>
      <vt:lpstr>STAGES OF CKD</vt:lpstr>
      <vt:lpstr>How does CRF Present? (S/S)</vt:lpstr>
      <vt:lpstr>COMPLICATIONS OF CRF</vt:lpstr>
      <vt:lpstr>S/S contd</vt:lpstr>
      <vt:lpstr>S/S contd</vt:lpstr>
      <vt:lpstr>PowerPoint Presentation</vt:lpstr>
      <vt:lpstr>Screening for CRF</vt:lpstr>
      <vt:lpstr>CHECKING FOR URINE ALBUMIN</vt:lpstr>
      <vt:lpstr>PowerPoint Presentation</vt:lpstr>
      <vt:lpstr>MANAGEMENT OF CRF</vt:lpstr>
      <vt:lpstr>GENERAL  MEASURES</vt:lpstr>
      <vt:lpstr>TREATMENT OF COMPLICATIONS</vt:lpstr>
      <vt:lpstr>Complications &amp; Rx (contd)</vt:lpstr>
      <vt:lpstr>CRF  Treatment contd.</vt:lpstr>
      <vt:lpstr>PowerPoint Presentation</vt:lpstr>
      <vt:lpstr>PowerPoint Presentation</vt:lpstr>
      <vt:lpstr>PowerPoint Presentation</vt:lpstr>
      <vt:lpstr>RAPID FIRE QUES</vt:lpstr>
      <vt:lpstr>PowerPoint Presentation</vt:lpstr>
      <vt:lpstr>PowerPoint Presentation</vt:lpstr>
      <vt:lpstr>PowerPoint Presentation</vt:lpstr>
      <vt:lpstr>PowerPoint Presentation</vt:lpstr>
      <vt:lpstr>MEMORISE THIS FOR HOSP EXAM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 FAILURE</dc:title>
  <dc:creator>DELL</dc:creator>
  <cp:lastModifiedBy>Waqar Al</cp:lastModifiedBy>
  <cp:revision>166</cp:revision>
  <cp:lastPrinted>2019-11-26T09:55:46Z</cp:lastPrinted>
  <dcterms:created xsi:type="dcterms:W3CDTF">2006-08-16T00:00:00Z</dcterms:created>
  <dcterms:modified xsi:type="dcterms:W3CDTF">2024-09-02T18:34:38Z</dcterms:modified>
</cp:coreProperties>
</file>