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7" r:id="rId12"/>
    <p:sldId id="268" r:id="rId13"/>
    <p:sldId id="293" r:id="rId14"/>
    <p:sldId id="270" r:id="rId15"/>
    <p:sldId id="271" r:id="rId16"/>
    <p:sldId id="30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0" r:id="rId25"/>
    <p:sldId id="284" r:id="rId26"/>
    <p:sldId id="281" r:id="rId27"/>
    <p:sldId id="279" r:id="rId28"/>
    <p:sldId id="283" r:id="rId29"/>
    <p:sldId id="312" r:id="rId30"/>
    <p:sldId id="294" r:id="rId31"/>
    <p:sldId id="287" r:id="rId32"/>
    <p:sldId id="290" r:id="rId33"/>
    <p:sldId id="288" r:id="rId34"/>
    <p:sldId id="289" r:id="rId35"/>
    <p:sldId id="291" r:id="rId36"/>
    <p:sldId id="295" r:id="rId37"/>
    <p:sldId id="313" r:id="rId38"/>
    <p:sldId id="314" r:id="rId39"/>
    <p:sldId id="315" r:id="rId40"/>
    <p:sldId id="302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FFDF-DE82-489A-9ECA-313B9911F77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358C-E6A3-4BE8-84CB-44C1E47DC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0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/>
              <a:t>DIALYSIS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3600" dirty="0"/>
              <a:t>BY</a:t>
            </a:r>
          </a:p>
          <a:p>
            <a:r>
              <a:rPr lang="en-US" sz="3600" b="1" dirty="0"/>
              <a:t>DR WAQAR</a:t>
            </a:r>
          </a:p>
          <a:p>
            <a:r>
              <a:rPr lang="en-US" sz="3600" b="1" dirty="0"/>
              <a:t>MBBS , MRCP</a:t>
            </a:r>
          </a:p>
          <a:p>
            <a:r>
              <a:rPr lang="en-US" sz="3600" b="1" dirty="0"/>
              <a:t>ASSISTANT PROFESSOR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Dialysis can be needed in , both,</a:t>
            </a:r>
            <a:r>
              <a:rPr lang="en-US" b="1" dirty="0"/>
              <a:t> acute </a:t>
            </a:r>
            <a:r>
              <a:rPr lang="en-US" dirty="0"/>
              <a:t>renal failure or </a:t>
            </a:r>
            <a:r>
              <a:rPr lang="en-US" b="1" dirty="0"/>
              <a:t>chronic</a:t>
            </a:r>
            <a:r>
              <a:rPr lang="en-US" dirty="0"/>
              <a:t> renal failure.</a:t>
            </a:r>
          </a:p>
          <a:p>
            <a:endParaRPr lang="en-US" dirty="0"/>
          </a:p>
          <a:p>
            <a:r>
              <a:rPr lang="en-US" dirty="0"/>
              <a:t>Dialysis is also done in many cases of drug overdose and poisonings ( to remove the drug) </a:t>
            </a:r>
            <a:r>
              <a:rPr lang="en-US" dirty="0" err="1"/>
              <a:t>eg</a:t>
            </a:r>
            <a:r>
              <a:rPr lang="en-US" dirty="0"/>
              <a:t> aspirin, methanol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6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TYPES OF DIALYSIS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  <a:r>
              <a:rPr lang="en-US" b="1" dirty="0"/>
              <a:t> HEMODIALYSIS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</a:t>
            </a:r>
            <a:r>
              <a:rPr lang="en-US" b="1" dirty="0"/>
              <a:t>PERITONEAL DIALYSIS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Most commonly used type of dialysis</a:t>
            </a:r>
          </a:p>
          <a:p>
            <a:r>
              <a:rPr lang="en-US" dirty="0"/>
              <a:t>Blood from the patient goes into the machine</a:t>
            </a:r>
          </a:p>
          <a:p>
            <a:pPr marL="0" indent="0">
              <a:buNone/>
            </a:pPr>
            <a:r>
              <a:rPr lang="en-US" dirty="0"/>
              <a:t>            “ dirty things” removed         clean blood </a:t>
            </a:r>
          </a:p>
          <a:p>
            <a:pPr marL="0" indent="0">
              <a:buNone/>
            </a:pPr>
            <a:r>
              <a:rPr lang="en-US" dirty="0"/>
              <a:t>      returns to the body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r>
              <a:rPr lang="en-US" dirty="0"/>
              <a:t>The dialysis solution in the machine is called    “</a:t>
            </a:r>
            <a:r>
              <a:rPr lang="en-US" i="1" dirty="0"/>
              <a:t>dialysate”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2000" y="2971800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15000" y="2971800"/>
            <a:ext cx="457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farooq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3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Hemodialysis: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image.shutterstock.com/z/stock-vector-how-blood-dialysis-works-showing-a-patient-connected-to-a-blood-pump-semipermeable-membrane-and-215394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9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VASCULAR ACCESS FOR </a:t>
            </a:r>
            <a:br>
              <a:rPr lang="en-US" dirty="0"/>
            </a:br>
            <a:r>
              <a:rPr lang="en-US" dirty="0"/>
              <a:t>HEMODIALYSIS</a:t>
            </a:r>
          </a:p>
        </p:txBody>
      </p:sp>
      <p:pic>
        <p:nvPicPr>
          <p:cNvPr id="2050" name="Picture 2" descr="C:\Users\wfarooqi\Desktop\MediaItem_2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9" y="1600200"/>
            <a:ext cx="70152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3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arteriovenous-fistula-creation-dialysis-access-im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5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VASCULAR ACCESS FOR 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           FISTULA     OR   GRAFT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FISTULA  IS PREFERRED( less chances of </a:t>
            </a:r>
          </a:p>
          <a:p>
            <a:pPr marL="0" indent="0">
              <a:buNone/>
            </a:pPr>
            <a:r>
              <a:rPr lang="en-US" dirty="0"/>
              <a:t>               infection &amp; also longer lasting). </a:t>
            </a:r>
          </a:p>
          <a:p>
            <a:pPr marL="0" indent="0">
              <a:buNone/>
            </a:pPr>
            <a:r>
              <a:rPr lang="en-US" dirty="0"/>
              <a:t>               ( remember : F </a:t>
            </a:r>
            <a:r>
              <a:rPr lang="en-US" dirty="0" err="1"/>
              <a:t>F</a:t>
            </a:r>
            <a:r>
              <a:rPr lang="en-US" dirty="0"/>
              <a:t>   Fistula First)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Fistula/Graft is always placed in the non-dominant arm.</a:t>
            </a:r>
          </a:p>
        </p:txBody>
      </p:sp>
    </p:spTree>
    <p:extLst>
      <p:ext uri="{BB962C8B-B14F-4D97-AF65-F5344CB8AC3E}">
        <p14:creationId xmlns:p14="http://schemas.microsoft.com/office/powerpoint/2010/main" val="273288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Fistula or graft need some time to “mature” and so cannot be used immediately ( Fistula takes few months &amp; graft takes few </a:t>
            </a:r>
            <a:r>
              <a:rPr lang="en-US" dirty="0" err="1"/>
              <a:t>wks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immediate use             central line</a:t>
            </a:r>
          </a:p>
          <a:p>
            <a:pPr marL="0" indent="0">
              <a:buNone/>
            </a:pPr>
            <a:r>
              <a:rPr lang="en-US" dirty="0"/>
              <a:t>                         * Internal Jugular vein </a:t>
            </a:r>
          </a:p>
          <a:p>
            <a:pPr marL="0" indent="0">
              <a:buNone/>
            </a:pPr>
            <a:r>
              <a:rPr lang="en-US" dirty="0"/>
              <a:t>                         * Subclavian vein</a:t>
            </a:r>
          </a:p>
          <a:p>
            <a:pPr marL="0" indent="0">
              <a:buNone/>
            </a:pPr>
            <a:r>
              <a:rPr lang="en-US" dirty="0"/>
              <a:t>                         * Femoral vein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14800" y="3922662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3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farooqi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019800" cy="457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5507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NORMAL FUNCTIONS OF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To excrete toxic metabolites ( urea, creatinine, acids produced in the body)</a:t>
            </a:r>
          </a:p>
          <a:p>
            <a:r>
              <a:rPr lang="en-US" dirty="0"/>
              <a:t>To maintain serum electrolytes ( Na, K, Phosphorus, Cl, Mg. etc)</a:t>
            </a:r>
          </a:p>
          <a:p>
            <a:r>
              <a:rPr lang="en-US" dirty="0"/>
              <a:t>To maintain fluid balance</a:t>
            </a:r>
          </a:p>
          <a:p>
            <a:r>
              <a:rPr lang="en-US" dirty="0"/>
              <a:t>To regulate RBC synthesis ( </a:t>
            </a:r>
            <a:r>
              <a:rPr lang="en-US" dirty="0" err="1"/>
              <a:t>erythropoeitin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production)</a:t>
            </a:r>
          </a:p>
          <a:p>
            <a:r>
              <a:rPr lang="en-US" dirty="0"/>
              <a:t>To make </a:t>
            </a:r>
            <a:r>
              <a:rPr lang="en-US" dirty="0" err="1"/>
              <a:t>Vit</a:t>
            </a:r>
            <a:r>
              <a:rPr lang="en-US" dirty="0"/>
              <a:t> D ( so, renal disease affects bone metabolism)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Hemodialysis is done in hosp. / dialysis centers</a:t>
            </a:r>
          </a:p>
          <a:p>
            <a:r>
              <a:rPr lang="en-US" dirty="0"/>
              <a:t>Usually done 3 times / </a:t>
            </a:r>
            <a:r>
              <a:rPr lang="en-US" dirty="0" err="1"/>
              <a:t>wk</a:t>
            </a:r>
            <a:endParaRPr lang="en-US" dirty="0"/>
          </a:p>
          <a:p>
            <a:r>
              <a:rPr lang="en-US" dirty="0"/>
              <a:t>Each session is about 3-4 hrs.</a:t>
            </a:r>
          </a:p>
          <a:p>
            <a:r>
              <a:rPr lang="en-US" dirty="0"/>
              <a:t>Heparin is used as anticoagulant.</a:t>
            </a:r>
          </a:p>
        </p:txBody>
      </p:sp>
    </p:spTree>
    <p:extLst>
      <p:ext uri="{BB962C8B-B14F-4D97-AF65-F5344CB8AC3E}">
        <p14:creationId xmlns:p14="http://schemas.microsoft.com/office/powerpoint/2010/main" val="354002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H.D.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Efficient</a:t>
            </a:r>
            <a:r>
              <a:rPr lang="en-US" dirty="0"/>
              <a:t> removal of waste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Needs special team and equipment</a:t>
            </a:r>
          </a:p>
          <a:p>
            <a:r>
              <a:rPr lang="en-US" dirty="0"/>
              <a:t>Needs </a:t>
            </a:r>
            <a:r>
              <a:rPr lang="en-US" dirty="0" err="1"/>
              <a:t>heparinization</a:t>
            </a:r>
            <a:endParaRPr lang="en-US" dirty="0"/>
          </a:p>
          <a:p>
            <a:r>
              <a:rPr lang="en-US" b="1" dirty="0"/>
              <a:t>Can not be done if BP is low</a:t>
            </a:r>
          </a:p>
          <a:p>
            <a:r>
              <a:rPr lang="en-US" dirty="0"/>
              <a:t>Not possible in people with</a:t>
            </a:r>
          </a:p>
          <a:p>
            <a:pPr>
              <a:buNone/>
            </a:pPr>
            <a:r>
              <a:rPr lang="en-US" dirty="0"/>
              <a:t>      poor veins</a:t>
            </a:r>
          </a:p>
        </p:txBody>
      </p:sp>
    </p:spTree>
    <p:extLst>
      <p:ext uri="{BB962C8B-B14F-4D97-AF65-F5344CB8AC3E}">
        <p14:creationId xmlns:p14="http://schemas.microsoft.com/office/powerpoint/2010/main" val="346244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COMPLICATIONS of H.D.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1)</a:t>
            </a:r>
            <a:r>
              <a:rPr lang="en-US" b="1" dirty="0"/>
              <a:t> Hypotension (during dialysis) </a:t>
            </a:r>
          </a:p>
          <a:p>
            <a:pPr marL="0" indent="0">
              <a:buNone/>
            </a:pPr>
            <a:r>
              <a:rPr lang="en-US" dirty="0"/>
              <a:t>     * due to too much fluid removal</a:t>
            </a:r>
          </a:p>
          <a:p>
            <a:pPr marL="0" indent="0">
              <a:buNone/>
            </a:pPr>
            <a:r>
              <a:rPr lang="en-US" dirty="0"/>
              <a:t>    * Rx : Give iv fluids, decrease the rate of</a:t>
            </a:r>
          </a:p>
          <a:p>
            <a:pPr marL="0" indent="0">
              <a:buNone/>
            </a:pPr>
            <a:r>
              <a:rPr lang="en-US" dirty="0"/>
              <a:t>       dialysis </a:t>
            </a:r>
          </a:p>
          <a:p>
            <a:pPr marL="0" indent="0">
              <a:buNone/>
            </a:pPr>
            <a:r>
              <a:rPr lang="en-US" dirty="0"/>
              <a:t>   2)</a:t>
            </a:r>
            <a:r>
              <a:rPr lang="en-US" b="1" dirty="0"/>
              <a:t> Blockage of the fistula/graft </a:t>
            </a:r>
            <a:r>
              <a:rPr lang="en-US" dirty="0"/>
              <a:t>( thrombosis or </a:t>
            </a:r>
          </a:p>
          <a:p>
            <a:pPr marL="0" indent="0">
              <a:buNone/>
            </a:pPr>
            <a:r>
              <a:rPr lang="en-US" dirty="0"/>
              <a:t>       stenosis)</a:t>
            </a:r>
          </a:p>
          <a:p>
            <a:pPr marL="0" indent="0">
              <a:buNone/>
            </a:pPr>
            <a:r>
              <a:rPr lang="en-US" dirty="0"/>
              <a:t>   3) </a:t>
            </a:r>
            <a:r>
              <a:rPr lang="en-US" b="1" dirty="0"/>
              <a:t>Infection</a:t>
            </a:r>
            <a:r>
              <a:rPr lang="en-US" dirty="0"/>
              <a:t> of the graft, fistula or central line</a:t>
            </a:r>
          </a:p>
        </p:txBody>
      </p:sp>
    </p:spTree>
    <p:extLst>
      <p:ext uri="{BB962C8B-B14F-4D97-AF65-F5344CB8AC3E}">
        <p14:creationId xmlns:p14="http://schemas.microsoft.com/office/powerpoint/2010/main" val="347206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COMPLICATIONS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4) </a:t>
            </a:r>
            <a:r>
              <a:rPr lang="en-US" b="1" dirty="0"/>
              <a:t>Dialysis Disequilibrium syndrome</a:t>
            </a:r>
          </a:p>
          <a:p>
            <a:pPr marL="0" indent="0">
              <a:buNone/>
            </a:pPr>
            <a:r>
              <a:rPr lang="en-US" dirty="0"/>
              <a:t>                                </a:t>
            </a:r>
          </a:p>
          <a:p>
            <a:r>
              <a:rPr lang="en-US" dirty="0"/>
              <a:t>Occurs in the first few treatments when dialysis is started for the first time</a:t>
            </a:r>
          </a:p>
          <a:p>
            <a:r>
              <a:rPr lang="en-US" dirty="0"/>
              <a:t>Rapid removal of toxins and water causes </a:t>
            </a:r>
            <a:r>
              <a:rPr lang="en-US" dirty="0" err="1"/>
              <a:t>osmolar</a:t>
            </a:r>
            <a:r>
              <a:rPr lang="en-US" dirty="0"/>
              <a:t> shifts in the blood          cerebral edema          N/V, headache, </a:t>
            </a:r>
            <a:r>
              <a:rPr lang="en-US" dirty="0" err="1"/>
              <a:t>siezures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So, in the beginning, start H.D. with shorter time duration ( may be 1-2 </a:t>
            </a:r>
            <a:r>
              <a:rPr lang="en-US" dirty="0" err="1"/>
              <a:t>hrs</a:t>
            </a:r>
            <a:r>
              <a:rPr lang="en-US" dirty="0"/>
              <a:t> each session).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20574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50006" y="4491854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39287" y="5029200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1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COMPLICATIONS OF H.D.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5) </a:t>
            </a:r>
            <a:r>
              <a:rPr lang="en-US" b="1" dirty="0"/>
              <a:t>Dialysis steal syndrome </a:t>
            </a:r>
            <a:r>
              <a:rPr lang="en-US" dirty="0"/>
              <a:t>: Decreased blood flow to the palm &amp; fingers, causing pain, pallor and may be necrosis of hand muscles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farooqi\Desktop\kidney-dialysi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95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7678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PERITONEAL DIALYSIS CATHETER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medind.nic.in/iav/t12/i5/IndianJNephrol_2012_22_5_381_103932_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6"/>
            <a:ext cx="7172325" cy="49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0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In P.D., dialysate is put into the peritoneal cavity and left for few hrs.</a:t>
            </a:r>
          </a:p>
          <a:p>
            <a:r>
              <a:rPr lang="en-US" dirty="0"/>
              <a:t>Peritoneum acts like a semipermeable membrane.</a:t>
            </a:r>
          </a:p>
          <a:p>
            <a:r>
              <a:rPr lang="en-US" dirty="0"/>
              <a:t>Toxic wastes and water diffuse from the blood vessels of the peritoneum into the cavity.</a:t>
            </a:r>
          </a:p>
          <a:p>
            <a:r>
              <a:rPr lang="en-US" dirty="0"/>
              <a:t>The “dirty” dialysis fluid is then removed and new fluid is put. </a:t>
            </a:r>
            <a:r>
              <a:rPr lang="en-US" b="1" dirty="0"/>
              <a:t>This is done 4-5 times daily ( by the patient at home)</a:t>
            </a:r>
          </a:p>
        </p:txBody>
      </p:sp>
    </p:spTree>
    <p:extLst>
      <p:ext uri="{BB962C8B-B14F-4D97-AF65-F5344CB8AC3E}">
        <p14:creationId xmlns:p14="http://schemas.microsoft.com/office/powerpoint/2010/main" val="387279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farooqi\Desktop\principle-of-peritoneal-dialy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24806"/>
            <a:ext cx="428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4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P.D. FLUID (dialysate)</a:t>
            </a:r>
          </a:p>
        </p:txBody>
      </p:sp>
      <p:pic>
        <p:nvPicPr>
          <p:cNvPr id="1026" name="Picture 2" descr="C:\Users\wfarooqi\Desktop\IMG-20231030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6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HAPPENS IN IN RENAL FAILURE?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Accumulation of urea, creatinine, K+, Mg, organic acids</a:t>
            </a:r>
          </a:p>
          <a:p>
            <a:r>
              <a:rPr lang="en-US" dirty="0"/>
              <a:t>Accumulation of fluid ( causes HTN and edema)</a:t>
            </a:r>
          </a:p>
          <a:p>
            <a:r>
              <a:rPr lang="en-US" dirty="0"/>
              <a:t>Impaired </a:t>
            </a:r>
            <a:r>
              <a:rPr lang="en-US" dirty="0" err="1"/>
              <a:t>sysnthesis</a:t>
            </a:r>
            <a:r>
              <a:rPr lang="en-US" dirty="0"/>
              <a:t> of RBC ( due to low </a:t>
            </a:r>
            <a:r>
              <a:rPr lang="en-US" dirty="0" err="1"/>
              <a:t>erythropoeitin</a:t>
            </a:r>
            <a:r>
              <a:rPr lang="en-US" dirty="0"/>
              <a:t>)</a:t>
            </a:r>
          </a:p>
          <a:p>
            <a:r>
              <a:rPr lang="en-US" dirty="0"/>
              <a:t>Bone disease ( non- activation of </a:t>
            </a:r>
            <a:r>
              <a:rPr lang="en-US" dirty="0" err="1"/>
              <a:t>Vit.D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PERITONEAL DIALYSIS, GLUCOSE IN THE DIALYSIS FLUID PULLS THE WATER OUT FROM THE BLOOD VESSELS BY OSMOSIS.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WHEN TO USE P.D. 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Rarely used now. </a:t>
            </a:r>
          </a:p>
          <a:p>
            <a:r>
              <a:rPr lang="en-US" dirty="0"/>
              <a:t>Used in the following situations : </a:t>
            </a:r>
          </a:p>
          <a:p>
            <a:pPr>
              <a:buNone/>
            </a:pPr>
            <a:r>
              <a:rPr lang="en-US" dirty="0"/>
              <a:t>       * In </a:t>
            </a:r>
            <a:r>
              <a:rPr lang="en-US" b="1" dirty="0"/>
              <a:t>infants</a:t>
            </a:r>
            <a:r>
              <a:rPr lang="en-US" dirty="0"/>
              <a:t> &amp; very young children</a:t>
            </a:r>
          </a:p>
          <a:p>
            <a:pPr>
              <a:buNone/>
            </a:pPr>
            <a:r>
              <a:rPr lang="en-US" dirty="0"/>
              <a:t>       * Poor  blood vessels ( can’t make a fistula)</a:t>
            </a:r>
          </a:p>
          <a:p>
            <a:pPr>
              <a:buNone/>
            </a:pPr>
            <a:r>
              <a:rPr lang="en-US" dirty="0"/>
              <a:t>       * Patient wants freedom</a:t>
            </a:r>
          </a:p>
        </p:txBody>
      </p:sp>
    </p:spTree>
    <p:extLst>
      <p:ext uri="{BB962C8B-B14F-4D97-AF65-F5344CB8AC3E}">
        <p14:creationId xmlns:p14="http://schemas.microsoft.com/office/powerpoint/2010/main" val="321776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CONTRAINDICATION FOR </a:t>
            </a:r>
            <a:br>
              <a:rPr lang="en-US" dirty="0"/>
            </a:br>
            <a:r>
              <a:rPr lang="en-US" dirty="0"/>
              <a:t>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1) Adhesions and fibrosis in the peritoneal cavity</a:t>
            </a:r>
          </a:p>
          <a:p>
            <a:pPr marL="0" indent="0">
              <a:buNone/>
            </a:pPr>
            <a:r>
              <a:rPr lang="en-US" dirty="0"/>
              <a:t>   ( due to past surgeries)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Recent abdominal surgery</a:t>
            </a:r>
          </a:p>
        </p:txBody>
      </p:sp>
    </p:spTree>
    <p:extLst>
      <p:ext uri="{BB962C8B-B14F-4D97-AF65-F5344CB8AC3E}">
        <p14:creationId xmlns:p14="http://schemas.microsoft.com/office/powerpoint/2010/main" val="4140558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COMPLICATIONS OF </a:t>
            </a:r>
            <a:br>
              <a:rPr lang="en-US" dirty="0"/>
            </a:br>
            <a:r>
              <a:rPr lang="en-US" dirty="0"/>
              <a:t>PERITONEAL 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Catheter site infection</a:t>
            </a:r>
          </a:p>
          <a:p>
            <a:pPr marL="514350" indent="-514350">
              <a:buAutoNum type="arabicParenR"/>
            </a:pPr>
            <a:r>
              <a:rPr lang="en-US" dirty="0"/>
              <a:t>Tube blocked / twisted</a:t>
            </a:r>
          </a:p>
          <a:p>
            <a:pPr marL="514350" indent="-514350">
              <a:buAutoNum type="arabicParenR"/>
            </a:pPr>
            <a:r>
              <a:rPr lang="en-US" dirty="0"/>
              <a:t>Peritonitis: </a:t>
            </a:r>
          </a:p>
          <a:p>
            <a:pPr marL="0" indent="0">
              <a:buNone/>
            </a:pPr>
            <a:r>
              <a:rPr lang="en-US" dirty="0"/>
              <a:t>       * Abdominal pain, tenderness, fever</a:t>
            </a:r>
          </a:p>
          <a:p>
            <a:pPr marL="0" indent="0">
              <a:buNone/>
            </a:pPr>
            <a:r>
              <a:rPr lang="en-US" dirty="0"/>
              <a:t>       *  Give antibiotics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50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COMPLICATIONS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en-US" b="1" dirty="0"/>
              <a:t>Hyperglycemia</a:t>
            </a:r>
            <a:r>
              <a:rPr lang="en-US" dirty="0"/>
              <a:t> : Dialysis fluid contains too  </a:t>
            </a:r>
          </a:p>
          <a:p>
            <a:pPr marL="0" indent="0">
              <a:buNone/>
            </a:pPr>
            <a:r>
              <a:rPr lang="en-US" dirty="0"/>
              <a:t>     much glucose which is absorbed in the blood.  </a:t>
            </a:r>
          </a:p>
          <a:p>
            <a:pPr marL="0" indent="0">
              <a:buNone/>
            </a:pPr>
            <a:r>
              <a:rPr lang="en-US" dirty="0"/>
              <a:t>     The hyperglycemia may need insulin.</a:t>
            </a:r>
          </a:p>
          <a:p>
            <a:pPr marL="0" indent="0">
              <a:buNone/>
            </a:pPr>
            <a:r>
              <a:rPr lang="en-US" dirty="0"/>
              <a:t>5) Excess protein loss from the peritoneum (increase the protein intake to 1.2 g/kg/d in these patients)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34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P.D.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SIMPLE</a:t>
            </a:r>
          </a:p>
          <a:p>
            <a:r>
              <a:rPr lang="en-US" dirty="0"/>
              <a:t>NO HEPARIN</a:t>
            </a:r>
          </a:p>
          <a:p>
            <a:r>
              <a:rPr lang="en-US" dirty="0"/>
              <a:t>Patient freedom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RISK OF PERITONITIS</a:t>
            </a:r>
          </a:p>
          <a:p>
            <a:r>
              <a:rPr lang="en-US" dirty="0"/>
              <a:t>EXPOSURE TO HIGH GLUCOSE ( SOMETIMES REQUIRING INSULIN)</a:t>
            </a:r>
          </a:p>
          <a:p>
            <a:r>
              <a:rPr lang="en-US" dirty="0"/>
              <a:t>Not very efficient</a:t>
            </a:r>
          </a:p>
        </p:txBody>
      </p:sp>
    </p:spTree>
    <p:extLst>
      <p:ext uri="{BB962C8B-B14F-4D97-AF65-F5344CB8AC3E}">
        <p14:creationId xmlns:p14="http://schemas.microsoft.com/office/powerpoint/2010/main" val="701309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LONG  TERM  COMPLICATIONS</a:t>
            </a:r>
            <a:br>
              <a:rPr lang="en-US" dirty="0"/>
            </a:br>
            <a:r>
              <a:rPr lang="en-US" dirty="0"/>
              <a:t>OF  BOTH  TYPES OF  DIALYSIS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1) </a:t>
            </a:r>
            <a:r>
              <a:rPr lang="en-US" b="1" dirty="0"/>
              <a:t>Cardiovascular disease </a:t>
            </a:r>
            <a:r>
              <a:rPr lang="en-US" dirty="0"/>
              <a:t>( due to </a:t>
            </a:r>
            <a:r>
              <a:rPr lang="en-US" dirty="0" err="1"/>
              <a:t>accelarated</a:t>
            </a:r>
            <a:r>
              <a:rPr lang="en-US" dirty="0"/>
              <a:t> atherosclerosis in coronaries).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It is the leading cause of death in these </a:t>
            </a:r>
          </a:p>
          <a:p>
            <a:pPr marL="0" indent="0">
              <a:buNone/>
            </a:pPr>
            <a:r>
              <a:rPr lang="en-US" b="1" dirty="0"/>
              <a:t>      patients</a:t>
            </a:r>
          </a:p>
          <a:p>
            <a:pPr marL="0" indent="0">
              <a:buNone/>
            </a:pPr>
            <a:r>
              <a:rPr lang="en-US" dirty="0"/>
              <a:t> 2)</a:t>
            </a:r>
            <a:r>
              <a:rPr lang="en-US" b="1" dirty="0"/>
              <a:t> Amyloidosis </a:t>
            </a:r>
            <a:r>
              <a:rPr lang="en-US" dirty="0"/>
              <a:t>( Deposition of amyloid in  various tissues).</a:t>
            </a:r>
          </a:p>
          <a:p>
            <a:pPr marL="0" indent="0">
              <a:buNone/>
            </a:pPr>
            <a:r>
              <a:rPr lang="en-US" dirty="0"/>
              <a:t> 3) </a:t>
            </a:r>
            <a:r>
              <a:rPr lang="en-US" b="1" dirty="0"/>
              <a:t>Sepsis</a:t>
            </a:r>
          </a:p>
        </p:txBody>
      </p:sp>
    </p:spTree>
    <p:extLst>
      <p:ext uri="{BB962C8B-B14F-4D97-AF65-F5344CB8AC3E}">
        <p14:creationId xmlns:p14="http://schemas.microsoft.com/office/powerpoint/2010/main" val="4012765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6A70-6DF4-489E-029A-E95EA354684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FIRE 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77228-1A70-E302-C42C-B507BF76279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Name some indications of dialysis?</a:t>
            </a:r>
          </a:p>
          <a:p>
            <a:pPr marL="514350" indent="-514350">
              <a:buAutoNum type="arabicParenR"/>
            </a:pPr>
            <a:r>
              <a:rPr lang="en-US" dirty="0"/>
              <a:t>At what GFR level you do dialysis?</a:t>
            </a:r>
          </a:p>
          <a:p>
            <a:pPr marL="514350" indent="-514350">
              <a:buAutoNum type="arabicParenR"/>
            </a:pPr>
            <a:r>
              <a:rPr lang="en-US" dirty="0"/>
              <a:t>Which dialysis is better and why?</a:t>
            </a:r>
          </a:p>
          <a:p>
            <a:pPr marL="514350" indent="-514350">
              <a:buAutoNum type="arabicParenR"/>
            </a:pPr>
            <a:r>
              <a:rPr lang="en-US" dirty="0"/>
              <a:t>Name the 2 types of vascular access for H.D.? </a:t>
            </a:r>
          </a:p>
          <a:p>
            <a:pPr marL="514350" indent="-514350">
              <a:buAutoNum type="arabicParenR"/>
            </a:pPr>
            <a:r>
              <a:rPr lang="en-US" dirty="0"/>
              <a:t>Which is better and why?</a:t>
            </a:r>
          </a:p>
          <a:p>
            <a:pPr marL="514350" indent="-514350">
              <a:buAutoNum type="arabicParenR"/>
            </a:pPr>
            <a:r>
              <a:rPr lang="en-US" dirty="0"/>
              <a:t>How to do dialysis urgently if no vascular access?</a:t>
            </a:r>
          </a:p>
          <a:p>
            <a:pPr marL="514350" indent="-514350">
              <a:buAutoNum type="arabicParenR"/>
            </a:pPr>
            <a:r>
              <a:rPr lang="en-US" dirty="0"/>
              <a:t>2 disadvantages of H.D.?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9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6A3E-91A0-0CAB-2F0A-E0B9724063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9C6E-5C66-302D-48D4-1B036381C93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8) Name 5 complications of HD?</a:t>
            </a:r>
          </a:p>
          <a:p>
            <a:pPr marL="0" indent="0">
              <a:buNone/>
            </a:pPr>
            <a:r>
              <a:rPr lang="en-US" dirty="0"/>
              <a:t>9) In the initial days of HD, which complication can occur?</a:t>
            </a:r>
          </a:p>
          <a:p>
            <a:pPr marL="0" indent="0">
              <a:buNone/>
            </a:pPr>
            <a:r>
              <a:rPr lang="en-US" dirty="0"/>
              <a:t>10) How to avoid it?</a:t>
            </a:r>
          </a:p>
          <a:p>
            <a:pPr marL="0" indent="0">
              <a:buNone/>
            </a:pPr>
            <a:r>
              <a:rPr lang="en-US" dirty="0"/>
              <a:t>11) Name 3 indications of peritoneal dialysis?</a:t>
            </a:r>
          </a:p>
          <a:p>
            <a:pPr marL="0" indent="0">
              <a:buNone/>
            </a:pPr>
            <a:r>
              <a:rPr lang="en-US" dirty="0"/>
              <a:t>12) 4 complications of PD?</a:t>
            </a:r>
          </a:p>
          <a:p>
            <a:pPr marL="0" indent="0">
              <a:buNone/>
            </a:pPr>
            <a:r>
              <a:rPr lang="en-US" dirty="0"/>
              <a:t>13) When is PD contraindicated?</a:t>
            </a:r>
          </a:p>
          <a:p>
            <a:pPr marL="0" indent="0">
              <a:buNone/>
            </a:pPr>
            <a:r>
              <a:rPr lang="en-US" dirty="0"/>
              <a:t>14) PD is contraindicated in DM patients, 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1049896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634C-F9CB-9AA4-E8E0-1508BE6FA74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478B-1BD4-5CA0-2BC3-E9383773155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15) Long term complications of both types of dialysis? </a:t>
            </a:r>
          </a:p>
        </p:txBody>
      </p:sp>
    </p:spTree>
    <p:extLst>
      <p:ext uri="{BB962C8B-B14F-4D97-AF65-F5344CB8AC3E}">
        <p14:creationId xmlns:p14="http://schemas.microsoft.com/office/powerpoint/2010/main" val="112888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First we try medical management for renal failure :</a:t>
            </a:r>
          </a:p>
          <a:p>
            <a:pPr>
              <a:buNone/>
            </a:pPr>
            <a:r>
              <a:rPr lang="en-US" dirty="0"/>
              <a:t>         * Medicines ( </a:t>
            </a:r>
            <a:r>
              <a:rPr lang="en-US" dirty="0" err="1"/>
              <a:t>eg</a:t>
            </a:r>
            <a:r>
              <a:rPr lang="en-US" dirty="0"/>
              <a:t> for HTN, acidosis)</a:t>
            </a:r>
          </a:p>
          <a:p>
            <a:pPr>
              <a:buNone/>
            </a:pPr>
            <a:r>
              <a:rPr lang="en-US" dirty="0"/>
              <a:t>        *  Diet control ( </a:t>
            </a:r>
            <a:r>
              <a:rPr lang="en-US" dirty="0" err="1"/>
              <a:t>eg</a:t>
            </a:r>
            <a:r>
              <a:rPr lang="en-US" dirty="0"/>
              <a:t> low </a:t>
            </a:r>
            <a:r>
              <a:rPr lang="en-US" dirty="0" err="1"/>
              <a:t>protein,low</a:t>
            </a:r>
            <a:r>
              <a:rPr lang="en-US" dirty="0"/>
              <a:t> salt, </a:t>
            </a:r>
          </a:p>
          <a:p>
            <a:pPr>
              <a:buNone/>
            </a:pPr>
            <a:r>
              <a:rPr lang="en-US" dirty="0"/>
              <a:t>             low K etc)</a:t>
            </a:r>
          </a:p>
          <a:p>
            <a:pPr>
              <a:buNone/>
            </a:pPr>
            <a:r>
              <a:rPr lang="en-US" dirty="0"/>
              <a:t>         * Fluid control ( water intake)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LAST  SLIDE  IS  VERY  IMPORTANT</a:t>
            </a:r>
          </a:p>
        </p:txBody>
      </p:sp>
    </p:spTree>
    <p:extLst>
      <p:ext uri="{BB962C8B-B14F-4D97-AF65-F5344CB8AC3E}">
        <p14:creationId xmlns:p14="http://schemas.microsoft.com/office/powerpoint/2010/main" val="1575575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</a:t>
            </a:r>
          </a:p>
        </p:txBody>
      </p:sp>
      <p:pic>
        <p:nvPicPr>
          <p:cNvPr id="2050" name="Picture 2" descr="C:\Users\wfarooqi\Desktop\merci-thank-you-in-french-written-with-wooden-letters-and-pink-daisies-H4F53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62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3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When conservative /medical management fails, we go for :</a:t>
            </a:r>
          </a:p>
          <a:p>
            <a:pPr>
              <a:buNone/>
            </a:pPr>
            <a:r>
              <a:rPr lang="en-US" dirty="0"/>
              <a:t>               </a:t>
            </a:r>
            <a:r>
              <a:rPr lang="en-US" b="1" u="sng" dirty="0"/>
              <a:t>RENAL REPLACEMENT THERAPY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  DIALYSIS                             TRANSPLANT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 can be for ARF or CRF)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019300" y="33147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067300" y="33147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1624723" y="43434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REMEMBER !</a:t>
            </a:r>
          </a:p>
          <a:p>
            <a:endParaRPr lang="en-US" dirty="0"/>
          </a:p>
          <a:p>
            <a:r>
              <a:rPr lang="en-US" dirty="0"/>
              <a:t>EVERY ONE WITH RENAL FAILURE DOES NOT  NEED DIALYSIS 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STAGES OF CRF</a:t>
            </a:r>
          </a:p>
        </p:txBody>
      </p:sp>
      <p:pic>
        <p:nvPicPr>
          <p:cNvPr id="1026" name="Picture 2" descr="C:\Users\DELL\Desktop\kck_t1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70488" y="1600200"/>
            <a:ext cx="5403023" cy="4525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INDICATIONS FOR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1) Pulmonary edema (not responding to diuretics)</a:t>
            </a:r>
          </a:p>
          <a:p>
            <a:pPr marL="0" indent="0">
              <a:buNone/>
            </a:pPr>
            <a:r>
              <a:rPr lang="en-US" dirty="0"/>
              <a:t>2) Metabolic Acidosis( not controlled by HCO3 tab. )</a:t>
            </a:r>
          </a:p>
          <a:p>
            <a:pPr marL="0" indent="0">
              <a:buNone/>
            </a:pPr>
            <a:r>
              <a:rPr lang="en-US" dirty="0"/>
              <a:t>3) Uremic encephalopathy ( </a:t>
            </a:r>
            <a:r>
              <a:rPr lang="en-US" dirty="0" err="1"/>
              <a:t>siezures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4) Neuropathy ( foot drop, wrist drop)</a:t>
            </a:r>
          </a:p>
          <a:p>
            <a:pPr marL="0" indent="0">
              <a:buNone/>
            </a:pPr>
            <a:r>
              <a:rPr lang="en-US" dirty="0"/>
              <a:t>5) Very low GFR</a:t>
            </a:r>
          </a:p>
          <a:p>
            <a:pPr marL="0" indent="0">
              <a:buNone/>
            </a:pPr>
            <a:r>
              <a:rPr lang="en-US" dirty="0"/>
              <a:t>                * </a:t>
            </a:r>
            <a:r>
              <a:rPr lang="en-US" b="1" dirty="0"/>
              <a:t>less than 10 ml/min</a:t>
            </a:r>
          </a:p>
          <a:p>
            <a:pPr marL="0" indent="0">
              <a:buNone/>
            </a:pPr>
            <a:r>
              <a:rPr lang="en-US" dirty="0"/>
              <a:t>                * </a:t>
            </a:r>
            <a:r>
              <a:rPr lang="en-US" b="1" dirty="0"/>
              <a:t>in DM, less than 15 ml/min</a:t>
            </a:r>
          </a:p>
          <a:p>
            <a:pPr marL="0" indent="0">
              <a:buNone/>
            </a:pPr>
            <a:r>
              <a:rPr lang="en-US" dirty="0"/>
              <a:t>6)  Hyperkalemia ( </a:t>
            </a:r>
            <a:r>
              <a:rPr lang="en-US" b="1" dirty="0"/>
              <a:t>more than 7 </a:t>
            </a:r>
            <a:r>
              <a:rPr lang="en-US" b="1" dirty="0" err="1"/>
              <a:t>meq</a:t>
            </a:r>
            <a:r>
              <a:rPr lang="en-US" dirty="0"/>
              <a:t>). ( do you remember other treatments of hyperkalemia? 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Indications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7) Uremic pericarditis</a:t>
            </a:r>
          </a:p>
          <a:p>
            <a:pPr marL="0" indent="0">
              <a:buNone/>
            </a:pPr>
            <a:r>
              <a:rPr lang="en-US" dirty="0"/>
              <a:t>8) Anemia refractory to </a:t>
            </a:r>
            <a:r>
              <a:rPr lang="en-US" dirty="0" err="1"/>
              <a:t>erythropoeitin</a:t>
            </a:r>
            <a:r>
              <a:rPr lang="en-US" dirty="0"/>
              <a:t> &amp; Fe Rx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Some of the above may need urgent dialysis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1192</Words>
  <Application>Microsoft Office PowerPoint</Application>
  <PresentationFormat>On-screen Show (4:3)</PresentationFormat>
  <Paragraphs>178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DIALYSIS</vt:lpstr>
      <vt:lpstr>NORMAL FUNCTIONS OF THE KIDNEY</vt:lpstr>
      <vt:lpstr>WHAT HAPPENS IN IN RENAL FAILURE? </vt:lpstr>
      <vt:lpstr>PowerPoint Presentation</vt:lpstr>
      <vt:lpstr>PowerPoint Presentation</vt:lpstr>
      <vt:lpstr>PowerPoint Presentation</vt:lpstr>
      <vt:lpstr>STAGES OF CRF</vt:lpstr>
      <vt:lpstr>INDICATIONS FOR DIALYSIS</vt:lpstr>
      <vt:lpstr>Indications contd.</vt:lpstr>
      <vt:lpstr>PowerPoint Presentation</vt:lpstr>
      <vt:lpstr>TYPES OF DIALYSIS</vt:lpstr>
      <vt:lpstr>HEMODIALYSIS</vt:lpstr>
      <vt:lpstr>PowerPoint Presentation</vt:lpstr>
      <vt:lpstr>Hemodialysis:</vt:lpstr>
      <vt:lpstr>VASCULAR ACCESS FOR  HEMODIALYSIS</vt:lpstr>
      <vt:lpstr>PowerPoint Presentation</vt:lpstr>
      <vt:lpstr>VASCULAR ACCESS FOR HEMODIALYSIS</vt:lpstr>
      <vt:lpstr>PowerPoint Presentation</vt:lpstr>
      <vt:lpstr>PowerPoint Presentation</vt:lpstr>
      <vt:lpstr>PowerPoint Presentation</vt:lpstr>
      <vt:lpstr>H.D.</vt:lpstr>
      <vt:lpstr>COMPLICATIONS of H.D.</vt:lpstr>
      <vt:lpstr>COMPLICATIONS (contd)</vt:lpstr>
      <vt:lpstr>COMPLICATIONS OF H.D.</vt:lpstr>
      <vt:lpstr>PowerPoint Presentation</vt:lpstr>
      <vt:lpstr>PERITONEAL DIALYSIS CATHETER</vt:lpstr>
      <vt:lpstr>PERITONEAL DIALYSIS</vt:lpstr>
      <vt:lpstr>PowerPoint Presentation</vt:lpstr>
      <vt:lpstr>P.D. FLUID (dialysate)</vt:lpstr>
      <vt:lpstr>PowerPoint Presentation</vt:lpstr>
      <vt:lpstr>WHEN TO USE P.D. ?</vt:lpstr>
      <vt:lpstr>CONTRAINDICATION FOR  PERITONEAL DIALYSIS</vt:lpstr>
      <vt:lpstr>COMPLICATIONS OF  PERITONEAL  DIALYSIS</vt:lpstr>
      <vt:lpstr>COMPLICATIONS contd.</vt:lpstr>
      <vt:lpstr>P.D.</vt:lpstr>
      <vt:lpstr>LONG  TERM  COMPLICATIONS OF  BOTH  TYPES OF  DIALYSIS</vt:lpstr>
      <vt:lpstr>RAPID FIRE QUES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DIALYSIS</dc:title>
  <dc:creator>DELL</dc:creator>
  <cp:lastModifiedBy>Waqar Al</cp:lastModifiedBy>
  <cp:revision>99</cp:revision>
  <dcterms:created xsi:type="dcterms:W3CDTF">2016-10-06T16:20:09Z</dcterms:created>
  <dcterms:modified xsi:type="dcterms:W3CDTF">2024-09-02T18:35:17Z</dcterms:modified>
</cp:coreProperties>
</file>