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8" r:id="rId15"/>
    <p:sldId id="269" r:id="rId16"/>
    <p:sldId id="270" r:id="rId17"/>
    <p:sldId id="285" r:id="rId18"/>
    <p:sldId id="286" r:id="rId19"/>
    <p:sldId id="287" r:id="rId20"/>
    <p:sldId id="288" r:id="rId21"/>
    <p:sldId id="271" r:id="rId22"/>
    <p:sldId id="273" r:id="rId23"/>
    <p:sldId id="274" r:id="rId24"/>
    <p:sldId id="276" r:id="rId25"/>
    <p:sldId id="277" r:id="rId26"/>
    <p:sldId id="289" r:id="rId27"/>
    <p:sldId id="275" r:id="rId28"/>
    <p:sldId id="282" r:id="rId29"/>
    <p:sldId id="279" r:id="rId30"/>
    <p:sldId id="278" r:id="rId31"/>
    <p:sldId id="280" r:id="rId32"/>
    <p:sldId id="290" r:id="rId33"/>
    <p:sldId id="291" r:id="rId34"/>
    <p:sldId id="281" r:id="rId3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01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0178-2FB8-CB15-441F-55D043AB2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5CAB25-403B-6353-2698-7493E0A96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57D8F-A0FF-74EA-12EF-A4DC3BE83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B4FF7-7243-81A0-0F78-EF498E8DD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D660F-5236-AFC6-AB23-C46F2E56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48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E0255-A50B-F615-2E11-7D9442B5F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389464-B042-B96D-EF98-0EA4F6E2C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D4D79B-4718-96A6-BB9F-336E9140D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A920E-77A8-8B86-4CE2-12C7B6C51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912FD1-BD76-D0B3-CA81-7D3EA381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3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CD67AF-021C-855B-CF68-190BFBE40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A1A21F-E6EE-85FC-DEF1-B31DDE486C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385F7-AC07-7A7F-DE8D-387C5C4CA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A4899-F772-79C6-7063-2BFD82515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462C9-4C28-28A7-9CB5-6DDC8951F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5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DD3EC-C1CB-AB31-9AC9-B0C3F3688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1A1E0-830F-9B9B-9236-F039ADE24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41E20-1CA2-9F12-2D50-974FBE1E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1ED8E-05A6-E278-7824-7E03EC781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8556E-E5EF-81F1-A99E-2B034B26F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472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969A3-5378-DB34-599F-2B8DBB0D4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195ADB-B336-4AF4-C2AD-7426AB1BB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8AB2C9-5FBC-8157-E20D-B31324DB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88721-DB9A-4D89-60D2-A9BACF560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8D41-3409-5B77-4E2D-EA1DFF617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12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AEC0E-3EDC-E54A-03D0-DE7B23C31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05A5E-23D0-AAB0-E4A3-BA7A95BB4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73E4E-45C2-F460-A444-E56AFB5AA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C262FC-5BC1-A633-B772-383812EC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9FED4-CB54-F181-8F66-F6DF1E8E1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B7B74-7233-1E53-34DD-AE84ECF81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A7FD5-7068-DB75-C3F4-1CA5C2FE4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E1BCA-13A5-2095-05F9-BD058B617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50ABE-05A1-6EC9-4163-6A5AA51FD2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D0DD27-5298-A0E3-8563-CD4447714D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CDB766-3B8B-D62F-4A2D-086717E4AA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2681E-6CC9-61FA-2C86-A9A300569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D81571-7D0F-1B5D-5C6D-0BDE409C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5F674F-FE71-3A8F-7527-02F6C036B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5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11AD-726E-A2BE-2596-262B050C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61DE1-BF2F-EBF4-C2A8-F633EF358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0A64F6-5619-E9EB-AE6E-95B8C1141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43FDB5-4DA7-04AC-E361-3996D3EF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230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ED44AF-027B-5E18-1945-5094E2C0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667752-89B5-B1A2-CFD7-DA1BBC1D1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A075B-BC02-9A94-CA49-85990EF95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7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C3208-C7D7-D176-A315-8E2D2287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B3351-2FA2-5B14-FE7C-380CF95F7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651C1-E0C1-80CD-3D15-C034808104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CEA0A-76A5-7503-D921-CD163B6C3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57F0ED-8793-E0B5-A57F-C640F8B8B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A9B282-C593-187D-C2E7-B8F9C96C5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040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CC47-A61F-0982-6907-DD8646266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A8F834-DADF-9E0D-2904-1FCAAA919A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8C8A6-D18D-2528-F600-3DF7E6D1C2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3D34BC-1F90-F2E8-4159-F5D14E057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63D132-8BF1-5DC0-BB30-2A46FBE5B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CAAC5-4784-27E7-B5FC-5D28BE280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9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88C7AA-3595-A73F-296B-9D7DD77A9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150498-7CED-9161-BF43-93D202E27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98184-7C36-F5BE-62C0-1F2AEE081A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A09E3C-7172-4106-ADC1-3A0EA79C4CCF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9F546-FB41-5C28-C5AC-F29E936A05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D49F9F-AED4-DD98-4D2E-388699726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AA2386-FA79-4F8D-8C48-FF95D6215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167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80FE3-8473-2554-CDC0-DE4B71B67E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HEADACHES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0E6127-54A4-D23F-350D-86645B67B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DR WAQAR</a:t>
            </a:r>
          </a:p>
          <a:p>
            <a:r>
              <a:rPr lang="en-US" dirty="0"/>
              <a:t>MBBS, MRCP, Internal Med. (London)</a:t>
            </a:r>
          </a:p>
          <a:p>
            <a:r>
              <a:rPr lang="en-US" dirty="0"/>
              <a:t>MRCP, Endo.&amp; Diabetes( London)</a:t>
            </a:r>
          </a:p>
          <a:p>
            <a:r>
              <a:rPr lang="en-US" dirty="0"/>
              <a:t>ASST. PROFESSOR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963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0F67D-D725-D83A-E7F5-D9426F589263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Things which can trigger a migraine attack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4EAFE-4B2A-B350-14C3-F2694F7869A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Sleep disturbances (less sleep, disturbed sleep pattern)</a:t>
            </a:r>
          </a:p>
          <a:p>
            <a:r>
              <a:rPr lang="en-US" b="1" dirty="0"/>
              <a:t>Emotional &amp; excess physical stress</a:t>
            </a:r>
          </a:p>
          <a:p>
            <a:r>
              <a:rPr lang="en-US" b="1" dirty="0"/>
              <a:t>Menstruation</a:t>
            </a:r>
          </a:p>
          <a:p>
            <a:r>
              <a:rPr lang="en-US" dirty="0"/>
              <a:t>Dehydration</a:t>
            </a:r>
          </a:p>
          <a:p>
            <a:r>
              <a:rPr lang="en-US" b="1" dirty="0"/>
              <a:t>Excess exposure to TV / computer screens ( so, no PS4 )</a:t>
            </a:r>
          </a:p>
          <a:p>
            <a:r>
              <a:rPr lang="en-US" dirty="0"/>
              <a:t>Foods (</a:t>
            </a:r>
            <a:r>
              <a:rPr lang="en-US" b="1" dirty="0"/>
              <a:t>C</a:t>
            </a:r>
            <a:r>
              <a:rPr lang="en-US" dirty="0"/>
              <a:t>hocolate, </a:t>
            </a:r>
            <a:r>
              <a:rPr lang="en-US" b="1" dirty="0"/>
              <a:t>C</a:t>
            </a:r>
            <a:r>
              <a:rPr lang="en-US" dirty="0"/>
              <a:t>heese, </a:t>
            </a:r>
            <a:r>
              <a:rPr lang="en-US" b="1" dirty="0"/>
              <a:t>C</a:t>
            </a:r>
            <a:r>
              <a:rPr lang="en-US" dirty="0"/>
              <a:t>offee, alcohol, MSG found in Chinese foods)</a:t>
            </a:r>
          </a:p>
          <a:p>
            <a:r>
              <a:rPr lang="en-US" b="1" dirty="0"/>
              <a:t>Bright &amp; flickering lights</a:t>
            </a:r>
          </a:p>
          <a:p>
            <a:r>
              <a:rPr lang="en-US" dirty="0"/>
              <a:t>Strong smells ( perfumes, benzene, chemicals, food smells)</a:t>
            </a:r>
          </a:p>
          <a:p>
            <a:r>
              <a:rPr lang="en-US" dirty="0"/>
              <a:t>Oral contraceptives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01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8C6EA-7297-1EEC-F60D-5F45874E44DB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Work up in a Migraine patient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8568A-17B3-E187-FF3D-90F556C65D0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/>
              <a:t>Migraine is a clinical diagnosis</a:t>
            </a:r>
            <a:r>
              <a:rPr lang="en-US" dirty="0"/>
              <a:t>, based on the history</a:t>
            </a:r>
          </a:p>
          <a:p>
            <a:r>
              <a:rPr lang="en-US" dirty="0"/>
              <a:t>There is no blood test or imaging to “</a:t>
            </a:r>
            <a:r>
              <a:rPr lang="en-US" b="1" dirty="0"/>
              <a:t>diagnose”</a:t>
            </a:r>
          </a:p>
          <a:p>
            <a:r>
              <a:rPr lang="en-US" dirty="0"/>
              <a:t>Imaging like CT or MRI brain is done to rule out other intracranial pathology</a:t>
            </a:r>
          </a:p>
        </p:txBody>
      </p:sp>
    </p:spTree>
    <p:extLst>
      <p:ext uri="{BB962C8B-B14F-4D97-AF65-F5344CB8AC3E}">
        <p14:creationId xmlns:p14="http://schemas.microsoft.com/office/powerpoint/2010/main" val="41293697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6C54D-56FC-049C-35A4-44E3A45DE4AE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Management of Migraine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05604-43C6-BD7F-53F4-8D155479303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Avoid the triggering factors</a:t>
            </a:r>
          </a:p>
          <a:p>
            <a:pPr marL="514350" indent="-514350">
              <a:buAutoNum type="arabicParenR"/>
            </a:pPr>
            <a:r>
              <a:rPr lang="en-US" dirty="0"/>
              <a:t>Healthy lifestyle (good sleep, no alcohol, exercise, no stress, avoid TV or mobile phone screens for long periods)</a:t>
            </a:r>
          </a:p>
          <a:p>
            <a:pPr marL="514350" indent="-514350">
              <a:buAutoNum type="arabicParenR"/>
            </a:pPr>
            <a:r>
              <a:rPr lang="en-US" dirty="0"/>
              <a:t>Medicines to treat the acute attack</a:t>
            </a:r>
          </a:p>
          <a:p>
            <a:pPr marL="514350" indent="-514350">
              <a:buAutoNum type="arabicParenR"/>
            </a:pPr>
            <a:r>
              <a:rPr lang="en-US" dirty="0"/>
              <a:t>Maintenance treatment ( ALAATOOL) in some patients</a:t>
            </a:r>
          </a:p>
        </p:txBody>
      </p:sp>
    </p:spTree>
    <p:extLst>
      <p:ext uri="{BB962C8B-B14F-4D97-AF65-F5344CB8AC3E}">
        <p14:creationId xmlns:p14="http://schemas.microsoft.com/office/powerpoint/2010/main" val="2592009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75CFB-623B-EDEC-9213-960EE3B5CEE2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Management of acute attack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B6FF26-2E4B-BAA1-D9F0-28CD93D7BE5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Lie down in a dark quiet room</a:t>
            </a:r>
          </a:p>
          <a:p>
            <a:pPr marL="514350" indent="-514350">
              <a:buAutoNum type="arabicParenR"/>
            </a:pPr>
            <a:r>
              <a:rPr lang="en-US" dirty="0"/>
              <a:t>Avoid light and loud sounds</a:t>
            </a:r>
          </a:p>
          <a:p>
            <a:pPr marL="514350" indent="-514350">
              <a:buAutoNum type="arabicParenR"/>
            </a:pPr>
            <a:r>
              <a:rPr lang="en-US" dirty="0"/>
              <a:t>Medicines ( any of the following). Take at the start of the aura or headache.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en-US" dirty="0"/>
              <a:t>) Simple analgesics (Panadol with caffeine          Panadol extra, </a:t>
            </a:r>
          </a:p>
          <a:p>
            <a:pPr marL="0" indent="0">
              <a:buNone/>
            </a:pPr>
            <a:r>
              <a:rPr lang="en-US" dirty="0"/>
              <a:t>       NSAIDs). Don’t overuse ( can lead to “</a:t>
            </a:r>
            <a:r>
              <a:rPr lang="en-US" b="1" dirty="0"/>
              <a:t>medication overuse 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b="1" dirty="0"/>
              <a:t>headache</a:t>
            </a:r>
            <a:r>
              <a:rPr lang="en-US" dirty="0"/>
              <a:t>”)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71C08DC5-3C0B-9074-15ED-7EA8711EE201}"/>
              </a:ext>
            </a:extLst>
          </p:cNvPr>
          <p:cNvSpPr/>
          <p:nvPr/>
        </p:nvSpPr>
        <p:spPr>
          <a:xfrm>
            <a:off x="7649497" y="4414684"/>
            <a:ext cx="639097" cy="235974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878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CACF0-5DB9-8D69-ADB3-30E50FA8210C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Management of acute attack (contd.)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8DBF5-2869-908A-74C7-9D799A55233C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en-US" dirty="0"/>
              <a:t>) Ergotamine containing meds.: e.g. </a:t>
            </a:r>
            <a:r>
              <a:rPr lang="en-US" dirty="0" err="1"/>
              <a:t>Cafergot</a:t>
            </a:r>
            <a:r>
              <a:rPr lang="en-US" dirty="0"/>
              <a:t> ( ergotamine + </a:t>
            </a:r>
          </a:p>
          <a:p>
            <a:pPr marL="0" indent="0">
              <a:buNone/>
            </a:pPr>
            <a:r>
              <a:rPr lang="en-US" dirty="0"/>
              <a:t>     caffeine). Avoid in pregnancy, CAD, HTN. </a:t>
            </a:r>
          </a:p>
          <a:p>
            <a:pPr marL="0" indent="0">
              <a:buNone/>
            </a:pPr>
            <a:r>
              <a:rPr lang="en-US" b="1" dirty="0"/>
              <a:t>C</a:t>
            </a:r>
            <a:r>
              <a:rPr lang="en-US" dirty="0"/>
              <a:t>) Triptans : </a:t>
            </a:r>
            <a:r>
              <a:rPr lang="en-US" dirty="0" err="1"/>
              <a:t>eg</a:t>
            </a:r>
            <a:r>
              <a:rPr lang="en-US" dirty="0"/>
              <a:t> sumatriptan, zolmitriptan etc.</a:t>
            </a:r>
          </a:p>
          <a:p>
            <a:pPr marL="0" indent="0">
              <a:buNone/>
            </a:pPr>
            <a:r>
              <a:rPr lang="en-US" dirty="0"/>
              <a:t>    * oral tabs, nasal sprays, subcutaneous injections</a:t>
            </a:r>
          </a:p>
          <a:p>
            <a:pPr marL="0" indent="0">
              <a:buNone/>
            </a:pPr>
            <a:r>
              <a:rPr lang="en-US" dirty="0"/>
              <a:t>    * Quick relief</a:t>
            </a:r>
          </a:p>
          <a:p>
            <a:pPr marL="0" indent="0">
              <a:buNone/>
            </a:pPr>
            <a:r>
              <a:rPr lang="en-US" dirty="0"/>
              <a:t>    * They are “</a:t>
            </a:r>
            <a:r>
              <a:rPr lang="en-US" b="1" dirty="0"/>
              <a:t>serotonin receptor agonists</a:t>
            </a:r>
            <a:r>
              <a:rPr lang="en-US" dirty="0"/>
              <a:t>”, &amp; prevent the release of </a:t>
            </a:r>
          </a:p>
          <a:p>
            <a:pPr marL="0" indent="0">
              <a:buNone/>
            </a:pPr>
            <a:r>
              <a:rPr lang="en-US" dirty="0"/>
              <a:t>       “migraine causing neuropeptides”</a:t>
            </a:r>
          </a:p>
          <a:p>
            <a:pPr marL="0" indent="0">
              <a:buNone/>
            </a:pPr>
            <a:r>
              <a:rPr lang="en-US" dirty="0"/>
              <a:t>    * Contraindicated in pregnancy, uncontrolled HTN, CAD, history</a:t>
            </a:r>
          </a:p>
          <a:p>
            <a:pPr marL="0" indent="0">
              <a:buNone/>
            </a:pPr>
            <a:r>
              <a:rPr lang="en-US" dirty="0"/>
              <a:t>        of stroke </a:t>
            </a:r>
          </a:p>
        </p:txBody>
      </p:sp>
    </p:spTree>
    <p:extLst>
      <p:ext uri="{BB962C8B-B14F-4D97-AF65-F5344CB8AC3E}">
        <p14:creationId xmlns:p14="http://schemas.microsoft.com/office/powerpoint/2010/main" val="17269483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BDE9D-37F1-0A9F-627E-3A4EC5022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E948-C133-98A9-3777-78EC381C6B8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en-US" dirty="0"/>
              <a:t>) Blockers of “ calcitonin gene related peptides”(CGRP inhibitors)</a:t>
            </a:r>
          </a:p>
          <a:p>
            <a:pPr marL="0" indent="0">
              <a:buNone/>
            </a:pPr>
            <a:r>
              <a:rPr lang="en-US" b="1" dirty="0"/>
              <a:t>E</a:t>
            </a:r>
            <a:r>
              <a:rPr lang="en-US" dirty="0"/>
              <a:t>) </a:t>
            </a:r>
            <a:r>
              <a:rPr lang="en-US" u="sng" dirty="0"/>
              <a:t>Antiemetics:</a:t>
            </a:r>
          </a:p>
          <a:p>
            <a:pPr marL="0" indent="0">
              <a:buNone/>
            </a:pPr>
            <a:r>
              <a:rPr lang="en-US" dirty="0"/>
              <a:t>    * Metoclopramide, chlorpromazine, prochlorperazine</a:t>
            </a:r>
          </a:p>
          <a:p>
            <a:pPr marL="0" indent="0">
              <a:buNone/>
            </a:pPr>
            <a:r>
              <a:rPr lang="en-US" dirty="0"/>
              <a:t>    * Used along with analgesics to help the nausea/vomiting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Narcotic analgesics are not used (why? 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244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3FB0D-7764-45C2-9F65-3432F9073C30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Chronic management of Migraine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571EE-D9FC-57ED-80C5-7ED1ED976E3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Long term treatment given to people who have very frequent acute attacks (more than 3 times a month)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1)Some antihypertension meds like </a:t>
            </a:r>
            <a:r>
              <a:rPr lang="en-US" b="1" dirty="0"/>
              <a:t>propranolol</a:t>
            </a:r>
            <a:r>
              <a:rPr lang="en-US" dirty="0"/>
              <a:t>, </a:t>
            </a:r>
            <a:r>
              <a:rPr lang="en-US" b="1" dirty="0"/>
              <a:t>verapamil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       &amp; candesartan.</a:t>
            </a:r>
          </a:p>
          <a:p>
            <a:pPr marL="0" indent="0">
              <a:buNone/>
            </a:pPr>
            <a:r>
              <a:rPr lang="en-US" dirty="0"/>
              <a:t>2) Anti epileptic meds like</a:t>
            </a:r>
            <a:r>
              <a:rPr lang="en-US" b="1" dirty="0"/>
              <a:t> Topiramate</a:t>
            </a:r>
            <a:r>
              <a:rPr lang="en-US" dirty="0"/>
              <a:t>, valproic acid</a:t>
            </a:r>
          </a:p>
          <a:p>
            <a:pPr marL="0" indent="0">
              <a:buNone/>
            </a:pPr>
            <a:r>
              <a:rPr lang="en-US" dirty="0"/>
              <a:t>3) Antidepressants like </a:t>
            </a:r>
            <a:r>
              <a:rPr lang="en-US" b="1" dirty="0" err="1"/>
              <a:t>Amitryptyline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4) Some monoclonal antibodies (injections)</a:t>
            </a:r>
          </a:p>
          <a:p>
            <a:pPr marL="0" indent="0">
              <a:buNone/>
            </a:pPr>
            <a:r>
              <a:rPr lang="en-US" dirty="0"/>
              <a:t>5) Acupuncture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2599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D432-FF57-A19C-95CB-D6F88843DB0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RAPID FIRE QUESTIONS OF MIGRAINE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C8763-7B58-BFFF-CC53-E5DC9DBC638E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Is it a primary or sec headache?</a:t>
            </a:r>
          </a:p>
          <a:p>
            <a:pPr marL="514350" indent="-514350">
              <a:buAutoNum type="arabicParenR"/>
            </a:pPr>
            <a:r>
              <a:rPr lang="en-US" dirty="0"/>
              <a:t>Name some secondary headache syndromes?</a:t>
            </a:r>
          </a:p>
          <a:p>
            <a:pPr marL="514350" indent="-514350">
              <a:buAutoNum type="arabicParenR"/>
            </a:pPr>
            <a:r>
              <a:rPr lang="en-US" dirty="0"/>
              <a:t>Name 3 primary headaches?</a:t>
            </a:r>
          </a:p>
          <a:p>
            <a:pPr marL="514350" indent="-514350">
              <a:buAutoNum type="arabicParenR"/>
            </a:pPr>
            <a:r>
              <a:rPr lang="en-US" dirty="0"/>
              <a:t>Usual location of migraine? </a:t>
            </a:r>
          </a:p>
          <a:p>
            <a:pPr marL="514350" indent="-514350">
              <a:buAutoNum type="arabicParenR"/>
            </a:pPr>
            <a:r>
              <a:rPr lang="en-US" dirty="0"/>
              <a:t>Nature of migraine pain, throbbing or continuous?</a:t>
            </a:r>
          </a:p>
          <a:p>
            <a:pPr marL="514350" indent="-514350">
              <a:buAutoNum type="arabicParenR"/>
            </a:pPr>
            <a:r>
              <a:rPr lang="en-US" dirty="0"/>
              <a:t>Other symptoms associated with the attack?</a:t>
            </a:r>
          </a:p>
          <a:p>
            <a:pPr marL="514350" indent="-514350">
              <a:buAutoNum type="arabicParenR"/>
            </a:pPr>
            <a:r>
              <a:rPr lang="en-US" dirty="0"/>
              <a:t>What is an aura? </a:t>
            </a:r>
          </a:p>
          <a:p>
            <a:pPr marL="514350" indent="-514350">
              <a:buAutoNum type="arabicParenR"/>
            </a:pPr>
            <a:r>
              <a:rPr lang="en-US" dirty="0"/>
              <a:t>Name some visual features of an aura?</a:t>
            </a:r>
          </a:p>
          <a:p>
            <a:pPr marL="514350" indent="-514350">
              <a:buAutoNum type="arabicParenR"/>
            </a:pPr>
            <a:r>
              <a:rPr lang="en-US" dirty="0"/>
              <a:t>Name some neurological features of an aura?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88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51DED-3964-CF6E-7DD1-5C1604F4983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ADBF3-3E27-A1F7-E841-19542A46CF2A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10) Is aura LAAZIM in all migraine patients?</a:t>
            </a:r>
          </a:p>
          <a:p>
            <a:pPr marL="0" indent="0">
              <a:buNone/>
            </a:pPr>
            <a:r>
              <a:rPr lang="en-US" dirty="0"/>
              <a:t>11) Aura is dangerous, right or wrong?</a:t>
            </a:r>
          </a:p>
          <a:p>
            <a:pPr marL="0" indent="0">
              <a:buNone/>
            </a:pPr>
            <a:r>
              <a:rPr lang="en-US" dirty="0"/>
              <a:t>12) Aura can occur without any headache, right or wrong?</a:t>
            </a:r>
          </a:p>
          <a:p>
            <a:pPr marL="514350" indent="-514350">
              <a:buAutoNum type="arabicParenR" startAt="13"/>
            </a:pPr>
            <a:r>
              <a:rPr lang="en-US" dirty="0"/>
              <a:t>Aura can be confused with what?</a:t>
            </a:r>
          </a:p>
          <a:p>
            <a:pPr marL="514350" indent="-514350">
              <a:buAutoNum type="arabicParenR" startAt="13"/>
            </a:pPr>
            <a:r>
              <a:rPr lang="en-US" dirty="0"/>
              <a:t> Which chemicals are released in the brain to cause migraine? Name any 1?</a:t>
            </a:r>
          </a:p>
          <a:p>
            <a:pPr marL="514350" indent="-514350">
              <a:buAutoNum type="arabicParenR" startAt="13"/>
            </a:pPr>
            <a:r>
              <a:rPr lang="en-US" dirty="0"/>
              <a:t>Which foods can trigger an attack?</a:t>
            </a:r>
          </a:p>
          <a:p>
            <a:pPr marL="514350" indent="-514350">
              <a:buAutoNum type="arabicParenR" startAt="13"/>
            </a:pPr>
            <a:r>
              <a:rPr lang="en-US" dirty="0"/>
              <a:t>Name some more triggering factors?</a:t>
            </a:r>
          </a:p>
          <a:p>
            <a:pPr marL="514350" indent="-514350">
              <a:buAutoNum type="arabicParenR" startAt="13"/>
            </a:pPr>
            <a:endParaRPr lang="en-US" dirty="0"/>
          </a:p>
          <a:p>
            <a:pPr marL="514350" indent="-514350">
              <a:buAutoNum type="arabicParenR" startAt="13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2193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9688-A507-A715-6891-0DE71898742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1C04D-6011-2B30-1423-187DEC23748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17) Diagnosis of migraine is based on what, CT or MRI?</a:t>
            </a:r>
          </a:p>
          <a:p>
            <a:pPr marL="514350" indent="-514350">
              <a:buAutoNum type="arabicParenR" startAt="18"/>
            </a:pPr>
            <a:r>
              <a:rPr lang="en-US" dirty="0"/>
              <a:t>During acute attack, what should the patient do, besides taking meds?</a:t>
            </a:r>
          </a:p>
          <a:p>
            <a:pPr marL="514350" indent="-514350">
              <a:buAutoNum type="arabicParenR" startAt="18"/>
            </a:pPr>
            <a:r>
              <a:rPr lang="en-US" dirty="0"/>
              <a:t>Name the 3 commonly used meds to treat an acute attack?</a:t>
            </a:r>
          </a:p>
          <a:p>
            <a:pPr marL="514350" indent="-514350">
              <a:buAutoNum type="arabicParenR" startAt="18"/>
            </a:pPr>
            <a:r>
              <a:rPr lang="en-US" dirty="0"/>
              <a:t>Why not to use pain killers for a long time?</a:t>
            </a:r>
          </a:p>
          <a:p>
            <a:pPr marL="514350" indent="-514350">
              <a:buAutoNum type="arabicParenR" startAt="18"/>
            </a:pPr>
            <a:r>
              <a:rPr lang="en-US" dirty="0"/>
              <a:t>Name any triptan?</a:t>
            </a:r>
          </a:p>
          <a:p>
            <a:pPr marL="514350" indent="-514350">
              <a:buAutoNum type="arabicParenR" startAt="18"/>
            </a:pPr>
            <a:r>
              <a:rPr lang="en-US" dirty="0"/>
              <a:t>Mode of action of triptans?</a:t>
            </a:r>
          </a:p>
          <a:p>
            <a:pPr marL="514350" indent="-514350">
              <a:buAutoNum type="arabicParenR" startAt="18"/>
            </a:pPr>
            <a:r>
              <a:rPr lang="en-US" dirty="0"/>
              <a:t>Name 3 contraindications to use triptans and ergotamine?</a:t>
            </a:r>
          </a:p>
          <a:p>
            <a:pPr marL="514350" indent="-514350">
              <a:buAutoNum type="arabicParenR" startAt="18"/>
            </a:pPr>
            <a:endParaRPr lang="en-US" dirty="0"/>
          </a:p>
          <a:p>
            <a:pPr marL="514350" indent="-514350">
              <a:buAutoNum type="arabicParenR" startAt="18"/>
            </a:pPr>
            <a:endParaRPr lang="en-US" dirty="0"/>
          </a:p>
          <a:p>
            <a:pPr marL="514350" indent="-514350">
              <a:buAutoNum type="arabicParenR" startAt="18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69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6DAB4-DEE6-C830-638B-1396D5FF3194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   GENERAL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744C00-31AD-513E-F54B-ADDBFE5111D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One of the most common medical issues</a:t>
            </a:r>
          </a:p>
          <a:p>
            <a:r>
              <a:rPr lang="en-US" dirty="0"/>
              <a:t>Multiple etiologies, some very serious and some not. So, diagnosis can be challenging</a:t>
            </a:r>
          </a:p>
          <a:p>
            <a:r>
              <a:rPr lang="en-US" dirty="0"/>
              <a:t>Most cases of chronic headache do not have a serious etiology.</a:t>
            </a:r>
          </a:p>
          <a:p>
            <a:r>
              <a:rPr lang="en-US" dirty="0"/>
              <a:t>Headaches can be due to many systemic diseases, not just problems in the headache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606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28883-CBC2-495C-64BC-5AA7EF56015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6BEBC-FB19-9A66-71BE-E25E049799C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24) Name a newer drug to treat the acute attack?</a:t>
            </a:r>
          </a:p>
          <a:p>
            <a:pPr marL="0" indent="0">
              <a:buNone/>
            </a:pPr>
            <a:r>
              <a:rPr lang="en-US" dirty="0"/>
              <a:t>25) What other symptomatic treatment </a:t>
            </a:r>
            <a:r>
              <a:rPr lang="en-US" dirty="0" err="1"/>
              <a:t>alongwith</a:t>
            </a:r>
            <a:r>
              <a:rPr lang="en-US" dirty="0"/>
              <a:t> analgesics?</a:t>
            </a:r>
          </a:p>
          <a:p>
            <a:pPr marL="0" indent="0">
              <a:buNone/>
            </a:pPr>
            <a:r>
              <a:rPr lang="en-US" dirty="0"/>
              <a:t>26) When to give chronic treatment?</a:t>
            </a:r>
          </a:p>
          <a:p>
            <a:pPr marL="0" indent="0">
              <a:buNone/>
            </a:pPr>
            <a:r>
              <a:rPr lang="en-US" dirty="0"/>
              <a:t>27) Name 3 meds used as chronic management?</a:t>
            </a:r>
          </a:p>
        </p:txBody>
      </p:sp>
    </p:spTree>
    <p:extLst>
      <p:ext uri="{BB962C8B-B14F-4D97-AF65-F5344CB8AC3E}">
        <p14:creationId xmlns:p14="http://schemas.microsoft.com/office/powerpoint/2010/main" val="33711833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E1167-E888-D46B-078E-FED8F86C3176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    Tension  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219C1-2B49-728B-6D6C-AF05CA78DE3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Most common type of headache</a:t>
            </a:r>
          </a:p>
          <a:p>
            <a:pPr marL="514350" indent="-514350">
              <a:buAutoNum type="arabicParenR"/>
            </a:pPr>
            <a:r>
              <a:rPr lang="en-US" dirty="0"/>
              <a:t>It is due to head and neck muscles becoming tense and tight</a:t>
            </a:r>
          </a:p>
          <a:p>
            <a:pPr marL="514350" indent="-514350">
              <a:buAutoNum type="arabicParenR"/>
            </a:pPr>
            <a:r>
              <a:rPr lang="en-US" b="1" u="sng" dirty="0"/>
              <a:t>Clinical features:</a:t>
            </a:r>
          </a:p>
          <a:p>
            <a:pPr marL="0" indent="0">
              <a:buNone/>
            </a:pPr>
            <a:r>
              <a:rPr lang="en-US" dirty="0"/>
              <a:t>       a. Usually bilateral, in the forehead, neck or generalized</a:t>
            </a:r>
          </a:p>
          <a:p>
            <a:pPr marL="0" indent="0">
              <a:buNone/>
            </a:pPr>
            <a:r>
              <a:rPr lang="en-US" dirty="0"/>
              <a:t>       b. Like a tight band around the head (not throbbing)</a:t>
            </a:r>
          </a:p>
          <a:p>
            <a:pPr marL="0" indent="0">
              <a:buNone/>
            </a:pPr>
            <a:r>
              <a:rPr lang="en-US" dirty="0"/>
              <a:t>       c. No nausea/vomiting</a:t>
            </a:r>
          </a:p>
          <a:p>
            <a:pPr marL="0" indent="0">
              <a:buNone/>
            </a:pPr>
            <a:r>
              <a:rPr lang="en-US" dirty="0"/>
              <a:t>       d. Scalp &amp; forehead tenderness usually MOJOOD</a:t>
            </a:r>
          </a:p>
          <a:p>
            <a:pPr marL="0" indent="0">
              <a:buNone/>
            </a:pPr>
            <a:r>
              <a:rPr lang="en-US" dirty="0"/>
              <a:t>       e. Patient may have sensitivity to light &amp; sounds ( like migraine)</a:t>
            </a:r>
          </a:p>
          <a:p>
            <a:pPr marL="0" indent="0">
              <a:buNone/>
            </a:pPr>
            <a:r>
              <a:rPr lang="en-US" dirty="0"/>
              <a:t>       f. No neuro features or aura</a:t>
            </a:r>
          </a:p>
        </p:txBody>
      </p:sp>
    </p:spTree>
    <p:extLst>
      <p:ext uri="{BB962C8B-B14F-4D97-AF65-F5344CB8AC3E}">
        <p14:creationId xmlns:p14="http://schemas.microsoft.com/office/powerpoint/2010/main" val="870179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2B547-7F44-C70E-F15F-CD224B7443E0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BB525-3374-7279-092D-DEC6C88AF98B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Triggering factors are mostly same as migraine ( lack of sleep, dehydration, loud noise, glaring lights, stress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ACUTE TREATMENT: </a:t>
            </a:r>
          </a:p>
          <a:p>
            <a:pPr marL="0" indent="0">
              <a:buNone/>
            </a:pPr>
            <a:r>
              <a:rPr lang="en-US" dirty="0"/>
              <a:t> a. Take a nap</a:t>
            </a:r>
          </a:p>
          <a:p>
            <a:pPr marL="0" indent="0">
              <a:buNone/>
            </a:pPr>
            <a:r>
              <a:rPr lang="en-US" dirty="0"/>
              <a:t> b. Eat something/ take fluids</a:t>
            </a:r>
          </a:p>
          <a:p>
            <a:pPr marL="0" indent="0">
              <a:buNone/>
            </a:pPr>
            <a:r>
              <a:rPr lang="en-US" dirty="0"/>
              <a:t> c. Simple analgesics like Panadol, NSAIDs. Muscle relaxants may</a:t>
            </a:r>
          </a:p>
          <a:p>
            <a:pPr marL="0" indent="0">
              <a:buNone/>
            </a:pPr>
            <a:r>
              <a:rPr lang="en-US" dirty="0"/>
              <a:t>      be added (</a:t>
            </a:r>
            <a:r>
              <a:rPr lang="en-US" dirty="0" err="1"/>
              <a:t>Relaxon</a:t>
            </a:r>
            <a:r>
              <a:rPr lang="en-US" dirty="0"/>
              <a:t> tabs)</a:t>
            </a:r>
          </a:p>
          <a:p>
            <a:pPr marL="0" indent="0">
              <a:buNone/>
            </a:pPr>
            <a:r>
              <a:rPr lang="en-US" dirty="0"/>
              <a:t> d. No triptans or other migraine specific drugs</a:t>
            </a:r>
          </a:p>
          <a:p>
            <a:pPr marL="0" indent="0">
              <a:buNone/>
            </a:pPr>
            <a:r>
              <a:rPr lang="en-US" dirty="0"/>
              <a:t> e. Apply cold or hot packs to the head</a:t>
            </a:r>
          </a:p>
        </p:txBody>
      </p:sp>
    </p:spTree>
    <p:extLst>
      <p:ext uri="{BB962C8B-B14F-4D97-AF65-F5344CB8AC3E}">
        <p14:creationId xmlns:p14="http://schemas.microsoft.com/office/powerpoint/2010/main" val="1351547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E96E4-E6E0-4C5E-7E4D-39CBD7569E3E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72C8A-F9BC-4698-662B-E90310A65A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CHRONIC TREATMENT</a:t>
            </a:r>
            <a:r>
              <a:rPr lang="en-US" dirty="0"/>
              <a:t>: Given if very frequent headaches.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Antidepressants (amitriptyline)</a:t>
            </a:r>
          </a:p>
          <a:p>
            <a:pPr marL="514350" indent="-514350">
              <a:buAutoNum type="arabicPeriod"/>
            </a:pPr>
            <a:r>
              <a:rPr lang="en-US" dirty="0"/>
              <a:t>Relaxation techniques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8191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70628-1FA5-2FF9-FD3B-54DBC2582D42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Migraine vs. Tension H.A. (comparison)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D58535-98E7-E8AD-1DDB-116384EA9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                     Migraine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36160E-52BD-6C34-70D8-2B7F272B29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Usually unilateral</a:t>
            </a:r>
          </a:p>
          <a:p>
            <a:pPr marL="514350" indent="-514350">
              <a:buAutoNum type="arabicParenR"/>
            </a:pPr>
            <a:r>
              <a:rPr lang="en-US" dirty="0"/>
              <a:t>Due to vasoconstriction</a:t>
            </a:r>
          </a:p>
          <a:p>
            <a:pPr marL="514350" indent="-514350">
              <a:buAutoNum type="arabicParenR"/>
            </a:pPr>
            <a:r>
              <a:rPr lang="en-US" dirty="0"/>
              <a:t>Nausea/Vomiting</a:t>
            </a:r>
          </a:p>
          <a:p>
            <a:pPr marL="514350" indent="-514350">
              <a:buAutoNum type="arabicParenR"/>
            </a:pPr>
            <a:r>
              <a:rPr lang="en-US" dirty="0"/>
              <a:t>Neurological features may be present</a:t>
            </a:r>
          </a:p>
          <a:p>
            <a:pPr marL="514350" indent="-514350">
              <a:buAutoNum type="arabicParenR"/>
            </a:pPr>
            <a:r>
              <a:rPr lang="en-US" dirty="0"/>
              <a:t>Triggering factors</a:t>
            </a:r>
          </a:p>
          <a:p>
            <a:pPr marL="514350" indent="-514350">
              <a:buAutoNum type="arabicParenR"/>
            </a:pPr>
            <a:r>
              <a:rPr lang="en-US" dirty="0"/>
              <a:t>Often have aura</a:t>
            </a:r>
          </a:p>
          <a:p>
            <a:pPr marL="514350" indent="-514350">
              <a:buAutoNum type="arabicParenR"/>
            </a:pPr>
            <a:r>
              <a:rPr lang="en-US" dirty="0"/>
              <a:t>Usually throbbing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494C723-05C9-550F-C699-37DC98EC2B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                     Tension H.A.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11D896C-6956-C32B-52E8-7C51002C4D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Mostly bilateral/generalized</a:t>
            </a:r>
          </a:p>
          <a:p>
            <a:pPr marL="514350" indent="-514350">
              <a:buAutoNum type="arabicParenR"/>
            </a:pPr>
            <a:r>
              <a:rPr lang="en-US" dirty="0"/>
              <a:t>Due to tense muscles</a:t>
            </a:r>
          </a:p>
          <a:p>
            <a:pPr marL="514350" indent="-514350">
              <a:buAutoNum type="arabicParenR"/>
            </a:pPr>
            <a:r>
              <a:rPr lang="en-US" dirty="0"/>
              <a:t>No nausea/ vomiting</a:t>
            </a:r>
          </a:p>
          <a:p>
            <a:pPr marL="514350" indent="-514350">
              <a:buAutoNum type="arabicParenR"/>
            </a:pPr>
            <a:r>
              <a:rPr lang="en-US" dirty="0"/>
              <a:t>No neurological features</a:t>
            </a:r>
          </a:p>
          <a:p>
            <a:pPr marL="514350" indent="-514350">
              <a:buAutoNum type="arabicParenR"/>
            </a:pPr>
            <a:r>
              <a:rPr lang="en-US" dirty="0"/>
              <a:t>Trig. Factors often same</a:t>
            </a:r>
          </a:p>
          <a:p>
            <a:pPr marL="514350" indent="-514350">
              <a:buAutoNum type="arabicParenR"/>
            </a:pPr>
            <a:r>
              <a:rPr lang="en-US" dirty="0"/>
              <a:t>No aura</a:t>
            </a:r>
          </a:p>
          <a:p>
            <a:pPr marL="514350" indent="-514350">
              <a:buAutoNum type="arabicParenR"/>
            </a:pPr>
            <a:r>
              <a:rPr lang="en-US" dirty="0"/>
              <a:t>Tight band like</a:t>
            </a:r>
          </a:p>
        </p:txBody>
      </p:sp>
    </p:spTree>
    <p:extLst>
      <p:ext uri="{BB962C8B-B14F-4D97-AF65-F5344CB8AC3E}">
        <p14:creationId xmlns:p14="http://schemas.microsoft.com/office/powerpoint/2010/main" val="204394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B5D0B-8EC8-D435-AFE9-ABCBA699569A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BBCF79-C6AE-DECD-639F-D969D7E3F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                  Migraine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BBDC18-7DB6-D022-6ED2-ACE03ED36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8) Sensitivity to light &amp; sounds</a:t>
            </a:r>
          </a:p>
          <a:p>
            <a:pPr marL="0" indent="0">
              <a:buNone/>
            </a:pPr>
            <a:r>
              <a:rPr lang="en-US" dirty="0"/>
              <a:t>9) Treatment: simple analgesics, ergotamine, triptans etc.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E13FE0-3D7A-FA10-7EBB-A71CC4A39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                  Tension H.A.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F49BBA-8696-1476-F369-1A4167490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8) Yes</a:t>
            </a:r>
          </a:p>
          <a:p>
            <a:pPr marL="0" indent="0">
              <a:buNone/>
            </a:pPr>
            <a:r>
              <a:rPr lang="en-US" dirty="0"/>
              <a:t>9) Only simple analgesics. No ergot or triptans</a:t>
            </a:r>
          </a:p>
        </p:txBody>
      </p:sp>
    </p:spTree>
    <p:extLst>
      <p:ext uri="{BB962C8B-B14F-4D97-AF65-F5344CB8AC3E}">
        <p14:creationId xmlns:p14="http://schemas.microsoft.com/office/powerpoint/2010/main" val="2344793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C1CB7A4-B769-C804-8498-4519852DBC6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RAPID FIRE QUES OF TENSION H.A.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403B17-0B82-6928-37CB-7C2216B3803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What is the cause of tension headache?</a:t>
            </a:r>
          </a:p>
          <a:p>
            <a:pPr marL="514350" indent="-514350">
              <a:buAutoNum type="arabicParenR"/>
            </a:pPr>
            <a:r>
              <a:rPr lang="en-US" dirty="0"/>
              <a:t>What are the triggering factors?</a:t>
            </a:r>
          </a:p>
          <a:p>
            <a:pPr marL="514350" indent="-514350">
              <a:buAutoNum type="arabicParenR"/>
            </a:pPr>
            <a:r>
              <a:rPr lang="en-US" dirty="0"/>
              <a:t>What is the treatment?</a:t>
            </a:r>
          </a:p>
          <a:p>
            <a:pPr marL="514350" indent="-514350">
              <a:buAutoNum type="arabicParenR"/>
            </a:pPr>
            <a:r>
              <a:rPr lang="en-US" dirty="0"/>
              <a:t>Triptans and ergotamine are very good for this, right or wrong?</a:t>
            </a:r>
          </a:p>
          <a:p>
            <a:pPr marL="514350" indent="-514350">
              <a:buAutoNum type="arabicParenR"/>
            </a:pPr>
            <a:r>
              <a:rPr lang="en-US" dirty="0"/>
              <a:t>What is the nature of the headache?</a:t>
            </a:r>
          </a:p>
          <a:p>
            <a:pPr marL="514350" indent="-514350">
              <a:buAutoNum type="arabicParenR"/>
            </a:pPr>
            <a:r>
              <a:rPr lang="en-US" dirty="0"/>
              <a:t>Any aura or neuro features?</a:t>
            </a:r>
          </a:p>
          <a:p>
            <a:pPr marL="514350" indent="-514350">
              <a:buAutoNum type="arabicParenR"/>
            </a:pPr>
            <a:r>
              <a:rPr lang="en-US" dirty="0"/>
              <a:t>Any associated nausea /vomiting?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452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C9A4B-4CBA-C864-9AE7-A1BB32D8C5AC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   CLUSTER HEADACHE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CAB16-EEF6-39E5-3EC4-37B6B5DCAFB1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CLINICAL FEATURES:</a:t>
            </a:r>
          </a:p>
          <a:p>
            <a:pPr marL="514350" indent="-514350">
              <a:buAutoNum type="arabicParenR"/>
            </a:pPr>
            <a:r>
              <a:rPr lang="en-US" dirty="0"/>
              <a:t>Recurrent episodes of severe</a:t>
            </a:r>
            <a:r>
              <a:rPr lang="en-US" b="1" dirty="0"/>
              <a:t> unilateral </a:t>
            </a:r>
            <a:r>
              <a:rPr lang="en-US" dirty="0"/>
              <a:t>headache, around the </a:t>
            </a:r>
          </a:p>
          <a:p>
            <a:pPr marL="0" indent="0">
              <a:buNone/>
            </a:pPr>
            <a:r>
              <a:rPr lang="en-US" dirty="0"/>
              <a:t>       eye &amp; temples ( trigeminal distribution)</a:t>
            </a:r>
          </a:p>
          <a:p>
            <a:pPr marL="0" indent="0">
              <a:buNone/>
            </a:pPr>
            <a:r>
              <a:rPr lang="en-US" dirty="0"/>
              <a:t>2)   Sudden onset, very </a:t>
            </a:r>
            <a:r>
              <a:rPr lang="en-US" dirty="0" err="1"/>
              <a:t>very</a:t>
            </a:r>
            <a:r>
              <a:rPr lang="en-US" dirty="0"/>
              <a:t> severe headache</a:t>
            </a:r>
          </a:p>
          <a:p>
            <a:pPr marL="514350" indent="-514350">
              <a:buAutoNum type="arabicParenR" startAt="3"/>
            </a:pPr>
            <a:r>
              <a:rPr lang="en-US" dirty="0"/>
              <a:t>Accompanied by same side lacrimation, eye redness &amp; swelling, </a:t>
            </a:r>
          </a:p>
          <a:p>
            <a:pPr marL="0" indent="0">
              <a:buNone/>
            </a:pPr>
            <a:r>
              <a:rPr lang="en-US" dirty="0"/>
              <a:t>       nasal congestion, runny nose &amp;  Horner’s syndrome (</a:t>
            </a:r>
            <a:r>
              <a:rPr lang="en-US" b="1" dirty="0"/>
              <a:t>ptosis +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b="1" dirty="0"/>
              <a:t>meiosis + anhidrosis)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117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57674-5FF3-4180-2661-CF152E364FBC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5076C-5CF4-5F2A-688B-640AF499C1B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4) Each episode lasts for few minutes to hours</a:t>
            </a:r>
          </a:p>
          <a:p>
            <a:pPr marL="0" indent="0">
              <a:buNone/>
            </a:pPr>
            <a:r>
              <a:rPr lang="en-US" dirty="0"/>
              <a:t>5) Attacks occur daily for few weeks, then stop, then recur after a </a:t>
            </a:r>
          </a:p>
          <a:p>
            <a:pPr marL="0" indent="0">
              <a:buNone/>
            </a:pPr>
            <a:r>
              <a:rPr lang="en-US" dirty="0"/>
              <a:t>     variable period (clusters)</a:t>
            </a:r>
          </a:p>
          <a:p>
            <a:pPr marL="0" indent="0">
              <a:buNone/>
            </a:pPr>
            <a:r>
              <a:rPr lang="en-US" dirty="0"/>
              <a:t>6) No aura                    7) Occur at the same time each year (</a:t>
            </a:r>
            <a:r>
              <a:rPr lang="en-US" dirty="0" err="1"/>
              <a:t>eg</a:t>
            </a:r>
            <a:r>
              <a:rPr lang="en-US" dirty="0"/>
              <a:t> spring,</a:t>
            </a:r>
          </a:p>
          <a:p>
            <a:pPr marL="0" indent="0">
              <a:buNone/>
            </a:pPr>
            <a:r>
              <a:rPr lang="en-US" dirty="0"/>
              <a:t>                                                winter)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995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24F7-E0C6-CCC0-A8B7-BB6D68F836B1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pic>
        <p:nvPicPr>
          <p:cNvPr id="5" name="Content Placeholder 4" descr="A person with an eye injury&#10;&#10;Description automatically generated">
            <a:extLst>
              <a:ext uri="{FF2B5EF4-FFF2-40B4-BE49-F238E27FC236}">
                <a16:creationId xmlns:a16="http://schemas.microsoft.com/office/drawing/2014/main" id="{8B55616A-569A-B47A-9471-D2FFD6431B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391" y="1825625"/>
            <a:ext cx="6329218" cy="4351338"/>
          </a:xfrm>
        </p:spPr>
      </p:pic>
    </p:spTree>
    <p:extLst>
      <p:ext uri="{BB962C8B-B14F-4D97-AF65-F5344CB8AC3E}">
        <p14:creationId xmlns:p14="http://schemas.microsoft.com/office/powerpoint/2010/main" val="24896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4CF83-4746-B418-D5ED-CDF38BFE393E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BASIC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7F139-AE72-08E4-EF84-19B405142A2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Primary headaches                                 Secondary headaches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lphaUcParenR"/>
            </a:pPr>
            <a:r>
              <a:rPr lang="en-US" dirty="0"/>
              <a:t>Primary headaches: Not secondary to another disease</a:t>
            </a:r>
          </a:p>
          <a:p>
            <a:pPr marL="514350" indent="-514350">
              <a:buAutoNum type="alphaUcParenR"/>
            </a:pPr>
            <a:r>
              <a:rPr lang="en-US" dirty="0"/>
              <a:t>Sec. Headaches: secondary to some underlying disease, either intra cranial or extra cranial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F48B45B5-A6DB-6F3B-436D-B787377921D6}"/>
              </a:ext>
            </a:extLst>
          </p:cNvPr>
          <p:cNvSpPr/>
          <p:nvPr/>
        </p:nvSpPr>
        <p:spPr>
          <a:xfrm rot="3281383">
            <a:off x="3028336" y="1816921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F0A360EA-0943-F3BC-92E9-DD8427B03100}"/>
              </a:ext>
            </a:extLst>
          </p:cNvPr>
          <p:cNvSpPr/>
          <p:nvPr/>
        </p:nvSpPr>
        <p:spPr>
          <a:xfrm rot="19231608">
            <a:off x="7118555" y="182562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939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0123-7A28-F77E-7B01-43F901CE15C8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9BE2E-4210-D320-39B1-90EA19F64C3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TRIGGERING FACTORS</a:t>
            </a:r>
            <a:r>
              <a:rPr lang="en-US" dirty="0"/>
              <a:t>: Many of them same as migraine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Etiology: </a:t>
            </a:r>
            <a:r>
              <a:rPr lang="en-US" dirty="0"/>
              <a:t>Unknown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Where is the problem</a:t>
            </a:r>
            <a:r>
              <a:rPr lang="en-US" dirty="0"/>
              <a:t>? : Hypothalamus, which somehow affects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the trigeminal nerve</a:t>
            </a:r>
          </a:p>
          <a:p>
            <a:pPr marL="0" indent="0">
              <a:buNone/>
            </a:pPr>
            <a:r>
              <a:rPr lang="en-US" b="1" u="sng" dirty="0"/>
              <a:t>Diagnosis</a:t>
            </a:r>
            <a:r>
              <a:rPr lang="en-US" dirty="0"/>
              <a:t>: Based on symptoms</a:t>
            </a:r>
          </a:p>
          <a:p>
            <a:pPr marL="0" indent="0">
              <a:buNone/>
            </a:pPr>
            <a:r>
              <a:rPr lang="en-US" b="1" u="sng" dirty="0"/>
              <a:t>Diff. Diagnosis</a:t>
            </a:r>
            <a:r>
              <a:rPr lang="en-US" dirty="0"/>
              <a:t>: Migraine, Trigeminal neuralgia, Temporal arteritis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2728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7E112-BB46-AABC-3F4F-F97C21BD0B36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         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38009-A429-5B42-9016-D45DACC66F4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514350" indent="-514350">
              <a:buAutoNum type="alphaUcParenR"/>
            </a:pPr>
            <a:r>
              <a:rPr lang="en-US" b="1" u="sng" dirty="0"/>
              <a:t>Acute attack:</a:t>
            </a:r>
          </a:p>
          <a:p>
            <a:pPr marL="0" indent="0">
              <a:buNone/>
            </a:pPr>
            <a:r>
              <a:rPr lang="en-US" dirty="0"/>
              <a:t>      * 100% O2 at high flow rate(15L/min) for about 20 min</a:t>
            </a:r>
          </a:p>
          <a:p>
            <a:pPr marL="0" indent="0">
              <a:buNone/>
            </a:pPr>
            <a:r>
              <a:rPr lang="en-US" dirty="0"/>
              <a:t>      * Triptans ( intranasal or subcutaneous sumatriptan). Oral tabs </a:t>
            </a:r>
          </a:p>
          <a:p>
            <a:pPr marL="0" indent="0">
              <a:buNone/>
            </a:pPr>
            <a:r>
              <a:rPr lang="en-US" dirty="0"/>
              <a:t>                            not very effective)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B)</a:t>
            </a:r>
            <a:r>
              <a:rPr lang="en-US" b="1" u="sng" dirty="0"/>
              <a:t> Maintenance  </a:t>
            </a:r>
            <a:r>
              <a:rPr lang="en-US" dirty="0"/>
              <a:t>prophylactic treatment (if attacks are frequent)</a:t>
            </a:r>
          </a:p>
          <a:p>
            <a:pPr marL="0" indent="0">
              <a:buNone/>
            </a:pPr>
            <a:r>
              <a:rPr lang="en-US" dirty="0"/>
              <a:t>      * Verapamil (first choice)</a:t>
            </a:r>
          </a:p>
          <a:p>
            <a:pPr marL="0" indent="0">
              <a:buNone/>
            </a:pPr>
            <a:r>
              <a:rPr lang="en-US" dirty="0"/>
              <a:t>      * Lithium tablets</a:t>
            </a:r>
          </a:p>
        </p:txBody>
      </p:sp>
    </p:spTree>
    <p:extLst>
      <p:ext uri="{BB962C8B-B14F-4D97-AF65-F5344CB8AC3E}">
        <p14:creationId xmlns:p14="http://schemas.microsoft.com/office/powerpoint/2010/main" val="1438976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67A55-6695-2AEF-81DB-E00FB24E5DF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RAPID FIRE QUES OF CLUSTER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F8CE5-E78A-A544-E198-49AC3C229A0D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Location of cluster H.A?</a:t>
            </a:r>
          </a:p>
          <a:p>
            <a:pPr marL="514350" indent="-514350">
              <a:buAutoNum type="arabicParenR"/>
            </a:pPr>
            <a:r>
              <a:rPr lang="en-US" dirty="0"/>
              <a:t>Where is the pathology?</a:t>
            </a:r>
          </a:p>
          <a:p>
            <a:pPr marL="514350" indent="-514350">
              <a:buAutoNum type="arabicParenR"/>
            </a:pPr>
            <a:r>
              <a:rPr lang="en-US" dirty="0"/>
              <a:t>Clinical features?</a:t>
            </a:r>
          </a:p>
          <a:p>
            <a:pPr marL="514350" indent="-514350">
              <a:buAutoNum type="arabicParenR"/>
            </a:pPr>
            <a:r>
              <a:rPr lang="en-US" dirty="0"/>
              <a:t>What is Horner’s syndrome?</a:t>
            </a:r>
          </a:p>
          <a:p>
            <a:pPr marL="514350" indent="-514350">
              <a:buAutoNum type="arabicParenR"/>
            </a:pPr>
            <a:r>
              <a:rPr lang="en-US" dirty="0"/>
              <a:t>Any triggers?</a:t>
            </a:r>
          </a:p>
          <a:p>
            <a:pPr marL="514350" indent="-514350">
              <a:buAutoNum type="arabicParenR"/>
            </a:pPr>
            <a:r>
              <a:rPr lang="en-US" dirty="0"/>
              <a:t>Acute treatment?</a:t>
            </a:r>
          </a:p>
          <a:p>
            <a:pPr marL="514350" indent="-514350">
              <a:buAutoNum type="arabicParenR"/>
            </a:pPr>
            <a:r>
              <a:rPr lang="en-US" dirty="0"/>
              <a:t>Chronic treatment?</a:t>
            </a:r>
          </a:p>
          <a:p>
            <a:pPr marL="514350" indent="-514350">
              <a:buAutoNum type="arabicParenR"/>
            </a:pPr>
            <a:r>
              <a:rPr lang="en-US" dirty="0"/>
              <a:t>Differential diagnosis?</a:t>
            </a:r>
          </a:p>
          <a:p>
            <a:pPr marL="514350" indent="-514350">
              <a:buAutoNum type="arabicParenR"/>
            </a:pPr>
            <a:r>
              <a:rPr lang="en-US" dirty="0"/>
              <a:t>Anu aura? </a:t>
            </a:r>
          </a:p>
        </p:txBody>
      </p:sp>
    </p:spTree>
    <p:extLst>
      <p:ext uri="{BB962C8B-B14F-4D97-AF65-F5344CB8AC3E}">
        <p14:creationId xmlns:p14="http://schemas.microsoft.com/office/powerpoint/2010/main" val="39878762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3A31-CDC4-E0C3-2CA9-BA244A323536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74E6A-E51F-A26C-2840-6A869F55396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       LAST  SLIDE   IS  VERY  IMPORTANT</a:t>
            </a:r>
          </a:p>
        </p:txBody>
      </p:sp>
    </p:spTree>
    <p:extLst>
      <p:ext uri="{BB962C8B-B14F-4D97-AF65-F5344CB8AC3E}">
        <p14:creationId xmlns:p14="http://schemas.microsoft.com/office/powerpoint/2010/main" val="7869800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CFA5-3B44-420F-2F84-35B6E3346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E9604E7-0436-ACB2-6622-85BF9B9B21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63" y="1825625"/>
            <a:ext cx="6541874" cy="4351338"/>
          </a:xfrm>
        </p:spPr>
      </p:pic>
    </p:spTree>
    <p:extLst>
      <p:ext uri="{BB962C8B-B14F-4D97-AF65-F5344CB8AC3E}">
        <p14:creationId xmlns:p14="http://schemas.microsoft.com/office/powerpoint/2010/main" val="1405369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3C822-5F35-B095-7F20-07177CB23782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SECONDARY HEADACHES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67663-98E6-9436-84C1-55756948E6EF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Intracranial disease ( meningitis, brain </a:t>
            </a:r>
            <a:r>
              <a:rPr lang="en-US" dirty="0" err="1"/>
              <a:t>hemorrhage,brain</a:t>
            </a:r>
            <a:r>
              <a:rPr lang="en-US" dirty="0"/>
              <a:t> tumor)</a:t>
            </a:r>
          </a:p>
          <a:p>
            <a:pPr marL="514350" indent="-514350">
              <a:buAutoNum type="arabicParenR"/>
            </a:pPr>
            <a:r>
              <a:rPr lang="en-US" b="1" dirty="0"/>
              <a:t>Eye diseases</a:t>
            </a:r>
            <a:r>
              <a:rPr lang="en-US" dirty="0"/>
              <a:t>( vision problems are the commonest)</a:t>
            </a:r>
          </a:p>
          <a:p>
            <a:pPr marL="514350" indent="-514350">
              <a:buAutoNum type="arabicParenR"/>
            </a:pPr>
            <a:r>
              <a:rPr lang="en-US" dirty="0"/>
              <a:t>Sinusitis</a:t>
            </a:r>
          </a:p>
          <a:p>
            <a:pPr marL="514350" indent="-514350">
              <a:buAutoNum type="arabicParenR"/>
            </a:pPr>
            <a:r>
              <a:rPr lang="en-US" dirty="0"/>
              <a:t>Temporal arteritis ( inflammation of the temporal artery)</a:t>
            </a:r>
          </a:p>
          <a:p>
            <a:pPr marL="514350" indent="-514350">
              <a:buAutoNum type="arabicParenR"/>
            </a:pPr>
            <a:r>
              <a:rPr lang="en-US" dirty="0"/>
              <a:t>Head trauma</a:t>
            </a:r>
          </a:p>
          <a:p>
            <a:pPr marL="514350" indent="-514350">
              <a:buAutoNum type="arabicParenR"/>
            </a:pPr>
            <a:r>
              <a:rPr lang="en-US" dirty="0"/>
              <a:t>Systemic diseases )HTN)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409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231F2-37BA-ECC6-B6E5-3AF295B4FA62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PRIMARY HEADACHES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6AD3BD-3211-5AE5-9C2F-766B6A1E8AE7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Some important ones are: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Migraine (&amp; its variants)</a:t>
            </a:r>
          </a:p>
          <a:p>
            <a:pPr marL="514350" indent="-514350">
              <a:buAutoNum type="arabicParenR"/>
            </a:pPr>
            <a:r>
              <a:rPr lang="en-US" dirty="0"/>
              <a:t>Cluster Headache</a:t>
            </a:r>
          </a:p>
          <a:p>
            <a:pPr marL="514350" indent="-514350">
              <a:buAutoNum type="arabicParenR"/>
            </a:pPr>
            <a:r>
              <a:rPr lang="en-US" dirty="0"/>
              <a:t>Tension Headache (most common type)</a:t>
            </a:r>
          </a:p>
        </p:txBody>
      </p:sp>
    </p:spTree>
    <p:extLst>
      <p:ext uri="{BB962C8B-B14F-4D97-AF65-F5344CB8AC3E}">
        <p14:creationId xmlns:p14="http://schemas.microsoft.com/office/powerpoint/2010/main" val="3932900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CC66B-E7CA-F208-2AE4-4C8C8703091C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           MIGRAINE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16CD8-1F26-8D6E-F1D0-B57CE03CE4E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/>
              <a:t>Usually starts in adolescence or early adult life</a:t>
            </a:r>
          </a:p>
          <a:p>
            <a:r>
              <a:rPr lang="en-US" dirty="0"/>
              <a:t>Family history often positive</a:t>
            </a:r>
          </a:p>
          <a:p>
            <a:r>
              <a:rPr lang="en-US" dirty="0"/>
              <a:t>More common in females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CHARACTERISTICS:</a:t>
            </a:r>
          </a:p>
          <a:p>
            <a:pPr marL="514350" indent="-514350">
              <a:buAutoNum type="arabicParenR"/>
            </a:pPr>
            <a:r>
              <a:rPr lang="en-US" dirty="0"/>
              <a:t>Usually unilateral (may be generalized also)</a:t>
            </a:r>
          </a:p>
          <a:p>
            <a:pPr marL="514350" indent="-514350">
              <a:buAutoNum type="arabicParenR"/>
            </a:pPr>
            <a:r>
              <a:rPr lang="en-US" dirty="0"/>
              <a:t>Throbbing (may be continuous dull ache also)</a:t>
            </a:r>
          </a:p>
          <a:p>
            <a:pPr marL="514350" indent="-514350">
              <a:buAutoNum type="arabicParenR"/>
            </a:pPr>
            <a:r>
              <a:rPr lang="en-US" dirty="0"/>
              <a:t>Each episode lasts for 4-72 hours</a:t>
            </a:r>
          </a:p>
          <a:p>
            <a:pPr marL="514350" indent="-514350">
              <a:buAutoNum type="arabicParenR"/>
            </a:pPr>
            <a:r>
              <a:rPr lang="en-US" dirty="0"/>
              <a:t>Pain aggravated with physical activity</a:t>
            </a:r>
          </a:p>
        </p:txBody>
      </p:sp>
    </p:spTree>
    <p:extLst>
      <p:ext uri="{BB962C8B-B14F-4D97-AF65-F5344CB8AC3E}">
        <p14:creationId xmlns:p14="http://schemas.microsoft.com/office/powerpoint/2010/main" val="2270240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358ED-7A1E-2E2B-65BE-F320D588611A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615F3-C279-93A5-3ECD-776F3AFC3DF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5) Often accompanied with nausea, vomiting, photophobia(?), </a:t>
            </a:r>
          </a:p>
          <a:p>
            <a:pPr marL="0" indent="0">
              <a:buNone/>
            </a:pPr>
            <a:r>
              <a:rPr lang="en-US" dirty="0"/>
              <a:t>     phonophobia (?), visual blurring</a:t>
            </a:r>
          </a:p>
          <a:p>
            <a:pPr marL="0" indent="0">
              <a:buNone/>
            </a:pPr>
            <a:r>
              <a:rPr lang="en-US" dirty="0"/>
              <a:t>6) In some patients, “AURA” may occur just before the headache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AURA</a:t>
            </a:r>
            <a:r>
              <a:rPr lang="en-US" dirty="0"/>
              <a:t>: Clinical features which occur 30 to 60 min. before the headache, </a:t>
            </a:r>
          </a:p>
          <a:p>
            <a:pPr marL="0" indent="0">
              <a:buNone/>
            </a:pPr>
            <a:r>
              <a:rPr lang="en-US" dirty="0"/>
              <a:t>              warning the person that the headache is coming 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b="1" dirty="0"/>
              <a:t>Visual features  </a:t>
            </a:r>
            <a:r>
              <a:rPr lang="en-US" dirty="0"/>
              <a:t>like visual field defects (scotomas), flickering</a:t>
            </a:r>
          </a:p>
          <a:p>
            <a:pPr marL="0" indent="0">
              <a:buNone/>
            </a:pPr>
            <a:r>
              <a:rPr lang="en-US" dirty="0"/>
              <a:t>      lights, zig zag lines, colored spots before the eyes etc.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b="1" dirty="0"/>
              <a:t>Neurological features </a:t>
            </a:r>
            <a:r>
              <a:rPr lang="en-US" dirty="0"/>
              <a:t>like Numbness, </a:t>
            </a:r>
            <a:r>
              <a:rPr lang="en-US" dirty="0" err="1"/>
              <a:t>paresthesias</a:t>
            </a:r>
            <a:r>
              <a:rPr lang="en-US" dirty="0"/>
              <a:t>, aphasia, </a:t>
            </a:r>
          </a:p>
          <a:p>
            <a:pPr marL="0" indent="0">
              <a:buNone/>
            </a:pPr>
            <a:r>
              <a:rPr lang="en-US" dirty="0"/>
              <a:t>    weakness, dysarthria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2289279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F7C40-AF2A-2A56-C8F5-A2639B3545D5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     Some points about Aura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E25D6-754E-B58B-4D26-79701AB682BA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dirty="0"/>
              <a:t>Occurs only in about</a:t>
            </a:r>
            <a:r>
              <a:rPr lang="en-US" b="1" dirty="0"/>
              <a:t> 30% </a:t>
            </a:r>
            <a:r>
              <a:rPr lang="en-US" dirty="0"/>
              <a:t>of the migraine patients</a:t>
            </a:r>
          </a:p>
          <a:p>
            <a:r>
              <a:rPr lang="en-US" dirty="0"/>
              <a:t>Some people get Aura but no headache (</a:t>
            </a:r>
            <a:r>
              <a:rPr lang="en-US" b="1" dirty="0"/>
              <a:t> aura without headache). </a:t>
            </a:r>
            <a:r>
              <a:rPr lang="en-US" dirty="0"/>
              <a:t>Can be confused with stroke/TIA</a:t>
            </a:r>
          </a:p>
          <a:p>
            <a:r>
              <a:rPr lang="en-US" dirty="0"/>
              <a:t>Aura is not dangerous by itself</a:t>
            </a:r>
          </a:p>
        </p:txBody>
      </p:sp>
    </p:spTree>
    <p:extLst>
      <p:ext uri="{BB962C8B-B14F-4D97-AF65-F5344CB8AC3E}">
        <p14:creationId xmlns:p14="http://schemas.microsoft.com/office/powerpoint/2010/main" val="3403604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C79B6-DC65-7E90-830F-76B2656C9A47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             Pathogenesis of Migraine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C30D62-7DAC-4D48-C32F-65632A7E5FD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Dysfunction of the neurons in the brain           leads to release of chemicals (neuropeptides)                   act on the intra cranial blood vessels           vasoconstriction           produces headache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Remember 1 important neuropeptide : </a:t>
            </a:r>
            <a:r>
              <a:rPr lang="en-US" b="1" dirty="0"/>
              <a:t>Calcitonin Gene- Related Peptide</a:t>
            </a:r>
            <a:r>
              <a:rPr lang="en-US" dirty="0"/>
              <a:t> ( a peptide which is related to the calcitonin gene) </a:t>
            </a:r>
            <a:r>
              <a:rPr lang="en-US" b="1" dirty="0"/>
              <a:t>CGRP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FA6B50F-A219-31EB-47C0-9DADA806756A}"/>
              </a:ext>
            </a:extLst>
          </p:cNvPr>
          <p:cNvSpPr/>
          <p:nvPr/>
        </p:nvSpPr>
        <p:spPr>
          <a:xfrm>
            <a:off x="7000568" y="2408903"/>
            <a:ext cx="599767" cy="26547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55CA88E0-EF83-3649-0801-78CCE4730E4C}"/>
              </a:ext>
            </a:extLst>
          </p:cNvPr>
          <p:cNvSpPr/>
          <p:nvPr/>
        </p:nvSpPr>
        <p:spPr>
          <a:xfrm>
            <a:off x="5171768" y="2851355"/>
            <a:ext cx="1081548" cy="2458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EDC1325D-7912-CC74-C004-7A989005F8E8}"/>
              </a:ext>
            </a:extLst>
          </p:cNvPr>
          <p:cNvSpPr/>
          <p:nvPr/>
        </p:nvSpPr>
        <p:spPr>
          <a:xfrm>
            <a:off x="2212258" y="3212690"/>
            <a:ext cx="570271" cy="21631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87B1B081-2843-4A4E-0287-EB1ADEAF392D}"/>
              </a:ext>
            </a:extLst>
          </p:cNvPr>
          <p:cNvSpPr/>
          <p:nvPr/>
        </p:nvSpPr>
        <p:spPr>
          <a:xfrm>
            <a:off x="5565058" y="3212690"/>
            <a:ext cx="530942" cy="24580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87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1698</Words>
  <Application>Microsoft Office PowerPoint</Application>
  <PresentationFormat>Widescreen</PresentationFormat>
  <Paragraphs>244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Aptos</vt:lpstr>
      <vt:lpstr>Aptos Display</vt:lpstr>
      <vt:lpstr>Arial</vt:lpstr>
      <vt:lpstr>Office Theme</vt:lpstr>
      <vt:lpstr>HEADACHES</vt:lpstr>
      <vt:lpstr>                        GENERAL POINTS</vt:lpstr>
      <vt:lpstr>                   BASIC CLASSIFICATION</vt:lpstr>
      <vt:lpstr>                SECONDARY HEADACHES</vt:lpstr>
      <vt:lpstr>                  PRIMARY HEADACHES</vt:lpstr>
      <vt:lpstr>                              MIGRAINE</vt:lpstr>
      <vt:lpstr>PowerPoint Presentation</vt:lpstr>
      <vt:lpstr>                   Some points about Aura</vt:lpstr>
      <vt:lpstr>              Pathogenesis of Migraine</vt:lpstr>
      <vt:lpstr>   Things which can trigger a migraine attack</vt:lpstr>
      <vt:lpstr>              Work up in a Migraine patient</vt:lpstr>
      <vt:lpstr>                     Management of Migraine </vt:lpstr>
      <vt:lpstr>               Management of acute attack</vt:lpstr>
      <vt:lpstr>           Management of acute attack (contd.)</vt:lpstr>
      <vt:lpstr>          </vt:lpstr>
      <vt:lpstr>         Chronic management of Migraine</vt:lpstr>
      <vt:lpstr>         RAPID FIRE QUESTIONS OF MIGRAINE</vt:lpstr>
      <vt:lpstr>PowerPoint Presentation</vt:lpstr>
      <vt:lpstr>PowerPoint Presentation</vt:lpstr>
      <vt:lpstr>PowerPoint Presentation</vt:lpstr>
      <vt:lpstr>                         Tension  Headache</vt:lpstr>
      <vt:lpstr>PowerPoint Presentation</vt:lpstr>
      <vt:lpstr>PowerPoint Presentation</vt:lpstr>
      <vt:lpstr>       Migraine vs. Tension H.A. (comparison)</vt:lpstr>
      <vt:lpstr>PowerPoint Presentation</vt:lpstr>
      <vt:lpstr>    RAPID FIRE QUES OF TENSION H.A.</vt:lpstr>
      <vt:lpstr>                        CLUSTER HEADACHE</vt:lpstr>
      <vt:lpstr>PowerPoint Presentation</vt:lpstr>
      <vt:lpstr>PowerPoint Presentation</vt:lpstr>
      <vt:lpstr>PowerPoint Presentation</vt:lpstr>
      <vt:lpstr>                              TREATMENT</vt:lpstr>
      <vt:lpstr>          RAPID FIRE QUES OF CLUSTER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Waqar Al</dc:creator>
  <cp:lastModifiedBy>Waqar Al</cp:lastModifiedBy>
  <cp:revision>14</cp:revision>
  <dcterms:created xsi:type="dcterms:W3CDTF">2024-08-06T10:32:13Z</dcterms:created>
  <dcterms:modified xsi:type="dcterms:W3CDTF">2024-08-26T20:08:19Z</dcterms:modified>
</cp:coreProperties>
</file>