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7" r:id="rId5"/>
    <p:sldId id="308" r:id="rId6"/>
    <p:sldId id="259" r:id="rId7"/>
    <p:sldId id="260" r:id="rId8"/>
    <p:sldId id="262" r:id="rId9"/>
    <p:sldId id="309" r:id="rId10"/>
    <p:sldId id="263" r:id="rId11"/>
    <p:sldId id="301" r:id="rId12"/>
    <p:sldId id="317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304" r:id="rId22"/>
    <p:sldId id="272" r:id="rId23"/>
    <p:sldId id="286" r:id="rId24"/>
    <p:sldId id="313" r:id="rId25"/>
    <p:sldId id="302" r:id="rId26"/>
    <p:sldId id="273" r:id="rId27"/>
    <p:sldId id="299" r:id="rId28"/>
    <p:sldId id="274" r:id="rId29"/>
    <p:sldId id="275" r:id="rId30"/>
    <p:sldId id="276" r:id="rId31"/>
    <p:sldId id="277" r:id="rId32"/>
    <p:sldId id="316" r:id="rId33"/>
    <p:sldId id="279" r:id="rId34"/>
    <p:sldId id="287" r:id="rId35"/>
    <p:sldId id="278" r:id="rId36"/>
    <p:sldId id="280" r:id="rId37"/>
    <p:sldId id="303" r:id="rId38"/>
    <p:sldId id="282" r:id="rId39"/>
    <p:sldId id="281" r:id="rId40"/>
    <p:sldId id="284" r:id="rId41"/>
    <p:sldId id="285" r:id="rId42"/>
    <p:sldId id="300" r:id="rId43"/>
    <p:sldId id="305" r:id="rId44"/>
    <p:sldId id="320" r:id="rId45"/>
    <p:sldId id="321" r:id="rId46"/>
    <p:sldId id="322" r:id="rId47"/>
    <p:sldId id="323" r:id="rId48"/>
    <p:sldId id="324" r:id="rId49"/>
    <p:sldId id="292" r:id="rId50"/>
    <p:sldId id="29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6B7046-AE2D-5548-AEE1-A426668C35E4}" v="28" dt="2024-08-20T07:08:54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104"/>
    <p:restoredTop sz="94710"/>
  </p:normalViewPr>
  <p:slideViewPr>
    <p:cSldViewPr>
      <p:cViewPr varScale="1">
        <p:scale>
          <a:sx n="90" d="100"/>
          <a:sy n="90" d="100"/>
        </p:scale>
        <p:origin x="216" y="1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lk F" userId="0ce5ef93c6cc7083" providerId="LiveId" clId="{B66B7046-AE2D-5548-AEE1-A426668C35E4}"/>
    <pc:docChg chg="undo modSld">
      <pc:chgData name="Dralk F" userId="0ce5ef93c6cc7083" providerId="LiveId" clId="{B66B7046-AE2D-5548-AEE1-A426668C35E4}" dt="2024-08-20T07:08:54.446" v="29" actId="767"/>
      <pc:docMkLst>
        <pc:docMk/>
      </pc:docMkLst>
      <pc:sldChg chg="addSp modSp">
        <pc:chgData name="Dralk F" userId="0ce5ef93c6cc7083" providerId="LiveId" clId="{B66B7046-AE2D-5548-AEE1-A426668C35E4}" dt="2024-08-20T06:50:57.574" v="7"/>
        <pc:sldMkLst>
          <pc:docMk/>
          <pc:sldMk cId="2329616215" sldId="271"/>
        </pc:sldMkLst>
        <pc:picChg chg="add mod">
          <ac:chgData name="Dralk F" userId="0ce5ef93c6cc7083" providerId="LiveId" clId="{B66B7046-AE2D-5548-AEE1-A426668C35E4}" dt="2024-08-20T06:50:57.574" v="7"/>
          <ac:picMkLst>
            <pc:docMk/>
            <pc:sldMk cId="2329616215" sldId="271"/>
            <ac:picMk id="4" creationId="{8AFFACA4-C851-0057-FCFE-A440BE9EE269}"/>
          </ac:picMkLst>
        </pc:picChg>
      </pc:sldChg>
      <pc:sldChg chg="addSp delSp modSp">
        <pc:chgData name="Dralk F" userId="0ce5ef93c6cc7083" providerId="LiveId" clId="{B66B7046-AE2D-5548-AEE1-A426668C35E4}" dt="2024-08-20T06:51:28.631" v="24" actId="1076"/>
        <pc:sldMkLst>
          <pc:docMk/>
          <pc:sldMk cId="2444350716" sldId="272"/>
        </pc:sldMkLst>
        <pc:spChg chg="add mod">
          <ac:chgData name="Dralk F" userId="0ce5ef93c6cc7083" providerId="LiveId" clId="{B66B7046-AE2D-5548-AEE1-A426668C35E4}" dt="2024-08-20T06:51:27.062" v="16" actId="21"/>
          <ac:spMkLst>
            <pc:docMk/>
            <pc:sldMk cId="2444350716" sldId="272"/>
            <ac:spMk id="5" creationId="{51BC2CCB-398D-52BB-44A7-BF1253E953D6}"/>
          </ac:spMkLst>
        </pc:spChg>
        <pc:spChg chg="add mod">
          <ac:chgData name="Dralk F" userId="0ce5ef93c6cc7083" providerId="LiveId" clId="{B66B7046-AE2D-5548-AEE1-A426668C35E4}" dt="2024-08-20T06:51:27.062" v="16" actId="21"/>
          <ac:spMkLst>
            <pc:docMk/>
            <pc:sldMk cId="2444350716" sldId="272"/>
            <ac:spMk id="6" creationId="{F63EE447-1F97-2EBC-858E-8D1EBBA2154D}"/>
          </ac:spMkLst>
        </pc:spChg>
        <pc:picChg chg="add del mod">
          <ac:chgData name="Dralk F" userId="0ce5ef93c6cc7083" providerId="LiveId" clId="{B66B7046-AE2D-5548-AEE1-A426668C35E4}" dt="2024-08-20T06:51:28.631" v="24" actId="1076"/>
          <ac:picMkLst>
            <pc:docMk/>
            <pc:sldMk cId="2444350716" sldId="272"/>
            <ac:picMk id="2" creationId="{48B6BD82-1191-8776-1E9E-2DB6F79B1E95}"/>
          </ac:picMkLst>
        </pc:picChg>
        <pc:picChg chg="add del mod">
          <ac:chgData name="Dralk F" userId="0ce5ef93c6cc7083" providerId="LiveId" clId="{B66B7046-AE2D-5548-AEE1-A426668C35E4}" dt="2024-08-20T06:51:28.631" v="24" actId="1076"/>
          <ac:picMkLst>
            <pc:docMk/>
            <pc:sldMk cId="2444350716" sldId="272"/>
            <ac:picMk id="3" creationId="{AA54F327-3E1E-81E1-890D-B100FF2C1B58}"/>
          </ac:picMkLst>
        </pc:picChg>
        <pc:picChg chg="add del mod">
          <ac:chgData name="Dralk F" userId="0ce5ef93c6cc7083" providerId="LiveId" clId="{B66B7046-AE2D-5548-AEE1-A426668C35E4}" dt="2024-08-20T06:51:28.191" v="19" actId="1076"/>
          <ac:picMkLst>
            <pc:docMk/>
            <pc:sldMk cId="2444350716" sldId="272"/>
            <ac:picMk id="2050" creationId="{00000000-0000-0000-0000-000000000000}"/>
          </ac:picMkLst>
        </pc:picChg>
        <pc:picChg chg="add del mod">
          <ac:chgData name="Dralk F" userId="0ce5ef93c6cc7083" providerId="LiveId" clId="{B66B7046-AE2D-5548-AEE1-A426668C35E4}" dt="2024-08-20T06:51:28.301" v="20" actId="14100"/>
          <ac:picMkLst>
            <pc:docMk/>
            <pc:sldMk cId="2444350716" sldId="272"/>
            <ac:picMk id="2051" creationId="{00000000-0000-0000-0000-000000000000}"/>
          </ac:picMkLst>
        </pc:picChg>
      </pc:sldChg>
      <pc:sldChg chg="addSp delSp modSp mod">
        <pc:chgData name="Dralk F" userId="0ce5ef93c6cc7083" providerId="LiveId" clId="{B66B7046-AE2D-5548-AEE1-A426668C35E4}" dt="2024-08-20T07:08:54.446" v="29" actId="767"/>
        <pc:sldMkLst>
          <pc:docMk/>
          <pc:sldMk cId="3276452765" sldId="302"/>
        </pc:sldMkLst>
        <pc:spChg chg="add del mod">
          <ac:chgData name="Dralk F" userId="0ce5ef93c6cc7083" providerId="LiveId" clId="{B66B7046-AE2D-5548-AEE1-A426668C35E4}" dt="2024-08-20T07:08:54.446" v="29" actId="767"/>
          <ac:spMkLst>
            <pc:docMk/>
            <pc:sldMk cId="3276452765" sldId="302"/>
            <ac:spMk id="5" creationId="{1022BF3D-27AA-1DB0-1105-18A0CC9745E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Congestive heart failure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err="1"/>
              <a:t>Dr</a:t>
            </a:r>
            <a:r>
              <a:rPr lang="en-US" dirty="0"/>
              <a:t> Waqar</a:t>
            </a:r>
          </a:p>
          <a:p>
            <a:r>
              <a:rPr lang="en-US" dirty="0"/>
              <a:t>MBBS, MRCP, </a:t>
            </a:r>
            <a:r>
              <a:rPr lang="en-US" dirty="0" err="1"/>
              <a:t>Int.Med</a:t>
            </a:r>
            <a:r>
              <a:rPr lang="en-US" dirty="0"/>
              <a:t> (London)</a:t>
            </a:r>
          </a:p>
          <a:p>
            <a:r>
              <a:rPr lang="en-US" dirty="0"/>
              <a:t>MRCP, Endo.&amp; DM (London)</a:t>
            </a:r>
          </a:p>
          <a:p>
            <a:r>
              <a:rPr lang="en-US" dirty="0"/>
              <a:t>Asst. Professor</a:t>
            </a:r>
          </a:p>
        </p:txBody>
      </p:sp>
    </p:spTree>
    <p:extLst>
      <p:ext uri="{BB962C8B-B14F-4D97-AF65-F5344CB8AC3E}">
        <p14:creationId xmlns:p14="http://schemas.microsoft.com/office/powerpoint/2010/main" val="1711970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Diastolic 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               * Low SV(stroke volume)</a:t>
            </a:r>
          </a:p>
          <a:p>
            <a:pPr marL="0" indent="0">
              <a:buNone/>
            </a:pPr>
            <a:r>
              <a:rPr lang="en-US" dirty="0"/>
              <a:t>                        * Low CO</a:t>
            </a:r>
          </a:p>
          <a:p>
            <a:pPr marL="0" indent="0">
              <a:buNone/>
            </a:pPr>
            <a:r>
              <a:rPr lang="en-US" dirty="0"/>
              <a:t>                        * </a:t>
            </a:r>
            <a:r>
              <a:rPr lang="en-US" b="1" dirty="0"/>
              <a:t>Normal or preserved EF</a:t>
            </a:r>
          </a:p>
          <a:p>
            <a:pPr marL="0" indent="0">
              <a:buNone/>
            </a:pPr>
            <a:r>
              <a:rPr lang="en-US" dirty="0"/>
              <a:t>So </a:t>
            </a:r>
            <a:r>
              <a:rPr lang="en-US" dirty="0" err="1"/>
              <a:t>diast</a:t>
            </a:r>
            <a:r>
              <a:rPr lang="en-US" dirty="0"/>
              <a:t>. failure is also called heart failure with preserved EF (</a:t>
            </a:r>
            <a:r>
              <a:rPr lang="en-US" b="1" dirty="0" err="1"/>
              <a:t>HFpEF</a:t>
            </a:r>
            <a:r>
              <a:rPr lang="en-US" b="1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4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wfarooqi\Desktop\heart-failure-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56" y="2510370"/>
            <a:ext cx="4421688" cy="270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599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SYSTOLIC HEART FAILURE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Low stroke volume</a:t>
            </a:r>
          </a:p>
          <a:p>
            <a:r>
              <a:rPr lang="en-US" dirty="0"/>
              <a:t>Low cardiac output</a:t>
            </a:r>
          </a:p>
          <a:p>
            <a:r>
              <a:rPr lang="en-US" dirty="0"/>
              <a:t>Low ejection fraction</a:t>
            </a:r>
          </a:p>
          <a:p>
            <a:r>
              <a:rPr lang="en-US" dirty="0"/>
              <a:t>Cardiomegaly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  DIASTOLIC  HEART  FAILURE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Low stroke </a:t>
            </a:r>
            <a:r>
              <a:rPr lang="en-US" dirty="0" err="1"/>
              <a:t>vol</a:t>
            </a:r>
            <a:endParaRPr lang="en-US" dirty="0"/>
          </a:p>
          <a:p>
            <a:r>
              <a:rPr lang="en-US" dirty="0"/>
              <a:t>Low cardiac output</a:t>
            </a:r>
          </a:p>
          <a:p>
            <a:r>
              <a:rPr lang="en-US" dirty="0"/>
              <a:t>Normal ejection fraction</a:t>
            </a:r>
          </a:p>
          <a:p>
            <a:r>
              <a:rPr lang="en-US" dirty="0"/>
              <a:t>No cardiomegaly</a:t>
            </a:r>
          </a:p>
        </p:txBody>
      </p:sp>
    </p:spTree>
    <p:extLst>
      <p:ext uri="{BB962C8B-B14F-4D97-AF65-F5344CB8AC3E}">
        <p14:creationId xmlns:p14="http://schemas.microsoft.com/office/powerpoint/2010/main" val="3684745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/>
              <a:t>Pure Left Ventricular failure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Only the left ventricle is affected</a:t>
            </a:r>
          </a:p>
          <a:p>
            <a:pPr>
              <a:buFont typeface="Arial" charset="0"/>
              <a:buChar char="•"/>
            </a:pPr>
            <a:r>
              <a:rPr lang="en-US" dirty="0"/>
              <a:t>Failing left ventricle         backpressure      atrial dilation        backpressure        congestion in pulmonary vessels            pulmonary edema</a:t>
            </a:r>
          </a:p>
          <a:p>
            <a:pPr>
              <a:buFont typeface="Arial" charset="0"/>
              <a:buChar char="•"/>
            </a:pPr>
            <a:r>
              <a:rPr lang="en-US" dirty="0"/>
              <a:t>Etiologies: HTN, Aortic stenosis, left vent </a:t>
            </a:r>
            <a:r>
              <a:rPr lang="en-US" dirty="0" err="1"/>
              <a:t>infarc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267200" y="2438400"/>
            <a:ext cx="6096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204364" y="2407158"/>
            <a:ext cx="4572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362200" y="289560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105400" y="2888534"/>
            <a:ext cx="685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139875" y="3362843"/>
            <a:ext cx="752925" cy="394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5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Pulmonary edema</a:t>
            </a:r>
          </a:p>
        </p:txBody>
      </p:sp>
      <p:pic>
        <p:nvPicPr>
          <p:cNvPr id="4" name="Picture 2" descr="C:\Users\Dr.Zahoor Ali\Desktop\into-ch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5834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Pure Right ventricular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Only the right vent. is affected </a:t>
            </a:r>
          </a:p>
          <a:p>
            <a:r>
              <a:rPr lang="en-US" dirty="0"/>
              <a:t>Failing R ventricle       backpressure        R atrial dilation        backpressure        raised JVP, hepatomegaly, ascites, pedal edema</a:t>
            </a:r>
          </a:p>
          <a:p>
            <a:r>
              <a:rPr lang="en-US" dirty="0"/>
              <a:t>No pulmonary edema</a:t>
            </a:r>
          </a:p>
          <a:p>
            <a:r>
              <a:rPr lang="en-US" u="sng" dirty="0"/>
              <a:t>Etiologies</a:t>
            </a:r>
            <a:r>
              <a:rPr lang="en-US" dirty="0"/>
              <a:t>:     </a:t>
            </a:r>
          </a:p>
          <a:p>
            <a:pPr marL="0" indent="0">
              <a:buNone/>
            </a:pPr>
            <a:r>
              <a:rPr lang="en-US" dirty="0"/>
              <a:t>                              * </a:t>
            </a:r>
            <a:r>
              <a:rPr lang="en-US" dirty="0" err="1"/>
              <a:t>Pulm</a:t>
            </a:r>
            <a:r>
              <a:rPr lang="en-US" dirty="0"/>
              <a:t>. HTN</a:t>
            </a:r>
          </a:p>
          <a:p>
            <a:pPr marL="0" indent="0">
              <a:buNone/>
            </a:pPr>
            <a:r>
              <a:rPr lang="en-US" dirty="0"/>
              <a:t>                              * Pulmonary valve stenosis</a:t>
            </a:r>
          </a:p>
          <a:p>
            <a:pPr marL="0" indent="0">
              <a:buNone/>
            </a:pPr>
            <a:r>
              <a:rPr lang="en-US" dirty="0"/>
              <a:t>                              * Right vent infarction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749802" y="2292927"/>
            <a:ext cx="489204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400800" y="2247969"/>
            <a:ext cx="571500" cy="197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13264" y="2635897"/>
            <a:ext cx="381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968586" y="2642686"/>
            <a:ext cx="3429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19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Biventricular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Both ventricles affected</a:t>
            </a:r>
          </a:p>
          <a:p>
            <a:r>
              <a:rPr lang="en-US" dirty="0"/>
              <a:t>Left HF can ultimately affect the R ventricle due to continuous backpressure, &amp; cause </a:t>
            </a:r>
            <a:r>
              <a:rPr lang="en-US" dirty="0" err="1"/>
              <a:t>bivent</a:t>
            </a:r>
            <a:r>
              <a:rPr lang="en-US" dirty="0"/>
              <a:t>. failure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( Commonest cause of right heart failure is ?)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12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S/S of CHF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Dyspnea</a:t>
            </a:r>
          </a:p>
          <a:p>
            <a:r>
              <a:rPr lang="en-US" dirty="0"/>
              <a:t>Orthopnea                                         patient’s </a:t>
            </a:r>
          </a:p>
          <a:p>
            <a:r>
              <a:rPr lang="en-US" dirty="0"/>
              <a:t>Paroxysmal nocturnal dyspnea      complaints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Exercise intolerance</a:t>
            </a:r>
          </a:p>
          <a:p>
            <a:r>
              <a:rPr lang="en-US" dirty="0"/>
              <a:t>Palpitations</a:t>
            </a:r>
          </a:p>
          <a:p>
            <a:r>
              <a:rPr lang="en-US" dirty="0"/>
              <a:t>Ankle swelling</a:t>
            </a:r>
          </a:p>
          <a:p>
            <a:r>
              <a:rPr lang="en-US" dirty="0"/>
              <a:t>Cough(dry)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096000" y="1828800"/>
            <a:ext cx="384048" cy="4114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79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On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Lung crackles on auscultation(</a:t>
            </a:r>
            <a:r>
              <a:rPr lang="en-US" dirty="0" err="1"/>
              <a:t>pulm</a:t>
            </a:r>
            <a:r>
              <a:rPr lang="en-US" dirty="0"/>
              <a:t>. edema)</a:t>
            </a:r>
          </a:p>
          <a:p>
            <a:pPr marL="0" indent="0">
              <a:buNone/>
            </a:pPr>
            <a:r>
              <a:rPr lang="en-US" dirty="0"/>
              <a:t>         ( not in pure right HF)</a:t>
            </a:r>
          </a:p>
          <a:p>
            <a:r>
              <a:rPr lang="en-US" dirty="0"/>
              <a:t>Tachycardia</a:t>
            </a:r>
          </a:p>
          <a:p>
            <a:r>
              <a:rPr lang="en-US" dirty="0"/>
              <a:t>Cardiomegaly( in systolic heart fail)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&amp; 4</a:t>
            </a:r>
            <a:r>
              <a:rPr lang="en-US" baseline="30000" dirty="0"/>
              <a:t>th</a:t>
            </a:r>
            <a:r>
              <a:rPr lang="en-US" dirty="0"/>
              <a:t> heart sounds)</a:t>
            </a:r>
          </a:p>
          <a:p>
            <a:r>
              <a:rPr lang="en-US" dirty="0"/>
              <a:t>Raised JVP</a:t>
            </a:r>
          </a:p>
          <a:p>
            <a:r>
              <a:rPr lang="en-US" dirty="0"/>
              <a:t>Pedal edema</a:t>
            </a:r>
          </a:p>
          <a:p>
            <a:r>
              <a:rPr lang="en-US" dirty="0"/>
              <a:t>Hepatomegaly +/- ascites(not in pure left HF)</a:t>
            </a:r>
          </a:p>
        </p:txBody>
      </p:sp>
    </p:spTree>
    <p:extLst>
      <p:ext uri="{BB962C8B-B14F-4D97-AF65-F5344CB8AC3E}">
        <p14:creationId xmlns:p14="http://schemas.microsoft.com/office/powerpoint/2010/main" val="1085553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Functional classification of CHF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7386067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745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IT IS A CONDITION IN WHICH THE HEART CAN NOT PUMP ENOUGH BLOOD TO THE PERIPHERAL TISSUES</a:t>
            </a:r>
          </a:p>
        </p:txBody>
      </p:sp>
    </p:spTree>
    <p:extLst>
      <p:ext uri="{BB962C8B-B14F-4D97-AF65-F5344CB8AC3E}">
        <p14:creationId xmlns:p14="http://schemas.microsoft.com/office/powerpoint/2010/main" val="3020975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b="1" u="sng" dirty="0"/>
              <a:t>Chest X ray:</a:t>
            </a:r>
            <a:r>
              <a:rPr lang="en-US" dirty="0"/>
              <a:t> </a:t>
            </a:r>
          </a:p>
          <a:p>
            <a:pPr>
              <a:buFont typeface="Arial" charset="0"/>
              <a:buChar char="•"/>
            </a:pPr>
            <a:r>
              <a:rPr lang="en-US" dirty="0"/>
              <a:t>Cardiomegaly (no in</a:t>
            </a:r>
          </a:p>
          <a:p>
            <a:pPr marL="0" indent="0">
              <a:buNone/>
            </a:pPr>
            <a:r>
              <a:rPr lang="en-US" dirty="0"/>
              <a:t>    diastolic failure)</a:t>
            </a:r>
          </a:p>
          <a:p>
            <a:pPr>
              <a:buFont typeface="Arial" charset="0"/>
              <a:buChar char="•"/>
            </a:pPr>
            <a:r>
              <a:rPr lang="en-US" dirty="0"/>
              <a:t>Pulmonary edema</a:t>
            </a:r>
          </a:p>
          <a:p>
            <a:pPr>
              <a:buFont typeface="Arial" charset="0"/>
              <a:buChar char="•"/>
            </a:pPr>
            <a:r>
              <a:rPr lang="en-US" dirty="0"/>
              <a:t>Pleural effusion</a:t>
            </a:r>
          </a:p>
          <a:p>
            <a:pPr>
              <a:buFont typeface="Arial" charset="0"/>
              <a:buChar char="•"/>
            </a:pPr>
            <a:r>
              <a:rPr lang="en-US" b="1" dirty="0" err="1"/>
              <a:t>Kerly</a:t>
            </a:r>
            <a:r>
              <a:rPr lang="en-US" b="1" dirty="0"/>
              <a:t> B lines</a:t>
            </a:r>
            <a:r>
              <a:rPr lang="en-US" dirty="0"/>
              <a:t>( </a:t>
            </a:r>
            <a:r>
              <a:rPr lang="en-US" dirty="0" err="1"/>
              <a:t>intersti</a:t>
            </a:r>
            <a:r>
              <a:rPr lang="en-US" dirty="0"/>
              <a:t>-</a:t>
            </a:r>
          </a:p>
          <a:p>
            <a:pPr marL="0" indent="0">
              <a:buNone/>
            </a:pPr>
            <a:r>
              <a:rPr lang="en-US" dirty="0"/>
              <a:t>    -</a:t>
            </a:r>
            <a:r>
              <a:rPr lang="en-US" dirty="0" err="1"/>
              <a:t>tial</a:t>
            </a:r>
            <a:r>
              <a:rPr lang="en-US" dirty="0"/>
              <a:t> edema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G:\a2f7d3594efae7b1ae8f60f9cc4272_gall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393382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16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err="1"/>
              <a:t>Kerly</a:t>
            </a:r>
            <a:r>
              <a:rPr lang="en-US" dirty="0"/>
              <a:t> B lines</a:t>
            </a:r>
          </a:p>
        </p:txBody>
      </p:sp>
      <p:pic>
        <p:nvPicPr>
          <p:cNvPr id="1026" name="Picture 2" descr="C:\Users\wfarooqi\Desktop\1200px-Chest_radiograph_of_a_lung_with_Kerley_B_lines_-_annotated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72" y="1600200"/>
            <a:ext cx="504285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729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err="1"/>
              <a:t>Kerley</a:t>
            </a:r>
            <a:r>
              <a:rPr lang="en-US" dirty="0"/>
              <a:t> B lines</a:t>
            </a:r>
          </a:p>
        </p:txBody>
      </p:sp>
      <p:pic>
        <p:nvPicPr>
          <p:cNvPr id="2050" name="Picture 2" descr="G:\nejmicm0708489_f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5009"/>
            <a:ext cx="4038600" cy="36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Chest-x-ray-showing-interstitial-lung-edema-with-Kerley-B-Lines-Arrows-and-increased_W6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65707"/>
            <a:ext cx="4038600" cy="339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50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Cardiomegaly &amp; pulmonary edema</a:t>
            </a:r>
          </a:p>
        </p:txBody>
      </p:sp>
      <p:pic>
        <p:nvPicPr>
          <p:cNvPr id="7" name="Picture 2" descr="C:\Users\Dr.Zahoor Ali\Desktop\into-ch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2145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HOW TO REMEMBER</a:t>
            </a:r>
          </a:p>
        </p:txBody>
      </p:sp>
      <p:pic>
        <p:nvPicPr>
          <p:cNvPr id="1026" name="Picture 2" descr="C:\Users\wfarooqi\Desktop\Screenshot_20231213_223238_Facebook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46909"/>
            <a:ext cx="5791199" cy="545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725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/>
              <a:t>HOW TO CALCULATE CARDIOMEGALY</a:t>
            </a:r>
            <a:br>
              <a:rPr lang="en-US" dirty="0"/>
            </a:br>
            <a:r>
              <a:rPr lang="en-US" dirty="0"/>
              <a:t>ON CHEST X 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Horizontal diameter of the heart divided by widest horizontal distance in the chest cavity.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If more than 0.5         cardiomegaly</a:t>
            </a:r>
          </a:p>
          <a:p>
            <a:pPr marL="0" indent="0">
              <a:buNone/>
            </a:pPr>
            <a:r>
              <a:rPr lang="en-US" dirty="0"/>
              <a:t>       (How to remember: heart/chest)</a:t>
            </a:r>
            <a:endParaRPr lang="en-US" u="sng" dirty="0"/>
          </a:p>
          <a:p>
            <a:pPr marL="0" indent="0">
              <a:buNone/>
            </a:pPr>
            <a:r>
              <a:rPr lang="en-US" u="sng" dirty="0"/>
              <a:t> </a:t>
            </a:r>
            <a:r>
              <a:rPr lang="en-US" dirty="0"/>
              <a:t>                                   </a:t>
            </a:r>
            <a:endParaRPr lang="en-US" u="sng" dirty="0"/>
          </a:p>
        </p:txBody>
      </p:sp>
      <p:sp>
        <p:nvSpPr>
          <p:cNvPr id="4" name="Right Arrow 3"/>
          <p:cNvSpPr/>
          <p:nvPr/>
        </p:nvSpPr>
        <p:spPr>
          <a:xfrm>
            <a:off x="3560618" y="4367715"/>
            <a:ext cx="6096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52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/>
              <a:t>2) ECG</a:t>
            </a:r>
            <a:r>
              <a:rPr lang="en-US" dirty="0"/>
              <a:t>: May show:  * Ischemia</a:t>
            </a:r>
          </a:p>
          <a:p>
            <a:pPr marL="0" indent="0">
              <a:buNone/>
            </a:pPr>
            <a:r>
              <a:rPr lang="en-US" dirty="0"/>
              <a:t>                                   * HTN changes (?)</a:t>
            </a:r>
          </a:p>
          <a:p>
            <a:pPr marL="0" indent="0">
              <a:buNone/>
            </a:pPr>
            <a:r>
              <a:rPr lang="en-US" dirty="0"/>
              <a:t>                                   * Arrhythmias</a:t>
            </a:r>
          </a:p>
          <a:p>
            <a:pPr marL="0" indent="0">
              <a:buNone/>
            </a:pPr>
            <a:r>
              <a:rPr lang="en-US" dirty="0"/>
              <a:t> ( </a:t>
            </a:r>
            <a:r>
              <a:rPr lang="en-US" b="1" dirty="0"/>
              <a:t>CHF does not produce specific ECG changes)</a:t>
            </a:r>
          </a:p>
          <a:p>
            <a:pPr marL="0" indent="0">
              <a:buNone/>
            </a:pPr>
            <a:r>
              <a:rPr lang="en-US" b="1" dirty="0"/>
              <a:t>3) 2-D echocardiography</a:t>
            </a:r>
            <a:r>
              <a:rPr lang="en-US" dirty="0"/>
              <a:t>: This is </a:t>
            </a:r>
            <a:r>
              <a:rPr lang="en-US" b="1" dirty="0"/>
              <a:t>diagnostic.</a:t>
            </a:r>
          </a:p>
          <a:p>
            <a:pPr marL="0" indent="0">
              <a:buNone/>
            </a:pPr>
            <a:r>
              <a:rPr lang="en-US" dirty="0"/>
              <a:t>     * Shows E.F.      * Systolic &amp; diastolic function</a:t>
            </a:r>
          </a:p>
          <a:p>
            <a:pPr marL="0" indent="0">
              <a:buNone/>
            </a:pPr>
            <a:r>
              <a:rPr lang="en-US" dirty="0"/>
              <a:t>     * Chamber &amp; </a:t>
            </a:r>
            <a:r>
              <a:rPr lang="en-US" dirty="0" err="1"/>
              <a:t>valvular</a:t>
            </a:r>
            <a:r>
              <a:rPr lang="en-US" dirty="0"/>
              <a:t> details</a:t>
            </a:r>
          </a:p>
        </p:txBody>
      </p:sp>
    </p:spTree>
    <p:extLst>
      <p:ext uri="{BB962C8B-B14F-4D97-AF65-F5344CB8AC3E}">
        <p14:creationId xmlns:p14="http://schemas.microsoft.com/office/powerpoint/2010/main" val="1871132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4) </a:t>
            </a:r>
            <a:r>
              <a:rPr lang="en-US" b="1" dirty="0"/>
              <a:t>Serum BNP levels (B - natriuretic peptide)</a:t>
            </a:r>
          </a:p>
          <a:p>
            <a:pPr marL="0" indent="0">
              <a:buNone/>
            </a:pPr>
            <a:r>
              <a:rPr lang="en-US" dirty="0"/>
              <a:t>     * BNP levels are raised in CHF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743686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Other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5) CBC, chemistry, LFTs, cardiac enzymes, lipid </a:t>
            </a:r>
          </a:p>
          <a:p>
            <a:pPr marL="0" indent="0">
              <a:buNone/>
            </a:pPr>
            <a:r>
              <a:rPr lang="en-US" dirty="0"/>
              <a:t>    profile</a:t>
            </a:r>
          </a:p>
          <a:p>
            <a:pPr marL="0" indent="0">
              <a:buNone/>
            </a:pPr>
            <a:r>
              <a:rPr lang="en-US" dirty="0"/>
              <a:t>6) Nuclear studies: Radionuclide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ventriculography</a:t>
            </a:r>
            <a:r>
              <a:rPr lang="en-US" dirty="0"/>
              <a:t>( not used too much now)</a:t>
            </a:r>
          </a:p>
          <a:p>
            <a:pPr marL="0" indent="0">
              <a:buNone/>
            </a:pPr>
            <a:r>
              <a:rPr lang="en-US" dirty="0"/>
              <a:t>7) Cardiac MRI ( for myocardial dysfunction)</a:t>
            </a:r>
          </a:p>
          <a:p>
            <a:pPr marL="0" indent="0">
              <a:buNone/>
            </a:pPr>
            <a:r>
              <a:rPr lang="en-US" dirty="0"/>
              <a:t>8) Cardiac cath. : To see the coronary arteries &amp; </a:t>
            </a:r>
          </a:p>
          <a:p>
            <a:pPr marL="0" indent="0">
              <a:buNone/>
            </a:pPr>
            <a:r>
              <a:rPr lang="en-US" dirty="0"/>
              <a:t>                               heart chambers( if ischemia is</a:t>
            </a:r>
          </a:p>
          <a:p>
            <a:pPr marL="0" indent="0">
              <a:buNone/>
            </a:pPr>
            <a:r>
              <a:rPr lang="en-US" dirty="0"/>
              <a:t>                                suspected)</a:t>
            </a:r>
          </a:p>
          <a:p>
            <a:pPr marL="0" indent="0">
              <a:buNone/>
            </a:pPr>
            <a:r>
              <a:rPr lang="en-US" dirty="0"/>
              <a:t>9) Stress test</a:t>
            </a:r>
          </a:p>
          <a:p>
            <a:pPr marL="0" indent="0">
              <a:buNone/>
            </a:pPr>
            <a:r>
              <a:rPr lang="en-US" dirty="0"/>
              <a:t>             ( 6,7,8,9 not done routinely)</a:t>
            </a:r>
          </a:p>
        </p:txBody>
      </p:sp>
    </p:spTree>
    <p:extLst>
      <p:ext uri="{BB962C8B-B14F-4D97-AF65-F5344CB8AC3E}">
        <p14:creationId xmlns:p14="http://schemas.microsoft.com/office/powerpoint/2010/main" val="2537011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Avoid smoking, alcohol</a:t>
            </a:r>
          </a:p>
          <a:p>
            <a:r>
              <a:rPr lang="en-US" dirty="0"/>
              <a:t>Treat HTN , DM</a:t>
            </a:r>
          </a:p>
          <a:p>
            <a:r>
              <a:rPr lang="en-US" dirty="0"/>
              <a:t>Treat high cholesterol</a:t>
            </a:r>
          </a:p>
          <a:p>
            <a:r>
              <a:rPr lang="en-US" dirty="0"/>
              <a:t>Weight reduction, if obese</a:t>
            </a:r>
          </a:p>
          <a:p>
            <a:r>
              <a:rPr lang="en-US" dirty="0"/>
              <a:t>Limit salt &amp; fluid intake ( as needed)</a:t>
            </a:r>
          </a:p>
          <a:p>
            <a:pPr marL="0" indent="0">
              <a:buNone/>
            </a:pPr>
            <a:r>
              <a:rPr lang="en-US" dirty="0"/>
              <a:t>     ( about 2g salt /d is good. Too much </a:t>
            </a:r>
          </a:p>
          <a:p>
            <a:pPr marL="0" indent="0">
              <a:buNone/>
            </a:pPr>
            <a:r>
              <a:rPr lang="en-US" dirty="0"/>
              <a:t>        restriction can be harmful)</a:t>
            </a:r>
          </a:p>
        </p:txBody>
      </p:sp>
    </p:spTree>
    <p:extLst>
      <p:ext uri="{BB962C8B-B14F-4D97-AF65-F5344CB8AC3E}">
        <p14:creationId xmlns:p14="http://schemas.microsoft.com/office/powerpoint/2010/main" val="172381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ETIOLOGIES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AutoNum type="alphaUcParenR"/>
            </a:pPr>
            <a:r>
              <a:rPr lang="en-US" b="1" u="sng" dirty="0"/>
              <a:t>Common</a:t>
            </a:r>
            <a:r>
              <a:rPr lang="en-US" b="1" dirty="0"/>
              <a:t>: </a:t>
            </a:r>
          </a:p>
          <a:p>
            <a:pPr marL="0" indent="0">
              <a:buNone/>
            </a:pPr>
            <a:r>
              <a:rPr lang="en-US" dirty="0"/>
              <a:t>      * Ischemic heart disease (</a:t>
            </a:r>
            <a:r>
              <a:rPr lang="en-US" b="1" dirty="0"/>
              <a:t>most common cause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* HTN                              also  very</a:t>
            </a:r>
          </a:p>
          <a:p>
            <a:pPr marL="0" indent="0">
              <a:buNone/>
            </a:pPr>
            <a:r>
              <a:rPr lang="en-US" dirty="0"/>
              <a:t>       * DM and Obesity        common</a:t>
            </a:r>
          </a:p>
          <a:p>
            <a:pPr marL="0" indent="0">
              <a:buNone/>
            </a:pPr>
            <a:r>
              <a:rPr lang="en-US" dirty="0"/>
              <a:t>      * Cardiomyopathies</a:t>
            </a:r>
          </a:p>
          <a:p>
            <a:pPr marL="0" indent="0">
              <a:buNone/>
            </a:pPr>
            <a:r>
              <a:rPr lang="en-US" dirty="0"/>
              <a:t>B) </a:t>
            </a:r>
            <a:r>
              <a:rPr lang="en-US" b="1" u="sng" dirty="0"/>
              <a:t>Other causes</a:t>
            </a:r>
            <a:r>
              <a:rPr lang="en-US" b="1" dirty="0"/>
              <a:t>: </a:t>
            </a:r>
          </a:p>
          <a:p>
            <a:pPr marL="0" indent="0">
              <a:buNone/>
            </a:pPr>
            <a:r>
              <a:rPr lang="en-US" dirty="0"/>
              <a:t>      * </a:t>
            </a:r>
            <a:r>
              <a:rPr lang="en-US" dirty="0" err="1"/>
              <a:t>Valvular</a:t>
            </a:r>
            <a:r>
              <a:rPr lang="en-US" dirty="0"/>
              <a:t> diseases (stenosis or regurgitation)</a:t>
            </a:r>
          </a:p>
          <a:p>
            <a:pPr marL="0" indent="0">
              <a:buNone/>
            </a:pPr>
            <a:r>
              <a:rPr lang="en-US" dirty="0"/>
              <a:t>      * Drugs ( some chemo. agents)</a:t>
            </a:r>
          </a:p>
          <a:p>
            <a:pPr marL="0" indent="0">
              <a:buNone/>
            </a:pPr>
            <a:r>
              <a:rPr lang="en-US" dirty="0"/>
              <a:t>      * Alcohol</a:t>
            </a:r>
          </a:p>
          <a:p>
            <a:pPr marL="0" indent="0">
              <a:buNone/>
            </a:pPr>
            <a:r>
              <a:rPr lang="en-US" dirty="0"/>
              <a:t>      * Congenital heart diseases (ASD, VSD)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A273155-8403-0C17-3A11-34D348740F34}"/>
              </a:ext>
            </a:extLst>
          </p:cNvPr>
          <p:cNvSpPr/>
          <p:nvPr/>
        </p:nvSpPr>
        <p:spPr>
          <a:xfrm>
            <a:off x="3810000" y="2514600"/>
            <a:ext cx="228600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00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MEDICINES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        6 GROUPS OF MEDICINES </a:t>
            </a:r>
          </a:p>
          <a:p>
            <a:pPr marL="514350" indent="-514350">
              <a:buAutoNum type="arabicParenR"/>
            </a:pPr>
            <a:r>
              <a:rPr lang="en-US" dirty="0"/>
              <a:t>Diuretics                               in </a:t>
            </a:r>
          </a:p>
          <a:p>
            <a:pPr marL="514350" indent="-514350">
              <a:buAutoNum type="arabicParenR"/>
            </a:pPr>
            <a:r>
              <a:rPr lang="en-US" dirty="0"/>
              <a:t>ACE </a:t>
            </a:r>
            <a:r>
              <a:rPr lang="en-US" dirty="0" err="1"/>
              <a:t>inhib</a:t>
            </a:r>
            <a:r>
              <a:rPr lang="en-US" dirty="0"/>
              <a:t>./ ARB                  all</a:t>
            </a:r>
          </a:p>
          <a:p>
            <a:pPr marL="514350" indent="-514350">
              <a:buAutoNum type="arabicParenR"/>
            </a:pPr>
            <a:r>
              <a:rPr lang="en-US" dirty="0"/>
              <a:t>Beta blockers                      patients</a:t>
            </a:r>
          </a:p>
          <a:p>
            <a:pPr marL="514350" indent="-514350">
              <a:buAutoNum type="arabicParenR"/>
            </a:pPr>
            <a:r>
              <a:rPr lang="en-US" dirty="0"/>
              <a:t>Aldosterone antagonists</a:t>
            </a:r>
          </a:p>
          <a:p>
            <a:pPr marL="514350" indent="-514350">
              <a:buAutoNum type="arabicParenR"/>
            </a:pPr>
            <a:r>
              <a:rPr lang="en-US" dirty="0"/>
              <a:t>Vasodilators                           in some patients</a:t>
            </a:r>
          </a:p>
          <a:p>
            <a:pPr marL="514350" indent="-514350">
              <a:buAutoNum type="arabicParenR"/>
            </a:pPr>
            <a:r>
              <a:rPr lang="en-US" dirty="0"/>
              <a:t>Digoxin</a:t>
            </a:r>
          </a:p>
          <a:p>
            <a:pPr marL="514350" indent="-514350">
              <a:buAutoNum type="arabicParenR"/>
            </a:pPr>
            <a:r>
              <a:rPr lang="en-US" dirty="0" err="1"/>
              <a:t>Ivabradine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191000" y="2438400"/>
            <a:ext cx="304800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4913930" y="3810000"/>
            <a:ext cx="499318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570060" y="2843784"/>
            <a:ext cx="68774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09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u="sng" dirty="0"/>
              <a:t>Diuretics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 * Thiazides (for mild edema)</a:t>
            </a:r>
          </a:p>
          <a:p>
            <a:pPr marL="0" indent="0">
              <a:buNone/>
            </a:pPr>
            <a:r>
              <a:rPr lang="en-US" dirty="0"/>
              <a:t>       * Furosemide ( for moderate to severe edema)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u="sng" dirty="0"/>
              <a:t>ACE </a:t>
            </a:r>
            <a:r>
              <a:rPr lang="en-US" u="sng" dirty="0" err="1"/>
              <a:t>inhib</a:t>
            </a:r>
            <a:r>
              <a:rPr lang="en-US" u="sng" dirty="0"/>
              <a:t>/ ARBs</a:t>
            </a:r>
            <a:r>
              <a:rPr lang="en-US" dirty="0"/>
              <a:t>: Very useful drugs</a:t>
            </a:r>
          </a:p>
          <a:p>
            <a:pPr marL="0" indent="0">
              <a:buNone/>
            </a:pPr>
            <a:r>
              <a:rPr lang="en-US" dirty="0"/>
              <a:t>       * improve myocardial function</a:t>
            </a:r>
          </a:p>
          <a:p>
            <a:pPr marL="0" indent="0">
              <a:buNone/>
            </a:pPr>
            <a:r>
              <a:rPr lang="en-US" dirty="0"/>
              <a:t>       * Slow the disease progression</a:t>
            </a:r>
          </a:p>
          <a:p>
            <a:pPr marL="0" indent="0">
              <a:buNone/>
            </a:pPr>
            <a:r>
              <a:rPr lang="en-US" dirty="0"/>
              <a:t> (ACE are first choice, much better than ARBs)</a:t>
            </a:r>
          </a:p>
          <a:p>
            <a:pPr marL="0" indent="0">
              <a:buNone/>
            </a:pPr>
            <a:r>
              <a:rPr lang="en-US" dirty="0"/>
              <a:t>  Examples :    Captopril &amp; </a:t>
            </a:r>
            <a:r>
              <a:rPr lang="en-US" dirty="0" err="1"/>
              <a:t>Enalapril</a:t>
            </a:r>
            <a:r>
              <a:rPr lang="en-US" dirty="0"/>
              <a:t> (ACE)</a:t>
            </a:r>
          </a:p>
          <a:p>
            <a:pPr marL="0" indent="0">
              <a:buNone/>
            </a:pPr>
            <a:r>
              <a:rPr lang="en-US" dirty="0"/>
              <a:t>                         Valsartan, Candesartan( ARBs)</a:t>
            </a:r>
          </a:p>
        </p:txBody>
      </p:sp>
    </p:spTree>
    <p:extLst>
      <p:ext uri="{BB962C8B-B14F-4D97-AF65-F5344CB8AC3E}">
        <p14:creationId xmlns:p14="http://schemas.microsoft.com/office/powerpoint/2010/main" val="3182321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EC79B-4D4E-4580-6AF6-8BE64EE88749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76C72-060A-9797-0CFD-4B4CA4A0A944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u="sng" dirty="0"/>
              <a:t>MODE OF ACTION OF ACE/ARBs: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These drugs block the RAAS system which is overactive in heart failure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( </a:t>
            </a:r>
            <a:r>
              <a:rPr lang="en-US" b="1" dirty="0"/>
              <a:t>Absolutely LAA in pregnancy , history of angioedema, bilateral renal artery stenosis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0168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3) </a:t>
            </a:r>
            <a:r>
              <a:rPr lang="en-US" u="sng" dirty="0"/>
              <a:t>Beta blockers</a:t>
            </a:r>
            <a:r>
              <a:rPr lang="en-US" dirty="0"/>
              <a:t>: A  “</a:t>
            </a:r>
            <a:r>
              <a:rPr lang="en-US" dirty="0" err="1"/>
              <a:t>laazim</a:t>
            </a:r>
            <a:r>
              <a:rPr lang="en-US" dirty="0"/>
              <a:t>” part of CHF therapy</a:t>
            </a:r>
          </a:p>
          <a:p>
            <a:pPr marL="0" indent="0">
              <a:buNone/>
            </a:pPr>
            <a:r>
              <a:rPr lang="en-US" dirty="0"/>
              <a:t>    * Use only those which have been used in </a:t>
            </a:r>
          </a:p>
          <a:p>
            <a:pPr marL="0" indent="0">
              <a:buNone/>
            </a:pPr>
            <a:r>
              <a:rPr lang="en-US" dirty="0"/>
              <a:t>       trials ( Metoprolol, Carvedilol, </a:t>
            </a:r>
            <a:r>
              <a:rPr lang="en-US" dirty="0" err="1"/>
              <a:t>Bisoprolol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* Start a small dose then increase slowly</a:t>
            </a:r>
          </a:p>
          <a:p>
            <a:pPr marL="0" indent="0">
              <a:buNone/>
            </a:pPr>
            <a:r>
              <a:rPr lang="en-US" dirty="0"/>
              <a:t>    * Beta blockers act by blocking the </a:t>
            </a:r>
          </a:p>
          <a:p>
            <a:pPr marL="0" indent="0">
              <a:buNone/>
            </a:pPr>
            <a:r>
              <a:rPr lang="en-US" dirty="0"/>
              <a:t>       sympathetic system, which is overactive in </a:t>
            </a:r>
          </a:p>
          <a:p>
            <a:pPr marL="0" indent="0">
              <a:buNone/>
            </a:pPr>
            <a:r>
              <a:rPr lang="en-US" dirty="0"/>
              <a:t>       CHF patients. </a:t>
            </a:r>
          </a:p>
          <a:p>
            <a:pPr marL="0" indent="0">
              <a:buNone/>
            </a:pPr>
            <a:r>
              <a:rPr lang="en-US" dirty="0"/>
              <a:t>    * They improve survival and also reduce chances </a:t>
            </a:r>
          </a:p>
          <a:p>
            <a:pPr marL="0" indent="0">
              <a:buNone/>
            </a:pPr>
            <a:r>
              <a:rPr lang="en-US" dirty="0"/>
              <a:t>        of sudden death</a:t>
            </a:r>
          </a:p>
        </p:txBody>
      </p:sp>
    </p:spTree>
    <p:extLst>
      <p:ext uri="{BB962C8B-B14F-4D97-AF65-F5344CB8AC3E}">
        <p14:creationId xmlns:p14="http://schemas.microsoft.com/office/powerpoint/2010/main" val="782935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BE CAREFUL 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If a patient presents for the first time in acute pulmonary edema(acute CHF), </a:t>
            </a:r>
            <a:r>
              <a:rPr lang="en-US" b="1" i="1" dirty="0"/>
              <a:t>do not </a:t>
            </a:r>
            <a:r>
              <a:rPr lang="en-US" dirty="0"/>
              <a:t>start beta blockers at that time. Start later when he is stable</a:t>
            </a:r>
          </a:p>
        </p:txBody>
      </p:sp>
    </p:spTree>
    <p:extLst>
      <p:ext uri="{BB962C8B-B14F-4D97-AF65-F5344CB8AC3E}">
        <p14:creationId xmlns:p14="http://schemas.microsoft.com/office/powerpoint/2010/main" val="1895474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4) </a:t>
            </a:r>
            <a:r>
              <a:rPr lang="en-US" u="sng" dirty="0"/>
              <a:t>Aldosterone antagonists </a:t>
            </a:r>
            <a:r>
              <a:rPr lang="en-US" dirty="0"/>
              <a:t>(spironolactone)</a:t>
            </a:r>
          </a:p>
          <a:p>
            <a:pPr marL="0" indent="0">
              <a:buNone/>
            </a:pPr>
            <a:r>
              <a:rPr lang="en-US" dirty="0"/>
              <a:t>    * Also block the RAAS system</a:t>
            </a:r>
          </a:p>
          <a:p>
            <a:pPr marL="0" indent="0">
              <a:buNone/>
            </a:pPr>
            <a:r>
              <a:rPr lang="en-US" dirty="0"/>
              <a:t>    * Used in advanced cases(NYHA</a:t>
            </a:r>
            <a:r>
              <a:rPr lang="en-US" b="1" dirty="0"/>
              <a:t> class 3 &amp; 4)</a:t>
            </a:r>
          </a:p>
          <a:p>
            <a:pPr marL="0" indent="0">
              <a:buNone/>
            </a:pPr>
            <a:r>
              <a:rPr lang="en-US" dirty="0"/>
              <a:t>    * Be careful of hyperkalemia (why?)</a:t>
            </a:r>
          </a:p>
          <a:p>
            <a:pPr marL="0" indent="0">
              <a:buNone/>
            </a:pPr>
            <a:r>
              <a:rPr lang="en-US" dirty="0"/>
              <a:t>5) </a:t>
            </a:r>
            <a:r>
              <a:rPr lang="en-US" u="sng" dirty="0"/>
              <a:t>Vasodilators</a:t>
            </a:r>
            <a:r>
              <a:rPr lang="en-US" dirty="0"/>
              <a:t> : </a:t>
            </a:r>
            <a:r>
              <a:rPr lang="en-US" dirty="0" err="1"/>
              <a:t>eg</a:t>
            </a:r>
            <a:r>
              <a:rPr lang="en-US" dirty="0"/>
              <a:t> hydralazine &amp; nitrates</a:t>
            </a:r>
          </a:p>
          <a:p>
            <a:pPr marL="0" indent="0">
              <a:buNone/>
            </a:pPr>
            <a:r>
              <a:rPr lang="en-US" dirty="0"/>
              <a:t>         * Used if ACE &amp; ARBs cant be given</a:t>
            </a:r>
          </a:p>
        </p:txBody>
      </p:sp>
    </p:spTree>
    <p:extLst>
      <p:ext uri="{BB962C8B-B14F-4D97-AF65-F5344CB8AC3E}">
        <p14:creationId xmlns:p14="http://schemas.microsoft.com/office/powerpoint/2010/main" val="1569392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6) </a:t>
            </a:r>
            <a:r>
              <a:rPr lang="en-US" u="sng" dirty="0"/>
              <a:t>Digoxin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       * Increases myocardial contraction</a:t>
            </a:r>
          </a:p>
          <a:p>
            <a:pPr marL="0" indent="0">
              <a:buNone/>
            </a:pPr>
            <a:r>
              <a:rPr lang="en-US" dirty="0"/>
              <a:t>       * Not used too much now</a:t>
            </a:r>
          </a:p>
          <a:p>
            <a:pPr marL="0" indent="0">
              <a:buNone/>
            </a:pPr>
            <a:r>
              <a:rPr lang="en-US" dirty="0"/>
              <a:t>       * Digoxin toxicity can occur easily</a:t>
            </a:r>
          </a:p>
          <a:p>
            <a:pPr marL="0" indent="0">
              <a:buNone/>
            </a:pPr>
            <a:r>
              <a:rPr lang="en-US" dirty="0"/>
              <a:t>       * Very good drug if atrial fib. is also present 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3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7) </a:t>
            </a:r>
            <a:r>
              <a:rPr lang="en-US" dirty="0" err="1"/>
              <a:t>Ivabradine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* It helps by reducing the heart rate</a:t>
            </a:r>
          </a:p>
          <a:p>
            <a:pPr marL="0" indent="0">
              <a:buNone/>
            </a:pPr>
            <a:r>
              <a:rPr lang="en-US" dirty="0"/>
              <a:t>    * If patient is taking beta blockers and still </a:t>
            </a:r>
          </a:p>
          <a:p>
            <a:pPr marL="0" indent="0">
              <a:buNone/>
            </a:pPr>
            <a:r>
              <a:rPr lang="en-US" dirty="0"/>
              <a:t>       symptomatic, then add </a:t>
            </a:r>
            <a:r>
              <a:rPr lang="en-US" dirty="0" err="1"/>
              <a:t>Ivabradine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116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Other treatment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Cardiac transplant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        * For severe CHF not responding to meds</a:t>
            </a:r>
          </a:p>
          <a:p>
            <a:pPr marL="0" indent="0">
              <a:buNone/>
            </a:pPr>
            <a:r>
              <a:rPr lang="en-US" dirty="0"/>
              <a:t>        * A complicated procedure, not done </a:t>
            </a:r>
          </a:p>
          <a:p>
            <a:pPr marL="0" indent="0">
              <a:buNone/>
            </a:pPr>
            <a:r>
              <a:rPr lang="en-US" dirty="0"/>
              <a:t>            frequently</a:t>
            </a:r>
          </a:p>
        </p:txBody>
      </p:sp>
    </p:spTree>
    <p:extLst>
      <p:ext uri="{BB962C8B-B14F-4D97-AF65-F5344CB8AC3E}">
        <p14:creationId xmlns:p14="http://schemas.microsoft.com/office/powerpoint/2010/main" val="1176960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ACUTE PULMONARY EDEMA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Acute worsening of a stable CHF patient can occur due to any of the following:</a:t>
            </a:r>
          </a:p>
          <a:p>
            <a:pPr marL="514350" indent="-514350">
              <a:buAutoNum type="alphaLcParenR"/>
            </a:pPr>
            <a:r>
              <a:rPr lang="en-US" dirty="0"/>
              <a:t>Non-compliance with diet &amp; meds</a:t>
            </a:r>
          </a:p>
          <a:p>
            <a:pPr marL="514350" indent="-514350">
              <a:buAutoNum type="alphaLcParenR"/>
            </a:pPr>
            <a:r>
              <a:rPr lang="en-US" dirty="0"/>
              <a:t>Severe &amp; sudden rise in BP</a:t>
            </a:r>
          </a:p>
          <a:p>
            <a:pPr marL="514350" indent="-514350">
              <a:buAutoNum type="alphaLcParenR"/>
            </a:pPr>
            <a:r>
              <a:rPr lang="en-US" dirty="0"/>
              <a:t>Acute MI in a CHF patient</a:t>
            </a:r>
          </a:p>
          <a:p>
            <a:pPr marL="514350" indent="-514350">
              <a:buAutoNum type="alphaLcParenR"/>
            </a:pPr>
            <a:r>
              <a:rPr lang="en-US" dirty="0"/>
              <a:t>Sudden arrhythmia, specially A. Fib</a:t>
            </a:r>
          </a:p>
          <a:p>
            <a:pPr marL="514350" indent="-514350">
              <a:buAutoNum type="alphaLcParenR"/>
            </a:pPr>
            <a:r>
              <a:rPr lang="en-US" dirty="0"/>
              <a:t>Any infection( </a:t>
            </a:r>
            <a:r>
              <a:rPr lang="en-US" dirty="0" err="1"/>
              <a:t>eg</a:t>
            </a:r>
            <a:r>
              <a:rPr lang="en-US" dirty="0"/>
              <a:t> pneumonia)</a:t>
            </a:r>
          </a:p>
        </p:txBody>
      </p:sp>
    </p:spTree>
    <p:extLst>
      <p:ext uri="{BB962C8B-B14F-4D97-AF65-F5344CB8AC3E}">
        <p14:creationId xmlns:p14="http://schemas.microsoft.com/office/powerpoint/2010/main" val="251296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SOME IMPORTANT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n-US" b="1" u="sng" dirty="0"/>
              <a:t>End diastolic vol. </a:t>
            </a:r>
            <a:r>
              <a:rPr lang="en-US" dirty="0"/>
              <a:t>: amount of blood in the ventricle at the end of diastole (after all the blood has come from the atrium)</a:t>
            </a:r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b="1" u="sng" dirty="0"/>
              <a:t>Stroke vol. : </a:t>
            </a:r>
            <a:r>
              <a:rPr lang="en-US" dirty="0"/>
              <a:t> amount of blood pumped out with </a:t>
            </a:r>
          </a:p>
          <a:p>
            <a:pPr marL="0" indent="0">
              <a:buNone/>
            </a:pPr>
            <a:r>
              <a:rPr lang="en-US" dirty="0"/>
              <a:t>    each heart beat. </a:t>
            </a:r>
          </a:p>
          <a:p>
            <a:pPr marL="0" indent="0">
              <a:buNone/>
            </a:pPr>
            <a:r>
              <a:rPr lang="en-US" dirty="0"/>
              <a:t>3) </a:t>
            </a:r>
            <a:r>
              <a:rPr lang="en-US" b="1" u="sng" dirty="0"/>
              <a:t>Cardiac output:  </a:t>
            </a:r>
            <a:r>
              <a:rPr lang="en-US" dirty="0"/>
              <a:t>amount of blood pumped in 1</a:t>
            </a:r>
          </a:p>
          <a:p>
            <a:pPr marL="0" indent="0">
              <a:buNone/>
            </a:pPr>
            <a:r>
              <a:rPr lang="en-US" dirty="0"/>
              <a:t>    min.( stroke vol. x heart rate) N: 5-6 L</a:t>
            </a:r>
          </a:p>
          <a:p>
            <a:pPr marL="0" indent="0">
              <a:buNone/>
            </a:pPr>
            <a:r>
              <a:rPr lang="en-US" dirty="0"/>
              <a:t>4) </a:t>
            </a:r>
            <a:r>
              <a:rPr lang="en-US" b="1" u="sng" dirty="0"/>
              <a:t>Ejection Fraction(EF):</a:t>
            </a:r>
            <a:r>
              <a:rPr lang="en-US" dirty="0"/>
              <a:t> “</a:t>
            </a:r>
            <a:r>
              <a:rPr lang="en-US" b="1" dirty="0" err="1"/>
              <a:t>percentage</a:t>
            </a:r>
            <a:r>
              <a:rPr lang="en-US" dirty="0" err="1"/>
              <a:t>”of</a:t>
            </a:r>
            <a:r>
              <a:rPr lang="en-US" dirty="0"/>
              <a:t> end </a:t>
            </a:r>
          </a:p>
          <a:p>
            <a:pPr marL="0" indent="0">
              <a:buNone/>
            </a:pPr>
            <a:r>
              <a:rPr lang="en-US" dirty="0"/>
              <a:t>    diastolic vol. which is pumped out (stroke </a:t>
            </a:r>
            <a:r>
              <a:rPr lang="en-US" dirty="0" err="1"/>
              <a:t>vol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expressed as a %)   </a:t>
            </a:r>
          </a:p>
        </p:txBody>
      </p:sp>
    </p:spTree>
    <p:extLst>
      <p:ext uri="{BB962C8B-B14F-4D97-AF65-F5344CB8AC3E}">
        <p14:creationId xmlns:p14="http://schemas.microsoft.com/office/powerpoint/2010/main" val="18619578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/>
              <a:t>S/S of acute heart failure/</a:t>
            </a:r>
            <a:r>
              <a:rPr lang="en-US" dirty="0" err="1"/>
              <a:t>Pulm</a:t>
            </a:r>
            <a:r>
              <a:rPr lang="en-US" dirty="0"/>
              <a:t>. edema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There is sudden onset of pulmonary edema which causes:</a:t>
            </a:r>
          </a:p>
          <a:p>
            <a:pPr marL="0" indent="0">
              <a:buNone/>
            </a:pPr>
            <a:r>
              <a:rPr lang="en-US" dirty="0"/>
              <a:t>   * Severe dyspnea &amp; orthopnea</a:t>
            </a:r>
          </a:p>
          <a:p>
            <a:pPr marL="0" indent="0">
              <a:buNone/>
            </a:pPr>
            <a:r>
              <a:rPr lang="en-US" dirty="0"/>
              <a:t>   * Restlessness</a:t>
            </a:r>
          </a:p>
          <a:p>
            <a:pPr marL="0" indent="0">
              <a:buNone/>
            </a:pPr>
            <a:r>
              <a:rPr lang="en-US" dirty="0"/>
              <a:t>   * Cough with pink frothy sputum</a:t>
            </a:r>
          </a:p>
          <a:p>
            <a:pPr marL="0" indent="0">
              <a:buNone/>
            </a:pPr>
            <a:r>
              <a:rPr lang="en-US" dirty="0"/>
              <a:t>   * Pt. looks in severe resp. distress</a:t>
            </a:r>
          </a:p>
          <a:p>
            <a:pPr marL="0" indent="0">
              <a:buNone/>
            </a:pPr>
            <a:r>
              <a:rPr lang="en-US" dirty="0"/>
              <a:t>   * Severe crackles &amp; wheezing on auscultation</a:t>
            </a:r>
          </a:p>
        </p:txBody>
      </p:sp>
    </p:spTree>
    <p:extLst>
      <p:ext uri="{BB962C8B-B14F-4D97-AF65-F5344CB8AC3E}">
        <p14:creationId xmlns:p14="http://schemas.microsoft.com/office/powerpoint/2010/main" val="1607473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dirty="0"/>
              <a:t>Propped up position</a:t>
            </a:r>
          </a:p>
          <a:p>
            <a:pPr marL="514350" indent="-514350">
              <a:buAutoNum type="arabicParenR"/>
            </a:pPr>
            <a:r>
              <a:rPr lang="en-US" dirty="0"/>
              <a:t>O2</a:t>
            </a:r>
          </a:p>
          <a:p>
            <a:pPr marL="514350" indent="-514350">
              <a:buAutoNum type="arabicParenR"/>
            </a:pPr>
            <a:r>
              <a:rPr lang="en-US" dirty="0" err="1"/>
              <a:t>i.v.</a:t>
            </a:r>
            <a:r>
              <a:rPr lang="en-US" dirty="0"/>
              <a:t> Lasix </a:t>
            </a:r>
          </a:p>
          <a:p>
            <a:pPr marL="514350" indent="-514350">
              <a:buAutoNum type="arabicParenR"/>
            </a:pPr>
            <a:r>
              <a:rPr lang="en-US" dirty="0" err="1"/>
              <a:t>i.v.</a:t>
            </a:r>
            <a:r>
              <a:rPr lang="en-US" dirty="0"/>
              <a:t> nitrates (</a:t>
            </a:r>
            <a:r>
              <a:rPr lang="en-US" dirty="0" err="1"/>
              <a:t>eg</a:t>
            </a:r>
            <a:r>
              <a:rPr lang="en-US" dirty="0"/>
              <a:t> nitroglycerin/ nitroprusside). Cause vasodilation which is helpful</a:t>
            </a:r>
          </a:p>
          <a:p>
            <a:pPr marL="514350" indent="-514350">
              <a:buAutoNum type="arabicParenR"/>
            </a:pPr>
            <a:r>
              <a:rPr lang="en-US" dirty="0" err="1"/>
              <a:t>i.v.</a:t>
            </a:r>
            <a:r>
              <a:rPr lang="en-US" dirty="0"/>
              <a:t> morphine( reduces restlessness &amp; causes </a:t>
            </a:r>
          </a:p>
          <a:p>
            <a:pPr marL="0" indent="0">
              <a:buNone/>
            </a:pPr>
            <a:r>
              <a:rPr lang="en-US" dirty="0"/>
              <a:t>      vasodilation)</a:t>
            </a:r>
          </a:p>
          <a:p>
            <a:pPr marL="0" indent="0">
              <a:buNone/>
            </a:pPr>
            <a:r>
              <a:rPr lang="en-US" dirty="0"/>
              <a:t>6) </a:t>
            </a:r>
            <a:r>
              <a:rPr lang="en-US" dirty="0" err="1"/>
              <a:t>i.v.</a:t>
            </a:r>
            <a:r>
              <a:rPr lang="en-US" dirty="0"/>
              <a:t> </a:t>
            </a:r>
            <a:r>
              <a:rPr lang="en-US" dirty="0" err="1"/>
              <a:t>Nesiritide</a:t>
            </a:r>
            <a:r>
              <a:rPr lang="en-US" dirty="0"/>
              <a:t> ( causes vasodilation &amp; also </a:t>
            </a:r>
          </a:p>
          <a:p>
            <a:pPr marL="0" indent="0">
              <a:buNone/>
            </a:pPr>
            <a:r>
              <a:rPr lang="en-US" dirty="0"/>
              <a:t>                              diuresis)</a:t>
            </a:r>
          </a:p>
        </p:txBody>
      </p:sp>
    </p:spTree>
    <p:extLst>
      <p:ext uri="{BB962C8B-B14F-4D97-AF65-F5344CB8AC3E}">
        <p14:creationId xmlns:p14="http://schemas.microsoft.com/office/powerpoint/2010/main" val="2124896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6) Urgent chest </a:t>
            </a:r>
            <a:r>
              <a:rPr lang="en-US" dirty="0" err="1"/>
              <a:t>Xray</a:t>
            </a:r>
            <a:r>
              <a:rPr lang="en-US" dirty="0"/>
              <a:t> : Will show severe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pulm</a:t>
            </a:r>
            <a:r>
              <a:rPr lang="en-US" dirty="0"/>
              <a:t>. edema +/- pleural effusion</a:t>
            </a:r>
          </a:p>
          <a:p>
            <a:pPr marL="0" indent="0">
              <a:buNone/>
            </a:pPr>
            <a:r>
              <a:rPr lang="en-US" dirty="0"/>
              <a:t>7) </a:t>
            </a:r>
            <a:r>
              <a:rPr lang="en-US" dirty="0" err="1"/>
              <a:t>i.v.</a:t>
            </a:r>
            <a:r>
              <a:rPr lang="en-US" dirty="0"/>
              <a:t> inotropes(dopamine) if BP is 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76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CASE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A 5O year old male has a history of HTN, DM and aortic stenosis. He complains of gradually worsening dyspnea since 2 months. He uses 2 pillows during sleep. His symptoms have gradually worsened and now even less than normal physical activity causes dyspnea.</a:t>
            </a:r>
          </a:p>
          <a:p>
            <a:pPr marL="0" indent="0">
              <a:buNone/>
            </a:pPr>
            <a:r>
              <a:rPr lang="en-US" dirty="0"/>
              <a:t> 2 D echo and chest X ray show congestive heart failure.</a:t>
            </a:r>
          </a:p>
          <a:p>
            <a:r>
              <a:rPr lang="en-US" dirty="0"/>
              <a:t>What should be the management for him?</a:t>
            </a:r>
          </a:p>
        </p:txBody>
      </p:sp>
    </p:spTree>
    <p:extLst>
      <p:ext uri="{BB962C8B-B14F-4D97-AF65-F5344CB8AC3E}">
        <p14:creationId xmlns:p14="http://schemas.microsoft.com/office/powerpoint/2010/main" val="1976088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RAPID FIRE 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dirty="0"/>
              <a:t>How many types of heart failure are there based on ejection fraction?</a:t>
            </a:r>
          </a:p>
          <a:p>
            <a:pPr marL="514350" indent="-514350">
              <a:buAutoNum type="arabicParenR"/>
            </a:pPr>
            <a:r>
              <a:rPr lang="en-US" dirty="0"/>
              <a:t>Pure right sided heart failure is common. Right or wrong?</a:t>
            </a:r>
          </a:p>
          <a:p>
            <a:pPr marL="514350" indent="-514350">
              <a:buAutoNum type="arabicParenR"/>
            </a:pPr>
            <a:r>
              <a:rPr lang="en-US" dirty="0"/>
              <a:t>What is the commonest cause of heart failure?</a:t>
            </a:r>
          </a:p>
          <a:p>
            <a:pPr marL="514350" indent="-514350">
              <a:buAutoNum type="arabicParenR"/>
            </a:pPr>
            <a:r>
              <a:rPr lang="en-US" dirty="0"/>
              <a:t>Name some other causes?</a:t>
            </a:r>
          </a:p>
          <a:p>
            <a:pPr marL="514350" indent="-514350">
              <a:buAutoNum type="arabicParenR"/>
            </a:pPr>
            <a:r>
              <a:rPr lang="en-US" dirty="0"/>
              <a:t>What is stroke </a:t>
            </a:r>
            <a:r>
              <a:rPr lang="en-US" dirty="0" err="1"/>
              <a:t>vol</a:t>
            </a:r>
            <a:r>
              <a:rPr lang="en-US" dirty="0"/>
              <a:t>?</a:t>
            </a:r>
          </a:p>
          <a:p>
            <a:pPr marL="514350" indent="-514350">
              <a:buAutoNum type="arabicParenR"/>
            </a:pPr>
            <a:r>
              <a:rPr lang="en-US" dirty="0"/>
              <a:t>What is ejection fraction</a:t>
            </a:r>
          </a:p>
          <a:p>
            <a:pPr marL="514350" indent="-514350">
              <a:buAutoNum type="arabicParenR"/>
            </a:pPr>
            <a:r>
              <a:rPr lang="en-US" dirty="0"/>
              <a:t>What is the normal value of ejection fraction?</a:t>
            </a:r>
          </a:p>
        </p:txBody>
      </p:sp>
    </p:spTree>
    <p:extLst>
      <p:ext uri="{BB962C8B-B14F-4D97-AF65-F5344CB8AC3E}">
        <p14:creationId xmlns:p14="http://schemas.microsoft.com/office/powerpoint/2010/main" val="207347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8) What are the patient’s complaints in heart failure?</a:t>
            </a:r>
          </a:p>
          <a:p>
            <a:pPr marL="0" indent="0">
              <a:buNone/>
            </a:pPr>
            <a:r>
              <a:rPr lang="en-US" dirty="0"/>
              <a:t>9) What are the </a:t>
            </a:r>
            <a:r>
              <a:rPr lang="en-US" dirty="0" err="1"/>
              <a:t>auscultatory</a:t>
            </a:r>
            <a:r>
              <a:rPr lang="en-US" dirty="0"/>
              <a:t> findings in the lungs in CHF?</a:t>
            </a:r>
          </a:p>
          <a:p>
            <a:pPr marL="0" indent="0">
              <a:buNone/>
            </a:pPr>
            <a:r>
              <a:rPr lang="en-US" dirty="0"/>
              <a:t>10) Which abnormal heart sounds can be heard?</a:t>
            </a:r>
          </a:p>
          <a:p>
            <a:pPr marL="0" indent="0">
              <a:buNone/>
            </a:pPr>
            <a:r>
              <a:rPr lang="en-US" dirty="0"/>
              <a:t>11) Which 2 systems are overactive in CHF, as a compensation?</a:t>
            </a:r>
          </a:p>
          <a:p>
            <a:pPr marL="0" indent="0">
              <a:buNone/>
            </a:pPr>
            <a:r>
              <a:rPr lang="en-US" dirty="0"/>
              <a:t>12) </a:t>
            </a:r>
            <a:r>
              <a:rPr lang="en-US" dirty="0" err="1"/>
              <a:t>Whats</a:t>
            </a:r>
            <a:r>
              <a:rPr lang="en-US" dirty="0"/>
              <a:t> the name of the Functional Classification of CHF?</a:t>
            </a:r>
          </a:p>
          <a:p>
            <a:pPr marL="0" indent="0">
              <a:buNone/>
            </a:pPr>
            <a:r>
              <a:rPr lang="en-US" dirty="0"/>
              <a:t>13) Name some causes of right heart failure?</a:t>
            </a:r>
          </a:p>
          <a:p>
            <a:pPr marL="0" indent="0">
              <a:buNone/>
            </a:pPr>
            <a:r>
              <a:rPr lang="en-US" dirty="0"/>
              <a:t>14) Name 3 chest X ray findings in CHF?</a:t>
            </a:r>
          </a:p>
        </p:txBody>
      </p:sp>
    </p:spTree>
    <p:extLst>
      <p:ext uri="{BB962C8B-B14F-4D97-AF65-F5344CB8AC3E}">
        <p14:creationId xmlns:p14="http://schemas.microsoft.com/office/powerpoint/2010/main" val="7818325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15) Is cardiomegaly always MOJOOD on chest X ray?</a:t>
            </a:r>
          </a:p>
          <a:p>
            <a:pPr marL="0" indent="0">
              <a:buNone/>
            </a:pPr>
            <a:r>
              <a:rPr lang="en-US" dirty="0"/>
              <a:t>16) Which is the </a:t>
            </a:r>
            <a:r>
              <a:rPr lang="en-US" dirty="0" err="1"/>
              <a:t>diagnsotic</a:t>
            </a:r>
            <a:r>
              <a:rPr lang="en-US" dirty="0"/>
              <a:t> test for CHF?</a:t>
            </a:r>
          </a:p>
          <a:p>
            <a:pPr marL="0" indent="0">
              <a:buNone/>
            </a:pPr>
            <a:r>
              <a:rPr lang="en-US" dirty="0"/>
              <a:t>17) What is the specific ECG finding of CHF?</a:t>
            </a:r>
          </a:p>
          <a:p>
            <a:pPr marL="0" indent="0">
              <a:buNone/>
            </a:pPr>
            <a:r>
              <a:rPr lang="en-US" dirty="0"/>
              <a:t>18) Commonest presentation of CHF is chest pain, right or wrong?</a:t>
            </a:r>
          </a:p>
          <a:p>
            <a:pPr marL="0" indent="0">
              <a:buNone/>
            </a:pPr>
            <a:r>
              <a:rPr lang="en-US" dirty="0"/>
              <a:t>19) Dyspnea due to CHF or dyspnea due to other causes, how to know? </a:t>
            </a:r>
          </a:p>
        </p:txBody>
      </p:sp>
    </p:spTree>
    <p:extLst>
      <p:ext uri="{BB962C8B-B14F-4D97-AF65-F5344CB8AC3E}">
        <p14:creationId xmlns:p14="http://schemas.microsoft.com/office/powerpoint/2010/main" val="7375598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20) Name some lifestyle/dietary steps to take in CHF treatment</a:t>
            </a:r>
          </a:p>
          <a:p>
            <a:pPr marL="0" indent="0">
              <a:buNone/>
            </a:pPr>
            <a:r>
              <a:rPr lang="en-US" dirty="0"/>
              <a:t>21) Which 3 groups of drugs </a:t>
            </a:r>
            <a:r>
              <a:rPr lang="en-US" dirty="0" err="1"/>
              <a:t>shud</a:t>
            </a:r>
            <a:r>
              <a:rPr lang="en-US" dirty="0"/>
              <a:t> be given to all CHF patients?</a:t>
            </a:r>
          </a:p>
          <a:p>
            <a:pPr marL="0" indent="0">
              <a:buNone/>
            </a:pPr>
            <a:r>
              <a:rPr lang="en-US" dirty="0"/>
              <a:t>22) Which drug to add in severe CHF?</a:t>
            </a:r>
          </a:p>
          <a:p>
            <a:pPr marL="0" indent="0">
              <a:buNone/>
            </a:pPr>
            <a:r>
              <a:rPr lang="en-US" dirty="0"/>
              <a:t>23) Is digoxin used routinely?</a:t>
            </a:r>
          </a:p>
          <a:p>
            <a:pPr marL="0" indent="0">
              <a:buNone/>
            </a:pPr>
            <a:r>
              <a:rPr lang="en-US" dirty="0"/>
              <a:t>24) ACE is better or ARB?</a:t>
            </a:r>
          </a:p>
          <a:p>
            <a:pPr marL="0" indent="0">
              <a:buNone/>
            </a:pPr>
            <a:r>
              <a:rPr lang="en-US" dirty="0"/>
              <a:t>25) Mode of action of ACE ?</a:t>
            </a:r>
          </a:p>
        </p:txBody>
      </p:sp>
    </p:spTree>
    <p:extLst>
      <p:ext uri="{BB962C8B-B14F-4D97-AF65-F5344CB8AC3E}">
        <p14:creationId xmlns:p14="http://schemas.microsoft.com/office/powerpoint/2010/main" val="13675103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26) Contraindications of ACE &amp; ARBs?</a:t>
            </a:r>
          </a:p>
          <a:p>
            <a:pPr marL="0" indent="0">
              <a:buNone/>
            </a:pPr>
            <a:r>
              <a:rPr lang="en-US" dirty="0"/>
              <a:t>27) What to use if ACE or ARBs can not be used?</a:t>
            </a:r>
          </a:p>
          <a:p>
            <a:pPr marL="0" indent="0">
              <a:buNone/>
            </a:pPr>
            <a:r>
              <a:rPr lang="en-US" dirty="0"/>
              <a:t>28) Which beta blockers to use?</a:t>
            </a:r>
          </a:p>
          <a:p>
            <a:pPr marL="0" indent="0">
              <a:buNone/>
            </a:pPr>
            <a:r>
              <a:rPr lang="en-US" dirty="0"/>
              <a:t>29) Patient comes in acute CHF, not on any meds. What will you give?</a:t>
            </a:r>
          </a:p>
          <a:p>
            <a:pPr marL="514350" indent="-514350">
              <a:buAutoNum type="arabicParenR" startAt="30"/>
            </a:pPr>
            <a:r>
              <a:rPr lang="en-US" dirty="0"/>
              <a:t>Name 3 things which can precipitate acute pulmonary edema in a CHF patient?</a:t>
            </a:r>
          </a:p>
          <a:p>
            <a:pPr marL="514350" indent="-514350">
              <a:buAutoNum type="arabicParenR" startAt="30"/>
            </a:pPr>
            <a:r>
              <a:rPr lang="en-US" dirty="0"/>
              <a:t> Patient in acute </a:t>
            </a:r>
            <a:r>
              <a:rPr lang="en-US" dirty="0" err="1"/>
              <a:t>pulm</a:t>
            </a:r>
            <a:r>
              <a:rPr lang="en-US" dirty="0"/>
              <a:t> edema. Name 4 things you will give?</a:t>
            </a:r>
          </a:p>
          <a:p>
            <a:pPr marL="514350" indent="-514350">
              <a:buAutoNum type="arabicParenR" startAt="3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906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LAST   SLIDE   IS   VERY   IMPORTANT</a:t>
            </a:r>
          </a:p>
        </p:txBody>
      </p:sp>
    </p:spTree>
    <p:extLst>
      <p:ext uri="{BB962C8B-B14F-4D97-AF65-F5344CB8AC3E}">
        <p14:creationId xmlns:p14="http://schemas.microsoft.com/office/powerpoint/2010/main" val="115694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u="sng" dirty="0"/>
              <a:t>E.F. VALUES:</a:t>
            </a:r>
          </a:p>
          <a:p>
            <a:pPr marL="0" indent="0">
              <a:buNone/>
            </a:pPr>
            <a:r>
              <a:rPr lang="en-US" dirty="0"/>
              <a:t>    * Normal: 50-75%</a:t>
            </a:r>
          </a:p>
          <a:p>
            <a:pPr marL="0" indent="0">
              <a:buNone/>
            </a:pPr>
            <a:r>
              <a:rPr lang="en-US" dirty="0"/>
              <a:t>    * Borderline : 40-50%</a:t>
            </a:r>
          </a:p>
          <a:p>
            <a:pPr marL="0" indent="0">
              <a:buNone/>
            </a:pPr>
            <a:r>
              <a:rPr lang="en-US" dirty="0"/>
              <a:t>    * Low : less than 40%</a:t>
            </a:r>
          </a:p>
          <a:p>
            <a:pPr marL="0" indent="0">
              <a:buNone/>
            </a:pPr>
            <a:r>
              <a:rPr lang="en-US" dirty="0"/>
              <a:t>( E.F. = </a:t>
            </a:r>
            <a:r>
              <a:rPr lang="en-US" u="sng" dirty="0"/>
              <a:t>Stroke   volume </a:t>
            </a:r>
            <a:r>
              <a:rPr lang="en-US" dirty="0"/>
              <a:t>      X 100            </a:t>
            </a:r>
          </a:p>
          <a:p>
            <a:pPr marL="0" indent="0">
              <a:buNone/>
            </a:pPr>
            <a:r>
              <a:rPr lang="en-US" dirty="0"/>
              <a:t>               End </a:t>
            </a:r>
            <a:r>
              <a:rPr lang="en-US" dirty="0" err="1"/>
              <a:t>diast</a:t>
            </a:r>
            <a:r>
              <a:rPr lang="en-US" dirty="0"/>
              <a:t> vol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15FBFD0A-6D89-2C44-2F74-4E40D61EBC38}"/>
              </a:ext>
            </a:extLst>
          </p:cNvPr>
          <p:cNvSpPr/>
          <p:nvPr/>
        </p:nvSpPr>
        <p:spPr>
          <a:xfrm>
            <a:off x="4495800" y="4572000"/>
            <a:ext cx="231648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54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</a:t>
            </a:r>
          </a:p>
        </p:txBody>
      </p:sp>
      <p:pic>
        <p:nvPicPr>
          <p:cNvPr id="2050" name="Picture 2" descr="C:\Users\wfarooqi\Desktop\222222222222222222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7" y="1828800"/>
            <a:ext cx="633412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0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TYPES OF 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AutoNum type="alphaUcParenR"/>
            </a:pPr>
            <a:r>
              <a:rPr lang="en-US" b="1" u="sng" dirty="0"/>
              <a:t>Based on which part of the heart is affected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          1)Pure left ventricular failure( common)</a:t>
            </a:r>
          </a:p>
          <a:p>
            <a:pPr marL="0" indent="0">
              <a:buNone/>
            </a:pPr>
            <a:r>
              <a:rPr lang="en-US" dirty="0"/>
              <a:t>          2) Pure right ventricular failure </a:t>
            </a:r>
            <a:r>
              <a:rPr lang="en-US" b="1" dirty="0"/>
              <a:t>(uncommon)</a:t>
            </a:r>
          </a:p>
          <a:p>
            <a:pPr marL="0" indent="0">
              <a:buNone/>
            </a:pPr>
            <a:r>
              <a:rPr lang="en-US" dirty="0"/>
              <a:t>          3) Bi-ventricular failure (common)</a:t>
            </a:r>
          </a:p>
          <a:p>
            <a:pPr marL="0" indent="0">
              <a:buNone/>
            </a:pPr>
            <a:r>
              <a:rPr lang="en-US" dirty="0"/>
              <a:t>B) </a:t>
            </a:r>
            <a:r>
              <a:rPr lang="en-US" b="1" u="sng" dirty="0"/>
              <a:t>Based on what is abnormal: systole or </a:t>
            </a:r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b="1" u="sng" dirty="0"/>
              <a:t>diastole </a:t>
            </a:r>
            <a:r>
              <a:rPr lang="en-US" dirty="0"/>
              <a:t>:     * Systolic heart failure</a:t>
            </a:r>
          </a:p>
          <a:p>
            <a:pPr marL="0" indent="0">
              <a:buNone/>
            </a:pPr>
            <a:r>
              <a:rPr lang="en-US" dirty="0"/>
              <a:t>                             </a:t>
            </a:r>
            <a:r>
              <a:rPr lang="en-US" b="1" dirty="0"/>
              <a:t>(poor contraction</a:t>
            </a:r>
            <a:r>
              <a:rPr lang="en-US" dirty="0"/>
              <a:t>)                  equal </a:t>
            </a:r>
          </a:p>
          <a:p>
            <a:pPr marL="0" indent="0">
              <a:buNone/>
            </a:pPr>
            <a:r>
              <a:rPr lang="en-US" dirty="0"/>
              <a:t>                         * Diastolic heart failure            prevalence</a:t>
            </a:r>
          </a:p>
          <a:p>
            <a:pPr marL="0" indent="0">
              <a:buNone/>
            </a:pPr>
            <a:r>
              <a:rPr lang="en-US" dirty="0"/>
              <a:t>                            (</a:t>
            </a:r>
            <a:r>
              <a:rPr lang="en-US" b="1" dirty="0"/>
              <a:t>poor relaxation</a:t>
            </a:r>
            <a:r>
              <a:rPr lang="en-US" dirty="0"/>
              <a:t>)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096000" y="3733800"/>
            <a:ext cx="304800" cy="175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8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In CHF, stroke volume(blood pumped with each beat) is reduced, so cardiac output is low  </a:t>
            </a:r>
          </a:p>
          <a:p>
            <a:pPr marL="0" indent="0">
              <a:buNone/>
            </a:pPr>
            <a:r>
              <a:rPr lang="en-US" dirty="0"/>
              <a:t> tissue hypo-perfusion. </a:t>
            </a:r>
            <a:r>
              <a:rPr lang="en-US" dirty="0" err="1"/>
              <a:t>Hypoperfusion</a:t>
            </a:r>
            <a:r>
              <a:rPr lang="en-US" dirty="0"/>
              <a:t> results in compensatory mechanisms by the body: </a:t>
            </a:r>
          </a:p>
          <a:p>
            <a:pPr marL="514350" indent="-514350">
              <a:buAutoNum type="alphaLcParenR"/>
            </a:pPr>
            <a:r>
              <a:rPr lang="en-US" dirty="0"/>
              <a:t>Sympathetic stimulation, and tachycardia</a:t>
            </a:r>
          </a:p>
          <a:p>
            <a:pPr marL="514350" indent="-514350">
              <a:buAutoNum type="alphaLcParenR"/>
            </a:pPr>
            <a:r>
              <a:rPr lang="en-US" dirty="0"/>
              <a:t>Systemic vasoconstriction</a:t>
            </a:r>
          </a:p>
          <a:p>
            <a:pPr marL="514350" indent="-514350">
              <a:buAutoNum type="alphaLcParenR"/>
            </a:pPr>
            <a:r>
              <a:rPr lang="en-US" dirty="0"/>
              <a:t>Activation of renin-aldosterone secretion &amp; salt /water retention by kidneys          edema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467600" y="2362200"/>
            <a:ext cx="8382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400800" y="56007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0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Systolic 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/>
              <a:t>Contraction power of the ventricle is reduced. So less blood is pumped out during systole, so stroke vol.(SV) is decreased so cardiac output (CO)is low</a:t>
            </a:r>
          </a:p>
          <a:p>
            <a:pPr marL="0" indent="0">
              <a:buNone/>
            </a:pPr>
            <a:r>
              <a:rPr lang="en-US" dirty="0"/>
              <a:t>     &amp; ejection fraction (E.F.) is reduced. </a:t>
            </a:r>
          </a:p>
          <a:p>
            <a:r>
              <a:rPr lang="en-US" dirty="0"/>
              <a:t>So, in </a:t>
            </a:r>
            <a:r>
              <a:rPr lang="en-US" dirty="0" err="1"/>
              <a:t>Syst</a:t>
            </a:r>
            <a:r>
              <a:rPr lang="en-US" dirty="0"/>
              <a:t> heart failure:</a:t>
            </a:r>
          </a:p>
          <a:p>
            <a:pPr marL="0" indent="0">
              <a:buNone/>
            </a:pPr>
            <a:r>
              <a:rPr lang="en-US" dirty="0"/>
              <a:t>                  * Low stroke vol</a:t>
            </a:r>
          </a:p>
          <a:p>
            <a:pPr marL="0" indent="0">
              <a:buNone/>
            </a:pPr>
            <a:r>
              <a:rPr lang="en-US" dirty="0"/>
              <a:t>                  * Low cardiac output</a:t>
            </a:r>
          </a:p>
          <a:p>
            <a:pPr marL="0" indent="0">
              <a:buNone/>
            </a:pPr>
            <a:r>
              <a:rPr lang="en-US" dirty="0"/>
              <a:t>                  * Low ejection fraction</a:t>
            </a:r>
          </a:p>
          <a:p>
            <a:pPr marL="0" indent="0">
              <a:buNone/>
            </a:pPr>
            <a:r>
              <a:rPr lang="en-US" dirty="0"/>
              <a:t>So, syst. heart failure is also called heart failure with reduced E.F ( </a:t>
            </a:r>
            <a:r>
              <a:rPr lang="en-US" b="1" dirty="0" err="1"/>
              <a:t>HFrEF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908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Syst. 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u="sng" dirty="0"/>
              <a:t>Example: </a:t>
            </a:r>
          </a:p>
          <a:p>
            <a:pPr>
              <a:buFont typeface="Arial" charset="0"/>
              <a:buChar char="•"/>
            </a:pPr>
            <a:r>
              <a:rPr lang="en-US" dirty="0"/>
              <a:t>End diastolic vol : 300 cc</a:t>
            </a:r>
          </a:p>
          <a:p>
            <a:pPr>
              <a:buFont typeface="Arial" charset="0"/>
              <a:buChar char="•"/>
            </a:pPr>
            <a:r>
              <a:rPr lang="en-US" dirty="0"/>
              <a:t>Stroke vol: 100 cc ( heart is weak)</a:t>
            </a:r>
          </a:p>
          <a:p>
            <a:pPr>
              <a:buFont typeface="Arial" charset="0"/>
              <a:buChar char="•"/>
            </a:pPr>
            <a:r>
              <a:rPr lang="en-US" dirty="0"/>
              <a:t>EF :   </a:t>
            </a:r>
            <a:r>
              <a:rPr lang="en-US" u="sng" dirty="0"/>
              <a:t> 100 </a:t>
            </a:r>
            <a:r>
              <a:rPr lang="en-US" dirty="0"/>
              <a:t>   x 100    = 33%  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              300</a:t>
            </a:r>
          </a:p>
          <a:p>
            <a:pPr marL="0" indent="0">
              <a:buNone/>
            </a:pPr>
            <a:r>
              <a:rPr lang="en-US" dirty="0"/>
              <a:t>( lets say normal is</a:t>
            </a:r>
            <a:r>
              <a:rPr lang="en-US" u="sng" dirty="0"/>
              <a:t> 170</a:t>
            </a:r>
            <a:r>
              <a:rPr lang="en-US" dirty="0"/>
              <a:t>      X 100   = 56%)</a:t>
            </a:r>
          </a:p>
          <a:p>
            <a:pPr marL="0" indent="0">
              <a:buNone/>
            </a:pPr>
            <a:r>
              <a:rPr lang="en-US" dirty="0"/>
              <a:t>                                  300</a:t>
            </a:r>
          </a:p>
        </p:txBody>
      </p:sp>
    </p:spTree>
    <p:extLst>
      <p:ext uri="{BB962C8B-B14F-4D97-AF65-F5344CB8AC3E}">
        <p14:creationId xmlns:p14="http://schemas.microsoft.com/office/powerpoint/2010/main" val="23395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2039</Words>
  <Application>Microsoft Macintosh PowerPoint</Application>
  <PresentationFormat>On-screen Show (4:3)</PresentationFormat>
  <Paragraphs>301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Congestive heart failure</vt:lpstr>
      <vt:lpstr>DEFINITION</vt:lpstr>
      <vt:lpstr>ETIOLOGIES</vt:lpstr>
      <vt:lpstr>SOME IMPORTANT DEFINITIONS</vt:lpstr>
      <vt:lpstr>PowerPoint Presentation</vt:lpstr>
      <vt:lpstr>TYPES OF HEART FAILURE</vt:lpstr>
      <vt:lpstr>Pathogenesis</vt:lpstr>
      <vt:lpstr>Systolic Heart failure</vt:lpstr>
      <vt:lpstr>Syst. Heart failure</vt:lpstr>
      <vt:lpstr>Diastolic heart failure</vt:lpstr>
      <vt:lpstr>PowerPoint Presentation</vt:lpstr>
      <vt:lpstr>COMPARISON</vt:lpstr>
      <vt:lpstr>Pure Left Ventricular failure </vt:lpstr>
      <vt:lpstr>Pulmonary edema</vt:lpstr>
      <vt:lpstr>Pure Right ventricular failure</vt:lpstr>
      <vt:lpstr>Biventricular Failure</vt:lpstr>
      <vt:lpstr>S/S of CHF</vt:lpstr>
      <vt:lpstr>On Examination</vt:lpstr>
      <vt:lpstr>Functional classification of CHF</vt:lpstr>
      <vt:lpstr>INVESTIGATIONS</vt:lpstr>
      <vt:lpstr>Kerly B lines</vt:lpstr>
      <vt:lpstr>Kerley B lines</vt:lpstr>
      <vt:lpstr>Cardiomegaly &amp; pulmonary edema</vt:lpstr>
      <vt:lpstr>HOW TO REMEMBER</vt:lpstr>
      <vt:lpstr>HOW TO CALCULATE CARDIOMEGALY ON CHEST X RAY</vt:lpstr>
      <vt:lpstr>PowerPoint Presentation</vt:lpstr>
      <vt:lpstr>PowerPoint Presentation</vt:lpstr>
      <vt:lpstr>Other investigations</vt:lpstr>
      <vt:lpstr>MANAGEMENT</vt:lpstr>
      <vt:lpstr>MEDICINES</vt:lpstr>
      <vt:lpstr>PowerPoint Presentation</vt:lpstr>
      <vt:lpstr>PowerPoint Presentation</vt:lpstr>
      <vt:lpstr>PowerPoint Presentation</vt:lpstr>
      <vt:lpstr>BE CAREFUL ! </vt:lpstr>
      <vt:lpstr>PowerPoint Presentation</vt:lpstr>
      <vt:lpstr>PowerPoint Presentation</vt:lpstr>
      <vt:lpstr>PowerPoint Presentation</vt:lpstr>
      <vt:lpstr>Other treatment methods</vt:lpstr>
      <vt:lpstr>ACUTE PULMONARY EDEMA</vt:lpstr>
      <vt:lpstr>S/S of acute heart failure/Pulm. edema</vt:lpstr>
      <vt:lpstr>MANAGEMENT</vt:lpstr>
      <vt:lpstr>PowerPoint Presentation</vt:lpstr>
      <vt:lpstr>CASE </vt:lpstr>
      <vt:lpstr>RAPID FIRE 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Congestive heart failure</dc:title>
  <dc:creator>Waqar Farooqi</dc:creator>
  <cp:lastModifiedBy>Dralk F</cp:lastModifiedBy>
  <cp:revision>78</cp:revision>
  <dcterms:created xsi:type="dcterms:W3CDTF">2006-08-16T00:00:00Z</dcterms:created>
  <dcterms:modified xsi:type="dcterms:W3CDTF">2024-08-20T07:09:04Z</dcterms:modified>
</cp:coreProperties>
</file>