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3" r:id="rId6"/>
    <p:sldId id="258" r:id="rId7"/>
    <p:sldId id="265" r:id="rId8"/>
    <p:sldId id="266" r:id="rId9"/>
    <p:sldId id="259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5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C14B-5CF6-CD0B-62BC-8C1568C22F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560C60-4AC0-AA94-5D8D-B4985CFD11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FEF37-55D8-CFED-A499-4267C7CB3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EF8B98-3DBF-719E-8C66-71A032D54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EF543-E5E7-3EA5-52FB-AE78DD61F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65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56919-82F5-4B96-B3B7-598B7B1E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8FAAD-2C86-7633-9380-5B4BC9160A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636DC-542D-EA13-F74C-0EDFAD625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B0096-5A32-D79C-F50D-BE242A2FE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3E94A-ABAF-E306-7FA0-8D132ECFB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67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875EF-0D83-27EC-0D2C-C06CF603B3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9557C-DEF3-140E-F704-E11F30FF66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115DB-5DC9-5471-BC56-20A535B99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177D7-AC19-EE5B-EA7A-FE8FBB67B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BAC31-0288-86D4-3FDC-AE3E0E8D5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1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5FE170-D1C5-C89D-B218-B84F8A8C5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DFF83-B659-487F-0E9C-16D2BF94C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825F1-6018-0528-809E-F96ED83C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AE6E3-A18B-7788-FA49-B5FDAE5D9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88B02-EFD8-9E65-4013-94F7A8A0C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9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21FCF-D0A2-D004-0EE4-A866F6D4D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26D6E-0237-8C04-525D-C63543FEF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B5A8FF-33BD-95FE-8798-9AA7600EF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ECF3D-FC68-F22F-48E0-B26C00DE3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23023-2864-A807-9F46-211241A93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6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A65F3-988A-759D-B359-B98E77B4A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4D5CD-B769-2CC9-B420-3F6E67F284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F0F62-2FA2-1F93-AE92-417F88E50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946DA-72D9-1B4D-35F2-08EE24E37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3488E6-C668-65D7-10BD-D115378BB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755C00-4B67-BFC8-460B-CAAADA073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9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9D63D-BBDE-36CB-586C-454E87B8F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499244-B5BF-B7A5-EA40-D31FFC1F7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23F3DB-B119-AC92-E503-8A461ABC1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3C024E-7FA0-5A39-50FB-E4BF1AC8F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075640-B3BA-5180-9E89-ACABA58DA6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207624-4B43-215D-8D69-755B74048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5A7730-A389-C3C8-17D0-E6D5C3EA8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908A88-E24E-4C35-5EAE-5C6C43336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43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F6939-E454-EEB6-85CE-3014D78A7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C35A1A-6D68-FA00-F621-1D852DFAF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E097F-EBBB-F420-A1DC-79D91A01D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80EA76-646B-BC28-D5E2-D2574EC99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593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4F1B3D-F020-D23E-C8FC-166C31E5E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2FC494-6BFC-F373-BF50-405C80DA4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3460A-9385-6D3F-1CC5-AB87E65C1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63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51E75-434F-BEF9-0181-7A9711A05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6440A-1CB7-AE69-589A-38F1F7044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699FB5-B3AB-266C-47F5-E8435E172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98A34-4B4F-29E5-A00D-5136DD6D3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4F9D9-8061-DC1A-66D4-5DA23102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F8661-9C3E-0BBA-6814-37A674E2F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7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C96DC-76B9-A6A5-2002-2E79315D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8507FC-C548-5C0C-FE9C-89BFB3A819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F52AB7-A029-7B4B-B8BF-8E5FEF1242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77970B-DE40-4AC5-B3CF-D900225E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3878D-152A-9AAE-A597-14207C6C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14887-0F91-70BB-9663-E550D858D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005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EF918B-A2C6-C4C0-6078-4F552C77E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CBCBF4-B5AA-CA1B-2C62-247C0C823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8FA76-EA5B-18AF-B5A0-B531E6022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B74B75-5CF8-41DA-BAF8-CB5A706F3A9C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E76FB-940C-54F4-4C67-22EECBAF6B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0F37E2-E065-F40B-53AD-720160B63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1799F8-A3F9-4573-B342-F58AE344C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15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61A1B-AE2D-DD49-4E2A-E9C8D4BBE8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IBD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70AF2E-EE91-E0EC-791B-3D2F191974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BY ISRA</a:t>
            </a:r>
          </a:p>
        </p:txBody>
      </p:sp>
    </p:spTree>
    <p:extLst>
      <p:ext uri="{BB962C8B-B14F-4D97-AF65-F5344CB8AC3E}">
        <p14:creationId xmlns:p14="http://schemas.microsoft.com/office/powerpoint/2010/main" val="3262439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1F1B23-8572-91F6-5EFB-2C046C17D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Histology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B5D44-AB89-71D8-4289-58D0E1EE7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affect mucosa and submucosa </a:t>
            </a:r>
          </a:p>
          <a:p>
            <a:r>
              <a:rPr lang="en-US" dirty="0"/>
              <a:t>Goblet cell depletion </a:t>
            </a:r>
          </a:p>
          <a:p>
            <a:r>
              <a:rPr lang="en-US" dirty="0"/>
              <a:t>Crypt abscess</a:t>
            </a:r>
          </a:p>
          <a:p>
            <a:r>
              <a:rPr lang="en-US" dirty="0"/>
              <a:t>Disturbed gland architecture </a:t>
            </a:r>
          </a:p>
          <a:p>
            <a:r>
              <a:rPr lang="en-US" dirty="0"/>
              <a:t>polymorphonuclear cells aggregate </a:t>
            </a:r>
          </a:p>
          <a:p>
            <a:r>
              <a:rPr lang="en-US" dirty="0"/>
              <a:t>Continuous inflammation</a:t>
            </a:r>
          </a:p>
        </p:txBody>
      </p:sp>
    </p:spTree>
    <p:extLst>
      <p:ext uri="{BB962C8B-B14F-4D97-AF65-F5344CB8AC3E}">
        <p14:creationId xmlns:p14="http://schemas.microsoft.com/office/powerpoint/2010/main" val="38719761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B1CE3-9018-28EF-BED6-A0198E6E1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Clinical features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0EDCD-45F0-E430-FDC5-8F14C7368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Heavy bloody diarrhea </a:t>
            </a:r>
          </a:p>
          <a:p>
            <a:r>
              <a:rPr lang="en-US" dirty="0"/>
              <a:t>Iron deficiency anemia </a:t>
            </a:r>
          </a:p>
          <a:p>
            <a:r>
              <a:rPr lang="en-US" dirty="0"/>
              <a:t>Tenesmus </a:t>
            </a:r>
          </a:p>
          <a:p>
            <a:r>
              <a:rPr lang="en-US" dirty="0"/>
              <a:t>Abdominal pain </a:t>
            </a:r>
          </a:p>
          <a:p>
            <a:r>
              <a:rPr lang="en-US" dirty="0"/>
              <a:t>Loss of haustra of large colon </a:t>
            </a:r>
          </a:p>
          <a:p>
            <a:r>
              <a:rPr lang="en-US" dirty="0"/>
              <a:t>Toxic megacolon </a:t>
            </a:r>
          </a:p>
          <a:p>
            <a:r>
              <a:rPr lang="en-US" dirty="0"/>
              <a:t>Increase risk of large intestinal cancer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852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20254-F8AD-6538-851D-85F47DAD9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Extraintestinal manifestations of IBD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CE81B-0D99-B75B-99C5-6060AD4C32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Arthritis peripheral arthritis , sacroiliitis (bamboo sign)more in UC, spondylitis.</a:t>
            </a:r>
          </a:p>
          <a:p>
            <a:r>
              <a:rPr lang="en-US" dirty="0"/>
              <a:t>Skin (Erythema nodousm + pyoderma gangrenosum around stoma, extensor surfaces, injury sites). More in Crohn’s</a:t>
            </a:r>
          </a:p>
          <a:p>
            <a:r>
              <a:rPr lang="en-US" dirty="0"/>
              <a:t>Mouth: aphthous ulcers , stomatitis . More in Crohn’s</a:t>
            </a:r>
          </a:p>
          <a:p>
            <a:r>
              <a:rPr lang="en-US" dirty="0"/>
              <a:t>Eyes (anterior uveitis , scleritis , episcleritis) . More in Crohn’s</a:t>
            </a:r>
          </a:p>
          <a:p>
            <a:r>
              <a:rPr lang="en-US" dirty="0"/>
              <a:t>Anemia in both anemia of chronic disease </a:t>
            </a:r>
          </a:p>
          <a:p>
            <a:r>
              <a:rPr lang="en-US" dirty="0"/>
              <a:t> clubbing </a:t>
            </a:r>
          </a:p>
          <a:p>
            <a:r>
              <a:rPr lang="en-US" dirty="0"/>
              <a:t>Primary sclerosis cholangitis is associated with UC </a:t>
            </a:r>
          </a:p>
        </p:txBody>
      </p:sp>
    </p:spTree>
    <p:extLst>
      <p:ext uri="{BB962C8B-B14F-4D97-AF65-F5344CB8AC3E}">
        <p14:creationId xmlns:p14="http://schemas.microsoft.com/office/powerpoint/2010/main" val="1740612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15FC9-D519-E822-7B8C-083FFA90B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General investigations for IBD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B9220-FCE4-A460-26F9-655B784B5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CBC: anemia + leukocytosis</a:t>
            </a:r>
          </a:p>
          <a:p>
            <a:r>
              <a:rPr lang="en-US" dirty="0"/>
              <a:t>High ESR and CRP especially with disease flare of disease</a:t>
            </a:r>
            <a:endParaRPr lang="ar-BH" dirty="0"/>
          </a:p>
          <a:p>
            <a:r>
              <a:rPr lang="en-US" dirty="0"/>
              <a:t>Fecal calprotectin to rule out IBS </a:t>
            </a:r>
          </a:p>
          <a:p>
            <a:r>
              <a:rPr lang="en-US" dirty="0"/>
              <a:t>Stool for ova and parasites, stool culture to rule out infectious agents </a:t>
            </a:r>
          </a:p>
        </p:txBody>
      </p:sp>
    </p:spTree>
    <p:extLst>
      <p:ext uri="{BB962C8B-B14F-4D97-AF65-F5344CB8AC3E}">
        <p14:creationId xmlns:p14="http://schemas.microsoft.com/office/powerpoint/2010/main" val="2515837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EB2C5-1365-98C1-3D76-1873A609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Specific investigations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237BB-5C7E-ECA3-8A0B-4DA1851E81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832"/>
            <a:ext cx="10515600" cy="520126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Antibodies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Anti-saccharomyces cerevisiae antibodies (ASCA) for CD 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P-ANCA for  UC</a:t>
            </a:r>
          </a:p>
          <a:p>
            <a:pPr marL="0" indent="0">
              <a:buNone/>
            </a:pPr>
            <a:r>
              <a:rPr lang="en-US" dirty="0"/>
              <a:t>2.    Barium SBFT/ enema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string sign  CD 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lead pipe sign in UC</a:t>
            </a:r>
          </a:p>
          <a:p>
            <a:pPr marL="0" indent="0">
              <a:buNone/>
            </a:pPr>
            <a:r>
              <a:rPr lang="en-US" dirty="0"/>
              <a:t>3.   Colonoscopy and biopsy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skip lesions, cobble stoning transmural ulcers in CD </a:t>
            </a:r>
            <a:r>
              <a:rPr lang="en-US" dirty="0">
                <a:solidFill>
                  <a:srgbClr val="FF0000"/>
                </a:solidFill>
              </a:rPr>
              <a:t>friable mucosa, pancolitis, submucosal ulcers and continuous lesions in UC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53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2BED9-0294-9EF0-5D01-F85BE0A3F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Specific investigations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E045A-A9D4-DBCB-235E-A74A088E71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4.    MRI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Creepy appearance of fat in CD </a:t>
            </a:r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loss of architecture lead pipe appearance in UC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5.  X-Ray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air fluid level  and dilated loops to rule out SBO in CD  </a:t>
            </a:r>
            <a:r>
              <a:rPr lang="en-US" dirty="0">
                <a:solidFill>
                  <a:srgbClr val="FF0000"/>
                </a:solidFill>
              </a:rPr>
              <a:t>dilated colon ≥ 6 cm or pneumoperitoneum  to rule out toxic megacolon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450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42F17-3974-F124-5562-76741E09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Treatment of CD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1A4E1-E17D-1877-C59D-BD04A8EE1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516"/>
            <a:ext cx="10515600" cy="52700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Mild to moderate disease:</a:t>
            </a:r>
          </a:p>
          <a:p>
            <a:r>
              <a:rPr lang="en-US" dirty="0"/>
              <a:t>Ileal disease flare is treated with oral budesonide then maintain the remission with 6-MP or AZA  </a:t>
            </a:r>
          </a:p>
          <a:p>
            <a:r>
              <a:rPr lang="en-US" dirty="0"/>
              <a:t>Colonic UC flare is induced by 5-ASA and maintained by 5-ASA </a:t>
            </a:r>
          </a:p>
          <a:p>
            <a:pPr marL="0" indent="0">
              <a:buNone/>
            </a:pPr>
            <a:r>
              <a:rPr lang="en-US" b="1" dirty="0"/>
              <a:t>Moderate to severe disease:</a:t>
            </a:r>
          </a:p>
          <a:p>
            <a:r>
              <a:rPr lang="en-US" dirty="0"/>
              <a:t>Induction of remission with prednisone then maintain remission with AZA or 6-MP or we can use infliximab (remember the TB lecture?</a:t>
            </a:r>
          </a:p>
          <a:p>
            <a:pPr marL="0" indent="0">
              <a:buNone/>
            </a:pPr>
            <a:r>
              <a:rPr lang="en-US" b="1" dirty="0"/>
              <a:t>Severe/ refractory disease:</a:t>
            </a:r>
          </a:p>
          <a:p>
            <a:r>
              <a:rPr lang="en-US" dirty="0"/>
              <a:t>Induce the remission with methylprednisolone or infliximab then maintain remission with </a:t>
            </a:r>
            <a:r>
              <a:rPr lang="en-US" u="sng" dirty="0"/>
              <a:t>Vedolizumab (anti-integrin)</a:t>
            </a:r>
            <a:r>
              <a:rPr lang="en-US" dirty="0"/>
              <a:t> </a:t>
            </a:r>
            <a:r>
              <a:rPr lang="en-US" u="sng" dirty="0"/>
              <a:t>Ustekinumab(anti-IL12/23)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967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89321-E40A-119D-C562-2503F9BC7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Treatment of UC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0FA6A-7E0F-5D4E-22E7-AB74C214C4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Mild to moderate disease: </a:t>
            </a:r>
          </a:p>
          <a:p>
            <a:r>
              <a:rPr lang="en-US" dirty="0"/>
              <a:t>Induce remission with 5-ASA or budesonide and maintain remission with 5-ASA or 6-MP or AZA if no response to 5-ASA. 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/>
              <a:t>Moderate to severe disease </a:t>
            </a:r>
          </a:p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Induction of remission with prednisone then maintain remission with AZA or 6-MP or we can use infliximab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Severe/ refractory disease: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Induce the remission with methylprednisolone or infliximab then maintain remission with </a:t>
            </a:r>
            <a:r>
              <a:rPr kumimoji="0" lang="en-US" sz="2800" b="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Vedolizumab</a:t>
            </a:r>
          </a:p>
          <a:p>
            <a:pPr marL="0" indent="0">
              <a:buNone/>
            </a:pP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0559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3ED87-65ED-11B8-704F-F10DD4B3F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Surgery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0E86C-67FE-3DB0-D92D-8B73CFABD5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5677"/>
            <a:ext cx="10515600" cy="5067198"/>
          </a:xfrm>
        </p:spPr>
        <p:txBody>
          <a:bodyPr>
            <a:normAutofit/>
          </a:bodyPr>
          <a:lstStyle/>
          <a:p>
            <a:pPr algn="l"/>
            <a:r>
              <a:rPr lang="en-US" b="0" i="0" dirty="0">
                <a:solidFill>
                  <a:srgbClr val="FF0000"/>
                </a:solidFill>
                <a:effectLst/>
                <a:latin typeface="proxima_nova_rgregular"/>
              </a:rPr>
              <a:t>UC: is surgically curable generally performed for patients with toxic megacolon, patient with fulminant colitis and patients with precancerous lesions. </a:t>
            </a:r>
          </a:p>
          <a:p>
            <a:r>
              <a:rPr lang="en-US" dirty="0">
                <a:solidFill>
                  <a:srgbClr val="0070C0"/>
                </a:solidFill>
              </a:rPr>
              <a:t>CD: Surgery (not curative) mostly performed in patients with complications of the disease (strictures, fistulae, and perianal disease) ; generally, consists of conservative resection.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3053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5905-5C7C-DE62-C231-D7411C08D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Surveillance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A1FF9-F581-0FA4-AB28-E77691A4F0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8-10 years after the diagnosis in all patients to stage histologic activity and guide future surveillance </a:t>
            </a:r>
          </a:p>
          <a:p>
            <a:r>
              <a:rPr lang="en-US" dirty="0"/>
              <a:t>At diagnosis in primary sclerosing cholangitis </a:t>
            </a:r>
          </a:p>
          <a:p>
            <a:r>
              <a:rPr lang="en-US" dirty="0"/>
              <a:t>Targeted to biopsy the suspicious mucosal abnormalities to rule out dysplasia </a:t>
            </a:r>
          </a:p>
          <a:p>
            <a:r>
              <a:rPr lang="en-US" dirty="0"/>
              <a:t>Next colonoscopy is planned according to the degree of dysplasia the either annually, after 3 years or after 5 years </a:t>
            </a:r>
          </a:p>
        </p:txBody>
      </p:sp>
    </p:spTree>
    <p:extLst>
      <p:ext uri="{BB962C8B-B14F-4D97-AF65-F5344CB8AC3E}">
        <p14:creationId xmlns:p14="http://schemas.microsoft.com/office/powerpoint/2010/main" val="3660603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7EF60-AB2D-ABE4-DBE0-BDEFEEC5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Introduction 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DD5A1-89D4-A934-E22A-E9D833FC1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8697"/>
            <a:ext cx="10515600" cy="5535561"/>
          </a:xfrm>
        </p:spPr>
        <p:txBody>
          <a:bodyPr>
            <a:normAutofit/>
          </a:bodyPr>
          <a:lstStyle/>
          <a:p>
            <a:r>
              <a:rPr lang="en-US" dirty="0"/>
              <a:t>Inflammatory bowel disease (IBD) is an idiopathic disease caused by a dysregulated immune response to host intestinal microflora. The two major types of inflammatory bowel disease are ulcerative colitis (UC), which is limited to the colonic mucosa, and Crohn disease (CD)</a:t>
            </a:r>
          </a:p>
          <a:p>
            <a:r>
              <a:rPr lang="en-US" dirty="0"/>
              <a:t>Although both ulcerative colitis and Crohn disease have distinct pathologic findings, approximately 10%-15% of patients cannot be classified definitively into either type; in such patients, the disease is labeled as indeterminate colitis.</a:t>
            </a:r>
          </a:p>
          <a:p>
            <a:r>
              <a:rPr lang="en-US" dirty="0"/>
              <a:t>Both ulcerative colitis and Crohn disease usually have waxing and waning intensity and severity. 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091126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10002-73E9-417C-8F89-7853FB8D7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45853-07B5-E623-0149-C50D163F0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7030A0"/>
                </a:solidFill>
              </a:rPr>
              <a:t>Good luck </a:t>
            </a:r>
          </a:p>
        </p:txBody>
      </p:sp>
    </p:spTree>
    <p:extLst>
      <p:ext uri="{BB962C8B-B14F-4D97-AF65-F5344CB8AC3E}">
        <p14:creationId xmlns:p14="http://schemas.microsoft.com/office/powerpoint/2010/main" val="1085098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4741F-868D-F9F5-01A2-97EA1A5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Locations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E260E-FA57-EE94-5E7B-27C9B0176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Crohn’s disease: Anywhere from mouth to the anus with special preference to the terminal ileum and cecum but characteristically spares the rectum in most of the cases.</a:t>
            </a:r>
          </a:p>
          <a:p>
            <a:r>
              <a:rPr lang="en-US" dirty="0"/>
              <a:t>Ulcerative colitis: From rectum and spread upwards (involves large intestine only). </a:t>
            </a:r>
          </a:p>
        </p:txBody>
      </p:sp>
    </p:spTree>
    <p:extLst>
      <p:ext uri="{BB962C8B-B14F-4D97-AF65-F5344CB8AC3E}">
        <p14:creationId xmlns:p14="http://schemas.microsoft.com/office/powerpoint/2010/main" val="390230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50309-D210-B0BB-7FB2-9994E660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Layers involved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5B39C-8961-6CA7-EEFD-B03AD5828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Crohn’s disease: All layers of the bowel wall are involved  (mucosa, submucosa, muscular layer and outer adventitia). It causes segmental disease </a:t>
            </a:r>
          </a:p>
          <a:p>
            <a:r>
              <a:rPr lang="en-US" dirty="0"/>
              <a:t>Ulcerative colitis: only mucosa and submucosa are affected. Affects large area </a:t>
            </a:r>
          </a:p>
        </p:txBody>
      </p:sp>
    </p:spTree>
    <p:extLst>
      <p:ext uri="{BB962C8B-B14F-4D97-AF65-F5344CB8AC3E}">
        <p14:creationId xmlns:p14="http://schemas.microsoft.com/office/powerpoint/2010/main" val="331402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93AB5-6381-B00C-0F33-ED994C86D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Etiopathogenesis Pathogenesis of IBD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C43E8D-9605-0C62-7C3C-5B0C80D8F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en-US" dirty="0"/>
              <a:t>IBD results unregulated immune-responses to gut commensals in genetically susceptible individuals. </a:t>
            </a:r>
          </a:p>
          <a:p>
            <a:r>
              <a:rPr lang="en-US" dirty="0"/>
              <a:t>Cytokines, which are released by macrophages in response to various antigenic stimuli, causing  differentiation of lymphocytes into different types of T cells. </a:t>
            </a:r>
          </a:p>
          <a:p>
            <a:r>
              <a:rPr lang="en-US" dirty="0"/>
              <a:t>Helper T cells, type 1 (Th-1), are associated principally with Crohn disease, whereas Th-2 cells are associated principally with ulcerative colitis. The immune response disrupts the intestinal mucosa and leads to a chronic inflammatory process.</a:t>
            </a:r>
          </a:p>
        </p:txBody>
      </p:sp>
    </p:spTree>
    <p:extLst>
      <p:ext uri="{BB962C8B-B14F-4D97-AF65-F5344CB8AC3E}">
        <p14:creationId xmlns:p14="http://schemas.microsoft.com/office/powerpoint/2010/main" val="3757228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83ED9-EDF6-D474-D781-65E62F1B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Crohn’s disease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FBF00-F80D-3863-2DB9-93A652556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Causes : interaction between genetic ( family history + NOD- 2 mutation ) and environmental factors ( western diet and smoking ) and immune-dysregulation.</a:t>
            </a:r>
          </a:p>
          <a:p>
            <a:r>
              <a:rPr lang="en-US" dirty="0"/>
              <a:t>Hyperactivation of Th 1 which will release IFN gamma and TNF alpha causing general symptoms of the disease, transmural ulcers and granuloma formation </a:t>
            </a:r>
          </a:p>
          <a:p>
            <a:r>
              <a:rPr lang="en-US" u="sng" dirty="0"/>
              <a:t>Th 1 also secretes IL12 and IL23  which leads to activation of Th 17 which in turn increase the mucosal damage by neutrophil recruitment  </a:t>
            </a:r>
          </a:p>
        </p:txBody>
      </p:sp>
    </p:spTree>
    <p:extLst>
      <p:ext uri="{BB962C8B-B14F-4D97-AF65-F5344CB8AC3E}">
        <p14:creationId xmlns:p14="http://schemas.microsoft.com/office/powerpoint/2010/main" val="2589678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E3830-B5BD-1292-E9A1-32F0F583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CD histology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C3F1E-14D4-55A6-2F59-F413F5757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Transmural ulcer</a:t>
            </a:r>
          </a:p>
          <a:p>
            <a:r>
              <a:rPr lang="en-US" dirty="0"/>
              <a:t>Scattered lesions with relatively normal mucosa in between (classic cobble stone appearance) </a:t>
            </a:r>
          </a:p>
          <a:p>
            <a:r>
              <a:rPr lang="en-US" dirty="0"/>
              <a:t>Non caseating granuloma</a:t>
            </a:r>
          </a:p>
          <a:p>
            <a:r>
              <a:rPr lang="en-US" dirty="0"/>
              <a:t>Reserved crypt architecture  </a:t>
            </a:r>
          </a:p>
        </p:txBody>
      </p:sp>
    </p:spTree>
    <p:extLst>
      <p:ext uri="{BB962C8B-B14F-4D97-AF65-F5344CB8AC3E}">
        <p14:creationId xmlns:p14="http://schemas.microsoft.com/office/powerpoint/2010/main" val="265586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6BA45-7CFA-2D67-1091-51EDA5681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CD clinical picture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78A17-4EA6-30D9-7A5E-39A4004A1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3832"/>
            <a:ext cx="10515600" cy="515210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Abdominal pain</a:t>
            </a:r>
          </a:p>
          <a:p>
            <a:r>
              <a:rPr lang="en-US" dirty="0"/>
              <a:t>Watery diarrhea/steatorrhea?</a:t>
            </a:r>
          </a:p>
          <a:p>
            <a:r>
              <a:rPr lang="en-US" dirty="0"/>
              <a:t>Weight loss? </a:t>
            </a:r>
          </a:p>
          <a:p>
            <a:r>
              <a:rPr lang="en-US" dirty="0"/>
              <a:t>Fat soluble vitamins deficiency due to malabsorption?</a:t>
            </a:r>
          </a:p>
          <a:p>
            <a:r>
              <a:rPr lang="en-US" dirty="0"/>
              <a:t>B12 malabsorption? Leading to macrocytic anemia?</a:t>
            </a:r>
          </a:p>
          <a:p>
            <a:r>
              <a:rPr lang="en-US" dirty="0"/>
              <a:t>Biliary stones and gall bladder stones?</a:t>
            </a:r>
          </a:p>
          <a:p>
            <a:r>
              <a:rPr lang="en-US" dirty="0"/>
              <a:t> Fistula formation between the intestine and other near by structures like other intestinal lobes, skin, perianal region, and perianal region?</a:t>
            </a:r>
          </a:p>
          <a:p>
            <a:r>
              <a:rPr lang="en-US" dirty="0"/>
              <a:t>Stricture formation leading to obstruction  </a:t>
            </a:r>
          </a:p>
          <a:p>
            <a:r>
              <a:rPr lang="en-US" dirty="0"/>
              <a:t>Small intestinal cancer    </a:t>
            </a:r>
          </a:p>
        </p:txBody>
      </p:sp>
    </p:spTree>
    <p:extLst>
      <p:ext uri="{BB962C8B-B14F-4D97-AF65-F5344CB8AC3E}">
        <p14:creationId xmlns:p14="http://schemas.microsoft.com/office/powerpoint/2010/main" val="1564606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C8E9-1143-CFA1-F70E-E942D6202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Ulcerative colitis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FF262-3394-4732-2A68-EA2AC8A49A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Interaction between genetic factors (family history + HLA DR mutation) and environmental factors like western diet( smoking reduce the risk of UC) leads dysregulated immune response and activation of Th2 </a:t>
            </a:r>
          </a:p>
          <a:p>
            <a:r>
              <a:rPr lang="en-US" dirty="0"/>
              <a:t>Th2 will release IL4 and IL5 will recruit eosinophils, B-cells and to the site of inflammation. </a:t>
            </a:r>
          </a:p>
          <a:p>
            <a:r>
              <a:rPr lang="en-US" dirty="0"/>
              <a:t>IL13 also is released causing  superficial mucosal inflammation</a:t>
            </a:r>
          </a:p>
          <a:p>
            <a:r>
              <a:rPr lang="en-US" dirty="0"/>
              <a:t>IL 17 is also produced by Th17 which activate neutrophils  </a:t>
            </a:r>
          </a:p>
        </p:txBody>
      </p:sp>
    </p:spTree>
    <p:extLst>
      <p:ext uri="{BB962C8B-B14F-4D97-AF65-F5344CB8AC3E}">
        <p14:creationId xmlns:p14="http://schemas.microsoft.com/office/powerpoint/2010/main" val="1473516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944</TotalTime>
  <Words>1045</Words>
  <Application>Microsoft Office PowerPoint</Application>
  <PresentationFormat>Widescreen</PresentationFormat>
  <Paragraphs>104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Aptos</vt:lpstr>
      <vt:lpstr>Aptos Display</vt:lpstr>
      <vt:lpstr>Arial</vt:lpstr>
      <vt:lpstr>proxima_nova_rgregular</vt:lpstr>
      <vt:lpstr>Office Theme</vt:lpstr>
      <vt:lpstr>IBD </vt:lpstr>
      <vt:lpstr>Introduction  </vt:lpstr>
      <vt:lpstr>Locations </vt:lpstr>
      <vt:lpstr>Layers involved </vt:lpstr>
      <vt:lpstr>Etiopathogenesis Pathogenesis of IBD </vt:lpstr>
      <vt:lpstr>Crohn’s disease  </vt:lpstr>
      <vt:lpstr>CD histology</vt:lpstr>
      <vt:lpstr>CD clinical picture </vt:lpstr>
      <vt:lpstr>Ulcerative colitis </vt:lpstr>
      <vt:lpstr>Histology </vt:lpstr>
      <vt:lpstr>Clinical features </vt:lpstr>
      <vt:lpstr>Extraintestinal manifestations of IBD  </vt:lpstr>
      <vt:lpstr>General investigations for IBD </vt:lpstr>
      <vt:lpstr>Specific investigations </vt:lpstr>
      <vt:lpstr>Specific investigations </vt:lpstr>
      <vt:lpstr>Treatment of CD </vt:lpstr>
      <vt:lpstr>Treatment of UC </vt:lpstr>
      <vt:lpstr>Surgery </vt:lpstr>
      <vt:lpstr>Surveillance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israa omer</dc:creator>
  <cp:lastModifiedBy>israa omer</cp:lastModifiedBy>
  <cp:revision>2</cp:revision>
  <dcterms:created xsi:type="dcterms:W3CDTF">2024-08-26T08:28:41Z</dcterms:created>
  <dcterms:modified xsi:type="dcterms:W3CDTF">2024-08-27T00:13:04Z</dcterms:modified>
</cp:coreProperties>
</file>