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463" r:id="rId2"/>
    <p:sldId id="447" r:id="rId3"/>
    <p:sldId id="474" r:id="rId4"/>
    <p:sldId id="472" r:id="rId5"/>
    <p:sldId id="449" r:id="rId6"/>
    <p:sldId id="470" r:id="rId7"/>
    <p:sldId id="451" r:id="rId8"/>
    <p:sldId id="475" r:id="rId9"/>
    <p:sldId id="452" r:id="rId10"/>
    <p:sldId id="453" r:id="rId11"/>
    <p:sldId id="454" r:id="rId12"/>
    <p:sldId id="476" r:id="rId13"/>
    <p:sldId id="457" r:id="rId14"/>
    <p:sldId id="464" r:id="rId15"/>
    <p:sldId id="465" r:id="rId16"/>
    <p:sldId id="466" r:id="rId17"/>
    <p:sldId id="467" r:id="rId18"/>
    <p:sldId id="468" r:id="rId19"/>
    <p:sldId id="469" r:id="rId20"/>
    <p:sldId id="473" r:id="rId21"/>
    <p:sldId id="477" r:id="rId22"/>
    <p:sldId id="31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1F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8B82D-1924-4D4D-88ED-0DF723C17167}" v="12" dt="2024-08-25T11:41:29.5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300" autoAdjust="0"/>
    <p:restoredTop sz="78840" autoAdjust="0"/>
  </p:normalViewPr>
  <p:slideViewPr>
    <p:cSldViewPr snapToGrid="0">
      <p:cViewPr varScale="1">
        <p:scale>
          <a:sx n="76" d="100"/>
          <a:sy n="76" d="100"/>
        </p:scale>
        <p:origin x="200" y="1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lk F" userId="0ce5ef93c6cc7083" providerId="LiveId" clId="{0688B82D-1924-4D4D-88ED-0DF723C17167}"/>
    <pc:docChg chg="undo custSel modSld">
      <pc:chgData name="Dralk F" userId="0ce5ef93c6cc7083" providerId="LiveId" clId="{0688B82D-1924-4D4D-88ED-0DF723C17167}" dt="2024-08-25T11:41:29.714" v="33" actId="14100"/>
      <pc:docMkLst>
        <pc:docMk/>
      </pc:docMkLst>
      <pc:sldChg chg="addSp delSp modSp mod">
        <pc:chgData name="Dralk F" userId="0ce5ef93c6cc7083" providerId="LiveId" clId="{0688B82D-1924-4D4D-88ED-0DF723C17167}" dt="2024-08-25T11:41:29.373" v="29" actId="767"/>
        <pc:sldMkLst>
          <pc:docMk/>
          <pc:sldMk cId="2301116456" sldId="447"/>
        </pc:sldMkLst>
        <pc:spChg chg="add del mod">
          <ac:chgData name="Dralk F" userId="0ce5ef93c6cc7083" providerId="LiveId" clId="{0688B82D-1924-4D4D-88ED-0DF723C17167}" dt="2024-08-25T11:41:29.373" v="29" actId="767"/>
          <ac:spMkLst>
            <pc:docMk/>
            <pc:sldMk cId="2301116456" sldId="447"/>
            <ac:spMk id="3" creationId="{8A3F08AB-346D-7C31-8FA9-BE8183416C76}"/>
          </ac:spMkLst>
        </pc:spChg>
        <pc:spChg chg="add del mod">
          <ac:chgData name="Dralk F" userId="0ce5ef93c6cc7083" providerId="LiveId" clId="{0688B82D-1924-4D4D-88ED-0DF723C17167}" dt="2024-08-25T11:41:29.208" v="27" actId="767"/>
          <ac:spMkLst>
            <pc:docMk/>
            <pc:sldMk cId="2301116456" sldId="447"/>
            <ac:spMk id="4" creationId="{3E2B7F42-A5E9-6A46-4894-D1CED2008514}"/>
          </ac:spMkLst>
        </pc:spChg>
      </pc:sldChg>
      <pc:sldChg chg="addSp delSp modSp mod">
        <pc:chgData name="Dralk F" userId="0ce5ef93c6cc7083" providerId="LiveId" clId="{0688B82D-1924-4D4D-88ED-0DF723C17167}" dt="2024-08-25T11:41:29.046" v="25" actId="767"/>
        <pc:sldMkLst>
          <pc:docMk/>
          <pc:sldMk cId="2812216348" sldId="451"/>
        </pc:sldMkLst>
        <pc:spChg chg="add del mod">
          <ac:chgData name="Dralk F" userId="0ce5ef93c6cc7083" providerId="LiveId" clId="{0688B82D-1924-4D4D-88ED-0DF723C17167}" dt="2024-08-25T11:41:29.046" v="25" actId="767"/>
          <ac:spMkLst>
            <pc:docMk/>
            <pc:sldMk cId="2812216348" sldId="451"/>
            <ac:spMk id="2" creationId="{2F1D81BC-3990-A4FC-C1B9-FA80E0FB641A}"/>
          </ac:spMkLst>
        </pc:spChg>
      </pc:sldChg>
      <pc:sldChg chg="addSp delSp modSp mod">
        <pc:chgData name="Dralk F" userId="0ce5ef93c6cc7083" providerId="LiveId" clId="{0688B82D-1924-4D4D-88ED-0DF723C17167}" dt="2024-08-25T11:41:28.281" v="21" actId="767"/>
        <pc:sldMkLst>
          <pc:docMk/>
          <pc:sldMk cId="737178440" sldId="453"/>
        </pc:sldMkLst>
        <pc:spChg chg="add del mod">
          <ac:chgData name="Dralk F" userId="0ce5ef93c6cc7083" providerId="LiveId" clId="{0688B82D-1924-4D4D-88ED-0DF723C17167}" dt="2024-08-25T11:41:28.281" v="21" actId="767"/>
          <ac:spMkLst>
            <pc:docMk/>
            <pc:sldMk cId="737178440" sldId="453"/>
            <ac:spMk id="3" creationId="{ABF1F569-FEE6-C1A1-CE43-742F9AF8B824}"/>
          </ac:spMkLst>
        </pc:spChg>
      </pc:sldChg>
      <pc:sldChg chg="addSp delSp modSp mod">
        <pc:chgData name="Dralk F" userId="0ce5ef93c6cc7083" providerId="LiveId" clId="{0688B82D-1924-4D4D-88ED-0DF723C17167}" dt="2024-08-25T11:41:29.714" v="33" actId="14100"/>
        <pc:sldMkLst>
          <pc:docMk/>
          <pc:sldMk cId="2397576277" sldId="474"/>
        </pc:sldMkLst>
        <pc:spChg chg="add del mod">
          <ac:chgData name="Dralk F" userId="0ce5ef93c6cc7083" providerId="LiveId" clId="{0688B82D-1924-4D4D-88ED-0DF723C17167}" dt="2024-08-25T11:41:29.538" v="31" actId="767"/>
          <ac:spMkLst>
            <pc:docMk/>
            <pc:sldMk cId="2397576277" sldId="474"/>
            <ac:spMk id="2" creationId="{751ACA01-D742-454F-7F6E-02D23C41385C}"/>
          </ac:spMkLst>
        </pc:spChg>
        <pc:picChg chg="mod">
          <ac:chgData name="Dralk F" userId="0ce5ef93c6cc7083" providerId="LiveId" clId="{0688B82D-1924-4D4D-88ED-0DF723C17167}" dt="2024-08-25T11:41:29.714" v="33" actId="14100"/>
          <ac:picMkLst>
            <pc:docMk/>
            <pc:sldMk cId="2397576277" sldId="474"/>
            <ac:picMk id="6" creationId="{6D1658D8-1291-E609-CBB3-6E7A319857CD}"/>
          </ac:picMkLst>
        </pc:picChg>
      </pc:sldChg>
      <pc:sldChg chg="addSp delSp modSp mod">
        <pc:chgData name="Dralk F" userId="0ce5ef93c6cc7083" providerId="LiveId" clId="{0688B82D-1924-4D4D-88ED-0DF723C17167}" dt="2024-08-25T11:41:28.884" v="23" actId="767"/>
        <pc:sldMkLst>
          <pc:docMk/>
          <pc:sldMk cId="488226651" sldId="475"/>
        </pc:sldMkLst>
        <pc:spChg chg="add del mod">
          <ac:chgData name="Dralk F" userId="0ce5ef93c6cc7083" providerId="LiveId" clId="{0688B82D-1924-4D4D-88ED-0DF723C17167}" dt="2024-08-25T11:41:28.884" v="23" actId="767"/>
          <ac:spMkLst>
            <pc:docMk/>
            <pc:sldMk cId="488226651" sldId="475"/>
            <ac:spMk id="2" creationId="{5AC90E99-F08D-B2F6-C321-3E15138395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10CF0-1134-4692-96E9-1B2D0D9AA9F9}" type="datetimeFigureOut">
              <a:rPr lang="en-GB" smtClean="0"/>
              <a:t>25/08/2024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DA877-D861-481E-9BB4-4963A1C487CB}" type="slidenum">
              <a:rPr lang="en-GB" smtClean="0"/>
              <a:t>‹#›</a:t>
            </a:fld>
            <a:endParaRPr lang="en-GB"/>
          </a:p>
        </p:txBody>
      </p:sp>
    </p:spTree>
    <p:extLst>
      <p:ext uri="{BB962C8B-B14F-4D97-AF65-F5344CB8AC3E}">
        <p14:creationId xmlns:p14="http://schemas.microsoft.com/office/powerpoint/2010/main" val="2772229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ext.amboss.com/us/article/ln0vtg#Z53cb67a3181e33f55118053e63485c2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next.amboss.com/us/article/BN0zWg#Z6d53b6cfe3376a70645a5c797293e56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ext.amboss.com/us/article/ln0vtg#Z53cb67a3181e33f55118053e63485c2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next.amboss.com/us/article/BN0zWg#Z6d53b6cfe3376a70645a5c797293e56a"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xt.amboss.com/us/article/8T0Os2#Z6848bc53710e734d7e1fef22e311eaf8" TargetMode="External"/><Relationship Id="rId7" Type="http://schemas.openxmlformats.org/officeDocument/2006/relationships/hyperlink" Target="https://next.amboss.com/us/article/8T0Os2#Z66f91dac2203d45d16a4a35c87421795"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next.amboss.com/us/article/8T0Os2#Zde3a79c1fd2e0590259d6252082099c0" TargetMode="External"/><Relationship Id="rId5" Type="http://schemas.openxmlformats.org/officeDocument/2006/relationships/hyperlink" Target="https://next.amboss.com/us/article/8T0Os2#Z2bfd6e5524ab506e812d77418a700fdf" TargetMode="External"/><Relationship Id="rId4" Type="http://schemas.openxmlformats.org/officeDocument/2006/relationships/hyperlink" Target="https://next.amboss.com/us/article/8T0Os2#Z1bb983e4f09f5f7efad91197cb9f7b1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next.amboss.com/us/article/n607lS#Z6d7028204b3645b372db04bd8188c1f2" TargetMode="External"/><Relationship Id="rId3" Type="http://schemas.openxmlformats.org/officeDocument/2006/relationships/hyperlink" Target="https://next.amboss.com/us/article/En08Eg#Z0ccd21fcf57fab20ffb12c037f4d9af3" TargetMode="External"/><Relationship Id="rId7" Type="http://schemas.openxmlformats.org/officeDocument/2006/relationships/hyperlink" Target="https://next.amboss.com/us/article/Ln0wFg#Zcb9540001fcf798b84d349cc1b59670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next.amboss.com/us/article/8T0Os2#Z133cdfef86c46e7bae12ef6867b38bfb" TargetMode="External"/><Relationship Id="rId5" Type="http://schemas.openxmlformats.org/officeDocument/2006/relationships/hyperlink" Target="https://next.amboss.com/us/article/Ln0wFg#Zc6caf955282942d2ddaf7991adc05473" TargetMode="External"/><Relationship Id="rId4" Type="http://schemas.openxmlformats.org/officeDocument/2006/relationships/hyperlink" Target="https://next.amboss.com/us/article/8T0Os2#Z6848bc53710e734d7e1fef22e311eaf8" TargetMode="External"/><Relationship Id="rId9" Type="http://schemas.openxmlformats.org/officeDocument/2006/relationships/hyperlink" Target="https://next.amboss.com/us/article/ro0fWS#Zf300f7a0c31e992a872dd5061a567b0e"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next.amboss.com/us/article/8T0Os2#Z3ad78f5d2d2ed42c31b5baa105864947" TargetMode="External"/><Relationship Id="rId3" Type="http://schemas.openxmlformats.org/officeDocument/2006/relationships/hyperlink" Target="https://next.amboss.com/us/article/_T05t2#Z20ded40057ba02c5cafa4515fb3a3e84" TargetMode="External"/><Relationship Id="rId7" Type="http://schemas.openxmlformats.org/officeDocument/2006/relationships/hyperlink" Target="https://next.amboss.com/us/article/8T0Os2#Z8ec72a61b2adad097a1c3aa06751e8c4"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next.amboss.com/us/article/8T0Os2#Zde3a79c1fd2e0590259d6252082099c0" TargetMode="External"/><Relationship Id="rId11" Type="http://schemas.openxmlformats.org/officeDocument/2006/relationships/hyperlink" Target="https://next.amboss.com/us/article/Ek08pT#Z1744486730a94438b46e1a8de9d14587" TargetMode="External"/><Relationship Id="rId5" Type="http://schemas.openxmlformats.org/officeDocument/2006/relationships/hyperlink" Target="https://next.amboss.com/us/article/Io0YWS#Z5497a0f4058d523c955929ca6a14200a" TargetMode="External"/><Relationship Id="rId10" Type="http://schemas.openxmlformats.org/officeDocument/2006/relationships/hyperlink" Target="https://next.amboss.com/us/article/Em08hg#Ze57afa63974bda9121c65d6b1cfcd5fd" TargetMode="External"/><Relationship Id="rId4" Type="http://schemas.openxmlformats.org/officeDocument/2006/relationships/hyperlink" Target="https://next.amboss.com/us/article/8T0Os2#Z6848bc53710e734d7e1fef22e311eaf8" TargetMode="External"/><Relationship Id="rId9" Type="http://schemas.openxmlformats.org/officeDocument/2006/relationships/hyperlink" Target="https://next.amboss.com/us/article/8T0Os2#Zb8b67304878db08ab7b3b84bbaacc90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solidFill>
                  <a:srgbClr val="000000"/>
                </a:solidFill>
                <a:latin typeface="HelveticaNeueLTStd-Roman"/>
              </a:rPr>
              <a:t>•</a:t>
            </a:r>
            <a:endParaRPr lang="en-GB" b="0" i="0" dirty="0">
              <a:solidFill>
                <a:srgbClr val="444444"/>
              </a:solidFill>
              <a:effectLst/>
              <a:latin typeface="-apple-system"/>
            </a:endParaRPr>
          </a:p>
          <a:p>
            <a:pPr algn="l">
              <a:buFont typeface="Arial" panose="020B0604020202020204" pitchFamily="34" charset="0"/>
              <a:buChar char="•"/>
            </a:pPr>
            <a:endParaRPr lang="en-GB" b="0" i="0" dirty="0">
              <a:solidFill>
                <a:srgbClr val="444444"/>
              </a:solidFill>
              <a:effectLst/>
              <a:latin typeface="-apple-system"/>
            </a:endParaRPr>
          </a:p>
          <a:p>
            <a:pPr algn="l">
              <a:buFont typeface="Arial" panose="020B0604020202020204" pitchFamily="34" charset="0"/>
              <a:buChar char="•"/>
            </a:pPr>
            <a:endParaRPr lang="en-GB" b="0" i="0" dirty="0">
              <a:solidFill>
                <a:srgbClr val="444444"/>
              </a:solidFill>
              <a:effectLst/>
              <a:latin typeface="-apple-system"/>
            </a:endParaRPr>
          </a:p>
          <a:p>
            <a:pPr algn="l">
              <a:buFont typeface="Arial" panose="020B0604020202020204" pitchFamily="34" charset="0"/>
              <a:buChar char="•"/>
            </a:pPr>
            <a:endParaRPr lang="en-GB" b="0" i="0" dirty="0">
              <a:solidFill>
                <a:srgbClr val="444444"/>
              </a:solidFill>
              <a:effectLst/>
              <a:latin typeface="-apple-system"/>
            </a:endParaRPr>
          </a:p>
          <a:p>
            <a:pPr algn="l">
              <a:buFont typeface="Arial" panose="020B0604020202020204" pitchFamily="34" charset="0"/>
              <a:buChar char="•"/>
            </a:pPr>
            <a:endParaRPr lang="en-GB" b="0" i="0" dirty="0">
              <a:solidFill>
                <a:srgbClr val="444444"/>
              </a:solidFill>
              <a:effectLst/>
              <a:latin typeface="-apple-system"/>
            </a:endParaRPr>
          </a:p>
          <a:p>
            <a:pPr algn="l">
              <a:buFont typeface="Arial" panose="020B0604020202020204" pitchFamily="34" charset="0"/>
              <a:buChar char="•"/>
            </a:pPr>
            <a:endParaRPr lang="en-GB" b="0" i="0" dirty="0">
              <a:solidFill>
                <a:srgbClr val="444444"/>
              </a:solidFill>
              <a:effectLst/>
              <a:latin typeface="-apple-system"/>
            </a:endParaRPr>
          </a:p>
          <a:p>
            <a:pPr algn="l">
              <a:buFont typeface="Arial" panose="020B0604020202020204" pitchFamily="34" charset="0"/>
              <a:buChar char="•"/>
            </a:pPr>
            <a:r>
              <a:rPr lang="en-GB" b="0" i="0" dirty="0">
                <a:solidFill>
                  <a:srgbClr val="444444"/>
                </a:solidFill>
                <a:effectLst/>
                <a:latin typeface="-apple-system"/>
              </a:rPr>
              <a:t>Von Willebrand's disease is the most common inherited bleeding disorder. The majority of cases are inherited in an </a:t>
            </a:r>
            <a:r>
              <a:rPr lang="en-GB" b="0" i="0" u="none" strike="noStrike" dirty="0">
                <a:solidFill>
                  <a:srgbClr val="444444"/>
                </a:solidFill>
                <a:effectLst/>
                <a:latin typeface="-apple-system"/>
              </a:rPr>
              <a:t>autosomal dominant</a:t>
            </a:r>
            <a:r>
              <a:rPr lang="en-GB" b="0" i="0" dirty="0">
                <a:solidFill>
                  <a:srgbClr val="444444"/>
                </a:solidFill>
                <a:effectLst/>
                <a:latin typeface="-apple-system"/>
              </a:rPr>
              <a:t> fashion* and characteristically behaves like a platelet disorder i.e. epistaxis and menorrhagia are common whilst </a:t>
            </a:r>
            <a:r>
              <a:rPr lang="en-GB" b="0" i="0" dirty="0" err="1">
                <a:solidFill>
                  <a:srgbClr val="444444"/>
                </a:solidFill>
                <a:effectLst/>
                <a:latin typeface="-apple-system"/>
              </a:rPr>
              <a:t>haemoarthroses</a:t>
            </a:r>
            <a:r>
              <a:rPr lang="en-GB" b="0" i="0" dirty="0">
                <a:solidFill>
                  <a:srgbClr val="444444"/>
                </a:solidFill>
                <a:effectLst/>
                <a:latin typeface="-apple-system"/>
              </a:rPr>
              <a:t> and muscle haematomas are rare</a:t>
            </a:r>
            <a:br>
              <a:rPr lang="en-GB" dirty="0"/>
            </a:br>
            <a:br>
              <a:rPr lang="en-GB" dirty="0"/>
            </a:br>
            <a:r>
              <a:rPr lang="en-GB" b="0" i="0" dirty="0">
                <a:solidFill>
                  <a:srgbClr val="444444"/>
                </a:solidFill>
                <a:effectLst/>
                <a:latin typeface="-apple-system"/>
              </a:rPr>
              <a:t>Role of von Willebrand factor</a:t>
            </a:r>
            <a:br>
              <a:rPr lang="en-GB" dirty="0"/>
            </a:br>
            <a:r>
              <a:rPr lang="en-GB" b="0" i="0" dirty="0">
                <a:solidFill>
                  <a:srgbClr val="444444"/>
                </a:solidFill>
                <a:effectLst/>
                <a:latin typeface="-apple-system"/>
              </a:rPr>
              <a:t>large glycoprotein which forms massive multimers up to 1,000,000 Da in size</a:t>
            </a:r>
          </a:p>
          <a:p>
            <a:pPr algn="l">
              <a:buFont typeface="Arial" panose="020B0604020202020204" pitchFamily="34" charset="0"/>
              <a:buChar char="•"/>
            </a:pPr>
            <a:r>
              <a:rPr lang="en-GB" b="0" i="0" dirty="0">
                <a:solidFill>
                  <a:srgbClr val="444444"/>
                </a:solidFill>
                <a:effectLst/>
                <a:latin typeface="-apple-system"/>
              </a:rPr>
              <a:t>promotes platelet adhesion to damaged endothelium</a:t>
            </a:r>
          </a:p>
          <a:p>
            <a:pPr algn="l">
              <a:buFont typeface="Arial" panose="020B0604020202020204" pitchFamily="34" charset="0"/>
              <a:buChar char="•"/>
            </a:pPr>
            <a:r>
              <a:rPr lang="en-GB" b="0" i="0" dirty="0">
                <a:solidFill>
                  <a:srgbClr val="444444"/>
                </a:solidFill>
                <a:effectLst/>
                <a:latin typeface="-apple-system"/>
              </a:rPr>
              <a:t>carrier molecule for factor VIII</a:t>
            </a:r>
          </a:p>
          <a:p>
            <a:pPr algn="l">
              <a:buFont typeface="Arial" panose="020B0604020202020204" pitchFamily="34" charset="0"/>
              <a:buChar char="•"/>
            </a:pPr>
            <a:br>
              <a:rPr lang="en-GB" dirty="0"/>
            </a:br>
            <a:r>
              <a:rPr lang="en-GB" b="0" i="0" dirty="0">
                <a:solidFill>
                  <a:srgbClr val="444444"/>
                </a:solidFill>
                <a:effectLst/>
                <a:latin typeface="-apple-system"/>
              </a:rPr>
              <a:t>Types</a:t>
            </a:r>
            <a:br>
              <a:rPr lang="en-GB" dirty="0"/>
            </a:br>
            <a:r>
              <a:rPr lang="en-GB" b="0" i="0" dirty="0">
                <a:solidFill>
                  <a:srgbClr val="444444"/>
                </a:solidFill>
                <a:effectLst/>
                <a:latin typeface="-apple-system"/>
              </a:rPr>
              <a:t>type 1: partial reduction in </a:t>
            </a:r>
            <a:r>
              <a:rPr lang="en-GB" b="0" i="0" dirty="0" err="1">
                <a:solidFill>
                  <a:srgbClr val="444444"/>
                </a:solidFill>
                <a:effectLst/>
                <a:latin typeface="-apple-system"/>
              </a:rPr>
              <a:t>vWF</a:t>
            </a:r>
            <a:r>
              <a:rPr lang="en-GB" b="0" i="0" dirty="0">
                <a:solidFill>
                  <a:srgbClr val="444444"/>
                </a:solidFill>
                <a:effectLst/>
                <a:latin typeface="-apple-system"/>
              </a:rPr>
              <a:t> (80% of patients)</a:t>
            </a:r>
          </a:p>
          <a:p>
            <a:pPr algn="l">
              <a:buFont typeface="Arial" panose="020B0604020202020204" pitchFamily="34" charset="0"/>
              <a:buChar char="•"/>
            </a:pPr>
            <a:r>
              <a:rPr lang="en-GB" b="0" i="0" dirty="0">
                <a:solidFill>
                  <a:srgbClr val="444444"/>
                </a:solidFill>
                <a:effectLst/>
                <a:latin typeface="-apple-system"/>
              </a:rPr>
              <a:t>type 2*: abnormal form of </a:t>
            </a:r>
            <a:r>
              <a:rPr lang="en-GB" b="0" i="0" dirty="0" err="1">
                <a:solidFill>
                  <a:srgbClr val="444444"/>
                </a:solidFill>
                <a:effectLst/>
                <a:latin typeface="-apple-system"/>
              </a:rPr>
              <a:t>vWF</a:t>
            </a:r>
            <a:endParaRPr lang="en-GB" b="0" i="0" dirty="0">
              <a:solidFill>
                <a:srgbClr val="444444"/>
              </a:solidFill>
              <a:effectLst/>
              <a:latin typeface="-apple-system"/>
            </a:endParaRPr>
          </a:p>
          <a:p>
            <a:pPr algn="l">
              <a:buFont typeface="Arial" panose="020B0604020202020204" pitchFamily="34" charset="0"/>
              <a:buChar char="•"/>
            </a:pPr>
            <a:r>
              <a:rPr lang="en-GB" b="0" i="0" dirty="0">
                <a:solidFill>
                  <a:srgbClr val="444444"/>
                </a:solidFill>
                <a:effectLst/>
                <a:latin typeface="-apple-system"/>
              </a:rPr>
              <a:t>type 3**: total lack of </a:t>
            </a:r>
            <a:r>
              <a:rPr lang="en-GB" b="0" i="0" dirty="0" err="1">
                <a:solidFill>
                  <a:srgbClr val="444444"/>
                </a:solidFill>
                <a:effectLst/>
                <a:latin typeface="-apple-system"/>
              </a:rPr>
              <a:t>vWF</a:t>
            </a:r>
            <a:r>
              <a:rPr lang="en-GB" b="0" i="0" dirty="0">
                <a:solidFill>
                  <a:srgbClr val="444444"/>
                </a:solidFill>
                <a:effectLst/>
                <a:latin typeface="-apple-system"/>
              </a:rPr>
              <a:t> (autosomal recessive)</a:t>
            </a:r>
          </a:p>
          <a:p>
            <a:pPr algn="l">
              <a:buFont typeface="Arial" panose="020B0604020202020204" pitchFamily="34" charset="0"/>
              <a:buChar char="•"/>
            </a:pPr>
            <a:br>
              <a:rPr lang="en-GB" dirty="0"/>
            </a:br>
            <a:r>
              <a:rPr lang="en-GB" b="0" i="0" dirty="0">
                <a:solidFill>
                  <a:srgbClr val="444444"/>
                </a:solidFill>
                <a:effectLst/>
                <a:latin typeface="-apple-system"/>
              </a:rPr>
              <a:t>Investigation</a:t>
            </a:r>
            <a:br>
              <a:rPr lang="en-GB" dirty="0"/>
            </a:br>
            <a:r>
              <a:rPr lang="en-GB" b="0" i="0" dirty="0">
                <a:solidFill>
                  <a:srgbClr val="444444"/>
                </a:solidFill>
                <a:effectLst/>
                <a:latin typeface="-apple-system"/>
              </a:rPr>
              <a:t>prolonged bleeding time</a:t>
            </a:r>
          </a:p>
          <a:p>
            <a:pPr algn="l">
              <a:buFont typeface="Arial" panose="020B0604020202020204" pitchFamily="34" charset="0"/>
              <a:buChar char="•"/>
            </a:pPr>
            <a:r>
              <a:rPr lang="en-GB" b="0" i="0" dirty="0">
                <a:solidFill>
                  <a:srgbClr val="444444"/>
                </a:solidFill>
                <a:effectLst/>
                <a:latin typeface="-apple-system"/>
              </a:rPr>
              <a:t>APTT may be prolonged</a:t>
            </a:r>
          </a:p>
          <a:p>
            <a:pPr algn="l">
              <a:buFont typeface="Arial" panose="020B0604020202020204" pitchFamily="34" charset="0"/>
              <a:buChar char="•"/>
            </a:pPr>
            <a:r>
              <a:rPr lang="en-GB" b="0" i="0" dirty="0">
                <a:solidFill>
                  <a:srgbClr val="444444"/>
                </a:solidFill>
                <a:effectLst/>
                <a:latin typeface="-apple-system"/>
              </a:rPr>
              <a:t>factor VIII levels may be moderately reduced</a:t>
            </a:r>
          </a:p>
          <a:p>
            <a:pPr algn="l">
              <a:buFont typeface="Arial" panose="020B0604020202020204" pitchFamily="34" charset="0"/>
              <a:buChar char="•"/>
            </a:pPr>
            <a:r>
              <a:rPr lang="en-GB" b="0" i="0" dirty="0">
                <a:solidFill>
                  <a:srgbClr val="444444"/>
                </a:solidFill>
                <a:effectLst/>
                <a:latin typeface="-apple-system"/>
              </a:rPr>
              <a:t>defective platelet aggregation with </a:t>
            </a:r>
            <a:r>
              <a:rPr lang="en-GB" b="0" i="0" dirty="0" err="1">
                <a:solidFill>
                  <a:srgbClr val="444444"/>
                </a:solidFill>
                <a:effectLst/>
                <a:latin typeface="-apple-system"/>
              </a:rPr>
              <a:t>ristocetin</a:t>
            </a:r>
            <a:endParaRPr lang="en-GB" b="0" i="0" dirty="0">
              <a:solidFill>
                <a:srgbClr val="444444"/>
              </a:solidFill>
              <a:effectLst/>
              <a:latin typeface="-apple-system"/>
            </a:endParaRPr>
          </a:p>
          <a:p>
            <a:pPr algn="l">
              <a:buFont typeface="Arial" panose="020B0604020202020204" pitchFamily="34" charset="0"/>
              <a:buChar char="•"/>
            </a:pPr>
            <a:br>
              <a:rPr lang="en-GB" dirty="0"/>
            </a:br>
            <a:r>
              <a:rPr lang="en-GB" b="0" i="0" dirty="0">
                <a:solidFill>
                  <a:srgbClr val="444444"/>
                </a:solidFill>
                <a:effectLst/>
                <a:latin typeface="-apple-system"/>
              </a:rPr>
              <a:t>Management</a:t>
            </a:r>
            <a:br>
              <a:rPr lang="en-GB" dirty="0"/>
            </a:br>
            <a:r>
              <a:rPr lang="en-GB" b="0" i="0" dirty="0">
                <a:solidFill>
                  <a:srgbClr val="444444"/>
                </a:solidFill>
                <a:effectLst/>
                <a:latin typeface="-apple-system"/>
              </a:rPr>
              <a:t>tranexamic acid for mild bleeding</a:t>
            </a:r>
          </a:p>
          <a:p>
            <a:pPr algn="l">
              <a:buFont typeface="Arial" panose="020B0604020202020204" pitchFamily="34" charset="0"/>
              <a:buChar char="•"/>
            </a:pPr>
            <a:r>
              <a:rPr lang="en-GB" b="0" i="0" dirty="0">
                <a:solidFill>
                  <a:srgbClr val="444444"/>
                </a:solidFill>
                <a:effectLst/>
                <a:latin typeface="-apple-system"/>
              </a:rPr>
              <a:t>desmopressin (DDAVP): raises levels of </a:t>
            </a:r>
            <a:r>
              <a:rPr lang="en-GB" b="0" i="0" dirty="0" err="1">
                <a:solidFill>
                  <a:srgbClr val="444444"/>
                </a:solidFill>
                <a:effectLst/>
                <a:latin typeface="-apple-system"/>
              </a:rPr>
              <a:t>vWF</a:t>
            </a:r>
            <a:r>
              <a:rPr lang="en-GB" b="0" i="0" dirty="0">
                <a:solidFill>
                  <a:srgbClr val="444444"/>
                </a:solidFill>
                <a:effectLst/>
                <a:latin typeface="-apple-system"/>
              </a:rPr>
              <a:t> by inducing release of </a:t>
            </a:r>
            <a:r>
              <a:rPr lang="en-GB" b="0" i="0" dirty="0" err="1">
                <a:solidFill>
                  <a:srgbClr val="444444"/>
                </a:solidFill>
                <a:effectLst/>
                <a:latin typeface="-apple-system"/>
              </a:rPr>
              <a:t>vWF</a:t>
            </a:r>
            <a:r>
              <a:rPr lang="en-GB" b="0" i="0" dirty="0">
                <a:solidFill>
                  <a:srgbClr val="444444"/>
                </a:solidFill>
                <a:effectLst/>
                <a:latin typeface="-apple-system"/>
              </a:rPr>
              <a:t> from Weibel-Palade bodies in endothelial cells</a:t>
            </a:r>
          </a:p>
          <a:p>
            <a:pPr algn="l">
              <a:buFont typeface="Arial" panose="020B0604020202020204" pitchFamily="34" charset="0"/>
              <a:buChar char="•"/>
            </a:pPr>
            <a:r>
              <a:rPr lang="en-GB" b="0" i="0" dirty="0">
                <a:solidFill>
                  <a:srgbClr val="444444"/>
                </a:solidFill>
                <a:effectLst/>
                <a:latin typeface="-apple-system"/>
              </a:rPr>
              <a:t>factor VIII concentrate</a:t>
            </a:r>
          </a:p>
          <a:p>
            <a:br>
              <a:rPr lang="en-GB" dirty="0"/>
            </a:br>
            <a:r>
              <a:rPr lang="en-GB" b="0" i="0" dirty="0">
                <a:solidFill>
                  <a:srgbClr val="444444"/>
                </a:solidFill>
                <a:effectLst/>
                <a:latin typeface="-apple-system"/>
              </a:rPr>
              <a:t>*type 2A VWD is caused by defective platelet adhesion due to decreased high molecular weight VWF multimers (i.e. the VWF protein is too small). Type 2B is characterised by a pathological increase of VWF-platelet interaction. Type 2M is caused by a decrease in VWF-platelet interaction (not related to loss of high molecular weight multimers). Type 2N is caused by abnormal binding of the VWF to Factor VIII. There is no clear correlation between symptomatic presentation and type of VWD however common themes amongst patients include excessive mucocutaneous bleeding, bruising in the absence of trauma and menorrhagia in females.</a:t>
            </a:r>
            <a:br>
              <a:rPr lang="en-GB" dirty="0"/>
            </a:br>
            <a:br>
              <a:rPr lang="en-GB" dirty="0"/>
            </a:br>
            <a:r>
              <a:rPr lang="en-GB" b="0" i="0" dirty="0">
                <a:solidFill>
                  <a:srgbClr val="444444"/>
                </a:solidFill>
                <a:effectLst/>
                <a:latin typeface="-apple-system"/>
              </a:rPr>
              <a:t>**type 3 von Willebrand's disease (most severe form) is inherited as an autosomal recessive trait. Around 80% of patients have type 1 disease</a:t>
            </a:r>
            <a:endParaRPr lang="en-GB" dirty="0"/>
          </a:p>
        </p:txBody>
      </p:sp>
      <p:sp>
        <p:nvSpPr>
          <p:cNvPr id="4" name="Slide Number Placeholder 3"/>
          <p:cNvSpPr>
            <a:spLocks noGrp="1"/>
          </p:cNvSpPr>
          <p:nvPr>
            <p:ph type="sldNum" sz="quarter" idx="5"/>
          </p:nvPr>
        </p:nvSpPr>
        <p:spPr/>
        <p:txBody>
          <a:bodyPr/>
          <a:lstStyle/>
          <a:p>
            <a:fld id="{2E9DA877-D861-481E-9BB4-4963A1C487CB}" type="slidenum">
              <a:rPr lang="en-GB" smtClean="0"/>
              <a:t>2</a:t>
            </a:fld>
            <a:endParaRPr lang="en-GB"/>
          </a:p>
        </p:txBody>
      </p:sp>
    </p:spTree>
    <p:extLst>
      <p:ext uri="{BB962C8B-B14F-4D97-AF65-F5344CB8AC3E}">
        <p14:creationId xmlns:p14="http://schemas.microsoft.com/office/powerpoint/2010/main" val="87266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dentify</a:t>
            </a:r>
            <a:r>
              <a:rPr lang="en-US" dirty="0"/>
              <a:t> and treat underlying causes. Consider stopping medications that impair </a:t>
            </a:r>
            <a:r>
              <a:rPr lang="en-US" dirty="0">
                <a:hlinkClick r:id="rId3"/>
              </a:rPr>
              <a:t>platelet</a:t>
            </a:r>
            <a:r>
              <a:rPr lang="en-US" dirty="0"/>
              <a:t> function, e.g., </a:t>
            </a:r>
            <a:r>
              <a:rPr lang="en-US" dirty="0">
                <a:hlinkClick r:id="rId4"/>
              </a:rPr>
              <a:t>NSAIDs</a:t>
            </a:r>
            <a:r>
              <a:rPr lang="en-US" dirty="0"/>
              <a:t>. </a:t>
            </a:r>
            <a:r>
              <a:rPr lang="en-US" baseline="30000" dirty="0"/>
              <a:t>[15]</a:t>
            </a:r>
            <a:endParaRPr lang="en-GB" dirty="0"/>
          </a:p>
          <a:p>
            <a:endParaRPr lang="en-GB" dirty="0"/>
          </a:p>
        </p:txBody>
      </p:sp>
      <p:sp>
        <p:nvSpPr>
          <p:cNvPr id="4" name="Slide Number Placeholder 3"/>
          <p:cNvSpPr>
            <a:spLocks noGrp="1"/>
          </p:cNvSpPr>
          <p:nvPr>
            <p:ph type="sldNum" sz="quarter" idx="5"/>
          </p:nvPr>
        </p:nvSpPr>
        <p:spPr/>
        <p:txBody>
          <a:bodyPr/>
          <a:lstStyle/>
          <a:p>
            <a:fld id="{2E9DA877-D861-481E-9BB4-4963A1C487CB}" type="slidenum">
              <a:rPr lang="en-GB" smtClean="0"/>
              <a:t>18</a:t>
            </a:fld>
            <a:endParaRPr lang="en-GB"/>
          </a:p>
        </p:txBody>
      </p:sp>
    </p:spTree>
    <p:extLst>
      <p:ext uri="{BB962C8B-B14F-4D97-AF65-F5344CB8AC3E}">
        <p14:creationId xmlns:p14="http://schemas.microsoft.com/office/powerpoint/2010/main" val="140222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dentify</a:t>
            </a:r>
            <a:r>
              <a:rPr lang="en-US" dirty="0"/>
              <a:t> and treat underlying causes. Consider stopping medications that impair </a:t>
            </a:r>
            <a:r>
              <a:rPr lang="en-US" dirty="0">
                <a:hlinkClick r:id="rId3"/>
              </a:rPr>
              <a:t>platelet</a:t>
            </a:r>
            <a:r>
              <a:rPr lang="en-US" dirty="0"/>
              <a:t> function, e.g., </a:t>
            </a:r>
            <a:r>
              <a:rPr lang="en-US" dirty="0">
                <a:hlinkClick r:id="rId4"/>
              </a:rPr>
              <a:t>NSAIDs</a:t>
            </a:r>
            <a:r>
              <a:rPr lang="en-US" dirty="0"/>
              <a:t>. </a:t>
            </a:r>
            <a:r>
              <a:rPr lang="en-US" baseline="30000" dirty="0"/>
              <a:t>[15]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E9DA877-D861-481E-9BB4-4963A1C487CB}" type="slidenum">
              <a:rPr lang="en-GB" smtClean="0"/>
              <a:t>19</a:t>
            </a:fld>
            <a:endParaRPr lang="en-GB"/>
          </a:p>
        </p:txBody>
      </p:sp>
    </p:spTree>
    <p:extLst>
      <p:ext uri="{BB962C8B-B14F-4D97-AF65-F5344CB8AC3E}">
        <p14:creationId xmlns:p14="http://schemas.microsoft.com/office/powerpoint/2010/main" val="3839253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9DA877-D861-481E-9BB4-4963A1C487CB}" type="slidenum">
              <a:rPr lang="en-GB" smtClean="0"/>
              <a:t>3</a:t>
            </a:fld>
            <a:endParaRPr lang="en-GB"/>
          </a:p>
        </p:txBody>
      </p:sp>
    </p:spTree>
    <p:extLst>
      <p:ext uri="{BB962C8B-B14F-4D97-AF65-F5344CB8AC3E}">
        <p14:creationId xmlns:p14="http://schemas.microsoft.com/office/powerpoint/2010/main" val="2373683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1" u="none" strike="noStrike" baseline="0" dirty="0">
                <a:solidFill>
                  <a:srgbClr val="000000"/>
                </a:solidFill>
                <a:latin typeface="HelveticaNeueLTStd-BdIt"/>
              </a:rPr>
              <a:t>Type 1 </a:t>
            </a:r>
            <a:r>
              <a:rPr lang="en-GB" sz="1200" b="0" i="0" u="none" strike="noStrike" baseline="0" dirty="0">
                <a:solidFill>
                  <a:srgbClr val="000000"/>
                </a:solidFill>
                <a:latin typeface="HelveticaNeueLTStd-Roman"/>
              </a:rPr>
              <a:t>is partial quantitative deficiency of VWF; significant type</a:t>
            </a:r>
          </a:p>
          <a:p>
            <a:pPr algn="l"/>
            <a:r>
              <a:rPr lang="en-GB" sz="1200" b="0" i="0" u="none" strike="noStrike" baseline="0" dirty="0">
                <a:solidFill>
                  <a:srgbClr val="000000"/>
                </a:solidFill>
                <a:latin typeface="HelveticaNeueLTStd-Roman"/>
              </a:rPr>
              <a:t>1 VWD is usually inherited as an autosomal dominant.</a:t>
            </a:r>
          </a:p>
          <a:p>
            <a:pPr algn="l"/>
            <a:r>
              <a:rPr lang="en-GB" sz="1200" b="0" i="0" u="none" strike="noStrike" baseline="0" dirty="0">
                <a:solidFill>
                  <a:srgbClr val="000000"/>
                </a:solidFill>
                <a:latin typeface="HelveticaNeueLTStd-Roman"/>
              </a:rPr>
              <a:t>• </a:t>
            </a:r>
            <a:r>
              <a:rPr lang="en-GB" sz="1200" b="0" i="1" u="none" strike="noStrike" baseline="0" dirty="0">
                <a:solidFill>
                  <a:srgbClr val="000000"/>
                </a:solidFill>
                <a:latin typeface="HelveticaNeueLTStd-BdIt"/>
              </a:rPr>
              <a:t>Type 2 </a:t>
            </a:r>
            <a:r>
              <a:rPr lang="en-GB" sz="1200" b="0" i="0" u="none" strike="noStrike" baseline="0" dirty="0">
                <a:solidFill>
                  <a:srgbClr val="000000"/>
                </a:solidFill>
                <a:latin typeface="HelveticaNeueLTStd-Roman"/>
              </a:rPr>
              <a:t>is due to a qualitative abnormality of VWF; it too is usually</a:t>
            </a:r>
          </a:p>
          <a:p>
            <a:pPr algn="l"/>
            <a:r>
              <a:rPr lang="en-GB" sz="1200" b="0" i="0" u="none" strike="noStrike" baseline="0" dirty="0">
                <a:solidFill>
                  <a:srgbClr val="000000"/>
                </a:solidFill>
                <a:latin typeface="HelveticaNeueLTStd-Roman"/>
              </a:rPr>
              <a:t>inherited as an autosomal dominant.</a:t>
            </a:r>
          </a:p>
          <a:p>
            <a:pPr algn="l"/>
            <a:r>
              <a:rPr lang="en-GB" sz="1200" b="0" i="0" u="none" strike="noStrike" baseline="0" dirty="0">
                <a:solidFill>
                  <a:srgbClr val="000000"/>
                </a:solidFill>
                <a:latin typeface="HelveticaNeueLTStd-Roman"/>
              </a:rPr>
              <a:t>• </a:t>
            </a:r>
            <a:r>
              <a:rPr lang="en-GB" sz="1200" b="0" i="1" u="none" strike="noStrike" baseline="0" dirty="0">
                <a:solidFill>
                  <a:srgbClr val="000000"/>
                </a:solidFill>
                <a:latin typeface="HelveticaNeueLTStd-BdIt"/>
              </a:rPr>
              <a:t>Type 3 </a:t>
            </a:r>
            <a:r>
              <a:rPr lang="en-GB" sz="1200" b="0" i="0" u="none" strike="noStrike" baseline="0" dirty="0">
                <a:solidFill>
                  <a:srgbClr val="000000"/>
                </a:solidFill>
                <a:latin typeface="HelveticaNeueLTStd-Roman"/>
              </a:rPr>
              <a:t>is recessively inherited and patients have virtually complete</a:t>
            </a:r>
          </a:p>
          <a:p>
            <a:pPr algn="l"/>
            <a:r>
              <a:rPr lang="en-GB" sz="1200" b="0" i="0" u="none" strike="noStrike" baseline="0" dirty="0">
                <a:solidFill>
                  <a:srgbClr val="000000"/>
                </a:solidFill>
                <a:latin typeface="HelveticaNeueLTStd-Roman"/>
              </a:rPr>
              <a:t>deficiency of VWF. Their parents are often phenotypically normal.</a:t>
            </a:r>
          </a:p>
          <a:p>
            <a:pPr algn="l"/>
            <a:r>
              <a:rPr lang="en-GB" sz="1200" b="0" i="0" u="none" strike="noStrike" baseline="0" dirty="0">
                <a:solidFill>
                  <a:srgbClr val="000000"/>
                </a:solidFill>
                <a:latin typeface="HelveticaNeueLTStd-Roman"/>
              </a:rPr>
              <a:t>Many subtypes of VWD are described, particularly type 2 variants,</a:t>
            </a:r>
          </a:p>
          <a:p>
            <a:pPr algn="l"/>
            <a:r>
              <a:rPr lang="en-GB" sz="1200" b="0" i="0" u="none" strike="noStrike" baseline="0" dirty="0">
                <a:solidFill>
                  <a:srgbClr val="000000"/>
                </a:solidFill>
                <a:latin typeface="HelveticaNeueLTStd-Roman"/>
              </a:rPr>
              <a:t>which reflect the specific qualitative changes in the VWF protein.</a:t>
            </a:r>
            <a:endParaRPr lang="en-GB" dirty="0"/>
          </a:p>
          <a:p>
            <a:endParaRPr lang="en-US" dirty="0"/>
          </a:p>
          <a:p>
            <a:endParaRPr lang="en-US" dirty="0"/>
          </a:p>
          <a:p>
            <a:r>
              <a:rPr lang="en-US" dirty="0"/>
              <a:t>Deficiency or dysfunction of </a:t>
            </a:r>
            <a:r>
              <a:rPr lang="en-US" dirty="0" err="1">
                <a:hlinkClick r:id="rId3"/>
              </a:rPr>
              <a:t>vWF</a:t>
            </a:r>
            <a:r>
              <a:rPr lang="en-US" dirty="0"/>
              <a:t> leads to:</a:t>
            </a:r>
          </a:p>
          <a:p>
            <a:pPr>
              <a:buFont typeface="Arial" panose="020B0604020202020204" pitchFamily="34" charset="0"/>
              <a:buChar char="•"/>
            </a:pPr>
            <a:r>
              <a:rPr lang="en-US" dirty="0"/>
              <a:t>Dysfunctional </a:t>
            </a:r>
            <a:r>
              <a:rPr lang="en-US" dirty="0">
                <a:hlinkClick r:id="rId4"/>
              </a:rPr>
              <a:t>platelet adhesion</a:t>
            </a:r>
            <a:r>
              <a:rPr lang="en-US" dirty="0"/>
              <a:t> → impaired </a:t>
            </a:r>
            <a:r>
              <a:rPr lang="en-US" dirty="0">
                <a:hlinkClick r:id="rId5"/>
              </a:rPr>
              <a:t>primary hemostasis</a:t>
            </a:r>
            <a:endParaRPr lang="en-US" dirty="0"/>
          </a:p>
          <a:p>
            <a:pPr>
              <a:buFont typeface="Arial" panose="020B0604020202020204" pitchFamily="34" charset="0"/>
              <a:buChar char="•"/>
            </a:pPr>
            <a:r>
              <a:rPr lang="en-US" dirty="0"/>
              <a:t>Reduced binding of </a:t>
            </a:r>
            <a:r>
              <a:rPr lang="en-US" dirty="0">
                <a:hlinkClick r:id="rId6"/>
              </a:rPr>
              <a:t>factor VIII</a:t>
            </a:r>
            <a:r>
              <a:rPr lang="en-US" dirty="0"/>
              <a:t> → increased degradation → ↓ </a:t>
            </a:r>
            <a:r>
              <a:rPr lang="en-US" dirty="0">
                <a:hlinkClick r:id="rId6"/>
              </a:rPr>
              <a:t>factor VIII</a:t>
            </a:r>
            <a:r>
              <a:rPr lang="en-US" dirty="0"/>
              <a:t> activity → impaired </a:t>
            </a:r>
            <a:r>
              <a:rPr lang="en-US" dirty="0">
                <a:hlinkClick r:id="rId7"/>
              </a:rPr>
              <a:t>intrinsic pathway of secondary hemostasis</a:t>
            </a:r>
            <a:endParaRPr lang="en-US" dirty="0"/>
          </a:p>
        </p:txBody>
      </p:sp>
      <p:sp>
        <p:nvSpPr>
          <p:cNvPr id="4" name="Slide Number Placeholder 3"/>
          <p:cNvSpPr>
            <a:spLocks noGrp="1"/>
          </p:cNvSpPr>
          <p:nvPr>
            <p:ph type="sldNum" sz="quarter" idx="5"/>
          </p:nvPr>
        </p:nvSpPr>
        <p:spPr/>
        <p:txBody>
          <a:bodyPr/>
          <a:lstStyle/>
          <a:p>
            <a:fld id="{2E9DA877-D861-481E-9BB4-4963A1C487CB}" type="slidenum">
              <a:rPr lang="en-GB" smtClean="0"/>
              <a:t>5</a:t>
            </a:fld>
            <a:endParaRPr lang="en-GB"/>
          </a:p>
        </p:txBody>
      </p:sp>
    </p:spTree>
    <p:extLst>
      <p:ext uri="{BB962C8B-B14F-4D97-AF65-F5344CB8AC3E}">
        <p14:creationId xmlns:p14="http://schemas.microsoft.com/office/powerpoint/2010/main" val="322705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80DA40"/>
                </a:solidFill>
                <a:latin typeface="HelveticaNeueLTStd-Hv"/>
              </a:rPr>
              <a:t>Clinical features: </a:t>
            </a: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Clinical features - mucocutaneous bleeding</a:t>
            </a:r>
          </a:p>
          <a:p>
            <a:pPr algn="l"/>
            <a:endParaRPr lang="en-GB" sz="1200" b="0" i="0" u="none" strike="noStrike" baseline="0" dirty="0">
              <a:solidFill>
                <a:srgbClr val="80DA40"/>
              </a:solidFill>
              <a:latin typeface="HelveticaNeueLTStd-Hv"/>
            </a:endParaRPr>
          </a:p>
          <a:p>
            <a:pPr algn="l"/>
            <a:r>
              <a:rPr lang="en-GB" sz="1200" b="0" i="0" u="none" strike="noStrike" baseline="0" dirty="0">
                <a:solidFill>
                  <a:srgbClr val="000000"/>
                </a:solidFill>
                <a:latin typeface="HelveticaNeueLTStd-Roman"/>
              </a:rPr>
              <a:t>These are very variable. Type 1 and type 2 patients usually have</a:t>
            </a:r>
          </a:p>
          <a:p>
            <a:pPr algn="l"/>
            <a:r>
              <a:rPr lang="en-GB" sz="1200" b="0" i="0" u="none" strike="noStrike" baseline="0" dirty="0">
                <a:solidFill>
                  <a:srgbClr val="000000"/>
                </a:solidFill>
                <a:latin typeface="HelveticaNeueLTStd-Roman"/>
              </a:rPr>
              <a:t>relatively mild clinical features. Bleeding follows minor trauma or</a:t>
            </a:r>
          </a:p>
          <a:p>
            <a:pPr algn="l"/>
            <a:r>
              <a:rPr lang="en-GB" sz="1200" b="0" i="0" u="none" strike="noStrike" baseline="0" dirty="0">
                <a:solidFill>
                  <a:srgbClr val="000000"/>
                </a:solidFill>
                <a:latin typeface="HelveticaNeueLTStd-Roman"/>
              </a:rPr>
              <a:t>surgery, and epistaxis and menorrhagia often occur. </a:t>
            </a:r>
            <a:r>
              <a:rPr lang="en-GB" sz="1200" b="0" i="0" u="none" strike="noStrike" baseline="0" dirty="0" err="1">
                <a:solidFill>
                  <a:srgbClr val="000000"/>
                </a:solidFill>
                <a:latin typeface="HelveticaNeueLTStd-Roman"/>
              </a:rPr>
              <a:t>Haemarthroses</a:t>
            </a:r>
            <a:endParaRPr lang="en-GB" sz="1200" b="0" i="0" u="none" strike="noStrike" baseline="0" dirty="0">
              <a:solidFill>
                <a:srgbClr val="000000"/>
              </a:solidFill>
              <a:latin typeface="HelveticaNeueLTStd-Roman"/>
            </a:endParaRPr>
          </a:p>
          <a:p>
            <a:pPr algn="l"/>
            <a:r>
              <a:rPr lang="en-GB" sz="1200" b="0" i="0" u="none" strike="noStrike" baseline="0" dirty="0">
                <a:solidFill>
                  <a:srgbClr val="000000"/>
                </a:solidFill>
                <a:latin typeface="HelveticaNeueLTStd-Roman"/>
              </a:rPr>
              <a:t>are rare. Type 3 patients have more severe bleeding but rarely</a:t>
            </a:r>
          </a:p>
          <a:p>
            <a:pPr algn="l"/>
            <a:r>
              <a:rPr lang="en-GB" sz="1200" b="0" i="0" u="none" strike="noStrike" baseline="0" dirty="0">
                <a:solidFill>
                  <a:srgbClr val="000000"/>
                </a:solidFill>
                <a:latin typeface="HelveticaNeueLTStd-Roman"/>
              </a:rPr>
              <a:t>experience the joint and muscle bleeds seen in haemophilia A.</a:t>
            </a:r>
          </a:p>
          <a:p>
            <a:pPr algn="l"/>
            <a:r>
              <a:rPr lang="en-GB" sz="1200" b="0" i="0" u="none" strike="noStrike" baseline="0" dirty="0">
                <a:solidFill>
                  <a:srgbClr val="000000"/>
                </a:solidFill>
                <a:latin typeface="HelveticaNeueLTStd-Roman"/>
              </a:rPr>
              <a:t>Characteristic laboratory findings are shown in </a:t>
            </a:r>
            <a:r>
              <a:rPr lang="en-GB" sz="1200" b="0" i="0" u="none" strike="noStrike" baseline="0" dirty="0">
                <a:solidFill>
                  <a:srgbClr val="0081AD"/>
                </a:solidFill>
                <a:latin typeface="HelveticaNeueLTStd-Bd"/>
              </a:rPr>
              <a:t>Box 16.30</a:t>
            </a:r>
            <a:r>
              <a:rPr lang="en-GB" sz="1200" b="0" i="0" u="none" strike="noStrike" baseline="0" dirty="0">
                <a:solidFill>
                  <a:srgbClr val="000000"/>
                </a:solidFill>
                <a:latin typeface="HelveticaNeueLTStd-Roman"/>
              </a:rPr>
              <a:t>. Classically</a:t>
            </a:r>
          </a:p>
          <a:p>
            <a:pPr algn="l"/>
            <a:r>
              <a:rPr lang="en-GB" sz="1200" b="0" i="0" u="none" strike="noStrike" baseline="0" dirty="0">
                <a:solidFill>
                  <a:srgbClr val="000000"/>
                </a:solidFill>
                <a:latin typeface="HelveticaNeueLTStd-Roman"/>
              </a:rPr>
              <a:t>VWF activity is measured as its platelet dependent function</a:t>
            </a:r>
          </a:p>
          <a:p>
            <a:pPr algn="l"/>
            <a:r>
              <a:rPr lang="en-GB" sz="1200" b="0" i="0" u="none" strike="noStrike" baseline="0" dirty="0">
                <a:solidFill>
                  <a:srgbClr val="000000"/>
                </a:solidFill>
                <a:latin typeface="HelveticaNeueLTStd-Roman"/>
              </a:rPr>
              <a:t>in the presence of </a:t>
            </a:r>
            <a:r>
              <a:rPr lang="en-GB" sz="1200" b="0" i="0" u="none" strike="noStrike" baseline="0" dirty="0" err="1">
                <a:solidFill>
                  <a:srgbClr val="000000"/>
                </a:solidFill>
                <a:latin typeface="HelveticaNeueLTStd-Roman"/>
              </a:rPr>
              <a:t>ristocetin</a:t>
            </a:r>
            <a:r>
              <a:rPr lang="en-GB" sz="1200" b="0" i="0" u="none" strike="noStrike" baseline="0" dirty="0">
                <a:solidFill>
                  <a:srgbClr val="000000"/>
                </a:solidFill>
                <a:latin typeface="HelveticaNeueLTStd-Roman"/>
              </a:rPr>
              <a:t>.</a:t>
            </a:r>
          </a:p>
          <a:p>
            <a:endParaRPr lang="en-GB" dirty="0"/>
          </a:p>
        </p:txBody>
      </p:sp>
      <p:sp>
        <p:nvSpPr>
          <p:cNvPr id="4" name="Slide Number Placeholder 3"/>
          <p:cNvSpPr>
            <a:spLocks noGrp="1"/>
          </p:cNvSpPr>
          <p:nvPr>
            <p:ph type="sldNum" sz="quarter" idx="5"/>
          </p:nvPr>
        </p:nvSpPr>
        <p:spPr/>
        <p:txBody>
          <a:bodyPr/>
          <a:lstStyle/>
          <a:p>
            <a:fld id="{2E9DA877-D861-481E-9BB4-4963A1C487CB}" type="slidenum">
              <a:rPr lang="en-GB" smtClean="0"/>
              <a:t>6</a:t>
            </a:fld>
            <a:endParaRPr lang="en-GB"/>
          </a:p>
        </p:txBody>
      </p:sp>
    </p:spTree>
    <p:extLst>
      <p:ext uri="{BB962C8B-B14F-4D97-AF65-F5344CB8AC3E}">
        <p14:creationId xmlns:p14="http://schemas.microsoft.com/office/powerpoint/2010/main" val="3721327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b="1" dirty="0"/>
          </a:p>
          <a:p>
            <a:endParaRPr lang="en-US" b="1" dirty="0"/>
          </a:p>
          <a:p>
            <a:endParaRPr lang="en-US" b="1" dirty="0"/>
          </a:p>
          <a:p>
            <a:endParaRPr lang="en-US" b="1" dirty="0"/>
          </a:p>
          <a:p>
            <a:r>
              <a:rPr lang="en-US" b="1" dirty="0"/>
              <a:t>History</a:t>
            </a:r>
          </a:p>
          <a:p>
            <a:pPr>
              <a:buFont typeface="Arial" panose="020B0604020202020204" pitchFamily="34" charset="0"/>
              <a:buChar char="•"/>
            </a:pPr>
            <a:r>
              <a:rPr lang="en-US" dirty="0"/>
              <a:t>Recurrent episodes of bleeding since childhood</a:t>
            </a:r>
          </a:p>
          <a:p>
            <a:pPr>
              <a:buFont typeface="Arial" panose="020B0604020202020204" pitchFamily="34" charset="0"/>
              <a:buChar char="•"/>
            </a:pPr>
            <a:r>
              <a:rPr lang="en-US" dirty="0"/>
              <a:t>Often positive </a:t>
            </a:r>
            <a:r>
              <a:rPr lang="en-US" dirty="0">
                <a:hlinkClick r:id="rId3"/>
              </a:rPr>
              <a:t>family history</a:t>
            </a:r>
            <a:endParaRPr lang="en-US" dirty="0"/>
          </a:p>
          <a:p>
            <a:pPr>
              <a:buFont typeface="Arial" panose="020B0604020202020204" pitchFamily="34" charset="0"/>
              <a:buChar char="•"/>
            </a:pPr>
            <a:r>
              <a:rPr lang="en-US" dirty="0"/>
              <a:t>↓ </a:t>
            </a:r>
            <a:r>
              <a:rPr lang="en-US" dirty="0" err="1">
                <a:hlinkClick r:id="rId4"/>
              </a:rPr>
              <a:t>vWF</a:t>
            </a:r>
            <a:r>
              <a:rPr lang="en-US" dirty="0"/>
              <a:t> antigen levels </a:t>
            </a:r>
            <a:r>
              <a:rPr lang="en-US" dirty="0" err="1">
                <a:hlinkClick r:id="rId5"/>
              </a:rPr>
              <a:t>Ristocetin</a:t>
            </a:r>
            <a:r>
              <a:rPr lang="en-US" dirty="0">
                <a:hlinkClick r:id="rId5"/>
              </a:rPr>
              <a:t> cofactor assay</a:t>
            </a:r>
            <a:r>
              <a:rPr lang="en-US" dirty="0"/>
              <a:t>: failure of </a:t>
            </a:r>
            <a:r>
              <a:rPr lang="en-US" dirty="0">
                <a:hlinkClick r:id="rId6"/>
              </a:rPr>
              <a:t>platelet aggregation</a:t>
            </a:r>
            <a:r>
              <a:rPr lang="en-US" dirty="0"/>
              <a:t> or a </a:t>
            </a:r>
            <a:r>
              <a:rPr lang="en-US" dirty="0" err="1">
                <a:hlinkClick r:id="rId7"/>
              </a:rPr>
              <a:t>ristocetin</a:t>
            </a:r>
            <a:r>
              <a:rPr lang="en-US" dirty="0"/>
              <a:t> </a:t>
            </a:r>
            <a:r>
              <a:rPr lang="en-US" dirty="0">
                <a:hlinkClick r:id="rId8"/>
              </a:rPr>
              <a:t>cofactor</a:t>
            </a:r>
            <a:r>
              <a:rPr lang="en-US" dirty="0"/>
              <a:t> level &lt; 30 IU/dL</a:t>
            </a:r>
          </a:p>
          <a:p>
            <a:pPr>
              <a:buFont typeface="Arial" panose="020B0604020202020204" pitchFamily="34" charset="0"/>
              <a:buChar char="•"/>
            </a:pPr>
            <a:r>
              <a:rPr lang="en-US" dirty="0"/>
              <a:t>Further qualitative assessment by </a:t>
            </a:r>
            <a:r>
              <a:rPr lang="en-US" dirty="0">
                <a:hlinkClick r:id="rId9"/>
              </a:rPr>
              <a:t>collagen</a:t>
            </a:r>
            <a:r>
              <a:rPr lang="en-US" dirty="0"/>
              <a:t> binding assay</a:t>
            </a:r>
          </a:p>
          <a:p>
            <a:pPr>
              <a:buFont typeface="Arial" panose="020B0604020202020204" pitchFamily="34" charset="0"/>
              <a:buChar char="•"/>
            </a:pPr>
            <a:r>
              <a:rPr lang="en-US" dirty="0"/>
              <a:t>defective platelet aggregation with </a:t>
            </a:r>
            <a:r>
              <a:rPr lang="en-US" dirty="0" err="1"/>
              <a:t>ristocetin</a:t>
            </a:r>
            <a:endParaRPr lang="en-US" dirty="0"/>
          </a:p>
          <a:p>
            <a:endParaRPr lang="en-GB" dirty="0"/>
          </a:p>
        </p:txBody>
      </p:sp>
      <p:sp>
        <p:nvSpPr>
          <p:cNvPr id="4" name="Slide Number Placeholder 3"/>
          <p:cNvSpPr>
            <a:spLocks noGrp="1"/>
          </p:cNvSpPr>
          <p:nvPr>
            <p:ph type="sldNum" sz="quarter" idx="5"/>
          </p:nvPr>
        </p:nvSpPr>
        <p:spPr/>
        <p:txBody>
          <a:bodyPr/>
          <a:lstStyle/>
          <a:p>
            <a:fld id="{2E9DA877-D861-481E-9BB4-4963A1C487CB}" type="slidenum">
              <a:rPr lang="en-GB" smtClean="0"/>
              <a:t>7</a:t>
            </a:fld>
            <a:endParaRPr lang="en-GB"/>
          </a:p>
        </p:txBody>
      </p:sp>
    </p:spTree>
    <p:extLst>
      <p:ext uri="{BB962C8B-B14F-4D97-AF65-F5344CB8AC3E}">
        <p14:creationId xmlns:p14="http://schemas.microsoft.com/office/powerpoint/2010/main" val="3077960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solidFill>
                  <a:srgbClr val="FF8000"/>
                </a:solidFill>
                <a:latin typeface="HelveticaNeueLTStd-Bd"/>
              </a:rPr>
              <a:t>Management</a:t>
            </a:r>
          </a:p>
          <a:p>
            <a:pPr algn="l"/>
            <a:r>
              <a:rPr lang="en-GB" sz="1200" b="0" i="0" u="none" strike="noStrike" baseline="0" dirty="0">
                <a:solidFill>
                  <a:srgbClr val="000000"/>
                </a:solidFill>
                <a:latin typeface="HelveticaNeueLTStd-Roman"/>
              </a:rPr>
              <a:t>Management depends on the severity of the condition and may</a:t>
            </a:r>
          </a:p>
          <a:p>
            <a:pPr algn="l"/>
            <a:r>
              <a:rPr lang="en-GB" sz="1200" b="0" i="0" u="none" strike="noStrike" baseline="0" dirty="0">
                <a:solidFill>
                  <a:srgbClr val="000000"/>
                </a:solidFill>
                <a:latin typeface="HelveticaNeueLTStd-Roman"/>
              </a:rPr>
              <a:t>be similar to that of mild haemophilia, including the use of desmopressin</a:t>
            </a:r>
          </a:p>
          <a:p>
            <a:pPr algn="l"/>
            <a:r>
              <a:rPr lang="en-GB" sz="1200" b="0" i="0" u="none" strike="noStrike" baseline="0" dirty="0">
                <a:solidFill>
                  <a:srgbClr val="000000"/>
                </a:solidFill>
                <a:latin typeface="HelveticaNeueLTStd-Roman"/>
              </a:rPr>
              <a:t>where possible. Although recombinant VWF is becoming</a:t>
            </a:r>
          </a:p>
          <a:p>
            <a:pPr algn="l"/>
            <a:r>
              <a:rPr lang="en-GB" sz="1200" b="0" i="0" u="none" strike="noStrike" baseline="0" dirty="0">
                <a:solidFill>
                  <a:srgbClr val="000000"/>
                </a:solidFill>
                <a:latin typeface="HelveticaNeueLTStd-Roman"/>
              </a:rPr>
              <a:t>available, plasma-derived</a:t>
            </a:r>
          </a:p>
          <a:p>
            <a:pPr algn="l"/>
            <a:r>
              <a:rPr lang="en-GB" sz="1200" b="0" i="0" u="none" strike="noStrike" baseline="0" dirty="0">
                <a:solidFill>
                  <a:srgbClr val="000000"/>
                </a:solidFill>
                <a:latin typeface="HelveticaNeueLTStd-Roman"/>
              </a:rPr>
              <a:t>factor VIII concentrates that contain</a:t>
            </a:r>
          </a:p>
          <a:p>
            <a:pPr algn="l"/>
            <a:r>
              <a:rPr lang="en-GB" sz="1200" b="0" i="0" u="none" strike="noStrike" baseline="0" dirty="0">
                <a:solidFill>
                  <a:srgbClr val="000000"/>
                </a:solidFill>
                <a:latin typeface="HelveticaNeueLTStd-Roman"/>
              </a:rPr>
              <a:t>intact VWF are the mainstay of replacement therapy. These specific</a:t>
            </a:r>
          </a:p>
          <a:p>
            <a:pPr algn="l"/>
            <a:r>
              <a:rPr lang="en-GB" sz="1200" b="0" i="0" u="none" strike="noStrike" baseline="0" dirty="0">
                <a:solidFill>
                  <a:srgbClr val="000000"/>
                </a:solidFill>
                <a:latin typeface="HelveticaNeueLTStd-Roman"/>
              </a:rPr>
              <a:t>products are used to treat bleeding or to cover surgery in patients</a:t>
            </a:r>
          </a:p>
          <a:p>
            <a:pPr algn="l"/>
            <a:r>
              <a:rPr lang="en-GB" sz="1200" b="0" i="0" u="none" strike="noStrike" baseline="0" dirty="0">
                <a:solidFill>
                  <a:srgbClr val="000000"/>
                </a:solidFill>
                <a:latin typeface="HelveticaNeueLTStd-Roman"/>
              </a:rPr>
              <a:t>who require replacement therapy, such as those with type 3 (severe)</a:t>
            </a:r>
          </a:p>
          <a:p>
            <a:pPr algn="l"/>
            <a:r>
              <a:rPr lang="en-GB" sz="1200" b="0" i="0" u="none" strike="noStrike" baseline="0" dirty="0">
                <a:solidFill>
                  <a:srgbClr val="000000"/>
                </a:solidFill>
                <a:latin typeface="HelveticaNeueLTStd-Roman"/>
              </a:rPr>
              <a:t>VWD and those who do not respond adequately to desmopressin.</a:t>
            </a:r>
          </a:p>
          <a:p>
            <a:pPr algn="l"/>
            <a:r>
              <a:rPr lang="en-GB" sz="1200" b="0" i="0" u="none" strike="noStrike" baseline="0" dirty="0">
                <a:solidFill>
                  <a:srgbClr val="000000"/>
                </a:solidFill>
                <a:latin typeface="HelveticaNeueLTStd-Roman"/>
              </a:rPr>
              <a:t>Cryoprecipitate could be used as a source of VWF but is avoided if</a:t>
            </a:r>
          </a:p>
          <a:p>
            <a:pPr algn="l"/>
            <a:r>
              <a:rPr lang="en-GB" sz="1200" b="0" i="0" u="none" strike="noStrike" baseline="0" dirty="0">
                <a:solidFill>
                  <a:srgbClr val="000000"/>
                </a:solidFill>
                <a:latin typeface="HelveticaNeueLTStd-Roman"/>
              </a:rPr>
              <a:t>possible, since it is</a:t>
            </a:r>
            <a:endParaRPr lang="en-GB" b="1" dirty="0"/>
          </a:p>
          <a:p>
            <a:endParaRPr lang="en-GB" b="1" dirty="0"/>
          </a:p>
          <a:p>
            <a:endParaRPr lang="en-GB" b="1" dirty="0"/>
          </a:p>
          <a:p>
            <a:r>
              <a:rPr lang="en-GB" b="1" dirty="0"/>
              <a:t>Inherited von Willebrand disease</a:t>
            </a:r>
          </a:p>
          <a:p>
            <a:pPr>
              <a:buFont typeface="Arial" panose="020B0604020202020204" pitchFamily="34" charset="0"/>
              <a:buChar char="•"/>
            </a:pPr>
            <a:r>
              <a:rPr lang="en-GB" dirty="0">
                <a:hlinkClick r:id="rId3"/>
              </a:rPr>
              <a:t>Desmopressin</a:t>
            </a:r>
            <a:r>
              <a:rPr lang="en-GB" dirty="0"/>
              <a:t> (</a:t>
            </a:r>
            <a:r>
              <a:rPr lang="en-GB" dirty="0">
                <a:hlinkClick r:id="rId3"/>
              </a:rPr>
              <a:t>DDAVP</a:t>
            </a:r>
            <a:r>
              <a:rPr lang="en-GB" dirty="0"/>
              <a:t>): stimulates </a:t>
            </a:r>
            <a:r>
              <a:rPr lang="en-GB" dirty="0" err="1">
                <a:hlinkClick r:id="rId4"/>
              </a:rPr>
              <a:t>vWF</a:t>
            </a:r>
            <a:r>
              <a:rPr lang="en-GB" dirty="0"/>
              <a:t> release from </a:t>
            </a:r>
            <a:r>
              <a:rPr lang="en-GB" dirty="0">
                <a:hlinkClick r:id="rId5"/>
              </a:rPr>
              <a:t>endothelial</a:t>
            </a:r>
            <a:r>
              <a:rPr lang="en-GB" dirty="0"/>
              <a:t> cells </a:t>
            </a:r>
          </a:p>
          <a:p>
            <a:pPr marL="742950" lvl="1" indent="-285750">
              <a:buFont typeface="Arial" panose="020B0604020202020204" pitchFamily="34" charset="0"/>
              <a:buChar char="•"/>
            </a:pPr>
            <a:r>
              <a:rPr lang="en-GB" dirty="0"/>
              <a:t>Best initial treatment for mild or moderate symptoms (typically type 1 and, sometimes, type 2)</a:t>
            </a:r>
          </a:p>
          <a:p>
            <a:pPr marL="742950" lvl="1" indent="-285750">
              <a:buFont typeface="Arial" panose="020B0604020202020204" pitchFamily="34" charset="0"/>
              <a:buChar char="•"/>
            </a:pPr>
            <a:r>
              <a:rPr lang="en-GB" dirty="0"/>
              <a:t>Not effective for type 3 </a:t>
            </a:r>
          </a:p>
          <a:p>
            <a:r>
              <a:rPr lang="en-GB" dirty="0"/>
              <a:t>Concentrates containing </a:t>
            </a:r>
            <a:r>
              <a:rPr lang="en-GB" dirty="0" err="1">
                <a:hlinkClick r:id="rId4"/>
              </a:rPr>
              <a:t>vWF</a:t>
            </a:r>
            <a:r>
              <a:rPr lang="en-GB" dirty="0"/>
              <a:t> and </a:t>
            </a:r>
            <a:r>
              <a:rPr lang="en-GB" dirty="0">
                <a:hlinkClick r:id="rId6"/>
              </a:rPr>
              <a:t>factor VIII</a:t>
            </a:r>
            <a:r>
              <a:rPr lang="en-GB" dirty="0"/>
              <a:t>: indicated for severe bleeding, as prophylaxis for surgical procedures and if </a:t>
            </a:r>
            <a:r>
              <a:rPr lang="en-GB" dirty="0">
                <a:hlinkClick r:id="rId3"/>
              </a:rPr>
              <a:t>DDAVP</a:t>
            </a:r>
            <a:r>
              <a:rPr lang="en-GB" dirty="0"/>
              <a:t> treatment is ineffective Other treatment options: </a:t>
            </a:r>
            <a:r>
              <a:rPr lang="en-GB" dirty="0">
                <a:hlinkClick r:id="rId7"/>
              </a:rPr>
              <a:t>antifibrinolytic drugs</a:t>
            </a:r>
            <a:r>
              <a:rPr lang="en-GB" dirty="0"/>
              <a:t> (i.e., </a:t>
            </a:r>
            <a:r>
              <a:rPr lang="en-GB" dirty="0">
                <a:hlinkClick r:id="rId8"/>
              </a:rPr>
              <a:t>aminocaproic acid</a:t>
            </a:r>
            <a:r>
              <a:rPr lang="en-GB" dirty="0"/>
              <a:t>, </a:t>
            </a:r>
            <a:r>
              <a:rPr lang="en-GB" dirty="0">
                <a:hlinkClick r:id="rId9"/>
              </a:rPr>
              <a:t>tranexamic acid</a:t>
            </a:r>
            <a:r>
              <a:rPr lang="en-GB" dirty="0"/>
              <a:t>), </a:t>
            </a:r>
            <a:r>
              <a:rPr lang="en-GB" dirty="0">
                <a:hlinkClick r:id="rId10"/>
              </a:rPr>
              <a:t>oral contraceptives</a:t>
            </a:r>
            <a:r>
              <a:rPr lang="en-GB" dirty="0"/>
              <a:t> for </a:t>
            </a:r>
            <a:r>
              <a:rPr lang="en-GB" dirty="0">
                <a:hlinkClick r:id="rId11"/>
              </a:rPr>
              <a:t>menorrhagia</a:t>
            </a:r>
            <a:endParaRPr lang="en-GB" dirty="0"/>
          </a:p>
        </p:txBody>
      </p:sp>
      <p:sp>
        <p:nvSpPr>
          <p:cNvPr id="4" name="Slide Number Placeholder 3"/>
          <p:cNvSpPr>
            <a:spLocks noGrp="1"/>
          </p:cNvSpPr>
          <p:nvPr>
            <p:ph type="sldNum" sz="quarter" idx="5"/>
          </p:nvPr>
        </p:nvSpPr>
        <p:spPr/>
        <p:txBody>
          <a:bodyPr/>
          <a:lstStyle/>
          <a:p>
            <a:fld id="{2E9DA877-D861-481E-9BB4-4963A1C487CB}" type="slidenum">
              <a:rPr lang="en-GB" smtClean="0"/>
              <a:t>10</a:t>
            </a:fld>
            <a:endParaRPr lang="en-GB"/>
          </a:p>
        </p:txBody>
      </p:sp>
    </p:spTree>
    <p:extLst>
      <p:ext uri="{BB962C8B-B14F-4D97-AF65-F5344CB8AC3E}">
        <p14:creationId xmlns:p14="http://schemas.microsoft.com/office/powerpoint/2010/main" val="104396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E9DA877-D861-481E-9BB4-4963A1C487CB}" type="slidenum">
              <a:rPr lang="en-GB" smtClean="0"/>
              <a:t>11</a:t>
            </a:fld>
            <a:endParaRPr lang="en-GB"/>
          </a:p>
        </p:txBody>
      </p:sp>
    </p:spTree>
    <p:extLst>
      <p:ext uri="{BB962C8B-B14F-4D97-AF65-F5344CB8AC3E}">
        <p14:creationId xmlns:p14="http://schemas.microsoft.com/office/powerpoint/2010/main" val="383677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itchFamily="18" charset="0"/>
                <a:ea typeface="+mn-ea"/>
                <a:cs typeface="+mn-cs"/>
              </a:rPr>
              <a:t>ITP is one of the most common autoimmune disorders. Platelets with antibodies on their surface are trapped in the spleen, where they are efficiently removed by splenic macrophages</a:t>
            </a:r>
          </a:p>
          <a:p>
            <a:endParaRPr lang="en-GB" b="1" dirty="0"/>
          </a:p>
          <a:p>
            <a:r>
              <a:rPr lang="en-GB" b="1" dirty="0"/>
              <a:t>Pathophysiology</a:t>
            </a:r>
          </a:p>
          <a:p>
            <a:r>
              <a:rPr lang="en-GB" dirty="0"/>
              <a:t>Antiplatelet antibodies (mostly IgG directed against, e.g., </a:t>
            </a:r>
            <a:r>
              <a:rPr lang="en-GB" dirty="0" err="1"/>
              <a:t>GpIIb</a:t>
            </a:r>
            <a:r>
              <a:rPr lang="en-GB" dirty="0"/>
              <a:t>/IIIa, </a:t>
            </a:r>
            <a:r>
              <a:rPr lang="en-GB" dirty="0" err="1"/>
              <a:t>GpIb</a:t>
            </a:r>
            <a:r>
              <a:rPr lang="en-GB" dirty="0"/>
              <a:t>/IX) bind to surface proteins on platelets → sequestration by spleen and liver → ↓ platelet count → bone marrow megakaryocytes and platelet production increase in response (in most cases) </a:t>
            </a:r>
          </a:p>
          <a:p>
            <a:endParaRPr lang="en-GB" dirty="0"/>
          </a:p>
        </p:txBody>
      </p:sp>
      <p:sp>
        <p:nvSpPr>
          <p:cNvPr id="4" name="Slide Number Placeholder 3"/>
          <p:cNvSpPr>
            <a:spLocks noGrp="1"/>
          </p:cNvSpPr>
          <p:nvPr>
            <p:ph type="sldNum" sz="quarter" idx="5"/>
          </p:nvPr>
        </p:nvSpPr>
        <p:spPr/>
        <p:txBody>
          <a:bodyPr/>
          <a:lstStyle/>
          <a:p>
            <a:fld id="{2E9DA877-D861-481E-9BB4-4963A1C487CB}" type="slidenum">
              <a:rPr lang="en-GB" smtClean="0"/>
              <a:t>14</a:t>
            </a:fld>
            <a:endParaRPr lang="en-GB"/>
          </a:p>
        </p:txBody>
      </p:sp>
    </p:spTree>
    <p:extLst>
      <p:ext uri="{BB962C8B-B14F-4D97-AF65-F5344CB8AC3E}">
        <p14:creationId xmlns:p14="http://schemas.microsoft.com/office/powerpoint/2010/main" val="35863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82C30"/>
                </a:solidFill>
                <a:effectLst/>
                <a:latin typeface="Nunito" pitchFamily="2" charset="0"/>
              </a:rPr>
              <a:t>Finally, most surgical procedures can be performed as long as the platelet count is above 50,000..</a:t>
            </a:r>
          </a:p>
          <a:p>
            <a:r>
              <a:rPr kumimoji="0" lang="en-US" sz="1200" b="0" i="0" u="none" strike="noStrike" kern="1200" cap="none" spc="0" normalizeH="0" baseline="0" noProof="0" dirty="0">
                <a:ln>
                  <a:noFill/>
                </a:ln>
                <a:solidFill>
                  <a:prstClr val="black"/>
                </a:solidFill>
                <a:effectLst/>
                <a:uLnTx/>
                <a:uFillTx/>
                <a:latin typeface="Constantia" pitchFamily="18" charset="0"/>
                <a:ea typeface="+mn-ea"/>
                <a:cs typeface="+mn-cs"/>
              </a:rPr>
              <a:t>Platelets with antibodies on their surface are trapped in the spleen, where they are efficiently removed by splenic macrophages. </a:t>
            </a:r>
            <a:endParaRPr lang="en-GB" dirty="0"/>
          </a:p>
        </p:txBody>
      </p:sp>
      <p:sp>
        <p:nvSpPr>
          <p:cNvPr id="4" name="Slide Number Placeholder 3"/>
          <p:cNvSpPr>
            <a:spLocks noGrp="1"/>
          </p:cNvSpPr>
          <p:nvPr>
            <p:ph type="sldNum" sz="quarter" idx="5"/>
          </p:nvPr>
        </p:nvSpPr>
        <p:spPr/>
        <p:txBody>
          <a:bodyPr/>
          <a:lstStyle/>
          <a:p>
            <a:fld id="{2E9DA877-D861-481E-9BB4-4963A1C487CB}" type="slidenum">
              <a:rPr lang="en-GB" smtClean="0"/>
              <a:t>15</a:t>
            </a:fld>
            <a:endParaRPr lang="en-GB"/>
          </a:p>
        </p:txBody>
      </p:sp>
    </p:spTree>
    <p:extLst>
      <p:ext uri="{BB962C8B-B14F-4D97-AF65-F5344CB8AC3E}">
        <p14:creationId xmlns:p14="http://schemas.microsoft.com/office/powerpoint/2010/main" val="385120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4487-F890-4E61-9E09-C9EFD5E759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562ED14-810E-4098-B3AB-E53535DE7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AE04CF-23E6-4D54-A013-B7F728B2C672}"/>
              </a:ext>
            </a:extLst>
          </p:cNvPr>
          <p:cNvSpPr>
            <a:spLocks noGrp="1"/>
          </p:cNvSpPr>
          <p:nvPr>
            <p:ph type="dt" sz="half" idx="10"/>
          </p:nvPr>
        </p:nvSpPr>
        <p:spPr/>
        <p:txBody>
          <a:bodyPr/>
          <a:lstStyle/>
          <a:p>
            <a:fld id="{C00FF6DE-27C5-499D-989E-2B42A511EC82}" type="datetimeFigureOut">
              <a:rPr lang="en-GB" smtClean="0"/>
              <a:t>25/08/2024</a:t>
            </a:fld>
            <a:endParaRPr lang="en-GB"/>
          </a:p>
        </p:txBody>
      </p:sp>
      <p:sp>
        <p:nvSpPr>
          <p:cNvPr id="5" name="Footer Placeholder 4">
            <a:extLst>
              <a:ext uri="{FF2B5EF4-FFF2-40B4-BE49-F238E27FC236}">
                <a16:creationId xmlns:a16="http://schemas.microsoft.com/office/drawing/2014/main" id="{08CE0BB3-6664-449E-939A-C59081C9AB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473DA-7BD0-4A9C-BB65-8006EA6C2704}"/>
              </a:ext>
            </a:extLst>
          </p:cNvPr>
          <p:cNvSpPr>
            <a:spLocks noGrp="1"/>
          </p:cNvSpPr>
          <p:nvPr>
            <p:ph type="sldNum" sz="quarter" idx="12"/>
          </p:nvPr>
        </p:nvSpPr>
        <p:spPr/>
        <p:txBody>
          <a:bodyPr/>
          <a:lstStyle/>
          <a:p>
            <a:fld id="{7B53D6B1-0F62-4B2C-A8E3-0CEE1F9C0F98}" type="slidenum">
              <a:rPr lang="en-GB" smtClean="0"/>
              <a:t>‹#›</a:t>
            </a:fld>
            <a:endParaRPr lang="en-GB"/>
          </a:p>
        </p:txBody>
      </p:sp>
    </p:spTree>
    <p:extLst>
      <p:ext uri="{BB962C8B-B14F-4D97-AF65-F5344CB8AC3E}">
        <p14:creationId xmlns:p14="http://schemas.microsoft.com/office/powerpoint/2010/main" val="4196148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6A7B-42EB-4392-9059-A1B2A6DE3A5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991490-4C2B-417E-99A1-4201C10E9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01222F-EA72-4C88-BB4C-45FC5AB426D7}"/>
              </a:ext>
            </a:extLst>
          </p:cNvPr>
          <p:cNvSpPr>
            <a:spLocks noGrp="1"/>
          </p:cNvSpPr>
          <p:nvPr>
            <p:ph type="dt" sz="half" idx="10"/>
          </p:nvPr>
        </p:nvSpPr>
        <p:spPr/>
        <p:txBody>
          <a:bodyPr/>
          <a:lstStyle/>
          <a:p>
            <a:fld id="{C00FF6DE-27C5-499D-989E-2B42A511EC82}" type="datetimeFigureOut">
              <a:rPr lang="en-GB" smtClean="0"/>
              <a:t>25/08/2024</a:t>
            </a:fld>
            <a:endParaRPr lang="en-GB"/>
          </a:p>
        </p:txBody>
      </p:sp>
      <p:sp>
        <p:nvSpPr>
          <p:cNvPr id="5" name="Footer Placeholder 4">
            <a:extLst>
              <a:ext uri="{FF2B5EF4-FFF2-40B4-BE49-F238E27FC236}">
                <a16:creationId xmlns:a16="http://schemas.microsoft.com/office/drawing/2014/main" id="{6726C877-D291-40E2-9ABC-70DAE05604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A1CC5D-5482-4354-87A3-18CE106939D9}"/>
              </a:ext>
            </a:extLst>
          </p:cNvPr>
          <p:cNvSpPr>
            <a:spLocks noGrp="1"/>
          </p:cNvSpPr>
          <p:nvPr>
            <p:ph type="sldNum" sz="quarter" idx="12"/>
          </p:nvPr>
        </p:nvSpPr>
        <p:spPr/>
        <p:txBody>
          <a:bodyPr/>
          <a:lstStyle/>
          <a:p>
            <a:fld id="{7B53D6B1-0F62-4B2C-A8E3-0CEE1F9C0F98}" type="slidenum">
              <a:rPr lang="en-GB" smtClean="0"/>
              <a:t>‹#›</a:t>
            </a:fld>
            <a:endParaRPr lang="en-GB"/>
          </a:p>
        </p:txBody>
      </p:sp>
    </p:spTree>
    <p:extLst>
      <p:ext uri="{BB962C8B-B14F-4D97-AF65-F5344CB8AC3E}">
        <p14:creationId xmlns:p14="http://schemas.microsoft.com/office/powerpoint/2010/main" val="868454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7D2096-78D5-4712-A89B-84F49F237B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D926AB-57CD-44D0-9F89-87FEFBD5A8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1770CD-5E55-4D39-8F3A-84F98D64D8BD}"/>
              </a:ext>
            </a:extLst>
          </p:cNvPr>
          <p:cNvSpPr>
            <a:spLocks noGrp="1"/>
          </p:cNvSpPr>
          <p:nvPr>
            <p:ph type="dt" sz="half" idx="10"/>
          </p:nvPr>
        </p:nvSpPr>
        <p:spPr/>
        <p:txBody>
          <a:bodyPr/>
          <a:lstStyle/>
          <a:p>
            <a:fld id="{C00FF6DE-27C5-499D-989E-2B42A511EC82}" type="datetimeFigureOut">
              <a:rPr lang="en-GB" smtClean="0"/>
              <a:t>25/08/2024</a:t>
            </a:fld>
            <a:endParaRPr lang="en-GB"/>
          </a:p>
        </p:txBody>
      </p:sp>
      <p:sp>
        <p:nvSpPr>
          <p:cNvPr id="5" name="Footer Placeholder 4">
            <a:extLst>
              <a:ext uri="{FF2B5EF4-FFF2-40B4-BE49-F238E27FC236}">
                <a16:creationId xmlns:a16="http://schemas.microsoft.com/office/drawing/2014/main" id="{9E55CC56-8A90-4C17-BFDB-2CC5BFD899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73236D-D043-4C5F-81EB-146CE64DCA09}"/>
              </a:ext>
            </a:extLst>
          </p:cNvPr>
          <p:cNvSpPr>
            <a:spLocks noGrp="1"/>
          </p:cNvSpPr>
          <p:nvPr>
            <p:ph type="sldNum" sz="quarter" idx="12"/>
          </p:nvPr>
        </p:nvSpPr>
        <p:spPr/>
        <p:txBody>
          <a:bodyPr/>
          <a:lstStyle/>
          <a:p>
            <a:fld id="{7B53D6B1-0F62-4B2C-A8E3-0CEE1F9C0F98}" type="slidenum">
              <a:rPr lang="en-GB" smtClean="0"/>
              <a:t>‹#›</a:t>
            </a:fld>
            <a:endParaRPr lang="en-GB"/>
          </a:p>
        </p:txBody>
      </p:sp>
    </p:spTree>
    <p:extLst>
      <p:ext uri="{BB962C8B-B14F-4D97-AF65-F5344CB8AC3E}">
        <p14:creationId xmlns:p14="http://schemas.microsoft.com/office/powerpoint/2010/main" val="341452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258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181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402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2B4FF-9F5E-411B-9C22-26E1EA0B16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8EFF07-4E5E-41B2-A011-05F3F56FF5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2B55FC-62F3-4826-9BC5-856C19589DE9}"/>
              </a:ext>
            </a:extLst>
          </p:cNvPr>
          <p:cNvSpPr>
            <a:spLocks noGrp="1"/>
          </p:cNvSpPr>
          <p:nvPr>
            <p:ph type="dt" sz="half" idx="10"/>
          </p:nvPr>
        </p:nvSpPr>
        <p:spPr/>
        <p:txBody>
          <a:bodyPr/>
          <a:lstStyle/>
          <a:p>
            <a:fld id="{C00FF6DE-27C5-499D-989E-2B42A511EC82}" type="datetimeFigureOut">
              <a:rPr lang="en-GB" smtClean="0"/>
              <a:t>25/08/2024</a:t>
            </a:fld>
            <a:endParaRPr lang="en-GB"/>
          </a:p>
        </p:txBody>
      </p:sp>
      <p:sp>
        <p:nvSpPr>
          <p:cNvPr id="5" name="Footer Placeholder 4">
            <a:extLst>
              <a:ext uri="{FF2B5EF4-FFF2-40B4-BE49-F238E27FC236}">
                <a16:creationId xmlns:a16="http://schemas.microsoft.com/office/drawing/2014/main" id="{EC504F5C-FEF5-4FCB-B9A8-8EE9AF1FF7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75717F-8441-4FE3-8940-8604CD0C544F}"/>
              </a:ext>
            </a:extLst>
          </p:cNvPr>
          <p:cNvSpPr>
            <a:spLocks noGrp="1"/>
          </p:cNvSpPr>
          <p:nvPr>
            <p:ph type="sldNum" sz="quarter" idx="12"/>
          </p:nvPr>
        </p:nvSpPr>
        <p:spPr/>
        <p:txBody>
          <a:bodyPr/>
          <a:lstStyle/>
          <a:p>
            <a:fld id="{7B53D6B1-0F62-4B2C-A8E3-0CEE1F9C0F98}" type="slidenum">
              <a:rPr lang="en-GB" smtClean="0"/>
              <a:t>‹#›</a:t>
            </a:fld>
            <a:endParaRPr lang="en-GB"/>
          </a:p>
        </p:txBody>
      </p:sp>
    </p:spTree>
    <p:extLst>
      <p:ext uri="{BB962C8B-B14F-4D97-AF65-F5344CB8AC3E}">
        <p14:creationId xmlns:p14="http://schemas.microsoft.com/office/powerpoint/2010/main" val="90195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19FB-70B1-46D7-A993-738D0E80B7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755EA9-2FAC-4667-BC63-BDFA39F315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B92FF6-65AD-4A7F-9CA0-FAAC231EFE4B}"/>
              </a:ext>
            </a:extLst>
          </p:cNvPr>
          <p:cNvSpPr>
            <a:spLocks noGrp="1"/>
          </p:cNvSpPr>
          <p:nvPr>
            <p:ph type="dt" sz="half" idx="10"/>
          </p:nvPr>
        </p:nvSpPr>
        <p:spPr/>
        <p:txBody>
          <a:bodyPr/>
          <a:lstStyle/>
          <a:p>
            <a:fld id="{C00FF6DE-27C5-499D-989E-2B42A511EC82}" type="datetimeFigureOut">
              <a:rPr lang="en-GB" smtClean="0"/>
              <a:t>25/08/2024</a:t>
            </a:fld>
            <a:endParaRPr lang="en-GB"/>
          </a:p>
        </p:txBody>
      </p:sp>
      <p:sp>
        <p:nvSpPr>
          <p:cNvPr id="5" name="Footer Placeholder 4">
            <a:extLst>
              <a:ext uri="{FF2B5EF4-FFF2-40B4-BE49-F238E27FC236}">
                <a16:creationId xmlns:a16="http://schemas.microsoft.com/office/drawing/2014/main" id="{03907151-0E7E-4150-84D9-7E32426F2D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C39EEA-AF36-4F19-A693-0E1E15D9C67A}"/>
              </a:ext>
            </a:extLst>
          </p:cNvPr>
          <p:cNvSpPr>
            <a:spLocks noGrp="1"/>
          </p:cNvSpPr>
          <p:nvPr>
            <p:ph type="sldNum" sz="quarter" idx="12"/>
          </p:nvPr>
        </p:nvSpPr>
        <p:spPr/>
        <p:txBody>
          <a:bodyPr/>
          <a:lstStyle/>
          <a:p>
            <a:fld id="{7B53D6B1-0F62-4B2C-A8E3-0CEE1F9C0F98}" type="slidenum">
              <a:rPr lang="en-GB" smtClean="0"/>
              <a:t>‹#›</a:t>
            </a:fld>
            <a:endParaRPr lang="en-GB"/>
          </a:p>
        </p:txBody>
      </p:sp>
    </p:spTree>
    <p:extLst>
      <p:ext uri="{BB962C8B-B14F-4D97-AF65-F5344CB8AC3E}">
        <p14:creationId xmlns:p14="http://schemas.microsoft.com/office/powerpoint/2010/main" val="1152719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FB4A4-C2E1-4E5E-BF20-E9A8A095E8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15F086-EA51-4665-84B8-227A0EDA2B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D71CD1F-8743-41F4-9E10-977EE6D6C3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EF9AE7-EB20-451E-BAE4-4B4AD275B476}"/>
              </a:ext>
            </a:extLst>
          </p:cNvPr>
          <p:cNvSpPr>
            <a:spLocks noGrp="1"/>
          </p:cNvSpPr>
          <p:nvPr>
            <p:ph type="dt" sz="half" idx="10"/>
          </p:nvPr>
        </p:nvSpPr>
        <p:spPr/>
        <p:txBody>
          <a:bodyPr/>
          <a:lstStyle/>
          <a:p>
            <a:fld id="{C00FF6DE-27C5-499D-989E-2B42A511EC82}" type="datetimeFigureOut">
              <a:rPr lang="en-GB" smtClean="0"/>
              <a:t>25/08/2024</a:t>
            </a:fld>
            <a:endParaRPr lang="en-GB"/>
          </a:p>
        </p:txBody>
      </p:sp>
      <p:sp>
        <p:nvSpPr>
          <p:cNvPr id="6" name="Footer Placeholder 5">
            <a:extLst>
              <a:ext uri="{FF2B5EF4-FFF2-40B4-BE49-F238E27FC236}">
                <a16:creationId xmlns:a16="http://schemas.microsoft.com/office/drawing/2014/main" id="{39B82AAE-02F8-498B-86F1-9EB313BD64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7374BB-CAF7-4A0F-BCD3-779D18C42954}"/>
              </a:ext>
            </a:extLst>
          </p:cNvPr>
          <p:cNvSpPr>
            <a:spLocks noGrp="1"/>
          </p:cNvSpPr>
          <p:nvPr>
            <p:ph type="sldNum" sz="quarter" idx="12"/>
          </p:nvPr>
        </p:nvSpPr>
        <p:spPr/>
        <p:txBody>
          <a:bodyPr/>
          <a:lstStyle/>
          <a:p>
            <a:fld id="{7B53D6B1-0F62-4B2C-A8E3-0CEE1F9C0F98}" type="slidenum">
              <a:rPr lang="en-GB" smtClean="0"/>
              <a:t>‹#›</a:t>
            </a:fld>
            <a:endParaRPr lang="en-GB"/>
          </a:p>
        </p:txBody>
      </p:sp>
    </p:spTree>
    <p:extLst>
      <p:ext uri="{BB962C8B-B14F-4D97-AF65-F5344CB8AC3E}">
        <p14:creationId xmlns:p14="http://schemas.microsoft.com/office/powerpoint/2010/main" val="299125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9683C-C4F0-406D-910C-414E39B8C7A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C83D10-FBAE-4310-9849-1E839AB056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124650-D8E6-4F03-AD68-814832A70F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51EAC9-DC16-4410-A0E5-C609ECC4DA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3E258B-6B15-498D-AF9B-F0F14D9018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042F45-A43E-4E66-B0F1-647EB28839F8}"/>
              </a:ext>
            </a:extLst>
          </p:cNvPr>
          <p:cNvSpPr>
            <a:spLocks noGrp="1"/>
          </p:cNvSpPr>
          <p:nvPr>
            <p:ph type="dt" sz="half" idx="10"/>
          </p:nvPr>
        </p:nvSpPr>
        <p:spPr/>
        <p:txBody>
          <a:bodyPr/>
          <a:lstStyle/>
          <a:p>
            <a:fld id="{C00FF6DE-27C5-499D-989E-2B42A511EC82}" type="datetimeFigureOut">
              <a:rPr lang="en-GB" smtClean="0"/>
              <a:t>25/08/2024</a:t>
            </a:fld>
            <a:endParaRPr lang="en-GB"/>
          </a:p>
        </p:txBody>
      </p:sp>
      <p:sp>
        <p:nvSpPr>
          <p:cNvPr id="8" name="Footer Placeholder 7">
            <a:extLst>
              <a:ext uri="{FF2B5EF4-FFF2-40B4-BE49-F238E27FC236}">
                <a16:creationId xmlns:a16="http://schemas.microsoft.com/office/drawing/2014/main" id="{44420626-1826-4951-B8FC-23DD97C2CE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0988BEC-EC9B-48E1-837D-82EF9654F5D3}"/>
              </a:ext>
            </a:extLst>
          </p:cNvPr>
          <p:cNvSpPr>
            <a:spLocks noGrp="1"/>
          </p:cNvSpPr>
          <p:nvPr>
            <p:ph type="sldNum" sz="quarter" idx="12"/>
          </p:nvPr>
        </p:nvSpPr>
        <p:spPr/>
        <p:txBody>
          <a:bodyPr/>
          <a:lstStyle/>
          <a:p>
            <a:fld id="{7B53D6B1-0F62-4B2C-A8E3-0CEE1F9C0F98}" type="slidenum">
              <a:rPr lang="en-GB" smtClean="0"/>
              <a:t>‹#›</a:t>
            </a:fld>
            <a:endParaRPr lang="en-GB"/>
          </a:p>
        </p:txBody>
      </p:sp>
    </p:spTree>
    <p:extLst>
      <p:ext uri="{BB962C8B-B14F-4D97-AF65-F5344CB8AC3E}">
        <p14:creationId xmlns:p14="http://schemas.microsoft.com/office/powerpoint/2010/main" val="136098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29CD-C65A-413F-95BD-6CA0F4D6E8A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D55C67-9415-469A-A2C1-467203332A2E}"/>
              </a:ext>
            </a:extLst>
          </p:cNvPr>
          <p:cNvSpPr>
            <a:spLocks noGrp="1"/>
          </p:cNvSpPr>
          <p:nvPr>
            <p:ph type="dt" sz="half" idx="10"/>
          </p:nvPr>
        </p:nvSpPr>
        <p:spPr/>
        <p:txBody>
          <a:bodyPr/>
          <a:lstStyle/>
          <a:p>
            <a:fld id="{C00FF6DE-27C5-499D-989E-2B42A511EC82}" type="datetimeFigureOut">
              <a:rPr lang="en-GB" smtClean="0"/>
              <a:t>25/08/2024</a:t>
            </a:fld>
            <a:endParaRPr lang="en-GB"/>
          </a:p>
        </p:txBody>
      </p:sp>
      <p:sp>
        <p:nvSpPr>
          <p:cNvPr id="4" name="Footer Placeholder 3">
            <a:extLst>
              <a:ext uri="{FF2B5EF4-FFF2-40B4-BE49-F238E27FC236}">
                <a16:creationId xmlns:a16="http://schemas.microsoft.com/office/drawing/2014/main" id="{548E0E97-D6E8-4B76-9AD8-258651DD59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DAC22A-7C28-4D7D-BCD5-8698EE139C76}"/>
              </a:ext>
            </a:extLst>
          </p:cNvPr>
          <p:cNvSpPr>
            <a:spLocks noGrp="1"/>
          </p:cNvSpPr>
          <p:nvPr>
            <p:ph type="sldNum" sz="quarter" idx="12"/>
          </p:nvPr>
        </p:nvSpPr>
        <p:spPr/>
        <p:txBody>
          <a:bodyPr/>
          <a:lstStyle/>
          <a:p>
            <a:fld id="{7B53D6B1-0F62-4B2C-A8E3-0CEE1F9C0F98}" type="slidenum">
              <a:rPr lang="en-GB" smtClean="0"/>
              <a:t>‹#›</a:t>
            </a:fld>
            <a:endParaRPr lang="en-GB"/>
          </a:p>
        </p:txBody>
      </p:sp>
    </p:spTree>
    <p:extLst>
      <p:ext uri="{BB962C8B-B14F-4D97-AF65-F5344CB8AC3E}">
        <p14:creationId xmlns:p14="http://schemas.microsoft.com/office/powerpoint/2010/main" val="1960457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B20302-57C5-444E-98E0-0C3EC9FDD131}"/>
              </a:ext>
            </a:extLst>
          </p:cNvPr>
          <p:cNvSpPr>
            <a:spLocks noGrp="1"/>
          </p:cNvSpPr>
          <p:nvPr>
            <p:ph type="dt" sz="half" idx="10"/>
          </p:nvPr>
        </p:nvSpPr>
        <p:spPr/>
        <p:txBody>
          <a:bodyPr/>
          <a:lstStyle/>
          <a:p>
            <a:fld id="{C00FF6DE-27C5-499D-989E-2B42A511EC82}" type="datetimeFigureOut">
              <a:rPr lang="en-GB" smtClean="0"/>
              <a:t>25/08/2024</a:t>
            </a:fld>
            <a:endParaRPr lang="en-GB"/>
          </a:p>
        </p:txBody>
      </p:sp>
      <p:sp>
        <p:nvSpPr>
          <p:cNvPr id="3" name="Footer Placeholder 2">
            <a:extLst>
              <a:ext uri="{FF2B5EF4-FFF2-40B4-BE49-F238E27FC236}">
                <a16:creationId xmlns:a16="http://schemas.microsoft.com/office/drawing/2014/main" id="{E2943B1F-B5C6-4B57-B5F0-76DD54C4A6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79AD3CD-1C1A-4857-B93A-8C6DC84F6F87}"/>
              </a:ext>
            </a:extLst>
          </p:cNvPr>
          <p:cNvSpPr>
            <a:spLocks noGrp="1"/>
          </p:cNvSpPr>
          <p:nvPr>
            <p:ph type="sldNum" sz="quarter" idx="12"/>
          </p:nvPr>
        </p:nvSpPr>
        <p:spPr/>
        <p:txBody>
          <a:bodyPr/>
          <a:lstStyle/>
          <a:p>
            <a:fld id="{7B53D6B1-0F62-4B2C-A8E3-0CEE1F9C0F98}" type="slidenum">
              <a:rPr lang="en-GB" smtClean="0"/>
              <a:t>‹#›</a:t>
            </a:fld>
            <a:endParaRPr lang="en-GB"/>
          </a:p>
        </p:txBody>
      </p:sp>
    </p:spTree>
    <p:extLst>
      <p:ext uri="{BB962C8B-B14F-4D97-AF65-F5344CB8AC3E}">
        <p14:creationId xmlns:p14="http://schemas.microsoft.com/office/powerpoint/2010/main" val="415971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46B32-A79C-4392-86F0-46BD70C502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9DB483-7D80-4F59-BF34-743854538F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E18236-A0C6-4178-9BFB-EBB11DE40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1F130-8C91-499E-A7C0-041698605236}"/>
              </a:ext>
            </a:extLst>
          </p:cNvPr>
          <p:cNvSpPr>
            <a:spLocks noGrp="1"/>
          </p:cNvSpPr>
          <p:nvPr>
            <p:ph type="dt" sz="half" idx="10"/>
          </p:nvPr>
        </p:nvSpPr>
        <p:spPr/>
        <p:txBody>
          <a:bodyPr/>
          <a:lstStyle/>
          <a:p>
            <a:fld id="{C00FF6DE-27C5-499D-989E-2B42A511EC82}" type="datetimeFigureOut">
              <a:rPr lang="en-GB" smtClean="0"/>
              <a:t>25/08/2024</a:t>
            </a:fld>
            <a:endParaRPr lang="en-GB"/>
          </a:p>
        </p:txBody>
      </p:sp>
      <p:sp>
        <p:nvSpPr>
          <p:cNvPr id="6" name="Footer Placeholder 5">
            <a:extLst>
              <a:ext uri="{FF2B5EF4-FFF2-40B4-BE49-F238E27FC236}">
                <a16:creationId xmlns:a16="http://schemas.microsoft.com/office/drawing/2014/main" id="{625BE4F2-92E8-4FCE-A7EF-49F4C669F6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EB4934-FA86-46D4-A178-DA1E7C502F8B}"/>
              </a:ext>
            </a:extLst>
          </p:cNvPr>
          <p:cNvSpPr>
            <a:spLocks noGrp="1"/>
          </p:cNvSpPr>
          <p:nvPr>
            <p:ph type="sldNum" sz="quarter" idx="12"/>
          </p:nvPr>
        </p:nvSpPr>
        <p:spPr/>
        <p:txBody>
          <a:bodyPr/>
          <a:lstStyle/>
          <a:p>
            <a:fld id="{7B53D6B1-0F62-4B2C-A8E3-0CEE1F9C0F98}" type="slidenum">
              <a:rPr lang="en-GB" smtClean="0"/>
              <a:t>‹#›</a:t>
            </a:fld>
            <a:endParaRPr lang="en-GB"/>
          </a:p>
        </p:txBody>
      </p:sp>
    </p:spTree>
    <p:extLst>
      <p:ext uri="{BB962C8B-B14F-4D97-AF65-F5344CB8AC3E}">
        <p14:creationId xmlns:p14="http://schemas.microsoft.com/office/powerpoint/2010/main" val="3392027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E6237-6B39-46BE-B026-78521275B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4566B82-A9D3-4455-85F3-7751DAB24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C5868C5-100C-49A5-8D1B-33B2514ED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2469F-26FC-4BDB-9A1B-CB75651C7CFF}"/>
              </a:ext>
            </a:extLst>
          </p:cNvPr>
          <p:cNvSpPr>
            <a:spLocks noGrp="1"/>
          </p:cNvSpPr>
          <p:nvPr>
            <p:ph type="dt" sz="half" idx="10"/>
          </p:nvPr>
        </p:nvSpPr>
        <p:spPr/>
        <p:txBody>
          <a:bodyPr/>
          <a:lstStyle/>
          <a:p>
            <a:fld id="{C00FF6DE-27C5-499D-989E-2B42A511EC82}" type="datetimeFigureOut">
              <a:rPr lang="en-GB" smtClean="0"/>
              <a:t>25/08/2024</a:t>
            </a:fld>
            <a:endParaRPr lang="en-GB"/>
          </a:p>
        </p:txBody>
      </p:sp>
      <p:sp>
        <p:nvSpPr>
          <p:cNvPr id="6" name="Footer Placeholder 5">
            <a:extLst>
              <a:ext uri="{FF2B5EF4-FFF2-40B4-BE49-F238E27FC236}">
                <a16:creationId xmlns:a16="http://schemas.microsoft.com/office/drawing/2014/main" id="{0357BFCF-5E32-4490-BEF0-3549732A08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158F24-4F14-4D22-AA14-926B8197EA6A}"/>
              </a:ext>
            </a:extLst>
          </p:cNvPr>
          <p:cNvSpPr>
            <a:spLocks noGrp="1"/>
          </p:cNvSpPr>
          <p:nvPr>
            <p:ph type="sldNum" sz="quarter" idx="12"/>
          </p:nvPr>
        </p:nvSpPr>
        <p:spPr/>
        <p:txBody>
          <a:bodyPr/>
          <a:lstStyle/>
          <a:p>
            <a:fld id="{7B53D6B1-0F62-4B2C-A8E3-0CEE1F9C0F98}" type="slidenum">
              <a:rPr lang="en-GB" smtClean="0"/>
              <a:t>‹#›</a:t>
            </a:fld>
            <a:endParaRPr lang="en-GB"/>
          </a:p>
        </p:txBody>
      </p:sp>
    </p:spTree>
    <p:extLst>
      <p:ext uri="{BB962C8B-B14F-4D97-AF65-F5344CB8AC3E}">
        <p14:creationId xmlns:p14="http://schemas.microsoft.com/office/powerpoint/2010/main" val="238122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C6DE28-49BA-483A-A68C-1603BEE0DD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622321-4C79-4D35-A44C-9B47C05E0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62B8D5-145C-43AD-929E-313AB5E4EA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0FF6DE-27C5-499D-989E-2B42A511EC82}" type="datetimeFigureOut">
              <a:rPr lang="en-GB" smtClean="0"/>
              <a:t>25/08/2024</a:t>
            </a:fld>
            <a:endParaRPr lang="en-GB"/>
          </a:p>
        </p:txBody>
      </p:sp>
      <p:sp>
        <p:nvSpPr>
          <p:cNvPr id="5" name="Footer Placeholder 4">
            <a:extLst>
              <a:ext uri="{FF2B5EF4-FFF2-40B4-BE49-F238E27FC236}">
                <a16:creationId xmlns:a16="http://schemas.microsoft.com/office/drawing/2014/main" id="{F36EB04B-C43E-4D36-B7A6-CA05A6CFA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ADD4026-9DB1-4DF2-A539-64A2A9E11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3D6B1-0F62-4B2C-A8E3-0CEE1F9C0F98}" type="slidenum">
              <a:rPr lang="en-GB" smtClean="0"/>
              <a:t>‹#›</a:t>
            </a:fld>
            <a:endParaRPr lang="en-GB"/>
          </a:p>
        </p:txBody>
      </p:sp>
    </p:spTree>
    <p:extLst>
      <p:ext uri="{BB962C8B-B14F-4D97-AF65-F5344CB8AC3E}">
        <p14:creationId xmlns:p14="http://schemas.microsoft.com/office/powerpoint/2010/main" val="1774161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5DFD94-0E8E-4EB4-B812-4878530781A2}"/>
              </a:ext>
            </a:extLst>
          </p:cNvPr>
          <p:cNvSpPr txBox="1"/>
          <p:nvPr/>
        </p:nvSpPr>
        <p:spPr>
          <a:xfrm>
            <a:off x="2036617" y="1922944"/>
            <a:ext cx="800792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onstantia" panose="02030602050306030303" pitchFamily="18" charset="0"/>
                <a:cs typeface="+mn-cs"/>
              </a:rPr>
              <a:t>Von Willebrand's Disease</a:t>
            </a:r>
            <a:endParaRPr kumimoji="0" lang="en-GB" sz="4400" b="0" i="0" u="none" strike="noStrike" kern="1200" cap="none" spc="0" normalizeH="0" baseline="0" noProof="0" dirty="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433016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B94A93-CF8F-4EAE-8477-4D9C0E680B90}"/>
              </a:ext>
            </a:extLst>
          </p:cNvPr>
          <p:cNvSpPr txBox="1"/>
          <p:nvPr/>
        </p:nvSpPr>
        <p:spPr>
          <a:xfrm>
            <a:off x="207819" y="86916"/>
            <a:ext cx="5029199"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Constantia" pitchFamily="18" charset="0"/>
              </a:rPr>
              <a:t>Treatment of</a:t>
            </a:r>
            <a:endParaRPr kumimoji="0" lang="en-US" sz="4400" b="1" i="0" u="none" strike="noStrike" kern="1200" cap="none" spc="0" normalizeH="0" baseline="0" noProof="0" dirty="0">
              <a:ln>
                <a:noFill/>
              </a:ln>
              <a:solidFill>
                <a:schemeClr val="bg1"/>
              </a:solidFill>
              <a:effectLst/>
              <a:uLnTx/>
              <a:uFillTx/>
              <a:latin typeface="Constantia" panose="02030602050306030303"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onstantia" panose="02030602050306030303" pitchFamily="18" charset="0"/>
                <a:cs typeface="+mn-cs"/>
              </a:rPr>
              <a:t>Von Willebrand's Disease</a:t>
            </a:r>
            <a:endParaRPr kumimoji="0" lang="en-GB" sz="4400" b="0"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D6AC18EB-097F-4AE3-BE7A-4DCAAAFF9E39}"/>
              </a:ext>
            </a:extLst>
          </p:cNvPr>
          <p:cNvSpPr txBox="1"/>
          <p:nvPr/>
        </p:nvSpPr>
        <p:spPr>
          <a:xfrm>
            <a:off x="5813333" y="20166"/>
            <a:ext cx="5992091" cy="3145476"/>
          </a:xfrm>
          <a:prstGeom prst="rect">
            <a:avLst/>
          </a:prstGeom>
          <a:noFill/>
        </p:spPr>
        <p:txBody>
          <a:bodyPr wrap="square">
            <a:spAutoFit/>
          </a:bodyPr>
          <a:lstStyle/>
          <a:p>
            <a:pPr>
              <a:lnSpc>
                <a:spcPct val="90000"/>
              </a:lnSpc>
              <a:buClr>
                <a:srgbClr val="C00000"/>
              </a:buClr>
              <a:buSzPct val="75000"/>
              <a:buFont typeface="Wingdings" pitchFamily="2" charset="2"/>
              <a:buChar char="v"/>
            </a:pPr>
            <a:r>
              <a:rPr lang="en-US" sz="2800" b="1" dirty="0">
                <a:solidFill>
                  <a:srgbClr val="FF0000"/>
                </a:solidFill>
                <a:latin typeface="Constantia" pitchFamily="18" charset="0"/>
              </a:rPr>
              <a:t>DDAVP (deamino-8-arginine vasopressin)</a:t>
            </a:r>
          </a:p>
          <a:p>
            <a:pPr marL="457200" indent="-457200">
              <a:buFont typeface="Wingdings" panose="05000000000000000000" pitchFamily="2" charset="2"/>
              <a:buChar char="Ø"/>
            </a:pPr>
            <a:r>
              <a:rPr lang="en-US" sz="2400" dirty="0">
                <a:latin typeface="Constantia" pitchFamily="18" charset="0"/>
              </a:rPr>
              <a:t>stimulates </a:t>
            </a:r>
            <a:r>
              <a:rPr lang="en-US" sz="2400" dirty="0" err="1">
                <a:latin typeface="Constantia" pitchFamily="18" charset="0"/>
              </a:rPr>
              <a:t>vWF</a:t>
            </a:r>
            <a:r>
              <a:rPr lang="en-US" sz="2400" dirty="0">
                <a:latin typeface="Constantia" pitchFamily="18" charset="0"/>
              </a:rPr>
              <a:t> release from endothelial cells and </a:t>
            </a:r>
            <a:r>
              <a:rPr lang="en-US"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Constantia" pitchFamily="18" charset="0"/>
                <a:sym typeface="Symbol" pitchFamily="18" charset="2"/>
              </a:rPr>
              <a:t> </a:t>
            </a:r>
            <a:r>
              <a:rPr lang="en-US" sz="2400" dirty="0">
                <a:latin typeface="Constantia" pitchFamily="18" charset="0"/>
              </a:rPr>
              <a:t>plasma VWF levels</a:t>
            </a:r>
          </a:p>
          <a:p>
            <a:pPr marL="457200" indent="-457200">
              <a:buFont typeface="Wingdings" panose="05000000000000000000" pitchFamily="2" charset="2"/>
              <a:buChar char="Ø"/>
            </a:pPr>
            <a:r>
              <a:rPr lang="en-GB" sz="2400" dirty="0"/>
              <a:t>for mild or moderate symptoms (typically type 1 ), </a:t>
            </a:r>
            <a:r>
              <a:rPr lang="en-US" sz="2400" dirty="0">
                <a:latin typeface="Constantia" pitchFamily="18" charset="0"/>
              </a:rPr>
              <a:t>not in type 2 disease</a:t>
            </a:r>
          </a:p>
          <a:p>
            <a:pPr marL="457200" indent="-457200">
              <a:buFont typeface="Wingdings" panose="05000000000000000000" pitchFamily="2" charset="2"/>
              <a:buChar char="Ø"/>
            </a:pPr>
            <a:r>
              <a:rPr lang="en-US" sz="2400" dirty="0">
                <a:latin typeface="Constantia" pitchFamily="18" charset="0"/>
              </a:rPr>
              <a:t>Not effective for type 3</a:t>
            </a:r>
          </a:p>
          <a:p>
            <a:pPr marL="457200" indent="-457200">
              <a:buFont typeface="Wingdings" panose="05000000000000000000" pitchFamily="2" charset="2"/>
              <a:buChar char="Ø"/>
            </a:pPr>
            <a:endParaRPr lang="en-US" sz="2800" dirty="0">
              <a:latin typeface="Constantia" pitchFamily="18" charset="0"/>
            </a:endParaRPr>
          </a:p>
        </p:txBody>
      </p:sp>
      <p:sp>
        <p:nvSpPr>
          <p:cNvPr id="5" name="TextBox 4">
            <a:extLst>
              <a:ext uri="{FF2B5EF4-FFF2-40B4-BE49-F238E27FC236}">
                <a16:creationId xmlns:a16="http://schemas.microsoft.com/office/drawing/2014/main" id="{41A22129-C174-4567-B77E-895CE7815BF2}"/>
              </a:ext>
            </a:extLst>
          </p:cNvPr>
          <p:cNvSpPr txBox="1"/>
          <p:nvPr/>
        </p:nvSpPr>
        <p:spPr>
          <a:xfrm>
            <a:off x="1608563" y="4335193"/>
            <a:ext cx="9810286" cy="2843855"/>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C00000"/>
              </a:buClr>
              <a:buSzPct val="75000"/>
              <a:buFont typeface="Wingdings" pitchFamily="2" charset="2"/>
              <a:buChar char="v"/>
              <a:tabLst/>
              <a:defRPr/>
            </a:pPr>
            <a:r>
              <a:rPr kumimoji="0" lang="en-US" sz="2800" b="1" i="0" u="none" strike="noStrike" kern="1200" cap="none" spc="0" normalizeH="0" baseline="0" noProof="0" dirty="0">
                <a:ln>
                  <a:noFill/>
                </a:ln>
                <a:solidFill>
                  <a:srgbClr val="FF0000"/>
                </a:solidFill>
                <a:effectLst/>
                <a:uLnTx/>
                <a:uFillTx/>
                <a:latin typeface="Constantia" pitchFamily="18" charset="0"/>
                <a:ea typeface="+mn-ea"/>
                <a:cs typeface="+mn-cs"/>
              </a:rPr>
              <a:t>Cryoprecipitate</a:t>
            </a:r>
          </a:p>
          <a:p>
            <a:pPr marL="457200" marR="0" lvl="0" indent="-457200" algn="l" defTabSz="914400" rtl="0" eaLnBrk="1" fontAlgn="auto" latinLnBrk="0" hangingPunct="1">
              <a:lnSpc>
                <a:spcPct val="90000"/>
              </a:lnSpc>
              <a:spcBef>
                <a:spcPts val="0"/>
              </a:spcBef>
              <a:spcAft>
                <a:spcPts val="0"/>
              </a:spcAft>
              <a:buClr>
                <a:srgbClr val="C00000"/>
              </a:buClr>
              <a:buSzPct val="75000"/>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Source of fibrinogen, factor VIII and VWF</a:t>
            </a:r>
          </a:p>
          <a:p>
            <a:pPr marL="457200" marR="0" lvl="0" indent="-457200" algn="l" defTabSz="914400" rtl="0" eaLnBrk="1" fontAlgn="auto" latinLnBrk="0" hangingPunct="1">
              <a:lnSpc>
                <a:spcPct val="90000"/>
              </a:lnSpc>
              <a:spcBef>
                <a:spcPts val="0"/>
              </a:spcBef>
              <a:spcAft>
                <a:spcPts val="0"/>
              </a:spcAft>
              <a:buClr>
                <a:srgbClr val="C00000"/>
              </a:buClr>
              <a:buSzPct val="75000"/>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Only plasma fraction contains VWF multimers consistently</a:t>
            </a:r>
          </a:p>
          <a:p>
            <a:pPr marL="457200" marR="0" lvl="0" indent="-457200" algn="l" defTabSz="914400" rtl="0" eaLnBrk="1" fontAlgn="auto" latinLnBrk="0" hangingPunct="1">
              <a:lnSpc>
                <a:spcPct val="90000"/>
              </a:lnSpc>
              <a:spcBef>
                <a:spcPts val="0"/>
              </a:spcBef>
              <a:spcAft>
                <a:spcPts val="0"/>
              </a:spcAft>
              <a:buClr>
                <a:srgbClr val="C00000"/>
              </a:buClr>
              <a:buSzPct val="75000"/>
              <a:buFont typeface="Wingdings" panose="05000000000000000000" pitchFamily="2" charset="2"/>
              <a:buChar char="Ø"/>
              <a:tabLst/>
              <a:defRPr/>
            </a:pPr>
            <a:r>
              <a:rPr lang="en-GB" sz="2400" dirty="0"/>
              <a:t>indicated for severe bleeding, as prophylaxis for surgical procedures and if DDAVP treatment is ineffective</a:t>
            </a:r>
          </a:p>
          <a:p>
            <a:pPr marL="342900" indent="-342900" algn="l">
              <a:buFont typeface="Arial" panose="020B0604020202020204" pitchFamily="34" charset="0"/>
              <a:buChar char="•"/>
            </a:pPr>
            <a:r>
              <a:rPr lang="en-GB" sz="2400" b="0" i="0" u="none" strike="noStrike" baseline="0" dirty="0">
                <a:solidFill>
                  <a:srgbClr val="000000"/>
                </a:solidFill>
                <a:latin typeface="HelveticaNeueLTStd-Roman"/>
              </a:rPr>
              <a:t>not virus-inactivated.</a:t>
            </a:r>
            <a:endParaRPr lang="en-GB" sz="2400" dirty="0"/>
          </a:p>
          <a:p>
            <a:pPr marL="457200" marR="0" lvl="0" indent="-457200" algn="l" defTabSz="914400" rtl="0" eaLnBrk="1" fontAlgn="auto" latinLnBrk="0" hangingPunct="1">
              <a:lnSpc>
                <a:spcPct val="90000"/>
              </a:lnSpc>
              <a:spcBef>
                <a:spcPts val="0"/>
              </a:spcBef>
              <a:spcAft>
                <a:spcPts val="0"/>
              </a:spcAft>
              <a:buClr>
                <a:srgbClr val="C00000"/>
              </a:buClr>
              <a:buSzPct val="75000"/>
              <a:buFont typeface="Wingdings" panose="05000000000000000000" pitchFamily="2" charset="2"/>
              <a:buChar char="Ø"/>
              <a:tabLst/>
              <a:defRPr/>
            </a:pPr>
            <a:endParaRPr kumimoji="0" lang="en-GB" sz="2400" b="0" i="0" u="none" strike="noStrike" kern="1200" cap="none" spc="0" normalizeH="0" baseline="0" noProof="0" dirty="0">
              <a:ln>
                <a:noFill/>
              </a:ln>
              <a:solidFill>
                <a:prstClr val="black"/>
              </a:solidFill>
              <a:effectLst/>
              <a:uLnTx/>
              <a:uFillTx/>
              <a:latin typeface="Constantia" pitchFamily="18" charset="0"/>
              <a:ea typeface="+mn-ea"/>
              <a:cs typeface="+mn-cs"/>
            </a:endParaRPr>
          </a:p>
          <a:p>
            <a:pPr marL="457200" marR="0" lvl="0" indent="-457200" algn="l" defTabSz="914400" rtl="0" eaLnBrk="1" fontAlgn="auto" latinLnBrk="0" hangingPunct="1">
              <a:lnSpc>
                <a:spcPct val="90000"/>
              </a:lnSpc>
              <a:spcBef>
                <a:spcPts val="0"/>
              </a:spcBef>
              <a:spcAft>
                <a:spcPts val="0"/>
              </a:spcAft>
              <a:buClr>
                <a:srgbClr val="C00000"/>
              </a:buClr>
              <a:buSzPct val="75000"/>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endParaRPr>
          </a:p>
        </p:txBody>
      </p:sp>
      <p:sp>
        <p:nvSpPr>
          <p:cNvPr id="2" name="TextBox 1">
            <a:extLst>
              <a:ext uri="{FF2B5EF4-FFF2-40B4-BE49-F238E27FC236}">
                <a16:creationId xmlns:a16="http://schemas.microsoft.com/office/drawing/2014/main" id="{09C5363C-D00A-0EBF-D9E9-F6BF9B223AD2}"/>
              </a:ext>
            </a:extLst>
          </p:cNvPr>
          <p:cNvSpPr txBox="1"/>
          <p:nvPr/>
        </p:nvSpPr>
        <p:spPr>
          <a:xfrm>
            <a:off x="3348700" y="2941908"/>
            <a:ext cx="8660130" cy="1200329"/>
          </a:xfrm>
          <a:prstGeom prst="rect">
            <a:avLst/>
          </a:prstGeom>
          <a:noFill/>
        </p:spPr>
        <p:txBody>
          <a:bodyPr wrap="square" rtlCol="0">
            <a:spAutoFit/>
          </a:bodyPr>
          <a:lstStyle/>
          <a:p>
            <a:r>
              <a:rPr lang="en-GB" sz="2400" b="1" dirty="0">
                <a:solidFill>
                  <a:srgbClr val="000000"/>
                </a:solidFill>
                <a:latin typeface="HelveticaNeueLTStd-Roman"/>
              </a:rPr>
              <a:t>Recombinant VWF </a:t>
            </a:r>
          </a:p>
          <a:p>
            <a:r>
              <a:rPr lang="en-GB" sz="2400" b="1" dirty="0">
                <a:solidFill>
                  <a:srgbClr val="000000"/>
                </a:solidFill>
                <a:latin typeface="HelveticaNeueLTStd-Roman"/>
              </a:rPr>
              <a:t>Plasma-derived </a:t>
            </a:r>
            <a:r>
              <a:rPr lang="en-GB" sz="2400" b="1" i="0" u="none" strike="noStrike" baseline="0" dirty="0">
                <a:solidFill>
                  <a:srgbClr val="000000"/>
                </a:solidFill>
                <a:latin typeface="HelveticaNeueLTStd-Roman"/>
              </a:rPr>
              <a:t>factor VIII concentrates:  contain intact VWF are the mainstay of replacement therapy. </a:t>
            </a:r>
            <a:endParaRPr lang="en-GB" sz="2400" b="1" dirty="0"/>
          </a:p>
        </p:txBody>
      </p:sp>
    </p:spTree>
    <p:extLst>
      <p:ext uri="{BB962C8B-B14F-4D97-AF65-F5344CB8AC3E}">
        <p14:creationId xmlns:p14="http://schemas.microsoft.com/office/powerpoint/2010/main" val="737178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B94A93-CF8F-4EAE-8477-4D9C0E680B90}"/>
              </a:ext>
            </a:extLst>
          </p:cNvPr>
          <p:cNvSpPr txBox="1"/>
          <p:nvPr/>
        </p:nvSpPr>
        <p:spPr>
          <a:xfrm>
            <a:off x="207819" y="86916"/>
            <a:ext cx="5029199"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Constantia" pitchFamily="18" charset="0"/>
              </a:rPr>
              <a:t>Treatment of</a:t>
            </a:r>
            <a:endParaRPr kumimoji="0" lang="en-US" sz="4400" b="1" i="0" u="none" strike="noStrike" kern="1200" cap="none" spc="0" normalizeH="0" baseline="0" noProof="0" dirty="0">
              <a:ln>
                <a:noFill/>
              </a:ln>
              <a:solidFill>
                <a:schemeClr val="bg1"/>
              </a:solidFill>
              <a:effectLst/>
              <a:uLnTx/>
              <a:uFillTx/>
              <a:latin typeface="Constantia" panose="02030602050306030303"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onstantia" panose="02030602050306030303" pitchFamily="18" charset="0"/>
                <a:cs typeface="+mn-cs"/>
              </a:rPr>
              <a:t>Von Willebrand's Disease</a:t>
            </a:r>
            <a:endParaRPr kumimoji="0" lang="en-GB" sz="4400" b="0"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D6AC18EB-097F-4AE3-BE7A-4DCAAAFF9E39}"/>
              </a:ext>
            </a:extLst>
          </p:cNvPr>
          <p:cNvSpPr txBox="1"/>
          <p:nvPr/>
        </p:nvSpPr>
        <p:spPr>
          <a:xfrm>
            <a:off x="1694563" y="4647427"/>
            <a:ext cx="10281424" cy="1643527"/>
          </a:xfrm>
          <a:prstGeom prst="rect">
            <a:avLst/>
          </a:prstGeom>
          <a:noFill/>
        </p:spPr>
        <p:txBody>
          <a:bodyPr wrap="square">
            <a:spAutoFit/>
          </a:bodyPr>
          <a:lstStyle/>
          <a:p>
            <a:pPr>
              <a:lnSpc>
                <a:spcPct val="90000"/>
              </a:lnSpc>
              <a:buClr>
                <a:srgbClr val="C00000"/>
              </a:buClr>
              <a:buSzPct val="75000"/>
              <a:buFont typeface="Wingdings" pitchFamily="2" charset="2"/>
              <a:buChar char="v"/>
            </a:pPr>
            <a:r>
              <a:rPr lang="en-US" sz="2800" dirty="0">
                <a:solidFill>
                  <a:srgbClr val="FF0000"/>
                </a:solidFill>
                <a:latin typeface="Constantia" pitchFamily="18" charset="0"/>
              </a:rPr>
              <a:t>ANTIFIBRINOLYTICS: </a:t>
            </a:r>
            <a:r>
              <a:rPr lang="en-US" sz="2800" dirty="0">
                <a:latin typeface="Constantia" pitchFamily="18" charset="0"/>
              </a:rPr>
              <a:t>Aminocaproic acid and tranexamic acid Indication: prior to dental procedure, nose and mouth bleeds, and for menorrhagia.</a:t>
            </a:r>
          </a:p>
          <a:p>
            <a:pPr>
              <a:lnSpc>
                <a:spcPct val="90000"/>
              </a:lnSpc>
              <a:buClr>
                <a:srgbClr val="C00000"/>
              </a:buClr>
              <a:buSzPct val="75000"/>
              <a:buFont typeface="Wingdings" pitchFamily="2" charset="2"/>
              <a:buChar char="v"/>
            </a:pPr>
            <a:r>
              <a:rPr lang="en-GB" sz="2800" dirty="0"/>
              <a:t>Oral contraceptives for menorrhagia</a:t>
            </a:r>
            <a:endParaRPr lang="en-US" sz="2800" dirty="0">
              <a:latin typeface="Constantia" pitchFamily="18" charset="0"/>
            </a:endParaRPr>
          </a:p>
        </p:txBody>
      </p:sp>
      <p:sp>
        <p:nvSpPr>
          <p:cNvPr id="5" name="TextBox 4">
            <a:extLst>
              <a:ext uri="{FF2B5EF4-FFF2-40B4-BE49-F238E27FC236}">
                <a16:creationId xmlns:a16="http://schemas.microsoft.com/office/drawing/2014/main" id="{99CBB36E-88E1-4815-B148-767E689142AE}"/>
              </a:ext>
            </a:extLst>
          </p:cNvPr>
          <p:cNvSpPr txBox="1"/>
          <p:nvPr/>
        </p:nvSpPr>
        <p:spPr>
          <a:xfrm>
            <a:off x="4189529" y="2455056"/>
            <a:ext cx="7427642" cy="1569660"/>
          </a:xfrm>
          <a:prstGeom prst="rect">
            <a:avLst/>
          </a:prstGeom>
          <a:noFill/>
        </p:spPr>
        <p:txBody>
          <a:bodyPr wrap="square">
            <a:spAutoFit/>
          </a:bodyPr>
          <a:lstStyle/>
          <a:p>
            <a:r>
              <a:rPr lang="en-US" sz="2400" b="1" dirty="0">
                <a:highlight>
                  <a:srgbClr val="FFFF00"/>
                </a:highlight>
              </a:rPr>
              <a:t>Platelet aggregation inhibitors </a:t>
            </a:r>
            <a:r>
              <a:rPr lang="en-US" sz="2400" b="1" dirty="0"/>
              <a:t>(</a:t>
            </a:r>
            <a:r>
              <a:rPr lang="en-US" sz="2400" dirty="0"/>
              <a:t>e.g., aspirin, NSAIDs, clopidogrel) and intramuscular injections are contraindicated in VWD because they further increase the risk of bleeding</a:t>
            </a:r>
            <a:r>
              <a:rPr lang="en-US" dirty="0"/>
              <a:t>!</a:t>
            </a:r>
            <a:endParaRPr lang="en-GB" dirty="0"/>
          </a:p>
        </p:txBody>
      </p:sp>
    </p:spTree>
    <p:extLst>
      <p:ext uri="{BB962C8B-B14F-4D97-AF65-F5344CB8AC3E}">
        <p14:creationId xmlns:p14="http://schemas.microsoft.com/office/powerpoint/2010/main" val="1325968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C5CAE2-DA6E-F0F5-FDDA-9C1890494102}"/>
              </a:ext>
            </a:extLst>
          </p:cNvPr>
          <p:cNvSpPr txBox="1"/>
          <p:nvPr/>
        </p:nvSpPr>
        <p:spPr>
          <a:xfrm>
            <a:off x="5374511" y="1279163"/>
            <a:ext cx="6817489" cy="1323439"/>
          </a:xfrm>
          <a:prstGeom prst="rect">
            <a:avLst/>
          </a:prstGeom>
          <a:noFill/>
        </p:spPr>
        <p:txBody>
          <a:bodyPr wrap="square">
            <a:spAutoFit/>
          </a:bodyPr>
          <a:lstStyle/>
          <a:p>
            <a:pPr marL="285750" indent="-285750">
              <a:buFont typeface="Wingdings" panose="05000000000000000000" pitchFamily="2" charset="2"/>
              <a:buChar char="q"/>
            </a:pPr>
            <a:r>
              <a:rPr lang="en-US" sz="2000" dirty="0"/>
              <a:t>Unfractionated heparin : antidote protamine sulfate</a:t>
            </a:r>
          </a:p>
          <a:p>
            <a:pPr marL="285750" indent="-285750">
              <a:buFont typeface="Wingdings" panose="05000000000000000000" pitchFamily="2" charset="2"/>
              <a:buChar char="q"/>
            </a:pPr>
            <a:r>
              <a:rPr lang="en-US" sz="2000" dirty="0"/>
              <a:t>Low-molecular W heparin: protamine sulfate works incompletely.</a:t>
            </a:r>
          </a:p>
          <a:p>
            <a:endParaRPr lang="en-US" sz="2000" dirty="0"/>
          </a:p>
        </p:txBody>
      </p:sp>
      <p:sp>
        <p:nvSpPr>
          <p:cNvPr id="4" name="TextBox 3">
            <a:extLst>
              <a:ext uri="{FF2B5EF4-FFF2-40B4-BE49-F238E27FC236}">
                <a16:creationId xmlns:a16="http://schemas.microsoft.com/office/drawing/2014/main" id="{7D2A421A-EC69-CEB2-573F-61962CC9ADB5}"/>
              </a:ext>
            </a:extLst>
          </p:cNvPr>
          <p:cNvSpPr txBox="1"/>
          <p:nvPr/>
        </p:nvSpPr>
        <p:spPr>
          <a:xfrm>
            <a:off x="6215605" y="173621"/>
            <a:ext cx="5602147" cy="646331"/>
          </a:xfrm>
          <a:prstGeom prst="rect">
            <a:avLst/>
          </a:prstGeom>
          <a:noFill/>
        </p:spPr>
        <p:txBody>
          <a:bodyPr wrap="square" rtlCol="0">
            <a:spAutoFit/>
          </a:bodyPr>
          <a:lstStyle/>
          <a:p>
            <a:r>
              <a:rPr lang="en-US" sz="3600" b="1" dirty="0"/>
              <a:t>Medications &amp; bleeding</a:t>
            </a:r>
          </a:p>
        </p:txBody>
      </p:sp>
      <p:sp>
        <p:nvSpPr>
          <p:cNvPr id="8" name="TextBox 7">
            <a:extLst>
              <a:ext uri="{FF2B5EF4-FFF2-40B4-BE49-F238E27FC236}">
                <a16:creationId xmlns:a16="http://schemas.microsoft.com/office/drawing/2014/main" id="{D55F532F-D770-CB78-3612-42E56E883F16}"/>
              </a:ext>
            </a:extLst>
          </p:cNvPr>
          <p:cNvSpPr txBox="1"/>
          <p:nvPr/>
        </p:nvSpPr>
        <p:spPr>
          <a:xfrm>
            <a:off x="1562583" y="3811012"/>
            <a:ext cx="10428789"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Treatment of warfarin-related bleeding depends on the acuity of the bleed.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Slowly growing thigh hematoma:  </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vitamin K and fresh frozen plasma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(higher volume and infused slowly )- taking effect over a couple of hours.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life-threatening intracerebral bleed, (low-volume </a:t>
            </a:r>
            <a:r>
              <a:rPr kumimoji="0" lang="en-US"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prothrombin complex concentrates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contain (1972); rapidly and begins working within 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Xa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inhibitors and direct thrombin inhibitors:  prothrombin complex concentrate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 </a:t>
            </a:r>
          </a:p>
        </p:txBody>
      </p:sp>
      <p:sp>
        <p:nvSpPr>
          <p:cNvPr id="10" name="TextBox 9">
            <a:extLst>
              <a:ext uri="{FF2B5EF4-FFF2-40B4-BE49-F238E27FC236}">
                <a16:creationId xmlns:a16="http://schemas.microsoft.com/office/drawing/2014/main" id="{40EB15A6-6CCF-F3DE-545C-DDCC79BB0253}"/>
              </a:ext>
            </a:extLst>
          </p:cNvPr>
          <p:cNvSpPr txBox="1"/>
          <p:nvPr/>
        </p:nvSpPr>
        <p:spPr>
          <a:xfrm>
            <a:off x="3592011" y="2848823"/>
            <a:ext cx="8599989" cy="646331"/>
          </a:xfrm>
          <a:prstGeom prst="rect">
            <a:avLst/>
          </a:prstGeom>
          <a:noFill/>
        </p:spPr>
        <p:txBody>
          <a:bodyPr wrap="square">
            <a:spAutoFit/>
          </a:bodyPr>
          <a:lstStyle/>
          <a:p>
            <a:r>
              <a:rPr lang="en-US" b="1" dirty="0"/>
              <a:t>Warfarin: ↑ PT, inhibits liver enzyme vitamin K epoxide reductase, (1972) + protein C and S. </a:t>
            </a:r>
          </a:p>
        </p:txBody>
      </p:sp>
    </p:spTree>
    <p:extLst>
      <p:ext uri="{BB962C8B-B14F-4D97-AF65-F5344CB8AC3E}">
        <p14:creationId xmlns:p14="http://schemas.microsoft.com/office/powerpoint/2010/main" val="1414770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25DFDE-2D61-4246-9AEE-658CC4418B14}"/>
              </a:ext>
            </a:extLst>
          </p:cNvPr>
          <p:cNvPicPr>
            <a:picLocks noChangeAspect="1"/>
          </p:cNvPicPr>
          <p:nvPr/>
        </p:nvPicPr>
        <p:blipFill rotWithShape="1">
          <a:blip r:embed="rId2"/>
          <a:srcRect t="24312" r="5327" b="4919"/>
          <a:stretch/>
        </p:blipFill>
        <p:spPr>
          <a:xfrm>
            <a:off x="0" y="10"/>
            <a:ext cx="12191980" cy="6857990"/>
          </a:xfrm>
          <a:prstGeom prst="rect">
            <a:avLst/>
          </a:prstGeom>
        </p:spPr>
      </p:pic>
      <p:sp>
        <p:nvSpPr>
          <p:cNvPr id="2" name="Rectangle 1">
            <a:extLst>
              <a:ext uri="{FF2B5EF4-FFF2-40B4-BE49-F238E27FC236}">
                <a16:creationId xmlns:a16="http://schemas.microsoft.com/office/drawing/2014/main" id="{B4E7995C-C0E2-4F37-9BAE-6A823DE41DC4}"/>
              </a:ext>
            </a:extLst>
          </p:cNvPr>
          <p:cNvSpPr/>
          <p:nvPr/>
        </p:nvSpPr>
        <p:spPr>
          <a:xfrm>
            <a:off x="1215410" y="2311979"/>
            <a:ext cx="10002644" cy="111701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42C9280-90EF-4201-BFE3-8369F4B5DA36}"/>
              </a:ext>
            </a:extLst>
          </p:cNvPr>
          <p:cNvSpPr txBox="1"/>
          <p:nvPr/>
        </p:nvSpPr>
        <p:spPr>
          <a:xfrm>
            <a:off x="1713624" y="2197999"/>
            <a:ext cx="10567566" cy="134497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dirty="0">
                <a:latin typeface="+mj-lt"/>
                <a:ea typeface="+mj-ea"/>
                <a:cs typeface="+mj-cs"/>
              </a:rPr>
              <a:t>Autoimmune Thrombocytopenia</a:t>
            </a:r>
          </a:p>
        </p:txBody>
      </p:sp>
    </p:spTree>
    <p:extLst>
      <p:ext uri="{BB962C8B-B14F-4D97-AF65-F5344CB8AC3E}">
        <p14:creationId xmlns:p14="http://schemas.microsoft.com/office/powerpoint/2010/main" val="3959130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16531A-515E-4696-9E83-C70D26E76398}"/>
              </a:ext>
            </a:extLst>
          </p:cNvPr>
          <p:cNvPicPr>
            <a:picLocks noChangeAspect="1"/>
          </p:cNvPicPr>
          <p:nvPr/>
        </p:nvPicPr>
        <p:blipFill rotWithShape="1">
          <a:blip r:embed="rId3"/>
          <a:srcRect/>
          <a:stretch/>
        </p:blipFill>
        <p:spPr>
          <a:xfrm>
            <a:off x="0" y="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AEE9807-E399-4E24-91A0-7EAD5A522908}"/>
              </a:ext>
            </a:extLst>
          </p:cNvPr>
          <p:cNvSpPr txBox="1"/>
          <p:nvPr/>
        </p:nvSpPr>
        <p:spPr>
          <a:xfrm>
            <a:off x="0" y="2880250"/>
            <a:ext cx="6579220" cy="2462491"/>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tabLst>
                <a:tab pos="55563" algn="l"/>
                <a:tab pos="166688" algn="l"/>
              </a:tabLst>
            </a:pPr>
            <a:r>
              <a:rPr lang="en-US" b="1" dirty="0"/>
              <a:t>Primary ITP</a:t>
            </a:r>
            <a:r>
              <a:rPr lang="en-US" dirty="0"/>
              <a:t>: isolated thrombocytopenia (&lt; 100,000/mm3) </a:t>
            </a:r>
          </a:p>
          <a:p>
            <a:pPr>
              <a:lnSpc>
                <a:spcPct val="90000"/>
              </a:lnSpc>
              <a:spcAft>
                <a:spcPts val="600"/>
              </a:spcAft>
              <a:tabLst>
                <a:tab pos="55563" algn="l"/>
                <a:tab pos="166688" algn="l"/>
              </a:tabLst>
            </a:pPr>
            <a:r>
              <a:rPr lang="en-US" dirty="0"/>
              <a:t>      with no known precipitating </a:t>
            </a:r>
          </a:p>
          <a:p>
            <a:pPr indent="-228600">
              <a:lnSpc>
                <a:spcPct val="90000"/>
              </a:lnSpc>
              <a:spcAft>
                <a:spcPts val="600"/>
              </a:spcAft>
              <a:buFont typeface="Arial" panose="020B0604020202020204" pitchFamily="34" charset="0"/>
              <a:buChar char="•"/>
              <a:tabLst>
                <a:tab pos="55563" algn="l"/>
                <a:tab pos="166688" algn="l"/>
              </a:tabLst>
            </a:pPr>
            <a:r>
              <a:rPr lang="en-US" b="1" dirty="0"/>
              <a:t>Secondary ITP</a:t>
            </a:r>
            <a:r>
              <a:rPr lang="en-US" dirty="0"/>
              <a:t>: isolated thrombocytopenia secondary to an identifiable trigger such as SLE, APS, HCV, HIV.</a:t>
            </a:r>
          </a:p>
          <a:p>
            <a:pPr indent="-228600">
              <a:lnSpc>
                <a:spcPct val="90000"/>
              </a:lnSpc>
              <a:spcAft>
                <a:spcPts val="600"/>
              </a:spcAft>
              <a:buFont typeface="Arial" panose="020B0604020202020204" pitchFamily="34" charset="0"/>
              <a:buChar char="•"/>
              <a:tabLst>
                <a:tab pos="55563" algn="l"/>
                <a:tab pos="166688" algn="l"/>
              </a:tabLst>
            </a:pPr>
            <a:r>
              <a:rPr lang="en-US" dirty="0"/>
              <a:t>Malignancy: lymphoma, leukemia (CLL)</a:t>
            </a:r>
          </a:p>
          <a:p>
            <a:pPr indent="-228600">
              <a:lnSpc>
                <a:spcPct val="90000"/>
              </a:lnSpc>
              <a:spcAft>
                <a:spcPts val="600"/>
              </a:spcAft>
              <a:buFont typeface="Arial" panose="020B0604020202020204" pitchFamily="34" charset="0"/>
              <a:buChar char="•"/>
              <a:tabLst>
                <a:tab pos="55563" algn="l"/>
                <a:tab pos="166688" algn="l"/>
              </a:tabLst>
            </a:pPr>
            <a:r>
              <a:rPr lang="en-US" dirty="0"/>
              <a:t>Drugs: quinine, carbamazepine, heparin, vaccines, linezolid, sulfonamides, vancomycin.</a:t>
            </a:r>
          </a:p>
        </p:txBody>
      </p:sp>
      <p:sp>
        <p:nvSpPr>
          <p:cNvPr id="6" name="TextBox 5">
            <a:extLst>
              <a:ext uri="{FF2B5EF4-FFF2-40B4-BE49-F238E27FC236}">
                <a16:creationId xmlns:a16="http://schemas.microsoft.com/office/drawing/2014/main" id="{4CD9C595-1D83-4160-9F5A-82269199C602}"/>
              </a:ext>
            </a:extLst>
          </p:cNvPr>
          <p:cNvSpPr txBox="1"/>
          <p:nvPr/>
        </p:nvSpPr>
        <p:spPr>
          <a:xfrm>
            <a:off x="6746488" y="334537"/>
            <a:ext cx="2163336" cy="369332"/>
          </a:xfrm>
          <a:prstGeom prst="rect">
            <a:avLst/>
          </a:prstGeom>
          <a:noFill/>
        </p:spPr>
        <p:txBody>
          <a:bodyPr wrap="square" rtlCol="0">
            <a:spAutoFit/>
          </a:bodyPr>
          <a:lstStyle/>
          <a:p>
            <a:endParaRPr lang="en-GB" dirty="0"/>
          </a:p>
        </p:txBody>
      </p:sp>
      <p:sp>
        <p:nvSpPr>
          <p:cNvPr id="7" name="TextBox 6">
            <a:extLst>
              <a:ext uri="{FF2B5EF4-FFF2-40B4-BE49-F238E27FC236}">
                <a16:creationId xmlns:a16="http://schemas.microsoft.com/office/drawing/2014/main" id="{DEC7E792-E111-49EE-9FF1-10CC77D8ACB9}"/>
              </a:ext>
            </a:extLst>
          </p:cNvPr>
          <p:cNvSpPr txBox="1"/>
          <p:nvPr/>
        </p:nvSpPr>
        <p:spPr>
          <a:xfrm>
            <a:off x="1668122" y="1188034"/>
            <a:ext cx="2955073" cy="707886"/>
          </a:xfrm>
          <a:prstGeom prst="rect">
            <a:avLst/>
          </a:prstGeom>
          <a:noFill/>
        </p:spPr>
        <p:txBody>
          <a:bodyPr wrap="square" rtlCol="0">
            <a:spAutoFit/>
          </a:bodyPr>
          <a:lstStyle/>
          <a:p>
            <a:r>
              <a:rPr lang="en-US" sz="4000" b="1" dirty="0"/>
              <a:t>Definition</a:t>
            </a:r>
            <a:endParaRPr lang="en-GB" sz="4000" b="1" dirty="0"/>
          </a:p>
        </p:txBody>
      </p:sp>
      <p:sp>
        <p:nvSpPr>
          <p:cNvPr id="8" name="TextBox 7">
            <a:extLst>
              <a:ext uri="{FF2B5EF4-FFF2-40B4-BE49-F238E27FC236}">
                <a16:creationId xmlns:a16="http://schemas.microsoft.com/office/drawing/2014/main" id="{56D9E34D-3B87-4588-B533-766D49F6894C}"/>
              </a:ext>
            </a:extLst>
          </p:cNvPr>
          <p:cNvSpPr txBox="1"/>
          <p:nvPr/>
        </p:nvSpPr>
        <p:spPr>
          <a:xfrm>
            <a:off x="226741" y="2247764"/>
            <a:ext cx="5720576" cy="646331"/>
          </a:xfrm>
          <a:prstGeom prst="rect">
            <a:avLst/>
          </a:prstGeom>
          <a:noFill/>
        </p:spPr>
        <p:txBody>
          <a:bodyPr wrap="square" rtlCol="0">
            <a:spAutoFit/>
          </a:bodyPr>
          <a:lstStyle/>
          <a:p>
            <a:r>
              <a:rPr lang="en-US" sz="1800" b="1" dirty="0"/>
              <a:t>Immune thrombocytopenia:  </a:t>
            </a:r>
            <a:r>
              <a:rPr lang="en-US" sz="1800" dirty="0"/>
              <a:t>idiopathic </a:t>
            </a:r>
            <a:r>
              <a:rPr lang="en-US" sz="1800" dirty="0" err="1"/>
              <a:t>thrombocytop</a:t>
            </a:r>
            <a:endParaRPr lang="en-US" sz="1800" dirty="0"/>
          </a:p>
          <a:p>
            <a:r>
              <a:rPr lang="en-US" sz="1800" dirty="0" err="1"/>
              <a:t>enic</a:t>
            </a:r>
            <a:r>
              <a:rPr lang="en-US" sz="1800" dirty="0"/>
              <a:t> purpura  (outdated</a:t>
            </a:r>
            <a:r>
              <a:rPr lang="en-US" dirty="0"/>
              <a:t>): autoimmune disorder </a:t>
            </a:r>
            <a:endParaRPr lang="en-GB" dirty="0"/>
          </a:p>
        </p:txBody>
      </p:sp>
      <p:sp>
        <p:nvSpPr>
          <p:cNvPr id="9" name="TextBox 8">
            <a:extLst>
              <a:ext uri="{FF2B5EF4-FFF2-40B4-BE49-F238E27FC236}">
                <a16:creationId xmlns:a16="http://schemas.microsoft.com/office/drawing/2014/main" id="{88C33D3B-D088-46AA-8CA9-2CBACBF6DADD}"/>
              </a:ext>
            </a:extLst>
          </p:cNvPr>
          <p:cNvSpPr txBox="1"/>
          <p:nvPr/>
        </p:nvSpPr>
        <p:spPr>
          <a:xfrm>
            <a:off x="641605" y="5342741"/>
            <a:ext cx="4226312" cy="1348061"/>
          </a:xfrm>
          <a:prstGeom prst="rect">
            <a:avLst/>
          </a:prstGeom>
          <a:noFill/>
        </p:spPr>
        <p:txBody>
          <a:bodyPr wrap="square" rtlCol="0">
            <a:spAutoFit/>
          </a:bodyPr>
          <a:lstStyle/>
          <a:p>
            <a:pPr indent="-228600">
              <a:lnSpc>
                <a:spcPct val="90000"/>
              </a:lnSpc>
              <a:spcAft>
                <a:spcPts val="600"/>
              </a:spcAft>
              <a:buFont typeface="Arial" panose="020B0604020202020204" pitchFamily="34" charset="0"/>
              <a:buChar char="•"/>
              <a:tabLst>
                <a:tab pos="55563" algn="l"/>
                <a:tab pos="166688" algn="l"/>
              </a:tabLst>
            </a:pPr>
            <a:r>
              <a:rPr lang="en-US" b="1" dirty="0"/>
              <a:t>Newly diagnosed ITP</a:t>
            </a:r>
            <a:r>
              <a:rPr lang="en-US" dirty="0"/>
              <a:t>: first 3 months </a:t>
            </a:r>
          </a:p>
          <a:p>
            <a:pPr indent="-228600">
              <a:lnSpc>
                <a:spcPct val="90000"/>
              </a:lnSpc>
              <a:spcAft>
                <a:spcPts val="600"/>
              </a:spcAft>
              <a:buFont typeface="Arial" panose="020B0604020202020204" pitchFamily="34" charset="0"/>
              <a:buChar char="•"/>
              <a:tabLst>
                <a:tab pos="55563" algn="l"/>
                <a:tab pos="166688" algn="l"/>
              </a:tabLst>
            </a:pPr>
            <a:r>
              <a:rPr lang="en-US" b="1" dirty="0"/>
              <a:t>Persistent ITP</a:t>
            </a:r>
            <a:r>
              <a:rPr lang="en-US" dirty="0"/>
              <a:t>: ITP lasting 3–12 months</a:t>
            </a:r>
          </a:p>
          <a:p>
            <a:pPr indent="-228600">
              <a:lnSpc>
                <a:spcPct val="90000"/>
              </a:lnSpc>
              <a:spcAft>
                <a:spcPts val="600"/>
              </a:spcAft>
              <a:buFont typeface="Arial" panose="020B0604020202020204" pitchFamily="34" charset="0"/>
              <a:buChar char="•"/>
              <a:tabLst>
                <a:tab pos="55563" algn="l"/>
                <a:tab pos="166688" algn="l"/>
              </a:tabLst>
            </a:pPr>
            <a:r>
              <a:rPr lang="en-US" b="1" dirty="0"/>
              <a:t>Chronic ITP</a:t>
            </a:r>
            <a:r>
              <a:rPr lang="en-US" dirty="0"/>
              <a:t>: ITP lasting &gt; 12 months</a:t>
            </a:r>
          </a:p>
          <a:p>
            <a:endParaRPr lang="en-GB" dirty="0"/>
          </a:p>
        </p:txBody>
      </p:sp>
      <p:sp>
        <p:nvSpPr>
          <p:cNvPr id="10" name="Oval 9">
            <a:extLst>
              <a:ext uri="{FF2B5EF4-FFF2-40B4-BE49-F238E27FC236}">
                <a16:creationId xmlns:a16="http://schemas.microsoft.com/office/drawing/2014/main" id="{A499386C-36B3-40F5-A1BF-65408693C26B}"/>
              </a:ext>
            </a:extLst>
          </p:cNvPr>
          <p:cNvSpPr/>
          <p:nvPr/>
        </p:nvSpPr>
        <p:spPr>
          <a:xfrm>
            <a:off x="8229600" y="219660"/>
            <a:ext cx="3735659" cy="36116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b="1" dirty="0">
              <a:solidFill>
                <a:schemeClr val="tx1"/>
              </a:solidFill>
            </a:endParaRPr>
          </a:p>
        </p:txBody>
      </p:sp>
      <p:sp>
        <p:nvSpPr>
          <p:cNvPr id="12" name="TextBox 11">
            <a:extLst>
              <a:ext uri="{FF2B5EF4-FFF2-40B4-BE49-F238E27FC236}">
                <a16:creationId xmlns:a16="http://schemas.microsoft.com/office/drawing/2014/main" id="{50B4A986-D8C0-4548-A3E1-9E4B300EF54F}"/>
              </a:ext>
            </a:extLst>
          </p:cNvPr>
          <p:cNvSpPr txBox="1"/>
          <p:nvPr/>
        </p:nvSpPr>
        <p:spPr>
          <a:xfrm>
            <a:off x="8400912" y="1157256"/>
            <a:ext cx="3631486" cy="1477328"/>
          </a:xfrm>
          <a:prstGeom prst="rect">
            <a:avLst/>
          </a:prstGeom>
          <a:noFill/>
        </p:spPr>
        <p:txBody>
          <a:bodyPr wrap="square" rtlCol="0">
            <a:spAutoFit/>
          </a:bodyPr>
          <a:lstStyle/>
          <a:p>
            <a:pPr algn="ctr"/>
            <a:r>
              <a:rPr lang="en-GB" b="1" dirty="0">
                <a:solidFill>
                  <a:schemeClr val="tx1"/>
                </a:solidFill>
              </a:rPr>
              <a:t>caused by </a:t>
            </a:r>
          </a:p>
          <a:p>
            <a:pPr algn="ctr"/>
            <a:endParaRPr lang="en-GB" b="1" dirty="0"/>
          </a:p>
          <a:p>
            <a:pPr algn="ctr"/>
            <a:r>
              <a:rPr lang="en-GB" b="1" dirty="0"/>
              <a:t>Antiplatelet antibodies (mostly IgG directed against, e.g., </a:t>
            </a:r>
            <a:r>
              <a:rPr lang="en-GB" b="1" dirty="0" err="1"/>
              <a:t>GpIIb</a:t>
            </a:r>
            <a:r>
              <a:rPr lang="en-GB" b="1" dirty="0"/>
              <a:t>/IIIa, </a:t>
            </a:r>
            <a:r>
              <a:rPr lang="en-GB" b="1" dirty="0" err="1"/>
              <a:t>GpIb</a:t>
            </a:r>
            <a:r>
              <a:rPr lang="en-GB" b="1" dirty="0"/>
              <a:t>/IX) </a:t>
            </a:r>
          </a:p>
        </p:txBody>
      </p:sp>
      <p:sp>
        <p:nvSpPr>
          <p:cNvPr id="5" name="TextBox 4">
            <a:extLst>
              <a:ext uri="{FF2B5EF4-FFF2-40B4-BE49-F238E27FC236}">
                <a16:creationId xmlns:a16="http://schemas.microsoft.com/office/drawing/2014/main" id="{09BF3FCA-B3B8-8D54-3F91-C10D7A10C189}"/>
              </a:ext>
            </a:extLst>
          </p:cNvPr>
          <p:cNvSpPr txBox="1"/>
          <p:nvPr/>
        </p:nvSpPr>
        <p:spPr>
          <a:xfrm>
            <a:off x="6171811" y="5444609"/>
            <a:ext cx="4938149" cy="646331"/>
          </a:xfrm>
          <a:prstGeom prst="rect">
            <a:avLst/>
          </a:prstGeom>
          <a:noFill/>
        </p:spPr>
        <p:txBody>
          <a:bodyPr wrap="square">
            <a:spAutoFit/>
          </a:bodyPr>
          <a:lstStyle/>
          <a:p>
            <a:r>
              <a:rPr lang="en-GB" b="1" dirty="0"/>
              <a:t>Low platelet An incidental finding on a routine CBC in 25% of cases </a:t>
            </a:r>
          </a:p>
        </p:txBody>
      </p:sp>
    </p:spTree>
    <p:extLst>
      <p:ext uri="{BB962C8B-B14F-4D97-AF65-F5344CB8AC3E}">
        <p14:creationId xmlns:p14="http://schemas.microsoft.com/office/powerpoint/2010/main" val="3940167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59264BFD-360D-430E-B593-7BC0D00FB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0">
            <a:extLst>
              <a:ext uri="{FF2B5EF4-FFF2-40B4-BE49-F238E27FC236}">
                <a16:creationId xmlns:a16="http://schemas.microsoft.com/office/drawing/2014/main" id="{A4538145-ACBA-40C0-AFBD-DE742723D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useBgFill="1">
          <p:nvSpPr>
            <p:cNvPr id="12" name="Rectangle 11">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13" name="Rectangle 12">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schemeClr val="tx1"/>
                </a:solidFill>
              </a:endParaRPr>
            </a:p>
          </p:txBody>
        </p:sp>
      </p:grpSp>
      <p:sp>
        <p:nvSpPr>
          <p:cNvPr id="4" name="TextBox 3">
            <a:extLst>
              <a:ext uri="{FF2B5EF4-FFF2-40B4-BE49-F238E27FC236}">
                <a16:creationId xmlns:a16="http://schemas.microsoft.com/office/drawing/2014/main" id="{B757CEC2-4684-4BB4-8025-C2499F00567A}"/>
              </a:ext>
            </a:extLst>
          </p:cNvPr>
          <p:cNvSpPr txBox="1"/>
          <p:nvPr/>
        </p:nvSpPr>
        <p:spPr>
          <a:xfrm>
            <a:off x="-106636" y="2226836"/>
            <a:ext cx="7560527" cy="1842568"/>
          </a:xfrm>
          <a:prstGeom prst="rect">
            <a:avLst/>
          </a:prstGeom>
        </p:spPr>
        <p:txBody>
          <a:bodyPr vert="horz" lIns="91440" tIns="45720" rIns="91440" bIns="45720" rtlCol="0">
            <a:normAutofit fontScale="92500" lnSpcReduction="10000"/>
          </a:bodyPr>
          <a:lstStyle/>
          <a:p>
            <a:pPr marL="166688" indent="-166688">
              <a:spcBef>
                <a:spcPct val="20000"/>
              </a:spcBef>
              <a:buFont typeface="Arial" pitchFamily="34" charset="0"/>
              <a:buChar char="•"/>
              <a:defRPr/>
            </a:pPr>
            <a:r>
              <a:rPr lang="en-US" sz="2200" dirty="0">
                <a:solidFill>
                  <a:schemeClr val="bg1"/>
                </a:solidFill>
                <a:latin typeface="Constantia" pitchFamily="18" charset="0"/>
              </a:rPr>
              <a:t>Asymptomatic: detected during routine tests.</a:t>
            </a:r>
          </a:p>
          <a:p>
            <a:pPr marL="166688" indent="-166688">
              <a:spcBef>
                <a:spcPct val="20000"/>
              </a:spcBef>
              <a:buFont typeface="Arial" pitchFamily="34" charset="0"/>
              <a:buChar char="•"/>
              <a:defRPr/>
            </a:pPr>
            <a:r>
              <a:rPr lang="en-US" sz="2200" dirty="0">
                <a:solidFill>
                  <a:schemeClr val="bg1"/>
                </a:solidFill>
                <a:latin typeface="Constantia" pitchFamily="18" charset="0"/>
              </a:rPr>
              <a:t>Symptomatic: </a:t>
            </a:r>
          </a:p>
          <a:p>
            <a:pPr marL="166688" indent="-166688">
              <a:spcBef>
                <a:spcPct val="20000"/>
              </a:spcBef>
              <a:buFont typeface="Arial" pitchFamily="34" charset="0"/>
              <a:buChar char="•"/>
              <a:defRPr/>
            </a:pPr>
            <a:r>
              <a:rPr lang="en-US" sz="2200" dirty="0">
                <a:solidFill>
                  <a:schemeClr val="bg1"/>
                </a:solidFill>
                <a:latin typeface="Constantia" pitchFamily="18" charset="0"/>
              </a:rPr>
              <a:t>Minor </a:t>
            </a:r>
            <a:r>
              <a:rPr lang="en-US" sz="2200" dirty="0" err="1">
                <a:solidFill>
                  <a:schemeClr val="bg1"/>
                </a:solidFill>
                <a:latin typeface="Constantia" pitchFamily="18" charset="0"/>
              </a:rPr>
              <a:t>mucocut</a:t>
            </a:r>
            <a:r>
              <a:rPr lang="en-US" sz="2200" dirty="0">
                <a:solidFill>
                  <a:schemeClr val="bg1"/>
                </a:solidFill>
                <a:latin typeface="Constantia" pitchFamily="18" charset="0"/>
              </a:rPr>
              <a:t>: Petechiae, purpura, Bruising tendency</a:t>
            </a:r>
          </a:p>
          <a:p>
            <a:pPr marL="166688" indent="-166688">
              <a:spcBef>
                <a:spcPct val="20000"/>
              </a:spcBef>
              <a:buFont typeface="Arial" pitchFamily="34" charset="0"/>
              <a:buChar char="•"/>
              <a:defRPr/>
            </a:pPr>
            <a:r>
              <a:rPr lang="en-US" sz="2200" dirty="0">
                <a:solidFill>
                  <a:schemeClr val="bg1"/>
                </a:solidFill>
                <a:latin typeface="Constantia" pitchFamily="18" charset="0"/>
              </a:rPr>
              <a:t>Minor bleeding: Menorrhagia, epistaxis, gingival bleeding</a:t>
            </a:r>
          </a:p>
          <a:p>
            <a:pPr marL="166688" indent="-166688">
              <a:spcBef>
                <a:spcPct val="20000"/>
              </a:spcBef>
              <a:buFont typeface="Arial" pitchFamily="34" charset="0"/>
              <a:buChar char="•"/>
              <a:defRPr/>
            </a:pPr>
            <a:r>
              <a:rPr lang="en-US" sz="2200" dirty="0">
                <a:solidFill>
                  <a:schemeClr val="bg1"/>
                </a:solidFill>
                <a:latin typeface="Constantia" pitchFamily="18" charset="0"/>
              </a:rPr>
              <a:t>Catastrophic bleeding (GIT, intracranial): uncommon</a:t>
            </a:r>
            <a:r>
              <a:rPr lang="en-US" sz="2400" dirty="0">
                <a:solidFill>
                  <a:schemeClr val="bg1"/>
                </a:solidFill>
                <a:latin typeface="Constantia" pitchFamily="18" charset="0"/>
              </a:rPr>
              <a:t>.</a:t>
            </a:r>
          </a:p>
        </p:txBody>
      </p:sp>
      <p:sp>
        <p:nvSpPr>
          <p:cNvPr id="15" name="Freeform: Shape 14">
            <a:extLst>
              <a:ext uri="{FF2B5EF4-FFF2-40B4-BE49-F238E27FC236}">
                <a16:creationId xmlns:a16="http://schemas.microsoft.com/office/drawing/2014/main" id="{F249C1C3-EBDE-4C27-BD12-A6AE40A4D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72D9FEB4-168A-4F4B-828F-EAE403EF1528}"/>
              </a:ext>
            </a:extLst>
          </p:cNvPr>
          <p:cNvPicPr>
            <a:picLocks noChangeAspect="1"/>
          </p:cNvPicPr>
          <p:nvPr/>
        </p:nvPicPr>
        <p:blipFill rotWithShape="1">
          <a:blip r:embed="rId3"/>
          <a:srcRect t="9763" r="-2" b="17601"/>
          <a:stretch/>
        </p:blipFill>
        <p:spPr>
          <a:xfrm>
            <a:off x="5867740" y="0"/>
            <a:ext cx="6324257" cy="6169306"/>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
        <p:nvSpPr>
          <p:cNvPr id="17" name="TextBox 16">
            <a:extLst>
              <a:ext uri="{FF2B5EF4-FFF2-40B4-BE49-F238E27FC236}">
                <a16:creationId xmlns:a16="http://schemas.microsoft.com/office/drawing/2014/main" id="{043A3B11-3015-4045-8053-E1861FD2A40D}"/>
              </a:ext>
            </a:extLst>
          </p:cNvPr>
          <p:cNvSpPr txBox="1"/>
          <p:nvPr/>
        </p:nvSpPr>
        <p:spPr>
          <a:xfrm>
            <a:off x="-106636" y="1328541"/>
            <a:ext cx="6109854" cy="904863"/>
          </a:xfrm>
          <a:prstGeom prst="rect">
            <a:avLst/>
          </a:prstGeom>
          <a:noFill/>
        </p:spPr>
        <p:txBody>
          <a:bodyPr wrap="square">
            <a:spAutoFit/>
          </a:bodyPr>
          <a:lstStyle/>
          <a:p>
            <a:pPr marL="342900" marR="0" lvl="0" indent="-1762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bg1"/>
                </a:solidFill>
                <a:effectLst/>
                <a:uLnTx/>
                <a:uFillTx/>
                <a:latin typeface="Constantia" pitchFamily="18" charset="0"/>
                <a:ea typeface="+mn-ea"/>
                <a:cs typeface="+mn-cs"/>
              </a:rPr>
              <a:t>Abrupt onset (childhood ITP)</a:t>
            </a:r>
          </a:p>
          <a:p>
            <a:pPr marL="342900" marR="0" lvl="0" indent="-176213"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bg1"/>
                </a:solidFill>
                <a:effectLst/>
                <a:uLnTx/>
                <a:uFillTx/>
                <a:latin typeface="Constantia" pitchFamily="18" charset="0"/>
                <a:ea typeface="+mn-ea"/>
                <a:cs typeface="+mn-cs"/>
              </a:rPr>
              <a:t>Gradual onset (adult ITP) common</a:t>
            </a:r>
          </a:p>
        </p:txBody>
      </p:sp>
      <p:sp>
        <p:nvSpPr>
          <p:cNvPr id="6" name="TextBox 5">
            <a:extLst>
              <a:ext uri="{FF2B5EF4-FFF2-40B4-BE49-F238E27FC236}">
                <a16:creationId xmlns:a16="http://schemas.microsoft.com/office/drawing/2014/main" id="{5ED49F36-492C-4947-849F-18E9FF1C3CF7}"/>
              </a:ext>
            </a:extLst>
          </p:cNvPr>
          <p:cNvSpPr txBox="1"/>
          <p:nvPr/>
        </p:nvSpPr>
        <p:spPr>
          <a:xfrm>
            <a:off x="334537" y="345688"/>
            <a:ext cx="3501483" cy="1046440"/>
          </a:xfrm>
          <a:prstGeom prst="rect">
            <a:avLst/>
          </a:prstGeom>
          <a:noFill/>
        </p:spPr>
        <p:txBody>
          <a:bodyPr wrap="square" rtlCol="0">
            <a:spAutoFit/>
          </a:bodyPr>
          <a:lstStyle/>
          <a:p>
            <a:r>
              <a:rPr lang="en-US" sz="4400" b="1" dirty="0">
                <a:solidFill>
                  <a:schemeClr val="bg1">
                    <a:alpha val="60000"/>
                  </a:schemeClr>
                </a:solidFill>
              </a:rPr>
              <a:t>Presentation</a:t>
            </a:r>
          </a:p>
          <a:p>
            <a:endParaRPr lang="en-GB" dirty="0"/>
          </a:p>
        </p:txBody>
      </p:sp>
      <p:sp>
        <p:nvSpPr>
          <p:cNvPr id="7" name="TextBox 6">
            <a:extLst>
              <a:ext uri="{FF2B5EF4-FFF2-40B4-BE49-F238E27FC236}">
                <a16:creationId xmlns:a16="http://schemas.microsoft.com/office/drawing/2014/main" id="{71BC2F51-DBAA-47E5-9B75-99131BE40496}"/>
              </a:ext>
            </a:extLst>
          </p:cNvPr>
          <p:cNvSpPr txBox="1"/>
          <p:nvPr/>
        </p:nvSpPr>
        <p:spPr>
          <a:xfrm>
            <a:off x="0" y="4089129"/>
            <a:ext cx="9124113" cy="3631763"/>
          </a:xfrm>
          <a:prstGeom prst="rect">
            <a:avLst/>
          </a:prstGeom>
          <a:noFill/>
        </p:spPr>
        <p:txBody>
          <a:bodyPr wrap="square" rtlCol="0">
            <a:spAutoFit/>
          </a:bodyPr>
          <a:lstStyle/>
          <a:p>
            <a:r>
              <a:rPr lang="en-US" sz="3200" b="1" dirty="0">
                <a:solidFill>
                  <a:schemeClr val="bg1"/>
                </a:solidFill>
              </a:rPr>
              <a:t>Signs</a:t>
            </a:r>
          </a:p>
          <a:p>
            <a:pPr marL="285750" indent="-285750">
              <a:buFont typeface="Wingdings" panose="05000000000000000000" pitchFamily="2" charset="2"/>
              <a:buChar char="q"/>
            </a:pPr>
            <a:r>
              <a:rPr kumimoji="0" lang="en-US" sz="2000" b="0" i="0" u="none" strike="noStrike" kern="1200" cap="none" spc="0" normalizeH="0" baseline="0" noProof="0" dirty="0">
                <a:ln>
                  <a:noFill/>
                </a:ln>
                <a:solidFill>
                  <a:schemeClr val="bg1"/>
                </a:solidFill>
                <a:effectLst/>
                <a:uLnTx/>
                <a:uFillTx/>
                <a:latin typeface="Constantia" pitchFamily="18" charset="0"/>
                <a:ea typeface="+mn-ea"/>
                <a:cs typeface="+mn-cs"/>
              </a:rPr>
              <a:t>Spontaneous bleeding: platelet count &lt;  20,000/mm </a:t>
            </a:r>
            <a:r>
              <a:rPr kumimoji="0" lang="en-US" sz="2000" b="0" i="0" u="none" strike="noStrike" kern="1200" cap="none" spc="0" normalizeH="0" baseline="30000" noProof="0" dirty="0">
                <a:ln>
                  <a:noFill/>
                </a:ln>
                <a:solidFill>
                  <a:schemeClr val="bg1"/>
                </a:solidFill>
                <a:effectLst/>
                <a:uLnTx/>
                <a:uFillTx/>
                <a:latin typeface="Constantia" pitchFamily="18" charset="0"/>
                <a:ea typeface="+mn-ea"/>
                <a:cs typeface="+mn-cs"/>
              </a:rPr>
              <a:t>3</a:t>
            </a:r>
            <a:r>
              <a:rPr kumimoji="0" lang="en-US" sz="2000" b="0" i="0" u="none" strike="noStrike" kern="1200" cap="none" spc="0" normalizeH="0" baseline="0" noProof="0" dirty="0">
                <a:ln>
                  <a:noFill/>
                </a:ln>
                <a:solidFill>
                  <a:schemeClr val="bg1"/>
                </a:solidFill>
                <a:effectLst/>
                <a:uLnTx/>
                <a:uFillTx/>
                <a:latin typeface="Constantia" pitchFamily="18" charset="0"/>
                <a:ea typeface="+mn-ea"/>
                <a:cs typeface="+mn-cs"/>
              </a:rPr>
              <a:t>.</a:t>
            </a:r>
          </a:p>
          <a:p>
            <a:pPr marL="285750" indent="-285750">
              <a:buFont typeface="Wingdings" panose="05000000000000000000" pitchFamily="2" charset="2"/>
              <a:buChar char="q"/>
            </a:pPr>
            <a:r>
              <a:rPr kumimoji="0" lang="en-US" sz="2000" b="0" i="0" u="none" strike="noStrike" kern="1200" cap="none" spc="0" normalizeH="0" baseline="0" noProof="0" dirty="0">
                <a:ln>
                  <a:noFill/>
                </a:ln>
                <a:solidFill>
                  <a:schemeClr val="bg1"/>
                </a:solidFill>
                <a:effectLst/>
                <a:uLnTx/>
                <a:uFillTx/>
                <a:latin typeface="Constantia" pitchFamily="18" charset="0"/>
                <a:ea typeface="+mn-ea"/>
                <a:cs typeface="+mn-cs"/>
              </a:rPr>
              <a:t>Retinal hemorrhages</a:t>
            </a:r>
          </a:p>
          <a:p>
            <a:pPr marL="285750" indent="-285750">
              <a:buFont typeface="Wingdings" panose="05000000000000000000" pitchFamily="2" charset="2"/>
              <a:buChar char="q"/>
            </a:pPr>
            <a:r>
              <a:rPr lang="en-US" sz="2000" dirty="0">
                <a:solidFill>
                  <a:schemeClr val="bg1"/>
                </a:solidFill>
                <a:latin typeface="Constantia" pitchFamily="18" charset="0"/>
              </a:rPr>
              <a:t>Purpuric rash</a:t>
            </a:r>
          </a:p>
          <a:p>
            <a:pPr marL="285750" indent="-285750">
              <a:buFont typeface="Wingdings" panose="05000000000000000000" pitchFamily="2" charset="2"/>
              <a:buChar char="q"/>
            </a:pPr>
            <a:r>
              <a:rPr kumimoji="0" lang="en-US" sz="2000" b="0" i="0" u="none" strike="noStrike" kern="1200" cap="none" spc="0" normalizeH="0" baseline="0" noProof="0" dirty="0">
                <a:ln>
                  <a:noFill/>
                </a:ln>
                <a:solidFill>
                  <a:schemeClr val="bg1"/>
                </a:solidFill>
                <a:effectLst/>
                <a:uLnTx/>
                <a:uFillTx/>
                <a:latin typeface="Constantia" pitchFamily="18" charset="0"/>
                <a:ea typeface="+mn-ea"/>
                <a:cs typeface="+mn-cs"/>
              </a:rPr>
              <a:t>Evidence of ICH, with neurologic symptoms</a:t>
            </a:r>
          </a:p>
          <a:p>
            <a:pPr marL="285750" indent="-285750">
              <a:buFont typeface="Wingdings" panose="05000000000000000000" pitchFamily="2" charset="2"/>
              <a:buChar char="q"/>
            </a:pPr>
            <a:r>
              <a:rPr kumimoji="0" lang="en-US" sz="2000" b="0" i="0" u="none" strike="noStrike" kern="1200" cap="none" spc="0" normalizeH="0" baseline="0" noProof="0" dirty="0">
                <a:ln>
                  <a:noFill/>
                </a:ln>
                <a:solidFill>
                  <a:schemeClr val="bg1"/>
                </a:solidFill>
                <a:effectLst/>
                <a:uLnTx/>
                <a:uFillTx/>
                <a:latin typeface="Constantia" pitchFamily="18" charset="0"/>
                <a:ea typeface="+mn-ea"/>
                <a:cs typeface="+mn-cs"/>
              </a:rPr>
              <a:t>Prolonged or excessive traumatic or surgical bleeding</a:t>
            </a:r>
          </a:p>
          <a:p>
            <a:pPr marL="285750" indent="-285750">
              <a:buFont typeface="Wingdings" panose="05000000000000000000" pitchFamily="2" charset="2"/>
              <a:buChar char="q"/>
            </a:pPr>
            <a:r>
              <a:rPr kumimoji="0" lang="en-US" sz="2000" b="1" i="0" u="none" strike="noStrike" kern="1200" cap="none" spc="0" normalizeH="0" baseline="0" noProof="0" dirty="0">
                <a:ln>
                  <a:noFill/>
                </a:ln>
                <a:solidFill>
                  <a:prstClr val="black"/>
                </a:solidFill>
                <a:effectLst/>
                <a:highlight>
                  <a:srgbClr val="FFFF00"/>
                </a:highlight>
                <a:uLnTx/>
                <a:uFillTx/>
                <a:latin typeface="Constantia" pitchFamily="18" charset="0"/>
                <a:ea typeface="+mn-ea"/>
                <a:cs typeface="+mn-cs"/>
              </a:rPr>
              <a:t>Splenomegaly is very unusual in ITP and makes other diagnoses more likely!</a:t>
            </a:r>
          </a:p>
          <a:p>
            <a:pPr marL="285750" indent="-285750">
              <a:buFont typeface="Wingdings" panose="05000000000000000000" pitchFamily="2" charset="2"/>
              <a:buChar char="q"/>
            </a:pPr>
            <a:endParaRPr lang="en-US" sz="2000" dirty="0">
              <a:solidFill>
                <a:prstClr val="black"/>
              </a:solidFill>
              <a:highlight>
                <a:srgbClr val="FFFF00"/>
              </a:highlight>
              <a:latin typeface="Constantia" pitchFamily="18" charset="0"/>
            </a:endParaRPr>
          </a:p>
          <a:p>
            <a:pPr marL="285750" indent="-285750">
              <a:buFont typeface="Wingdings" panose="05000000000000000000" pitchFamily="2" charset="2"/>
              <a:buChar char="q"/>
            </a:pPr>
            <a:endParaRPr lang="en-GB" sz="2000" dirty="0">
              <a:highlight>
                <a:srgbClr val="FFFF00"/>
              </a:highlight>
            </a:endParaRPr>
          </a:p>
          <a:p>
            <a:endParaRPr lang="en-GB" dirty="0"/>
          </a:p>
        </p:txBody>
      </p:sp>
      <p:sp>
        <p:nvSpPr>
          <p:cNvPr id="8" name="Rectangle 7">
            <a:extLst>
              <a:ext uri="{FF2B5EF4-FFF2-40B4-BE49-F238E27FC236}">
                <a16:creationId xmlns:a16="http://schemas.microsoft.com/office/drawing/2014/main" id="{A4DB9BBE-F666-4699-B5D8-33B2E1A19F60}"/>
              </a:ext>
            </a:extLst>
          </p:cNvPr>
          <p:cNvSpPr/>
          <p:nvPr/>
        </p:nvSpPr>
        <p:spPr>
          <a:xfrm>
            <a:off x="5136814" y="1743891"/>
            <a:ext cx="412595" cy="3747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776134E-ACE8-4ADF-B68B-08AA034B9B06}"/>
              </a:ext>
            </a:extLst>
          </p:cNvPr>
          <p:cNvPicPr>
            <a:picLocks noChangeAspect="1"/>
          </p:cNvPicPr>
          <p:nvPr/>
        </p:nvPicPr>
        <p:blipFill>
          <a:blip r:embed="rId4"/>
          <a:stretch>
            <a:fillRect/>
          </a:stretch>
        </p:blipFill>
        <p:spPr>
          <a:xfrm>
            <a:off x="5157167" y="1780972"/>
            <a:ext cx="371888" cy="371888"/>
          </a:xfrm>
          <a:prstGeom prst="rect">
            <a:avLst/>
          </a:prstGeom>
        </p:spPr>
      </p:pic>
      <p:pic>
        <p:nvPicPr>
          <p:cNvPr id="3" name="Picture 2">
            <a:extLst>
              <a:ext uri="{FF2B5EF4-FFF2-40B4-BE49-F238E27FC236}">
                <a16:creationId xmlns:a16="http://schemas.microsoft.com/office/drawing/2014/main" id="{75D6EB55-4150-F6BA-70DB-EF8EE786EC28}"/>
              </a:ext>
            </a:extLst>
          </p:cNvPr>
          <p:cNvPicPr>
            <a:picLocks noChangeAspect="1"/>
          </p:cNvPicPr>
          <p:nvPr/>
        </p:nvPicPr>
        <p:blipFill rotWithShape="1">
          <a:blip r:embed="rId5"/>
          <a:srcRect l="-2049" t="24939" r="-515" b="10300"/>
          <a:stretch/>
        </p:blipFill>
        <p:spPr>
          <a:xfrm>
            <a:off x="6337754" y="739141"/>
            <a:ext cx="5745787" cy="2988816"/>
          </a:xfrm>
          <a:prstGeom prst="rect">
            <a:avLst/>
          </a:prstGeom>
        </p:spPr>
      </p:pic>
    </p:spTree>
    <p:extLst>
      <p:ext uri="{BB962C8B-B14F-4D97-AF65-F5344CB8AC3E}">
        <p14:creationId xmlns:p14="http://schemas.microsoft.com/office/powerpoint/2010/main" val="960280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1715D5-5996-428D-BE3C-7549EA890B37}"/>
              </a:ext>
            </a:extLst>
          </p:cNvPr>
          <p:cNvPicPr>
            <a:picLocks noChangeAspect="1"/>
          </p:cNvPicPr>
          <p:nvPr/>
        </p:nvPicPr>
        <p:blipFill rotWithShape="1">
          <a:blip r:embed="rId2"/>
          <a:srcRect t="8035" r="9091" b="1056"/>
          <a:stretch/>
        </p:blipFill>
        <p:spPr>
          <a:xfrm>
            <a:off x="0" y="0"/>
            <a:ext cx="12192000" cy="6857999"/>
          </a:xfrm>
          <a:prstGeom prst="rect">
            <a:avLst/>
          </a:prstGeom>
        </p:spPr>
      </p:pic>
      <p:sp>
        <p:nvSpPr>
          <p:cNvPr id="9" name="Rectangle 8">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573559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662A9DF-3190-4610-A0AE-9DA0FCFCABA9}"/>
              </a:ext>
            </a:extLst>
          </p:cNvPr>
          <p:cNvSpPr txBox="1"/>
          <p:nvPr/>
        </p:nvSpPr>
        <p:spPr>
          <a:xfrm>
            <a:off x="336884" y="515988"/>
            <a:ext cx="6072474" cy="304125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b="1" dirty="0"/>
              <a:t>ITP is a diagnosis of exclusion</a:t>
            </a:r>
            <a:r>
              <a:rPr lang="en-US" sz="2400" dirty="0"/>
              <a:t>; patients typically have a low platelet count with no other abnormalities.</a:t>
            </a:r>
          </a:p>
          <a:p>
            <a:pPr indent="-228600">
              <a:lnSpc>
                <a:spcPct val="90000"/>
              </a:lnSpc>
              <a:spcAft>
                <a:spcPts val="600"/>
              </a:spcAft>
              <a:buFont typeface="Arial" panose="020B0604020202020204" pitchFamily="34" charset="0"/>
              <a:buChar char="•"/>
            </a:pPr>
            <a:r>
              <a:rPr lang="en-US" sz="2400" b="1" dirty="0"/>
              <a:t>Routine</a:t>
            </a:r>
          </a:p>
          <a:p>
            <a:pPr marL="114300" indent="-342900">
              <a:lnSpc>
                <a:spcPct val="90000"/>
              </a:lnSpc>
              <a:spcAft>
                <a:spcPts val="600"/>
              </a:spcAft>
              <a:buFont typeface="Wingdings" panose="05000000000000000000" pitchFamily="2" charset="2"/>
              <a:buChar char="ü"/>
            </a:pPr>
            <a:r>
              <a:rPr lang="en-US" sz="2400" dirty="0"/>
              <a:t>CBC: ↓ platelet count (&lt; 100,000/mm3) </a:t>
            </a:r>
          </a:p>
          <a:p>
            <a:pPr marL="114300" indent="-342900">
              <a:lnSpc>
                <a:spcPct val="90000"/>
              </a:lnSpc>
              <a:spcAft>
                <a:spcPts val="600"/>
              </a:spcAft>
              <a:buFont typeface="Wingdings" panose="05000000000000000000" pitchFamily="2" charset="2"/>
              <a:buChar char="ü"/>
            </a:pPr>
            <a:r>
              <a:rPr lang="en-US" sz="2400" dirty="0"/>
              <a:t>Coagulation panel: normal</a:t>
            </a:r>
          </a:p>
          <a:p>
            <a:pPr marL="114300" indent="-342900">
              <a:lnSpc>
                <a:spcPct val="90000"/>
              </a:lnSpc>
              <a:spcAft>
                <a:spcPts val="600"/>
              </a:spcAft>
              <a:buFont typeface="Wingdings" panose="05000000000000000000" pitchFamily="2" charset="2"/>
              <a:buChar char="ü"/>
            </a:pPr>
            <a:r>
              <a:rPr lang="en-US" sz="2400" dirty="0"/>
              <a:t>Bleeding time: may be prolonged</a:t>
            </a:r>
          </a:p>
          <a:p>
            <a:pPr marL="114300" indent="-342900">
              <a:lnSpc>
                <a:spcPct val="90000"/>
              </a:lnSpc>
              <a:spcAft>
                <a:spcPts val="600"/>
              </a:spcAft>
              <a:buFont typeface="Wingdings" panose="05000000000000000000" pitchFamily="2" charset="2"/>
              <a:buChar char="ü"/>
            </a:pPr>
            <a:r>
              <a:rPr lang="en-US" sz="2400" dirty="0"/>
              <a:t>Peripheral blood smear: N to large platelets  </a:t>
            </a:r>
          </a:p>
        </p:txBody>
      </p:sp>
      <p:sp>
        <p:nvSpPr>
          <p:cNvPr id="5" name="TextBox 4">
            <a:extLst>
              <a:ext uri="{FF2B5EF4-FFF2-40B4-BE49-F238E27FC236}">
                <a16:creationId xmlns:a16="http://schemas.microsoft.com/office/drawing/2014/main" id="{A0C36396-8E98-4E27-B8A4-373C569CDFB1}"/>
              </a:ext>
            </a:extLst>
          </p:cNvPr>
          <p:cNvSpPr txBox="1"/>
          <p:nvPr/>
        </p:nvSpPr>
        <p:spPr>
          <a:xfrm>
            <a:off x="8175214" y="223025"/>
            <a:ext cx="3679902" cy="1200329"/>
          </a:xfrm>
          <a:prstGeom prst="rect">
            <a:avLst/>
          </a:prstGeom>
          <a:noFill/>
        </p:spPr>
        <p:txBody>
          <a:bodyPr wrap="square" rtlCol="0">
            <a:spAutoFit/>
          </a:bodyPr>
          <a:lstStyle/>
          <a:p>
            <a:pPr algn="ctr"/>
            <a:r>
              <a:rPr lang="en-US" sz="3600" b="1" dirty="0">
                <a:highlight>
                  <a:srgbClr val="FFFF00"/>
                </a:highlight>
                <a:latin typeface="Constantia" pitchFamily="18" charset="0"/>
              </a:rPr>
              <a:t>Diagnostic Considerations</a:t>
            </a:r>
            <a:endParaRPr lang="en-GB" sz="3600" b="1" dirty="0">
              <a:highlight>
                <a:srgbClr val="FFFF00"/>
              </a:highlight>
            </a:endParaRPr>
          </a:p>
        </p:txBody>
      </p:sp>
      <p:sp>
        <p:nvSpPr>
          <p:cNvPr id="6" name="TextBox 5">
            <a:extLst>
              <a:ext uri="{FF2B5EF4-FFF2-40B4-BE49-F238E27FC236}">
                <a16:creationId xmlns:a16="http://schemas.microsoft.com/office/drawing/2014/main" id="{36A148B8-FBCD-4852-A2B0-B2A272D11646}"/>
              </a:ext>
            </a:extLst>
          </p:cNvPr>
          <p:cNvSpPr txBox="1"/>
          <p:nvPr/>
        </p:nvSpPr>
        <p:spPr>
          <a:xfrm>
            <a:off x="336884" y="3680668"/>
            <a:ext cx="5419492" cy="2031325"/>
          </a:xfrm>
          <a:prstGeom prst="rect">
            <a:avLst/>
          </a:prstGeom>
          <a:noFill/>
        </p:spPr>
        <p:txBody>
          <a:bodyPr wrap="square" rtlCol="0">
            <a:spAutoFit/>
          </a:bodyPr>
          <a:lstStyle/>
          <a:p>
            <a:pPr marL="285750" indent="-285750">
              <a:buFont typeface="Wingdings" panose="05000000000000000000" pitchFamily="2" charset="2"/>
              <a:buChar char="q"/>
            </a:pPr>
            <a:r>
              <a:rPr lang="en-US" b="1" dirty="0"/>
              <a:t>All adults</a:t>
            </a:r>
            <a:r>
              <a:rPr lang="en-US" dirty="0"/>
              <a:t>: HIV and HCV screening </a:t>
            </a:r>
          </a:p>
          <a:p>
            <a:pPr marL="285750" indent="-285750">
              <a:buFont typeface="Wingdings" panose="05000000000000000000" pitchFamily="2" charset="2"/>
              <a:buChar char="q"/>
            </a:pPr>
            <a:r>
              <a:rPr lang="en-US" dirty="0"/>
              <a:t>Bone marrow biopsy: atypical cases</a:t>
            </a:r>
          </a:p>
          <a:p>
            <a:r>
              <a:rPr lang="en-US" dirty="0"/>
              <a:t>    Findings: normal or ↑ megakaryocytes</a:t>
            </a:r>
          </a:p>
          <a:p>
            <a:endParaRPr lang="en-US" dirty="0"/>
          </a:p>
          <a:p>
            <a:pPr marL="285750" indent="-285750">
              <a:buFont typeface="Wingdings" panose="05000000000000000000" pitchFamily="2" charset="2"/>
              <a:buChar char="q"/>
            </a:pPr>
            <a:r>
              <a:rPr lang="en-US" dirty="0"/>
              <a:t>Secondary ITP: antinuclear antibodies in SLE or H. pylori testing if the patient has GI symptoms or is from a high prevalence area </a:t>
            </a:r>
          </a:p>
        </p:txBody>
      </p:sp>
      <p:sp>
        <p:nvSpPr>
          <p:cNvPr id="2" name="Rectangle 1">
            <a:extLst>
              <a:ext uri="{FF2B5EF4-FFF2-40B4-BE49-F238E27FC236}">
                <a16:creationId xmlns:a16="http://schemas.microsoft.com/office/drawing/2014/main" id="{73CA45C3-3768-E04F-0F8D-609A263AC4CA}"/>
              </a:ext>
            </a:extLst>
          </p:cNvPr>
          <p:cNvSpPr/>
          <p:nvPr/>
        </p:nvSpPr>
        <p:spPr>
          <a:xfrm>
            <a:off x="7234177" y="3102015"/>
            <a:ext cx="4317357" cy="14584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Bleeding time is rarely measured nowadays, replaced by another screening tool called platelet function analyzers.</a:t>
            </a:r>
          </a:p>
        </p:txBody>
      </p:sp>
    </p:spTree>
    <p:extLst>
      <p:ext uri="{BB962C8B-B14F-4D97-AF65-F5344CB8AC3E}">
        <p14:creationId xmlns:p14="http://schemas.microsoft.com/office/powerpoint/2010/main" val="2078559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F4CCEE9-3EEC-4175-9594-77B24474FCAE}"/>
              </a:ext>
            </a:extLst>
          </p:cNvPr>
          <p:cNvPicPr>
            <a:picLocks noChangeAspect="1"/>
          </p:cNvPicPr>
          <p:nvPr/>
        </p:nvPicPr>
        <p:blipFill rotWithShape="1">
          <a:blip r:embed="rId2"/>
          <a:srcRect l="20688"/>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46B405F-799D-47FA-BFA1-E30C77B7F029}"/>
              </a:ext>
            </a:extLst>
          </p:cNvPr>
          <p:cNvSpPr txBox="1"/>
          <p:nvPr/>
        </p:nvSpPr>
        <p:spPr>
          <a:xfrm>
            <a:off x="414453" y="153252"/>
            <a:ext cx="5952893" cy="1899912"/>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400" b="0" i="0" u="none" strike="noStrike" cap="none" spc="0" normalizeH="0" baseline="0" noProof="0" dirty="0">
                <a:ln>
                  <a:noFill/>
                </a:ln>
                <a:effectLst/>
                <a:uLnTx/>
                <a:uFillTx/>
                <a:latin typeface="+mj-lt"/>
                <a:ea typeface="+mj-ea"/>
                <a:cs typeface="+mj-cs"/>
              </a:rPr>
              <a:t>ITP: Diagnostic Considerations</a:t>
            </a:r>
          </a:p>
          <a:p>
            <a:pPr marL="0" marR="0" lvl="0" indent="0" fontAlgn="auto">
              <a:lnSpc>
                <a:spcPct val="90000"/>
              </a:lnSpc>
              <a:spcBef>
                <a:spcPct val="0"/>
              </a:spcBef>
              <a:spcAft>
                <a:spcPts val="600"/>
              </a:spcAft>
              <a:buClrTx/>
              <a:buSzTx/>
              <a:tabLst/>
              <a:defRPr/>
            </a:pPr>
            <a:r>
              <a:rPr lang="en-US" sz="3400" dirty="0">
                <a:latin typeface="+mj-lt"/>
                <a:ea typeface="+mj-ea"/>
                <a:cs typeface="+mj-cs"/>
              </a:rPr>
              <a:t>Differential diagnosis</a:t>
            </a:r>
            <a:endParaRPr kumimoji="0" lang="en-US" sz="3400" b="0" i="0" u="none" strike="noStrike" cap="none" spc="0" normalizeH="0" baseline="0" noProof="0" dirty="0">
              <a:ln>
                <a:noFill/>
              </a:ln>
              <a:effectLst/>
              <a:uLnTx/>
              <a:uFillTx/>
              <a:latin typeface="+mj-lt"/>
              <a:ea typeface="+mj-ea"/>
              <a:cs typeface="+mj-cs"/>
            </a:endParaRPr>
          </a:p>
        </p:txBody>
      </p:sp>
      <p:sp>
        <p:nvSpPr>
          <p:cNvPr id="4" name="TextBox 3">
            <a:extLst>
              <a:ext uri="{FF2B5EF4-FFF2-40B4-BE49-F238E27FC236}">
                <a16:creationId xmlns:a16="http://schemas.microsoft.com/office/drawing/2014/main" id="{FAAC1553-7E82-43B5-B7FB-91D7CFB1CE39}"/>
              </a:ext>
            </a:extLst>
          </p:cNvPr>
          <p:cNvSpPr txBox="1"/>
          <p:nvPr/>
        </p:nvSpPr>
        <p:spPr>
          <a:xfrm>
            <a:off x="414453" y="1932972"/>
            <a:ext cx="6975809" cy="4414646"/>
          </a:xfrm>
          <a:prstGeom prst="rect">
            <a:avLst/>
          </a:prstGeom>
        </p:spPr>
        <p:txBody>
          <a:bodyPr vert="horz" lIns="91440" tIns="45720" rIns="91440" bIns="45720" rtlCol="0">
            <a:normAutofit fontScale="92500" lnSpcReduction="10000"/>
          </a:bodyPr>
          <a:lstStyle/>
          <a:p>
            <a:pPr indent="-228600">
              <a:lnSpc>
                <a:spcPct val="90000"/>
              </a:lnSpc>
              <a:spcAft>
                <a:spcPts val="600"/>
              </a:spcAft>
              <a:buFont typeface="Arial" panose="020B0604020202020204" pitchFamily="34" charset="0"/>
              <a:buChar char="•"/>
            </a:pPr>
            <a:r>
              <a:rPr lang="en-US" sz="3200" dirty="0"/>
              <a:t>Liver disease</a:t>
            </a:r>
          </a:p>
          <a:p>
            <a:pPr indent="-228600">
              <a:lnSpc>
                <a:spcPct val="90000"/>
              </a:lnSpc>
              <a:spcAft>
                <a:spcPts val="600"/>
              </a:spcAft>
              <a:buFont typeface="Arial" panose="020B0604020202020204" pitchFamily="34" charset="0"/>
              <a:buChar char="•"/>
            </a:pPr>
            <a:r>
              <a:rPr lang="en-US" sz="3200" dirty="0"/>
              <a:t>Lymphoproliferative</a:t>
            </a:r>
          </a:p>
          <a:p>
            <a:pPr indent="-228600">
              <a:lnSpc>
                <a:spcPct val="90000"/>
              </a:lnSpc>
              <a:spcAft>
                <a:spcPts val="600"/>
              </a:spcAft>
              <a:buClr>
                <a:srgbClr val="C00000"/>
              </a:buClr>
              <a:buSzPct val="65000"/>
              <a:buFont typeface="Arial" panose="020B0604020202020204" pitchFamily="34" charset="0"/>
              <a:buChar char="•"/>
            </a:pPr>
            <a:r>
              <a:rPr lang="en-US" sz="3200" dirty="0"/>
              <a:t>Pregnancy-associated thrombocytopenia</a:t>
            </a:r>
          </a:p>
          <a:p>
            <a:pPr indent="-228600">
              <a:lnSpc>
                <a:spcPct val="90000"/>
              </a:lnSpc>
              <a:spcAft>
                <a:spcPts val="600"/>
              </a:spcAft>
              <a:buClr>
                <a:srgbClr val="C00000"/>
              </a:buClr>
              <a:buSzPct val="65000"/>
              <a:buFont typeface="Arial" panose="020B0604020202020204" pitchFamily="34" charset="0"/>
              <a:buChar char="•"/>
            </a:pPr>
            <a:r>
              <a:rPr lang="en-US" sz="3200" dirty="0"/>
              <a:t>Infection/sepsis</a:t>
            </a:r>
          </a:p>
          <a:p>
            <a:pPr indent="-228600">
              <a:lnSpc>
                <a:spcPct val="90000"/>
              </a:lnSpc>
              <a:spcAft>
                <a:spcPts val="600"/>
              </a:spcAft>
              <a:buClr>
                <a:srgbClr val="C00000"/>
              </a:buClr>
              <a:buSzPct val="65000"/>
              <a:buFont typeface="Arial" panose="020B0604020202020204" pitchFamily="34" charset="0"/>
              <a:buChar char="•"/>
            </a:pPr>
            <a:r>
              <a:rPr lang="en-US" sz="3200" dirty="0"/>
              <a:t>Acute leukemia</a:t>
            </a:r>
          </a:p>
          <a:p>
            <a:pPr indent="-228600">
              <a:lnSpc>
                <a:spcPct val="90000"/>
              </a:lnSpc>
              <a:spcAft>
                <a:spcPts val="600"/>
              </a:spcAft>
              <a:buClr>
                <a:srgbClr val="C00000"/>
              </a:buClr>
              <a:buSzPct val="65000"/>
              <a:buFont typeface="Arial" panose="020B0604020202020204" pitchFamily="34" charset="0"/>
              <a:buChar char="•"/>
            </a:pPr>
            <a:r>
              <a:rPr lang="en-US" sz="3200" dirty="0"/>
              <a:t>Myelodysplastic syndrome</a:t>
            </a:r>
          </a:p>
          <a:p>
            <a:pPr indent="-228600">
              <a:lnSpc>
                <a:spcPct val="90000"/>
              </a:lnSpc>
              <a:spcAft>
                <a:spcPts val="600"/>
              </a:spcAft>
              <a:buClr>
                <a:srgbClr val="C00000"/>
              </a:buClr>
              <a:buSzPct val="65000"/>
              <a:buFont typeface="Arial" panose="020B0604020202020204" pitchFamily="34" charset="0"/>
              <a:buChar char="•"/>
            </a:pPr>
            <a:r>
              <a:rPr lang="en-US" sz="3200" dirty="0"/>
              <a:t>Malignancy</a:t>
            </a:r>
          </a:p>
          <a:p>
            <a:pPr indent="-228600">
              <a:lnSpc>
                <a:spcPct val="90000"/>
              </a:lnSpc>
              <a:spcAft>
                <a:spcPts val="600"/>
              </a:spcAft>
              <a:buClr>
                <a:srgbClr val="C00000"/>
              </a:buClr>
              <a:buSzPct val="65000"/>
              <a:buFont typeface="Arial" panose="020B0604020202020204" pitchFamily="34" charset="0"/>
              <a:buChar char="•"/>
            </a:pPr>
            <a:r>
              <a:rPr lang="en-US" sz="3200" dirty="0"/>
              <a:t>Megaloblastic anemia</a:t>
            </a:r>
          </a:p>
          <a:p>
            <a:pPr indent="-228600">
              <a:lnSpc>
                <a:spcPct val="90000"/>
              </a:lnSpc>
              <a:spcAft>
                <a:spcPts val="600"/>
              </a:spcAft>
              <a:buClr>
                <a:srgbClr val="C00000"/>
              </a:buClr>
              <a:buSzPct val="65000"/>
              <a:buFont typeface="Arial" panose="020B0604020202020204" pitchFamily="34" charset="0"/>
              <a:buChar char="•"/>
            </a:pPr>
            <a:r>
              <a:rPr lang="en-US" sz="3200" dirty="0"/>
              <a:t>Transfusion</a:t>
            </a:r>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036374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2492E9-921F-49EE-9848-EA77BCA3EA70}"/>
              </a:ext>
            </a:extLst>
          </p:cNvPr>
          <p:cNvSpPr txBox="1"/>
          <p:nvPr/>
        </p:nvSpPr>
        <p:spPr>
          <a:xfrm>
            <a:off x="182880" y="1507167"/>
            <a:ext cx="6435090" cy="3843666"/>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a:t>Observation: only asymptomatic adults with a platelet count &gt;=30 * 10</a:t>
            </a:r>
            <a:r>
              <a:rPr lang="en-US" sz="2400" baseline="30000" dirty="0"/>
              <a:t>9</a:t>
            </a:r>
            <a:r>
              <a:rPr lang="en-US" sz="2400" dirty="0"/>
              <a:t>/L. </a:t>
            </a:r>
          </a:p>
          <a:p>
            <a:pPr indent="-228600">
              <a:lnSpc>
                <a:spcPct val="90000"/>
              </a:lnSpc>
              <a:spcAft>
                <a:spcPts val="600"/>
              </a:spcAft>
              <a:buFont typeface="Arial" panose="020B0604020202020204" pitchFamily="34" charset="0"/>
              <a:buChar char="•"/>
            </a:pPr>
            <a:r>
              <a:rPr lang="en-US" sz="2400" dirty="0"/>
              <a:t>Minor symptoms :  oral prednisolone as first choice.</a:t>
            </a:r>
          </a:p>
          <a:p>
            <a:pPr indent="-228600">
              <a:lnSpc>
                <a:spcPct val="90000"/>
              </a:lnSpc>
              <a:spcAft>
                <a:spcPts val="600"/>
              </a:spcAft>
              <a:buFont typeface="Arial" panose="020B0604020202020204" pitchFamily="34" charset="0"/>
              <a:buChar char="•"/>
            </a:pPr>
            <a:r>
              <a:rPr lang="en-US" sz="2400" dirty="0"/>
              <a:t>Second choice (</a:t>
            </a:r>
            <a:r>
              <a:rPr lang="en-GB" sz="2400" dirty="0"/>
              <a:t>contraindication, non-response</a:t>
            </a:r>
            <a:r>
              <a:rPr lang="en-US" sz="2400" dirty="0"/>
              <a:t>: IVIG or  anti-Rho(D) immunoglobulin (risk of intravascular hemolysis)</a:t>
            </a:r>
          </a:p>
          <a:p>
            <a:pPr indent="-228600">
              <a:lnSpc>
                <a:spcPct val="90000"/>
              </a:lnSpc>
              <a:spcAft>
                <a:spcPts val="600"/>
              </a:spcAft>
              <a:buFont typeface="Arial" panose="020B0604020202020204" pitchFamily="34" charset="0"/>
              <a:buChar char="•"/>
            </a:pPr>
            <a:r>
              <a:rPr lang="en-US" sz="2400" dirty="0"/>
              <a:t>Life-threatening bleeding:  critical care. </a:t>
            </a:r>
          </a:p>
          <a:p>
            <a:pPr indent="-228600">
              <a:lnSpc>
                <a:spcPct val="90000"/>
              </a:lnSpc>
              <a:spcAft>
                <a:spcPts val="600"/>
              </a:spcAft>
              <a:buFont typeface="Arial" panose="020B0604020202020204" pitchFamily="34" charset="0"/>
              <a:buChar char="•"/>
            </a:pPr>
            <a:r>
              <a:rPr lang="en-US" sz="2400" dirty="0"/>
              <a:t>Refractory cases: high-dose parenteral glucocorticoids and IV immunoglobulin (IVIg), with or without platelet transfusions</a:t>
            </a:r>
            <a:r>
              <a:rPr lang="en-US" sz="2400"/>
              <a:t>. </a:t>
            </a:r>
          </a:p>
          <a:p>
            <a:pPr indent="-228600">
              <a:lnSpc>
                <a:spcPct val="90000"/>
              </a:lnSpc>
              <a:spcAft>
                <a:spcPts val="600"/>
              </a:spcAft>
              <a:buFont typeface="Arial" panose="020B0604020202020204" pitchFamily="34" charset="0"/>
              <a:buChar char="•"/>
            </a:pPr>
            <a:r>
              <a:rPr lang="en-US" sz="2400"/>
              <a:t>IV </a:t>
            </a:r>
            <a:r>
              <a:rPr lang="en-US" sz="2400" dirty="0"/>
              <a:t>immunoglobulins: increase platelet survival</a:t>
            </a:r>
          </a:p>
          <a:p>
            <a:pPr indent="-228600">
              <a:lnSpc>
                <a:spcPct val="90000"/>
              </a:lnSpc>
              <a:spcAft>
                <a:spcPts val="600"/>
              </a:spcAft>
              <a:buFont typeface="Arial" panose="020B0604020202020204" pitchFamily="34" charset="0"/>
              <a:buChar char="•"/>
            </a:pPr>
            <a:r>
              <a:rPr lang="en-US" sz="2400" dirty="0"/>
              <a:t>Platelet transfusion is indicated for controlling severe hemorrhage prior to surgery. </a:t>
            </a:r>
          </a:p>
        </p:txBody>
      </p:sp>
      <p:pic>
        <p:nvPicPr>
          <p:cNvPr id="2" name="Picture 1">
            <a:extLst>
              <a:ext uri="{FF2B5EF4-FFF2-40B4-BE49-F238E27FC236}">
                <a16:creationId xmlns:a16="http://schemas.microsoft.com/office/drawing/2014/main" id="{CF0E4402-6058-4871-A4A8-8C2C08246E26}"/>
              </a:ext>
            </a:extLst>
          </p:cNvPr>
          <p:cNvPicPr>
            <a:picLocks noChangeAspect="1"/>
          </p:cNvPicPr>
          <p:nvPr/>
        </p:nvPicPr>
        <p:blipFill rotWithShape="1">
          <a:blip r:embed="rId3"/>
          <a:srcRect l="41744" r="934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203D37EB-1C94-4B69-8B86-83E0F42DF081}"/>
              </a:ext>
            </a:extLst>
          </p:cNvPr>
          <p:cNvSpPr txBox="1"/>
          <p:nvPr/>
        </p:nvSpPr>
        <p:spPr>
          <a:xfrm>
            <a:off x="358698" y="1091387"/>
            <a:ext cx="5071946" cy="369332"/>
          </a:xfrm>
          <a:prstGeom prst="rect">
            <a:avLst/>
          </a:prstGeom>
          <a:noFill/>
        </p:spPr>
        <p:txBody>
          <a:bodyPr wrap="square" rtlCol="0">
            <a:spAutoFit/>
          </a:bodyPr>
          <a:lstStyle/>
          <a:p>
            <a:r>
              <a:rPr lang="en-US" dirty="0"/>
              <a:t>All pt: Stop medications (NSAIDS), and </a:t>
            </a:r>
            <a:r>
              <a:rPr lang="en-US" dirty="0" err="1"/>
              <a:t>ttt</a:t>
            </a:r>
            <a:r>
              <a:rPr lang="en-US" dirty="0"/>
              <a:t> underline </a:t>
            </a:r>
            <a:endParaRPr lang="en-GB" dirty="0"/>
          </a:p>
        </p:txBody>
      </p:sp>
      <p:sp>
        <p:nvSpPr>
          <p:cNvPr id="12" name="TextBox 11">
            <a:extLst>
              <a:ext uri="{FF2B5EF4-FFF2-40B4-BE49-F238E27FC236}">
                <a16:creationId xmlns:a16="http://schemas.microsoft.com/office/drawing/2014/main" id="{945089CF-CB02-4764-8734-0B310890ED11}"/>
              </a:ext>
            </a:extLst>
          </p:cNvPr>
          <p:cNvSpPr txBox="1"/>
          <p:nvPr/>
        </p:nvSpPr>
        <p:spPr>
          <a:xfrm>
            <a:off x="358698" y="368675"/>
            <a:ext cx="1205260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C00000"/>
                </a:solidFill>
                <a:effectLst/>
                <a:uLnTx/>
                <a:uFillTx/>
                <a:latin typeface="Arial"/>
                <a:ea typeface="+mn-ea"/>
                <a:cs typeface="+mn-cs"/>
              </a:rPr>
              <a:t>ITP: Treatment &amp; Management</a:t>
            </a:r>
          </a:p>
        </p:txBody>
      </p:sp>
    </p:spTree>
    <p:extLst>
      <p:ext uri="{BB962C8B-B14F-4D97-AF65-F5344CB8AC3E}">
        <p14:creationId xmlns:p14="http://schemas.microsoft.com/office/powerpoint/2010/main" val="2480721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2492E9-921F-49EE-9848-EA77BCA3EA70}"/>
              </a:ext>
            </a:extLst>
          </p:cNvPr>
          <p:cNvSpPr txBox="1"/>
          <p:nvPr/>
        </p:nvSpPr>
        <p:spPr>
          <a:xfrm>
            <a:off x="195031" y="2148840"/>
            <a:ext cx="6617250" cy="1280160"/>
          </a:xfrm>
          <a:prstGeom prst="rect">
            <a:avLst/>
          </a:prstGeom>
        </p:spPr>
        <p:txBody>
          <a:bodyPr vert="horz" lIns="91440" tIns="45720" rIns="91440" bIns="45720" rtlCol="0">
            <a:normAutofit fontScale="77500" lnSpcReduction="20000"/>
          </a:bodyPr>
          <a:lstStyle/>
          <a:p>
            <a:pPr indent="-228600">
              <a:lnSpc>
                <a:spcPct val="90000"/>
              </a:lnSpc>
              <a:spcAft>
                <a:spcPts val="600"/>
              </a:spcAft>
              <a:buFont typeface="Arial" panose="020B0604020202020204" pitchFamily="34" charset="0"/>
              <a:buChar char="•"/>
            </a:pPr>
            <a:r>
              <a:rPr lang="en-US" sz="2900" dirty="0"/>
              <a:t>Thrombopoietin receptor agonists (TPO-RAs): increase platelet production by stimulating megakaryocytes in the bone marrow : Romiplostim, </a:t>
            </a:r>
          </a:p>
          <a:p>
            <a:pPr indent="-228600">
              <a:lnSpc>
                <a:spcPct val="90000"/>
              </a:lnSpc>
              <a:spcAft>
                <a:spcPts val="600"/>
              </a:spcAft>
              <a:buFont typeface="Arial" panose="020B0604020202020204" pitchFamily="34" charset="0"/>
              <a:buChar char="•"/>
            </a:pPr>
            <a:r>
              <a:rPr lang="en-US" sz="2900" dirty="0"/>
              <a:t>Rituximab</a:t>
            </a:r>
          </a:p>
          <a:p>
            <a:pPr indent="-228600">
              <a:lnSpc>
                <a:spcPct val="90000"/>
              </a:lnSpc>
              <a:spcAft>
                <a:spcPts val="600"/>
              </a:spcAft>
              <a:buFont typeface="Arial" panose="020B0604020202020204" pitchFamily="34" charset="0"/>
              <a:buChar char="•"/>
            </a:pPr>
            <a:endParaRPr lang="en-US" sz="2000" dirty="0"/>
          </a:p>
        </p:txBody>
      </p:sp>
      <p:pic>
        <p:nvPicPr>
          <p:cNvPr id="2" name="Picture 1">
            <a:extLst>
              <a:ext uri="{FF2B5EF4-FFF2-40B4-BE49-F238E27FC236}">
                <a16:creationId xmlns:a16="http://schemas.microsoft.com/office/drawing/2014/main" id="{CF0E4402-6058-4871-A4A8-8C2C08246E26}"/>
              </a:ext>
            </a:extLst>
          </p:cNvPr>
          <p:cNvPicPr>
            <a:picLocks noChangeAspect="1"/>
          </p:cNvPicPr>
          <p:nvPr/>
        </p:nvPicPr>
        <p:blipFill rotWithShape="1">
          <a:blip r:embed="rId3"/>
          <a:srcRect l="41744" r="934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203D37EB-1C94-4B69-8B86-83E0F42DF081}"/>
              </a:ext>
            </a:extLst>
          </p:cNvPr>
          <p:cNvSpPr txBox="1"/>
          <p:nvPr/>
        </p:nvSpPr>
        <p:spPr>
          <a:xfrm>
            <a:off x="358698" y="1149959"/>
            <a:ext cx="7001106" cy="646331"/>
          </a:xfrm>
          <a:prstGeom prst="rect">
            <a:avLst/>
          </a:prstGeom>
          <a:noFill/>
        </p:spPr>
        <p:txBody>
          <a:bodyPr wrap="square" rtlCol="0">
            <a:spAutoFit/>
          </a:bodyPr>
          <a:lstStyle/>
          <a:p>
            <a:r>
              <a:rPr lang="en-US" b="1" dirty="0"/>
              <a:t>Newly-diagnosed ITP refractory to first-line medical therapy, or persistent/chronic ITP.</a:t>
            </a:r>
            <a:endParaRPr lang="en-GB" b="1" dirty="0"/>
          </a:p>
        </p:txBody>
      </p:sp>
      <p:sp>
        <p:nvSpPr>
          <p:cNvPr id="10" name="TextBox 9">
            <a:extLst>
              <a:ext uri="{FF2B5EF4-FFF2-40B4-BE49-F238E27FC236}">
                <a16:creationId xmlns:a16="http://schemas.microsoft.com/office/drawing/2014/main" id="{2254F868-EA47-4DF7-848C-75ECA6C93BDC}"/>
              </a:ext>
            </a:extLst>
          </p:cNvPr>
          <p:cNvSpPr txBox="1"/>
          <p:nvPr/>
        </p:nvSpPr>
        <p:spPr>
          <a:xfrm>
            <a:off x="195030" y="3555447"/>
            <a:ext cx="6094140" cy="1754326"/>
          </a:xfrm>
          <a:prstGeom prst="rect">
            <a:avLst/>
          </a:prstGeom>
          <a:noFill/>
        </p:spPr>
        <p:txBody>
          <a:bodyPr wrap="square">
            <a:spAutoFit/>
          </a:bodyPr>
          <a:lstStyle/>
          <a:p>
            <a:r>
              <a:rPr lang="en-US" b="1" dirty="0"/>
              <a:t>Splenectomy</a:t>
            </a:r>
          </a:p>
          <a:p>
            <a:r>
              <a:rPr lang="en-US" dirty="0"/>
              <a:t>Indications</a:t>
            </a:r>
          </a:p>
          <a:p>
            <a:pPr marL="285750" indent="-285750">
              <a:buFont typeface="Wingdings" panose="05000000000000000000" pitchFamily="2" charset="2"/>
              <a:buChar char="ü"/>
            </a:pPr>
            <a:r>
              <a:rPr lang="en-US" dirty="0"/>
              <a:t>Treatment-resistant thrombocytopenia lasting &gt; 12 months </a:t>
            </a:r>
          </a:p>
          <a:p>
            <a:pPr marL="285750" indent="-285750">
              <a:buFont typeface="Wingdings" panose="05000000000000000000" pitchFamily="2" charset="2"/>
              <a:buChar char="ü"/>
            </a:pPr>
            <a:endParaRPr lang="en-US" dirty="0"/>
          </a:p>
          <a:p>
            <a:pPr marL="285750" indent="-285750">
              <a:buFont typeface="Wingdings" panose="05000000000000000000" pitchFamily="2" charset="2"/>
              <a:buChar char="ü"/>
            </a:pPr>
            <a:r>
              <a:rPr lang="en-US" dirty="0"/>
              <a:t>Emergency splenectomy: with life-threatening bleeding in whom medical therapy fails.</a:t>
            </a:r>
          </a:p>
        </p:txBody>
      </p:sp>
      <p:sp>
        <p:nvSpPr>
          <p:cNvPr id="13" name="TextBox 12">
            <a:extLst>
              <a:ext uri="{FF2B5EF4-FFF2-40B4-BE49-F238E27FC236}">
                <a16:creationId xmlns:a16="http://schemas.microsoft.com/office/drawing/2014/main" id="{5D4C60C9-641F-4CAF-B752-4EED08F5A73D}"/>
              </a:ext>
            </a:extLst>
          </p:cNvPr>
          <p:cNvSpPr txBox="1"/>
          <p:nvPr/>
        </p:nvSpPr>
        <p:spPr>
          <a:xfrm>
            <a:off x="358698" y="304997"/>
            <a:ext cx="999116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C00000"/>
                </a:solidFill>
                <a:effectLst/>
                <a:uLnTx/>
                <a:uFillTx/>
                <a:latin typeface="Arial"/>
                <a:ea typeface="+mn-ea"/>
                <a:cs typeface="+mn-cs"/>
              </a:rPr>
              <a:t>ITP: Treatment &amp; Management</a:t>
            </a:r>
          </a:p>
        </p:txBody>
      </p:sp>
    </p:spTree>
    <p:extLst>
      <p:ext uri="{BB962C8B-B14F-4D97-AF65-F5344CB8AC3E}">
        <p14:creationId xmlns:p14="http://schemas.microsoft.com/office/powerpoint/2010/main" val="4271001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B94A93-CF8F-4EAE-8477-4D9C0E680B90}"/>
              </a:ext>
            </a:extLst>
          </p:cNvPr>
          <p:cNvSpPr txBox="1"/>
          <p:nvPr/>
        </p:nvSpPr>
        <p:spPr>
          <a:xfrm>
            <a:off x="207818" y="336911"/>
            <a:ext cx="441267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Constantia" panose="02030602050306030303" pitchFamily="18" charset="0"/>
              </a:rPr>
              <a:t>Von Willebrand's Disease</a:t>
            </a:r>
            <a:endParaRPr kumimoji="0" lang="en-GB" sz="4400" b="0" i="0" u="none" strike="noStrike" kern="1200" cap="none" spc="0" normalizeH="0" baseline="0" noProof="0" dirty="0">
              <a:ln>
                <a:noFill/>
              </a:ln>
              <a:solidFill>
                <a:schemeClr val="bg1"/>
              </a:solidFill>
              <a:effectLst/>
              <a:uLnTx/>
              <a:uFillTx/>
              <a:latin typeface="Arial"/>
              <a:cs typeface="+mn-cs"/>
            </a:endParaRPr>
          </a:p>
        </p:txBody>
      </p:sp>
      <p:sp>
        <p:nvSpPr>
          <p:cNvPr id="6" name="TextBox 5">
            <a:extLst>
              <a:ext uri="{FF2B5EF4-FFF2-40B4-BE49-F238E27FC236}">
                <a16:creationId xmlns:a16="http://schemas.microsoft.com/office/drawing/2014/main" id="{D6AC18EB-097F-4AE3-BE7A-4DCAAAFF9E39}"/>
              </a:ext>
            </a:extLst>
          </p:cNvPr>
          <p:cNvSpPr txBox="1"/>
          <p:nvPr/>
        </p:nvSpPr>
        <p:spPr>
          <a:xfrm>
            <a:off x="5289630" y="777535"/>
            <a:ext cx="6524834" cy="1717393"/>
          </a:xfrm>
          <a:prstGeom prst="rect">
            <a:avLst/>
          </a:prstGeom>
          <a:noFill/>
        </p:spPr>
        <p:txBody>
          <a:bodyPr wrap="square">
            <a:spAutoFit/>
          </a:bodyPr>
          <a:lstStyle/>
          <a:p>
            <a:pPr marL="109728"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This is the most common hereditary coagulopathy. </a:t>
            </a:r>
          </a:p>
          <a:p>
            <a:pPr marL="109728"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Prevalence 1-2% in the general population</a:t>
            </a:r>
          </a:p>
          <a:p>
            <a:pPr marL="109728"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It can be congenital or acquired. </a:t>
            </a:r>
          </a:p>
        </p:txBody>
      </p:sp>
      <p:sp>
        <p:nvSpPr>
          <p:cNvPr id="2" name="TextBox 1">
            <a:extLst>
              <a:ext uri="{FF2B5EF4-FFF2-40B4-BE49-F238E27FC236}">
                <a16:creationId xmlns:a16="http://schemas.microsoft.com/office/drawing/2014/main" id="{5E4F5810-746B-E5D4-36FB-968755D05262}"/>
              </a:ext>
            </a:extLst>
          </p:cNvPr>
          <p:cNvSpPr txBox="1"/>
          <p:nvPr/>
        </p:nvSpPr>
        <p:spPr>
          <a:xfrm>
            <a:off x="3229337" y="3067291"/>
            <a:ext cx="8669438" cy="3717941"/>
          </a:xfrm>
          <a:prstGeom prst="rect">
            <a:avLst/>
          </a:prstGeom>
          <a:noFill/>
        </p:spPr>
        <p:txBody>
          <a:bodyPr wrap="square" rtlCol="0">
            <a:spAutoFit/>
          </a:bodyPr>
          <a:lstStyle/>
          <a:p>
            <a:pPr marL="109728"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Pathophysiology</a:t>
            </a:r>
          </a:p>
          <a:p>
            <a:pPr lvl="0">
              <a:spcBef>
                <a:spcPct val="20000"/>
              </a:spcBef>
              <a:defRPr/>
            </a:pPr>
            <a:r>
              <a:rPr lang="en-US" sz="3200" dirty="0" err="1">
                <a:solidFill>
                  <a:prstClr val="black"/>
                </a:solidFill>
                <a:latin typeface="Constantia" panose="02030602050306030303" pitchFamily="18" charset="0"/>
              </a:rPr>
              <a:t>vWF</a:t>
            </a:r>
            <a:r>
              <a:rPr lang="en-US" sz="3200" dirty="0">
                <a:solidFill>
                  <a:prstClr val="black"/>
                </a:solidFill>
                <a:latin typeface="Constantia" panose="02030602050306030303" pitchFamily="18" charset="0"/>
              </a:rPr>
              <a:t> is a multimeric glycoprotein encoded for by gene map locus 12 p13, </a:t>
            </a:r>
            <a:r>
              <a:rPr lang="en-GB" sz="3200" dirty="0">
                <a:solidFill>
                  <a:srgbClr val="000000"/>
                </a:solidFill>
                <a:latin typeface="HelveticaNeueLTStd-Roman"/>
              </a:rPr>
              <a:t>chromosome 12.</a:t>
            </a:r>
            <a:endParaRPr kumimoji="0" lang="en-US" sz="3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a:p>
            <a:pPr lvl="0">
              <a:spcBef>
                <a:spcPct val="20000"/>
              </a:spcBef>
              <a:defRPr/>
            </a:pPr>
            <a:r>
              <a:rPr kumimoji="0" lang="en-US" sz="3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Von Willebrand's disease (</a:t>
            </a:r>
            <a:r>
              <a:rPr kumimoji="0" lang="en-US" sz="3200" b="0" i="0" u="none" strike="noStrike" kern="1200" cap="none" spc="0" normalizeH="0" baseline="0" noProof="0" dirty="0" err="1">
                <a:ln>
                  <a:noFill/>
                </a:ln>
                <a:solidFill>
                  <a:prstClr val="black"/>
                </a:solidFill>
                <a:effectLst/>
                <a:uLnTx/>
                <a:uFillTx/>
                <a:latin typeface="Constantia" panose="02030602050306030303" pitchFamily="18" charset="0"/>
                <a:ea typeface="+mn-ea"/>
                <a:cs typeface="+mn-cs"/>
              </a:rPr>
              <a:t>vWD</a:t>
            </a:r>
            <a:r>
              <a:rPr kumimoji="0" lang="en-US" sz="3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due</a:t>
            </a:r>
          </a:p>
          <a:p>
            <a:pPr marL="342900" lvl="0" indent="-342900">
              <a:spcBef>
                <a:spcPct val="20000"/>
              </a:spcBef>
              <a:buFont typeface="Wingdings" panose="05000000000000000000" pitchFamily="2" charset="2"/>
              <a:buChar char="ü"/>
              <a:defRPr/>
            </a:pPr>
            <a:r>
              <a:rPr lang="en-US" sz="3200" dirty="0">
                <a:solidFill>
                  <a:prstClr val="black"/>
                </a:solidFill>
                <a:latin typeface="Constantia" panose="02030602050306030303" pitchFamily="18" charset="0"/>
              </a:rPr>
              <a:t>deficiency of (</a:t>
            </a:r>
            <a:r>
              <a:rPr lang="en-US" sz="3200" dirty="0" err="1">
                <a:solidFill>
                  <a:prstClr val="black"/>
                </a:solidFill>
                <a:latin typeface="Constantia" panose="02030602050306030303" pitchFamily="18" charset="0"/>
              </a:rPr>
              <a:t>vWF</a:t>
            </a:r>
            <a:r>
              <a:rPr lang="en-US" sz="3200" dirty="0">
                <a:solidFill>
                  <a:prstClr val="black"/>
                </a:solidFill>
                <a:latin typeface="Constantia" panose="02030602050306030303" pitchFamily="18" charset="0"/>
              </a:rPr>
              <a:t>). </a:t>
            </a:r>
            <a:endParaRPr kumimoji="0" lang="en-US" sz="3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Abnormal function of von Willebrand factor</a:t>
            </a:r>
          </a:p>
          <a:p>
            <a:endParaRPr lang="en-US" dirty="0"/>
          </a:p>
        </p:txBody>
      </p:sp>
    </p:spTree>
    <p:extLst>
      <p:ext uri="{BB962C8B-B14F-4D97-AF65-F5344CB8AC3E}">
        <p14:creationId xmlns:p14="http://schemas.microsoft.com/office/powerpoint/2010/main" val="2301116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3D56E-E18F-3EDC-34B7-F93B3502DACF}"/>
              </a:ext>
            </a:extLst>
          </p:cNvPr>
          <p:cNvSpPr txBox="1"/>
          <p:nvPr/>
        </p:nvSpPr>
        <p:spPr>
          <a:xfrm>
            <a:off x="237281" y="474345"/>
            <a:ext cx="11954719" cy="5909310"/>
          </a:xfrm>
          <a:prstGeom prst="rect">
            <a:avLst/>
          </a:prstGeom>
          <a:noFill/>
        </p:spPr>
        <p:txBody>
          <a:bodyPr wrap="square">
            <a:spAutoFit/>
          </a:bodyPr>
          <a:lstStyle/>
          <a:p>
            <a:r>
              <a:rPr lang="en-US" dirty="0"/>
              <a:t>A 42-year-old female presented with  gingival bleeding and dark purple spots on her legs. The patient first noticed the dark spots on her legs 2 months ago, but the gingival bleeding started 5 days ago. Past history is notable for intravenous drug use and hepatitis C infection. Normal vital signs. Examination of the patient’s oropharynx and gingiva reveals petechiae with pinpoint bleeding. Cardiac, pulmonary, and abdominal exams are noncontributory. Purpura are observed on the bilateral legs. Laboratory testing is obtained, and the results are shown below.  </a:t>
            </a:r>
          </a:p>
          <a:p>
            <a:r>
              <a:rPr lang="en-US" dirty="0"/>
              <a:t> </a:t>
            </a:r>
          </a:p>
          <a:p>
            <a:pPr marL="285750" indent="-285750">
              <a:buFont typeface="Wingdings" panose="05000000000000000000" pitchFamily="2" charset="2"/>
              <a:buChar char="q"/>
            </a:pPr>
            <a:r>
              <a:rPr lang="en-US" dirty="0"/>
              <a:t> Platelet count 	 25,000/mm3  </a:t>
            </a:r>
          </a:p>
          <a:p>
            <a:pPr marL="285750" indent="-285750">
              <a:buFont typeface="Wingdings" panose="05000000000000000000" pitchFamily="2" charset="2"/>
              <a:buChar char="q"/>
            </a:pPr>
            <a:r>
              <a:rPr lang="en-US" dirty="0"/>
              <a:t> Hemoglobin (Hb) 	 13.5 g/dL </a:t>
            </a:r>
          </a:p>
          <a:p>
            <a:pPr marL="285750" indent="-285750">
              <a:buFont typeface="Wingdings" panose="05000000000000000000" pitchFamily="2" charset="2"/>
              <a:buChar char="q"/>
            </a:pPr>
            <a:r>
              <a:rPr lang="en-US" dirty="0"/>
              <a:t> Leukocyte count 	 11,000/mm3 </a:t>
            </a:r>
          </a:p>
          <a:p>
            <a:r>
              <a:rPr lang="en-US" dirty="0"/>
              <a:t>Which of the following serological findings would most likely be present in this patient?</a:t>
            </a:r>
          </a:p>
          <a:p>
            <a:endParaRPr lang="en-US" dirty="0"/>
          </a:p>
          <a:p>
            <a:pPr marL="342900" indent="-342900">
              <a:buFont typeface="+mj-lt"/>
              <a:buAutoNum type="alphaUcPeriod"/>
            </a:pPr>
            <a:r>
              <a:rPr lang="en-US" dirty="0"/>
              <a:t>Anti-Gp2b3a receptor antibodies</a:t>
            </a:r>
          </a:p>
          <a:p>
            <a:pPr marL="342900" indent="-342900">
              <a:buFont typeface="+mj-lt"/>
              <a:buAutoNum type="alphaUcPeriod"/>
            </a:pPr>
            <a:endParaRPr lang="en-US" dirty="0"/>
          </a:p>
          <a:p>
            <a:pPr marL="342900" indent="-342900">
              <a:buFont typeface="+mj-lt"/>
              <a:buAutoNum type="alphaUcPeriod"/>
            </a:pPr>
            <a:r>
              <a:rPr lang="en-US" dirty="0"/>
              <a:t>Anti-Ro antibodies</a:t>
            </a:r>
          </a:p>
          <a:p>
            <a:pPr marL="342900" indent="-342900">
              <a:buFont typeface="+mj-lt"/>
              <a:buAutoNum type="alphaUcPeriod"/>
            </a:pPr>
            <a:endParaRPr lang="en-US" dirty="0"/>
          </a:p>
          <a:p>
            <a:pPr marL="342900" indent="-342900">
              <a:buFont typeface="+mj-lt"/>
              <a:buAutoNum type="alphaUcPeriod"/>
            </a:pPr>
            <a:r>
              <a:rPr lang="en-US" dirty="0"/>
              <a:t>Antiphospholipid antibodies</a:t>
            </a:r>
          </a:p>
          <a:p>
            <a:pPr marL="342900" indent="-342900">
              <a:buFont typeface="+mj-lt"/>
              <a:buAutoNum type="alphaUcPeriod"/>
            </a:pPr>
            <a:endParaRPr lang="en-US" dirty="0"/>
          </a:p>
          <a:p>
            <a:pPr marL="342900" indent="-342900">
              <a:buFont typeface="+mj-lt"/>
              <a:buAutoNum type="alphaUcPeriod"/>
            </a:pPr>
            <a:r>
              <a:rPr lang="en-US" dirty="0"/>
              <a:t>Anti-ADAMTS13 antibodies</a:t>
            </a:r>
          </a:p>
          <a:p>
            <a:pPr marL="342900" indent="-342900">
              <a:buFont typeface="+mj-lt"/>
              <a:buAutoNum type="alphaUcPeriod"/>
            </a:pPr>
            <a:endParaRPr lang="en-US" dirty="0"/>
          </a:p>
          <a:p>
            <a:pPr marL="342900" indent="-342900">
              <a:buFont typeface="+mj-lt"/>
              <a:buAutoNum type="alphaUcPeriod"/>
            </a:pPr>
            <a:r>
              <a:rPr lang="en-US" dirty="0"/>
              <a:t>Lupus anticoagulant</a:t>
            </a:r>
          </a:p>
          <a:p>
            <a:endParaRPr lang="en-US" dirty="0"/>
          </a:p>
        </p:txBody>
      </p:sp>
    </p:spTree>
    <p:extLst>
      <p:ext uri="{BB962C8B-B14F-4D97-AF65-F5344CB8AC3E}">
        <p14:creationId xmlns:p14="http://schemas.microsoft.com/office/powerpoint/2010/main" val="302938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CACAD9-023A-96B7-46D3-ABB93884E1BA}"/>
              </a:ext>
            </a:extLst>
          </p:cNvPr>
          <p:cNvSpPr txBox="1"/>
          <p:nvPr/>
        </p:nvSpPr>
        <p:spPr>
          <a:xfrm>
            <a:off x="547869" y="1195265"/>
            <a:ext cx="11644131" cy="4801314"/>
          </a:xfrm>
          <a:prstGeom prst="rect">
            <a:avLst/>
          </a:prstGeom>
          <a:noFill/>
        </p:spPr>
        <p:txBody>
          <a:bodyPr wrap="square">
            <a:spAutoFit/>
          </a:bodyPr>
          <a:lstStyle/>
          <a:p>
            <a:r>
              <a:rPr lang="en-US" dirty="0"/>
              <a:t>An 18-year-old woman comes to her primary care provider because of menorrhagia over the last several years. She mentions that her menses "have always been heavy,", and that she has experienced easy bruising for as long as she can remember. Her father has never had bleeding problems, but her mother has had similar problems with bruising easily. Initial lab studies show the following, platelet count: 205,000/ml, PT: 12 seconds, and PTT: 44 seconds. Of the following, which is the most likely cause of her symptoms? </a:t>
            </a:r>
          </a:p>
          <a:p>
            <a:endParaRPr lang="en-US" dirty="0"/>
          </a:p>
          <a:p>
            <a:endParaRPr lang="en-US" dirty="0"/>
          </a:p>
          <a:p>
            <a:pPr marL="342900" indent="-342900">
              <a:buFont typeface="+mj-lt"/>
              <a:buAutoNum type="alphaUcPeriod"/>
            </a:pPr>
            <a:r>
              <a:rPr lang="en-US" dirty="0"/>
              <a:t>Von Willebrand's disease</a:t>
            </a:r>
          </a:p>
          <a:p>
            <a:pPr marL="342900" indent="-342900">
              <a:buFont typeface="+mj-lt"/>
              <a:buAutoNum type="alphaUcPeriod"/>
            </a:pPr>
            <a:endParaRPr lang="en-US" dirty="0"/>
          </a:p>
          <a:p>
            <a:pPr marL="342900" indent="-342900">
              <a:buFont typeface="+mj-lt"/>
              <a:buAutoNum type="alphaUcPeriod"/>
            </a:pPr>
            <a:r>
              <a:rPr lang="en-US" dirty="0"/>
              <a:t>Protein C deficiency</a:t>
            </a:r>
          </a:p>
          <a:p>
            <a:pPr marL="342900" indent="-342900">
              <a:buFont typeface="+mj-lt"/>
              <a:buAutoNum type="alphaUcPeriod"/>
            </a:pPr>
            <a:endParaRPr lang="en-US" dirty="0"/>
          </a:p>
          <a:p>
            <a:pPr marL="342900" indent="-342900">
              <a:buFont typeface="+mj-lt"/>
              <a:buAutoNum type="alphaUcPeriod"/>
            </a:pPr>
            <a:r>
              <a:rPr lang="en-US" dirty="0"/>
              <a:t>Hemophilia A</a:t>
            </a:r>
          </a:p>
          <a:p>
            <a:pPr marL="342900" indent="-342900">
              <a:buFont typeface="+mj-lt"/>
              <a:buAutoNum type="alphaUcPeriod"/>
            </a:pPr>
            <a:endParaRPr lang="en-US" dirty="0"/>
          </a:p>
          <a:p>
            <a:pPr marL="342900" indent="-342900">
              <a:buFont typeface="+mj-lt"/>
              <a:buAutoNum type="alphaUcPeriod"/>
            </a:pPr>
            <a:r>
              <a:rPr lang="en-US" dirty="0"/>
              <a:t>Factor V Leiden</a:t>
            </a:r>
          </a:p>
          <a:p>
            <a:pPr marL="342900" indent="-342900">
              <a:buFont typeface="+mj-lt"/>
              <a:buAutoNum type="alphaUcPeriod"/>
            </a:pPr>
            <a:endParaRPr lang="en-US" dirty="0"/>
          </a:p>
          <a:p>
            <a:pPr marL="342900" indent="-342900">
              <a:buFont typeface="+mj-lt"/>
              <a:buAutoNum type="alphaUcPeriod"/>
            </a:pPr>
            <a:r>
              <a:rPr lang="en-US" dirty="0"/>
              <a:t>Lupus anticoagulant</a:t>
            </a:r>
          </a:p>
          <a:p>
            <a:endParaRPr lang="en-US" dirty="0"/>
          </a:p>
        </p:txBody>
      </p:sp>
    </p:spTree>
    <p:extLst>
      <p:ext uri="{BB962C8B-B14F-4D97-AF65-F5344CB8AC3E}">
        <p14:creationId xmlns:p14="http://schemas.microsoft.com/office/powerpoint/2010/main" val="3220750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0C8F30-9C91-4D39-A29C-BCE4134E41E9}"/>
              </a:ext>
            </a:extLst>
          </p:cNvPr>
          <p:cNvSpPr txBox="1"/>
          <p:nvPr/>
        </p:nvSpPr>
        <p:spPr>
          <a:xfrm>
            <a:off x="-4762" y="2852631"/>
            <a:ext cx="12192000" cy="1015663"/>
          </a:xfrm>
          <a:prstGeom prst="rect">
            <a:avLst/>
          </a:prstGeom>
          <a:noFill/>
        </p:spPr>
        <p:txBody>
          <a:bodyPr wrap="square" rtlCol="0" anchor="ctr">
            <a:spAutoFit/>
          </a:bodyPr>
          <a:lstStyle/>
          <a:p>
            <a:pPr algn="ctr"/>
            <a:r>
              <a:rPr lang="en-US" altLang="ko-KR" sz="6000" dirty="0">
                <a:solidFill>
                  <a:schemeClr val="bg1"/>
                </a:solidFill>
                <a:cs typeface="Arial" pitchFamily="34" charset="0"/>
              </a:rPr>
              <a:t>THANK YOU</a:t>
            </a:r>
            <a:endParaRPr lang="ko-KR" altLang="en-US" sz="6000" dirty="0">
              <a:solidFill>
                <a:schemeClr val="bg1"/>
              </a:solidFill>
              <a:cs typeface="Arial" pitchFamily="34" charset="0"/>
            </a:endParaRPr>
          </a:p>
        </p:txBody>
      </p:sp>
      <p:sp>
        <p:nvSpPr>
          <p:cNvPr id="2" name="TextBox 1">
            <a:extLst>
              <a:ext uri="{FF2B5EF4-FFF2-40B4-BE49-F238E27FC236}">
                <a16:creationId xmlns:a16="http://schemas.microsoft.com/office/drawing/2014/main" id="{81E15D21-566D-0315-0791-EFFD7294CF94}"/>
              </a:ext>
            </a:extLst>
          </p:cNvPr>
          <p:cNvSpPr txBox="1"/>
          <p:nvPr/>
        </p:nvSpPr>
        <p:spPr>
          <a:xfrm>
            <a:off x="1017270" y="685800"/>
            <a:ext cx="6572250" cy="646331"/>
          </a:xfrm>
          <a:prstGeom prst="rect">
            <a:avLst/>
          </a:prstGeom>
          <a:noFill/>
        </p:spPr>
        <p:txBody>
          <a:bodyPr wrap="square" rtlCol="0">
            <a:spAutoFit/>
          </a:bodyPr>
          <a:lstStyle/>
          <a:p>
            <a:r>
              <a:rPr lang="en-GB" sz="3600" b="1" dirty="0">
                <a:solidFill>
                  <a:schemeClr val="bg2"/>
                </a:solidFill>
              </a:rPr>
              <a:t>Reference : Kumar: </a:t>
            </a:r>
            <a:r>
              <a:rPr lang="en-GB" sz="3600" b="1" i="0" u="none" strike="noStrike" baseline="0" dirty="0">
                <a:solidFill>
                  <a:schemeClr val="bg2"/>
                </a:solidFill>
                <a:latin typeface="HelveticaNeueLTStd-Bd"/>
              </a:rPr>
              <a:t>375- 378</a:t>
            </a:r>
            <a:endParaRPr lang="en-GB" sz="3600" b="1" dirty="0">
              <a:solidFill>
                <a:schemeClr val="bg2"/>
              </a:solidFill>
            </a:endParaRPr>
          </a:p>
        </p:txBody>
      </p:sp>
    </p:spTree>
    <p:extLst>
      <p:ext uri="{BB962C8B-B14F-4D97-AF65-F5344CB8AC3E}">
        <p14:creationId xmlns:p14="http://schemas.microsoft.com/office/powerpoint/2010/main" val="1832103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6B06C-B20B-899B-57F6-5304F76A4FBB}"/>
              </a:ext>
            </a:extLst>
          </p:cNvPr>
          <p:cNvPicPr>
            <a:picLocks noChangeAspect="1"/>
          </p:cNvPicPr>
          <p:nvPr/>
        </p:nvPicPr>
        <p:blipFill>
          <a:blip r:embed="rId3"/>
          <a:stretch>
            <a:fillRect/>
          </a:stretch>
        </p:blipFill>
        <p:spPr>
          <a:xfrm>
            <a:off x="397059" y="345705"/>
            <a:ext cx="10888595" cy="5013373"/>
          </a:xfrm>
          <a:prstGeom prst="rect">
            <a:avLst/>
          </a:prstGeom>
        </p:spPr>
      </p:pic>
      <p:pic>
        <p:nvPicPr>
          <p:cNvPr id="6" name="Picture 5">
            <a:extLst>
              <a:ext uri="{FF2B5EF4-FFF2-40B4-BE49-F238E27FC236}">
                <a16:creationId xmlns:a16="http://schemas.microsoft.com/office/drawing/2014/main" id="{6D1658D8-1291-E609-CBB3-6E7A319857CD}"/>
              </a:ext>
            </a:extLst>
          </p:cNvPr>
          <p:cNvPicPr>
            <a:picLocks noChangeAspect="1"/>
          </p:cNvPicPr>
          <p:nvPr/>
        </p:nvPicPr>
        <p:blipFill>
          <a:blip r:embed="rId4"/>
          <a:stretch>
            <a:fillRect/>
          </a:stretch>
        </p:blipFill>
        <p:spPr>
          <a:xfrm>
            <a:off x="1365191" y="5756486"/>
            <a:ext cx="10175106" cy="646232"/>
          </a:xfrm>
          <a:prstGeom prst="rect">
            <a:avLst/>
          </a:prstGeom>
        </p:spPr>
      </p:pic>
    </p:spTree>
    <p:extLst>
      <p:ext uri="{BB962C8B-B14F-4D97-AF65-F5344CB8AC3E}">
        <p14:creationId xmlns:p14="http://schemas.microsoft.com/office/powerpoint/2010/main" val="2397576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31FD73-63F4-32B1-3987-777CEB3EDF28}"/>
              </a:ext>
            </a:extLst>
          </p:cNvPr>
          <p:cNvPicPr>
            <a:picLocks noChangeAspect="1"/>
          </p:cNvPicPr>
          <p:nvPr/>
        </p:nvPicPr>
        <p:blipFill rotWithShape="1">
          <a:blip r:embed="rId2"/>
          <a:srcRect t="2572" r="543" b="436"/>
          <a:stretch/>
        </p:blipFill>
        <p:spPr>
          <a:xfrm>
            <a:off x="165906" y="335666"/>
            <a:ext cx="11721294" cy="4629873"/>
          </a:xfrm>
          <a:prstGeom prst="rect">
            <a:avLst/>
          </a:prstGeom>
        </p:spPr>
      </p:pic>
      <p:sp>
        <p:nvSpPr>
          <p:cNvPr id="6" name="TextBox 5">
            <a:extLst>
              <a:ext uri="{FF2B5EF4-FFF2-40B4-BE49-F238E27FC236}">
                <a16:creationId xmlns:a16="http://schemas.microsoft.com/office/drawing/2014/main" id="{1DA4343D-78C2-E245-44C5-EB62A5457064}"/>
              </a:ext>
            </a:extLst>
          </p:cNvPr>
          <p:cNvSpPr txBox="1"/>
          <p:nvPr/>
        </p:nvSpPr>
        <p:spPr>
          <a:xfrm>
            <a:off x="432844" y="4850064"/>
            <a:ext cx="11593251" cy="1815882"/>
          </a:xfrm>
          <a:prstGeom prst="rect">
            <a:avLst/>
          </a:prstGeom>
          <a:noFill/>
        </p:spPr>
        <p:txBody>
          <a:bodyPr wrap="square">
            <a:spAutoFit/>
          </a:bodyPr>
          <a:lstStyle/>
          <a:p>
            <a:r>
              <a:rPr lang="en-US" sz="2800" dirty="0"/>
              <a:t>VWF : two main functions:</a:t>
            </a:r>
          </a:p>
          <a:p>
            <a:pPr marL="457200" indent="-457200">
              <a:buFont typeface="Wingdings" panose="05000000000000000000" pitchFamily="2" charset="2"/>
              <a:buChar char="q"/>
            </a:pPr>
            <a:r>
              <a:rPr lang="en-US" sz="2800" dirty="0"/>
              <a:t>Assists in platelet plug formation by attracting circulating platelets to the site of damage.</a:t>
            </a:r>
          </a:p>
          <a:p>
            <a:pPr marL="457200" indent="-457200">
              <a:buFont typeface="Wingdings" panose="05000000000000000000" pitchFamily="2" charset="2"/>
              <a:buChar char="q"/>
            </a:pPr>
            <a:r>
              <a:rPr lang="en-US" sz="2800" dirty="0"/>
              <a:t>Binds to coagulation factor VIII preventing its clearance from the plasma.</a:t>
            </a:r>
          </a:p>
        </p:txBody>
      </p:sp>
    </p:spTree>
    <p:extLst>
      <p:ext uri="{BB962C8B-B14F-4D97-AF65-F5344CB8AC3E}">
        <p14:creationId xmlns:p14="http://schemas.microsoft.com/office/powerpoint/2010/main" val="2319635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B94A93-CF8F-4EAE-8477-4D9C0E680B90}"/>
              </a:ext>
            </a:extLst>
          </p:cNvPr>
          <p:cNvSpPr txBox="1"/>
          <p:nvPr/>
        </p:nvSpPr>
        <p:spPr>
          <a:xfrm>
            <a:off x="207818" y="336911"/>
            <a:ext cx="441267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Constantia" panose="02030602050306030303" pitchFamily="18" charset="0"/>
              </a:rPr>
              <a:t>Von Willebrand's Disease</a:t>
            </a:r>
            <a:endParaRPr kumimoji="0" lang="en-GB" sz="4400" b="0" i="0" u="none" strike="noStrike" kern="1200" cap="none" spc="0" normalizeH="0" baseline="0" noProof="0" dirty="0">
              <a:ln>
                <a:noFill/>
              </a:ln>
              <a:solidFill>
                <a:schemeClr val="bg1"/>
              </a:solidFill>
              <a:effectLst/>
              <a:uLnTx/>
              <a:uFillTx/>
              <a:latin typeface="Arial"/>
              <a:cs typeface="+mn-cs"/>
            </a:endParaRPr>
          </a:p>
        </p:txBody>
      </p:sp>
      <p:sp>
        <p:nvSpPr>
          <p:cNvPr id="6" name="TextBox 5">
            <a:extLst>
              <a:ext uri="{FF2B5EF4-FFF2-40B4-BE49-F238E27FC236}">
                <a16:creationId xmlns:a16="http://schemas.microsoft.com/office/drawing/2014/main" id="{D6AC18EB-097F-4AE3-BE7A-4DCAAAFF9E39}"/>
              </a:ext>
            </a:extLst>
          </p:cNvPr>
          <p:cNvSpPr txBox="1"/>
          <p:nvPr/>
        </p:nvSpPr>
        <p:spPr>
          <a:xfrm>
            <a:off x="5879940" y="124345"/>
            <a:ext cx="6104242" cy="1292662"/>
          </a:xfrm>
          <a:prstGeom prst="rect">
            <a:avLst/>
          </a:prstGeom>
          <a:noFill/>
        </p:spPr>
        <p:txBody>
          <a:bodyPr wrap="square">
            <a:spAutoFit/>
          </a:bodyPr>
          <a:lstStyle/>
          <a:p>
            <a:pPr marL="109728" indent="0">
              <a:buNone/>
            </a:pPr>
            <a:r>
              <a:rPr lang="en-US" sz="2600" b="1" dirty="0" err="1">
                <a:latin typeface="Constantia" panose="02030602050306030303" pitchFamily="18" charset="0"/>
              </a:rPr>
              <a:t>AEtiology</a:t>
            </a:r>
            <a:endParaRPr lang="en-US" sz="2600" b="1" dirty="0">
              <a:latin typeface="Constantia" panose="02030602050306030303" pitchFamily="18" charset="0"/>
            </a:endParaRPr>
          </a:p>
          <a:p>
            <a:pPr marL="109728"/>
            <a:r>
              <a:rPr lang="en-US" sz="2600" b="1" dirty="0">
                <a:solidFill>
                  <a:srgbClr val="FF0000"/>
                </a:solidFill>
                <a:latin typeface="Constantia" panose="02030602050306030303" pitchFamily="18" charset="0"/>
              </a:rPr>
              <a:t>Hereditary</a:t>
            </a:r>
            <a:r>
              <a:rPr lang="en-US" sz="2600" b="1" dirty="0">
                <a:latin typeface="Constantia" panose="02030602050306030303" pitchFamily="18" charset="0"/>
              </a:rPr>
              <a:t> </a:t>
            </a:r>
            <a:r>
              <a:rPr lang="en-US" sz="2600" dirty="0">
                <a:latin typeface="Constantia" panose="02030602050306030303" pitchFamily="18" charset="0"/>
              </a:rPr>
              <a:t>– VWD caused by mutations in the </a:t>
            </a:r>
            <a:r>
              <a:rPr lang="en-US" sz="2600" dirty="0" err="1">
                <a:latin typeface="Constantia" panose="02030602050306030303" pitchFamily="18" charset="0"/>
              </a:rPr>
              <a:t>vWF</a:t>
            </a:r>
            <a:r>
              <a:rPr lang="en-US" sz="2600" dirty="0">
                <a:latin typeface="Constantia" panose="02030602050306030303" pitchFamily="18" charset="0"/>
              </a:rPr>
              <a:t> gene </a:t>
            </a:r>
          </a:p>
        </p:txBody>
      </p:sp>
      <p:sp>
        <p:nvSpPr>
          <p:cNvPr id="5" name="TextBox 4">
            <a:extLst>
              <a:ext uri="{FF2B5EF4-FFF2-40B4-BE49-F238E27FC236}">
                <a16:creationId xmlns:a16="http://schemas.microsoft.com/office/drawing/2014/main" id="{CEF1A902-F716-4B7F-9703-A6D4401984A2}"/>
              </a:ext>
            </a:extLst>
          </p:cNvPr>
          <p:cNvSpPr txBox="1"/>
          <p:nvPr/>
        </p:nvSpPr>
        <p:spPr>
          <a:xfrm>
            <a:off x="5140712" y="3005419"/>
            <a:ext cx="6999251" cy="3108543"/>
          </a:xfrm>
          <a:prstGeom prst="rect">
            <a:avLst/>
          </a:prstGeom>
          <a:noFill/>
        </p:spPr>
        <p:txBody>
          <a:bodyPr wrap="square">
            <a:spAutoFit/>
          </a:bodyPr>
          <a:lstStyle/>
          <a:p>
            <a:pPr lvl="1">
              <a:buClr>
                <a:srgbClr val="C00000"/>
              </a:buClr>
              <a:buSzPct val="75000"/>
              <a:defRPr/>
            </a:pPr>
            <a:r>
              <a:rPr lang="en-US" sz="2800" b="1" dirty="0">
                <a:solidFill>
                  <a:srgbClr val="FF0000"/>
                </a:solidFill>
                <a:latin typeface="Constantia" panose="02030602050306030303" pitchFamily="18" charset="0"/>
              </a:rPr>
              <a:t>Acquired</a:t>
            </a:r>
            <a:r>
              <a:rPr lang="en-US" sz="2800" dirty="0">
                <a:latin typeface="Constantia" panose="02030602050306030303" pitchFamily="18" charset="0"/>
              </a:rPr>
              <a:t> – (pseudo-VWD); found in:</a:t>
            </a:r>
            <a:endParaRPr lang="en-US" sz="2000" dirty="0">
              <a:solidFill>
                <a:prstClr val="black"/>
              </a:solidFill>
              <a:latin typeface="Constantia" panose="02030602050306030303" pitchFamily="18" charset="0"/>
            </a:endParaRPr>
          </a:p>
          <a:p>
            <a:pPr marL="457200" marR="0" lvl="1" indent="0" algn="l" defTabSz="914400" rtl="0" eaLnBrk="1" fontAlgn="auto" latinLnBrk="0" hangingPunct="1">
              <a:lnSpc>
                <a:spcPct val="100000"/>
              </a:lnSpc>
              <a:spcBef>
                <a:spcPts val="0"/>
              </a:spcBef>
              <a:spcAft>
                <a:spcPts val="0"/>
              </a:spcAft>
              <a:buClr>
                <a:srgbClr val="C00000"/>
              </a:buClr>
              <a:buSzPct val="75000"/>
              <a:buFont typeface="Wingdings" pitchFamily="2" charset="2"/>
              <a:buChar char="v"/>
              <a:tabLst/>
              <a:defRPr/>
            </a:pPr>
            <a:r>
              <a:rPr kumimoji="0" lang="en-US" sz="2400" b="0" i="0" u="none" strike="noStrike" kern="1200" cap="none" spc="0" normalizeH="0" baseline="0" noProof="0" dirty="0">
                <a:ln>
                  <a:noFill/>
                </a:ln>
                <a:solidFill>
                  <a:prstClr val="black"/>
                </a:solidFill>
                <a:effectLst/>
                <a:uLnTx/>
                <a:uFillTx/>
                <a:latin typeface="Constantia" panose="02030602050306030303" pitchFamily="18" charset="0"/>
                <a:cs typeface="+mn-cs"/>
              </a:rPr>
              <a:t>Lymphoproliferative disorders</a:t>
            </a:r>
          </a:p>
          <a:p>
            <a:pPr marL="457200" marR="0" lvl="1" indent="0" algn="l" defTabSz="914400" rtl="0" eaLnBrk="1" fontAlgn="auto" latinLnBrk="0" hangingPunct="1">
              <a:lnSpc>
                <a:spcPct val="100000"/>
              </a:lnSpc>
              <a:spcBef>
                <a:spcPts val="0"/>
              </a:spcBef>
              <a:spcAft>
                <a:spcPts val="0"/>
              </a:spcAft>
              <a:buClr>
                <a:srgbClr val="C00000"/>
              </a:buClr>
              <a:buSzPct val="75000"/>
              <a:buFont typeface="Wingdings" pitchFamily="2" charset="2"/>
              <a:buChar char="v"/>
              <a:tabLst/>
              <a:defRPr/>
            </a:pPr>
            <a:r>
              <a:rPr kumimoji="0" lang="en-US" sz="2400" b="0" i="0" u="none" strike="noStrike" kern="1200" cap="none" spc="0" normalizeH="0" baseline="0" noProof="0" dirty="0">
                <a:ln>
                  <a:noFill/>
                </a:ln>
                <a:solidFill>
                  <a:prstClr val="black"/>
                </a:solidFill>
                <a:effectLst/>
                <a:uLnTx/>
                <a:uFillTx/>
                <a:latin typeface="Constantia" panose="02030602050306030303" pitchFamily="18" charset="0"/>
                <a:cs typeface="+mn-cs"/>
              </a:rPr>
              <a:t>Myeloproliferative disorders</a:t>
            </a:r>
          </a:p>
          <a:p>
            <a:pPr marL="457200" marR="0" lvl="1" indent="0" algn="l" defTabSz="914400" rtl="0" eaLnBrk="1" fontAlgn="auto" latinLnBrk="0" hangingPunct="1">
              <a:lnSpc>
                <a:spcPct val="100000"/>
              </a:lnSpc>
              <a:spcBef>
                <a:spcPts val="0"/>
              </a:spcBef>
              <a:spcAft>
                <a:spcPts val="0"/>
              </a:spcAft>
              <a:buClr>
                <a:srgbClr val="C00000"/>
              </a:buClr>
              <a:buSzPct val="75000"/>
              <a:buFont typeface="Wingdings" pitchFamily="2" charset="2"/>
              <a:buChar char="v"/>
              <a:tabLst/>
              <a:defRPr/>
            </a:pPr>
            <a:r>
              <a:rPr kumimoji="0" lang="en-US" sz="2400" b="0" i="0" u="none" strike="noStrike" kern="1200" cap="none" spc="0" normalizeH="0" baseline="0" noProof="0" dirty="0">
                <a:ln>
                  <a:noFill/>
                </a:ln>
                <a:solidFill>
                  <a:prstClr val="black"/>
                </a:solidFill>
                <a:effectLst/>
                <a:uLnTx/>
                <a:uFillTx/>
                <a:latin typeface="Constantia" panose="02030602050306030303" pitchFamily="18" charset="0"/>
                <a:cs typeface="+mn-cs"/>
              </a:rPr>
              <a:t>Solid tumors</a:t>
            </a:r>
          </a:p>
          <a:p>
            <a:pPr marL="457200" marR="0" lvl="1" indent="0" algn="l" defTabSz="914400" rtl="0" eaLnBrk="1" fontAlgn="auto" latinLnBrk="0" hangingPunct="1">
              <a:lnSpc>
                <a:spcPct val="100000"/>
              </a:lnSpc>
              <a:spcBef>
                <a:spcPts val="0"/>
              </a:spcBef>
              <a:spcAft>
                <a:spcPts val="0"/>
              </a:spcAft>
              <a:buClr>
                <a:srgbClr val="C00000"/>
              </a:buClr>
              <a:buSzPct val="75000"/>
              <a:buFont typeface="Wingdings" pitchFamily="2" charset="2"/>
              <a:buChar char="v"/>
              <a:tabLst/>
              <a:defRPr/>
            </a:pPr>
            <a:r>
              <a:rPr kumimoji="0" lang="en-US" sz="2400" b="0" i="0" u="none" strike="noStrike" kern="1200" cap="none" spc="0" normalizeH="0" baseline="0" noProof="0" dirty="0">
                <a:ln>
                  <a:noFill/>
                </a:ln>
                <a:solidFill>
                  <a:prstClr val="black"/>
                </a:solidFill>
                <a:effectLst/>
                <a:uLnTx/>
                <a:uFillTx/>
                <a:latin typeface="Constantia" panose="02030602050306030303" pitchFamily="18" charset="0"/>
                <a:cs typeface="+mn-cs"/>
              </a:rPr>
              <a:t>Immunological disorders</a:t>
            </a:r>
          </a:p>
          <a:p>
            <a:pPr marL="457200" marR="0" lvl="1" indent="0" algn="l" defTabSz="914400" rtl="0" eaLnBrk="1" fontAlgn="auto" latinLnBrk="0" hangingPunct="1">
              <a:lnSpc>
                <a:spcPct val="100000"/>
              </a:lnSpc>
              <a:spcBef>
                <a:spcPts val="0"/>
              </a:spcBef>
              <a:spcAft>
                <a:spcPts val="0"/>
              </a:spcAft>
              <a:buClr>
                <a:srgbClr val="C00000"/>
              </a:buClr>
              <a:buSzPct val="75000"/>
              <a:buFont typeface="Wingdings" pitchFamily="2" charset="2"/>
              <a:buChar char="v"/>
              <a:tabLst/>
              <a:defRPr/>
            </a:pPr>
            <a:r>
              <a:rPr kumimoji="0" lang="en-US" sz="2400" b="0" i="0" u="none" strike="noStrike" kern="1200" cap="none" spc="0" normalizeH="0" baseline="0" noProof="0" dirty="0">
                <a:ln>
                  <a:noFill/>
                </a:ln>
                <a:solidFill>
                  <a:prstClr val="black"/>
                </a:solidFill>
                <a:effectLst/>
                <a:uLnTx/>
                <a:uFillTx/>
                <a:latin typeface="Constantia" panose="02030602050306030303" pitchFamily="18" charset="0"/>
                <a:cs typeface="+mn-cs"/>
              </a:rPr>
              <a:t>Cardiovascular disorders : aortic stenosis, VSD </a:t>
            </a:r>
          </a:p>
          <a:p>
            <a:pPr marL="457200" marR="0" lvl="1" indent="0" algn="l" defTabSz="914400" rtl="0" eaLnBrk="1" fontAlgn="auto" latinLnBrk="0" hangingPunct="1">
              <a:lnSpc>
                <a:spcPct val="100000"/>
              </a:lnSpc>
              <a:spcBef>
                <a:spcPts val="0"/>
              </a:spcBef>
              <a:spcAft>
                <a:spcPts val="0"/>
              </a:spcAft>
              <a:buClr>
                <a:srgbClr val="C00000"/>
              </a:buClr>
              <a:buSzPct val="75000"/>
              <a:buFont typeface="Wingdings" pitchFamily="2" charset="2"/>
              <a:buChar char="v"/>
              <a:tabLst/>
              <a:defRPr/>
            </a:pPr>
            <a:r>
              <a:rPr kumimoji="0" lang="en-US" sz="2400" b="0" i="0" u="none" strike="noStrike" kern="1200" cap="none" spc="0" normalizeH="0" baseline="0" noProof="0" dirty="0">
                <a:ln>
                  <a:noFill/>
                </a:ln>
                <a:solidFill>
                  <a:prstClr val="black"/>
                </a:solidFill>
                <a:effectLst/>
                <a:uLnTx/>
                <a:uFillTx/>
                <a:latin typeface="Constantia" panose="02030602050306030303" pitchFamily="18" charset="0"/>
                <a:cs typeface="+mn-cs"/>
              </a:rPr>
              <a:t>Wilms 'tumor</a:t>
            </a:r>
          </a:p>
          <a:p>
            <a:pPr marL="457200" marR="0" lvl="1" indent="0" algn="l" defTabSz="914400" rtl="0" eaLnBrk="1" fontAlgn="auto" latinLnBrk="0" hangingPunct="1">
              <a:lnSpc>
                <a:spcPct val="100000"/>
              </a:lnSpc>
              <a:spcBef>
                <a:spcPts val="0"/>
              </a:spcBef>
              <a:spcAft>
                <a:spcPts val="0"/>
              </a:spcAft>
              <a:buClr>
                <a:srgbClr val="C00000"/>
              </a:buClr>
              <a:buSzPct val="75000"/>
              <a:buFont typeface="Wingdings" pitchFamily="2" charset="2"/>
              <a:buChar char="v"/>
              <a:tabLst/>
              <a:defRPr/>
            </a:pPr>
            <a:r>
              <a:rPr kumimoji="0" lang="en-US" sz="2400" b="0" i="0" u="none" strike="noStrike" kern="1200" cap="none" spc="0" normalizeH="0" baseline="0" noProof="0" dirty="0">
                <a:ln>
                  <a:noFill/>
                </a:ln>
                <a:solidFill>
                  <a:prstClr val="black"/>
                </a:solidFill>
                <a:effectLst/>
                <a:uLnTx/>
                <a:uFillTx/>
                <a:latin typeface="Constantia" panose="02030602050306030303" pitchFamily="18" charset="0"/>
                <a:cs typeface="+mn-cs"/>
              </a:rPr>
              <a:t>Hypothyroidism.</a:t>
            </a:r>
            <a:endParaRPr kumimoji="0" lang="en-US" sz="2200" b="0" i="0" u="none" strike="noStrike" kern="1200" cap="none" spc="0" normalizeH="0" baseline="0" noProof="0" dirty="0">
              <a:ln>
                <a:noFill/>
              </a:ln>
              <a:solidFill>
                <a:prstClr val="black"/>
              </a:solidFill>
              <a:effectLst/>
              <a:uLnTx/>
              <a:uFillTx/>
              <a:latin typeface="Constantia" panose="02030602050306030303" pitchFamily="18" charset="0"/>
              <a:cs typeface="+mn-cs"/>
            </a:endParaRPr>
          </a:p>
        </p:txBody>
      </p:sp>
      <p:sp>
        <p:nvSpPr>
          <p:cNvPr id="2" name="Oval 1">
            <a:extLst>
              <a:ext uri="{FF2B5EF4-FFF2-40B4-BE49-F238E27FC236}">
                <a16:creationId xmlns:a16="http://schemas.microsoft.com/office/drawing/2014/main" id="{08620AD9-485F-4C60-A7F2-00A335D66DA0}"/>
              </a:ext>
            </a:extLst>
          </p:cNvPr>
          <p:cNvSpPr/>
          <p:nvPr/>
        </p:nvSpPr>
        <p:spPr>
          <a:xfrm>
            <a:off x="1583473" y="3949534"/>
            <a:ext cx="3557239" cy="2741197"/>
          </a:xfrm>
          <a:prstGeom prst="ellipse">
            <a:avLst/>
          </a:prstGeom>
          <a:solidFill>
            <a:srgbClr val="9E1F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586AEAD-3D25-4426-987F-13FC5A6D1279}"/>
              </a:ext>
            </a:extLst>
          </p:cNvPr>
          <p:cNvSpPr txBox="1"/>
          <p:nvPr/>
        </p:nvSpPr>
        <p:spPr>
          <a:xfrm>
            <a:off x="1873406" y="4692556"/>
            <a:ext cx="3557239" cy="1477328"/>
          </a:xfrm>
          <a:prstGeom prst="rect">
            <a:avLst/>
          </a:prstGeom>
          <a:noFill/>
        </p:spPr>
        <p:txBody>
          <a:bodyPr wrap="square" rtlCol="0">
            <a:spAutoFit/>
          </a:bodyPr>
          <a:lstStyle/>
          <a:p>
            <a:pPr>
              <a:buFont typeface="Arial" panose="020B0604020202020204" pitchFamily="34" charset="0"/>
              <a:buChar char="•"/>
            </a:pPr>
            <a:r>
              <a:rPr lang="en-US" dirty="0">
                <a:solidFill>
                  <a:schemeClr val="bg1"/>
                </a:solidFill>
              </a:rPr>
              <a:t>Type 1: partial reduction in </a:t>
            </a:r>
            <a:r>
              <a:rPr lang="en-US" dirty="0" err="1">
                <a:solidFill>
                  <a:schemeClr val="bg1"/>
                </a:solidFill>
              </a:rPr>
              <a:t>vWF</a:t>
            </a:r>
            <a:r>
              <a:rPr lang="en-US" dirty="0">
                <a:solidFill>
                  <a:schemeClr val="bg1"/>
                </a:solidFill>
              </a:rPr>
              <a:t> (80%): AD</a:t>
            </a:r>
          </a:p>
          <a:p>
            <a:pPr>
              <a:buFont typeface="Arial" panose="020B0604020202020204" pitchFamily="34" charset="0"/>
              <a:buChar char="•"/>
            </a:pPr>
            <a:r>
              <a:rPr lang="en-US" dirty="0">
                <a:solidFill>
                  <a:schemeClr val="bg1"/>
                </a:solidFill>
              </a:rPr>
              <a:t>Type 2*: abnormal form of </a:t>
            </a:r>
            <a:r>
              <a:rPr lang="en-US" dirty="0" err="1">
                <a:solidFill>
                  <a:schemeClr val="bg1"/>
                </a:solidFill>
              </a:rPr>
              <a:t>vWF</a:t>
            </a:r>
            <a:endParaRPr lang="en-US" dirty="0">
              <a:solidFill>
                <a:schemeClr val="bg1"/>
              </a:solidFill>
            </a:endParaRPr>
          </a:p>
          <a:p>
            <a:pPr>
              <a:buFont typeface="Arial" panose="020B0604020202020204" pitchFamily="34" charset="0"/>
              <a:buChar char="•"/>
            </a:pPr>
            <a:r>
              <a:rPr lang="en-US" dirty="0">
                <a:solidFill>
                  <a:schemeClr val="bg1"/>
                </a:solidFill>
              </a:rPr>
              <a:t>Type 3**: total lack of </a:t>
            </a:r>
            <a:r>
              <a:rPr lang="en-US" dirty="0" err="1">
                <a:solidFill>
                  <a:schemeClr val="bg1"/>
                </a:solidFill>
              </a:rPr>
              <a:t>vWF</a:t>
            </a:r>
            <a:r>
              <a:rPr lang="en-US" dirty="0">
                <a:solidFill>
                  <a:schemeClr val="bg1"/>
                </a:solidFill>
              </a:rPr>
              <a:t>: AR</a:t>
            </a:r>
          </a:p>
          <a:p>
            <a:endParaRPr lang="en-GB" dirty="0">
              <a:solidFill>
                <a:schemeClr val="bg1"/>
              </a:solidFill>
            </a:endParaRPr>
          </a:p>
        </p:txBody>
      </p:sp>
      <p:sp>
        <p:nvSpPr>
          <p:cNvPr id="8" name="TextBox 7">
            <a:extLst>
              <a:ext uri="{FF2B5EF4-FFF2-40B4-BE49-F238E27FC236}">
                <a16:creationId xmlns:a16="http://schemas.microsoft.com/office/drawing/2014/main" id="{01D3F7EE-867F-454A-9A9C-3E49EB1E4104}"/>
              </a:ext>
            </a:extLst>
          </p:cNvPr>
          <p:cNvSpPr txBox="1"/>
          <p:nvPr/>
        </p:nvSpPr>
        <p:spPr>
          <a:xfrm>
            <a:off x="5549593" y="1417007"/>
            <a:ext cx="6590370" cy="1200329"/>
          </a:xfrm>
          <a:prstGeom prst="rect">
            <a:avLst/>
          </a:prstGeom>
          <a:noFill/>
        </p:spPr>
        <p:txBody>
          <a:bodyPr wrap="square">
            <a:spAutoFit/>
          </a:bodyPr>
          <a:lstStyle/>
          <a:p>
            <a:r>
              <a:rPr lang="en-US" dirty="0"/>
              <a:t>Three types</a:t>
            </a:r>
          </a:p>
          <a:p>
            <a:pPr marL="285750" indent="-285750">
              <a:buFont typeface="Arial" panose="020B0604020202020204" pitchFamily="34" charset="0"/>
              <a:buChar char="•"/>
            </a:pPr>
            <a:r>
              <a:rPr lang="en-US" dirty="0"/>
              <a:t> vWD Type I, vWD Type II, and vWD Type III</a:t>
            </a:r>
          </a:p>
          <a:p>
            <a:pPr marL="285750" indent="-285750">
              <a:buFont typeface="Arial" panose="020B0604020202020204" pitchFamily="34" charset="0"/>
              <a:buChar char="•"/>
            </a:pPr>
            <a:r>
              <a:rPr lang="en-US" dirty="0"/>
              <a:t>Within the three inherited types of vWD there are various subtypes. </a:t>
            </a:r>
          </a:p>
        </p:txBody>
      </p:sp>
    </p:spTree>
    <p:extLst>
      <p:ext uri="{BB962C8B-B14F-4D97-AF65-F5344CB8AC3E}">
        <p14:creationId xmlns:p14="http://schemas.microsoft.com/office/powerpoint/2010/main" val="2282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B94A93-CF8F-4EAE-8477-4D9C0E680B90}"/>
              </a:ext>
            </a:extLst>
          </p:cNvPr>
          <p:cNvSpPr txBox="1"/>
          <p:nvPr/>
        </p:nvSpPr>
        <p:spPr>
          <a:xfrm>
            <a:off x="207819" y="86916"/>
            <a:ext cx="5029199"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onstantia" panose="02030602050306030303" pitchFamily="18" charset="0"/>
                <a:cs typeface="+mn-cs"/>
              </a:rPr>
              <a:t>Von Willebrand's Disease</a:t>
            </a:r>
            <a:endParaRPr kumimoji="0" lang="en-GB" sz="4400" b="0"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D6AC18EB-097F-4AE3-BE7A-4DCAAAFF9E39}"/>
              </a:ext>
            </a:extLst>
          </p:cNvPr>
          <p:cNvSpPr txBox="1"/>
          <p:nvPr/>
        </p:nvSpPr>
        <p:spPr>
          <a:xfrm>
            <a:off x="5992090" y="273952"/>
            <a:ext cx="5992091" cy="4031873"/>
          </a:xfrm>
          <a:prstGeom prst="rect">
            <a:avLst/>
          </a:prstGeom>
          <a:noFill/>
        </p:spPr>
        <p:txBody>
          <a:bodyPr wrap="square">
            <a:spAutoFit/>
          </a:bodyPr>
          <a:lstStyle/>
          <a:p>
            <a:r>
              <a:rPr lang="en-US" sz="2800" dirty="0">
                <a:solidFill>
                  <a:srgbClr val="FF0000"/>
                </a:solidFill>
                <a:latin typeface="Constantia" pitchFamily="18" charset="0"/>
              </a:rPr>
              <a:t>Asymptomatic </a:t>
            </a:r>
          </a:p>
          <a:p>
            <a:pPr marL="457200" indent="-457200">
              <a:buFont typeface="Wingdings" panose="05000000000000000000" pitchFamily="2" charset="2"/>
              <a:buChar char="Ø"/>
            </a:pPr>
            <a:endParaRPr lang="en-US" sz="2800" dirty="0">
              <a:latin typeface="Constantia" pitchFamily="18" charset="0"/>
            </a:endParaRPr>
          </a:p>
          <a:p>
            <a:r>
              <a:rPr lang="en-US" sz="2800" dirty="0">
                <a:solidFill>
                  <a:srgbClr val="FF0000"/>
                </a:solidFill>
                <a:latin typeface="Constantia" pitchFamily="18" charset="0"/>
              </a:rPr>
              <a:t>Symptomatic</a:t>
            </a:r>
          </a:p>
          <a:p>
            <a:pPr marL="166688" indent="-166688">
              <a:buFont typeface="Wingdings" panose="05000000000000000000" pitchFamily="2" charset="2"/>
              <a:buChar char="Ø"/>
              <a:tabLst>
                <a:tab pos="111125" algn="l"/>
                <a:tab pos="234950" algn="l"/>
              </a:tabLst>
            </a:pPr>
            <a:r>
              <a:rPr lang="en-US" sz="2800" dirty="0">
                <a:latin typeface="Constantia" pitchFamily="18" charset="0"/>
              </a:rPr>
              <a:t> </a:t>
            </a:r>
            <a:r>
              <a:rPr lang="en-US" sz="2400" b="1" dirty="0">
                <a:latin typeface="Constantia" pitchFamily="18" charset="0"/>
              </a:rPr>
              <a:t>Mucocutaneous bleeding</a:t>
            </a:r>
          </a:p>
          <a:p>
            <a:pPr marL="166688" indent="-166688">
              <a:buFont typeface="Wingdings" panose="05000000000000000000" pitchFamily="2" charset="2"/>
              <a:buChar char="Ø"/>
              <a:tabLst>
                <a:tab pos="111125" algn="l"/>
                <a:tab pos="234950" algn="l"/>
              </a:tabLst>
            </a:pPr>
            <a:r>
              <a:rPr lang="en-US" sz="2400" dirty="0">
                <a:latin typeface="Constantia" pitchFamily="18" charset="0"/>
              </a:rPr>
              <a:t> Ecchymoses, easy bruising</a:t>
            </a:r>
          </a:p>
          <a:p>
            <a:pPr marL="166688" indent="-166688">
              <a:buFont typeface="Wingdings" panose="05000000000000000000" pitchFamily="2" charset="2"/>
              <a:buChar char="Ø"/>
              <a:tabLst>
                <a:tab pos="111125" algn="l"/>
                <a:tab pos="234950" algn="l"/>
              </a:tabLst>
            </a:pPr>
            <a:r>
              <a:rPr lang="en-US" sz="2400" dirty="0">
                <a:latin typeface="Constantia" pitchFamily="18" charset="0"/>
              </a:rPr>
              <a:t> Epistaxis</a:t>
            </a:r>
          </a:p>
          <a:p>
            <a:pPr marL="166688" indent="-166688">
              <a:buFont typeface="Wingdings" panose="05000000000000000000" pitchFamily="2" charset="2"/>
              <a:buChar char="Ø"/>
              <a:tabLst>
                <a:tab pos="111125" algn="l"/>
                <a:tab pos="234950" algn="l"/>
              </a:tabLst>
            </a:pPr>
            <a:r>
              <a:rPr lang="en-US" sz="2400" dirty="0">
                <a:latin typeface="Constantia" pitchFamily="18" charset="0"/>
              </a:rPr>
              <a:t> Bleeding of gingiva and gums</a:t>
            </a:r>
          </a:p>
          <a:p>
            <a:pPr marL="166688" indent="-166688">
              <a:buFont typeface="Wingdings" panose="05000000000000000000" pitchFamily="2" charset="2"/>
              <a:buChar char="Ø"/>
              <a:tabLst>
                <a:tab pos="111125" algn="l"/>
                <a:tab pos="234950" algn="l"/>
              </a:tabLst>
            </a:pPr>
            <a:r>
              <a:rPr lang="en-US" sz="2400" dirty="0">
                <a:latin typeface="Constantia" pitchFamily="18" charset="0"/>
              </a:rPr>
              <a:t> Petechiae</a:t>
            </a:r>
          </a:p>
          <a:p>
            <a:pPr marL="166688" indent="-166688">
              <a:buFont typeface="Wingdings" panose="05000000000000000000" pitchFamily="2" charset="2"/>
              <a:buChar char="Ø"/>
              <a:tabLst>
                <a:tab pos="111125" algn="l"/>
                <a:tab pos="234950" algn="l"/>
              </a:tabLst>
            </a:pPr>
            <a:r>
              <a:rPr lang="en-US" sz="2400" dirty="0">
                <a:latin typeface="Constantia" pitchFamily="18" charset="0"/>
              </a:rPr>
              <a:t> Prolonged bleeding from minor injuries</a:t>
            </a:r>
          </a:p>
          <a:p>
            <a:pPr>
              <a:tabLst>
                <a:tab pos="111125" algn="l"/>
                <a:tab pos="234950" algn="l"/>
              </a:tabLst>
            </a:pPr>
            <a:r>
              <a:rPr lang="en-US" sz="2400" dirty="0">
                <a:latin typeface="Constantia" pitchFamily="18" charset="0"/>
              </a:rPr>
              <a:t> </a:t>
            </a:r>
          </a:p>
        </p:txBody>
      </p:sp>
      <p:sp>
        <p:nvSpPr>
          <p:cNvPr id="8" name="TextBox 7">
            <a:extLst>
              <a:ext uri="{FF2B5EF4-FFF2-40B4-BE49-F238E27FC236}">
                <a16:creationId xmlns:a16="http://schemas.microsoft.com/office/drawing/2014/main" id="{4A5067D8-AD56-4B72-8BC9-015159015D84}"/>
              </a:ext>
            </a:extLst>
          </p:cNvPr>
          <p:cNvSpPr txBox="1"/>
          <p:nvPr/>
        </p:nvSpPr>
        <p:spPr>
          <a:xfrm>
            <a:off x="131619" y="1213557"/>
            <a:ext cx="4107873" cy="1446550"/>
          </a:xfrm>
          <a:prstGeom prst="rect">
            <a:avLst/>
          </a:prstGeom>
          <a:noFill/>
        </p:spPr>
        <p:txBody>
          <a:bodyPr wrap="square">
            <a:spAutoFit/>
          </a:bodyPr>
          <a:lstStyle/>
          <a:p>
            <a:r>
              <a:rPr lang="en-US" sz="3600" dirty="0">
                <a:solidFill>
                  <a:schemeClr val="bg1"/>
                </a:solidFill>
                <a:latin typeface="Constantia" pitchFamily="18" charset="0"/>
              </a:rPr>
              <a:t>D</a:t>
            </a:r>
            <a:r>
              <a:rPr lang="en-US" sz="4400" dirty="0">
                <a:solidFill>
                  <a:schemeClr val="bg1"/>
                </a:solidFill>
                <a:latin typeface="Constantia" pitchFamily="18" charset="0"/>
              </a:rPr>
              <a:t>iagnostic Considerations</a:t>
            </a:r>
            <a:endParaRPr lang="en-GB" sz="4400" b="1" dirty="0">
              <a:solidFill>
                <a:schemeClr val="bg1"/>
              </a:solidFill>
              <a:latin typeface="Constantia" panose="02030602050306030303" pitchFamily="18" charset="0"/>
            </a:endParaRPr>
          </a:p>
        </p:txBody>
      </p:sp>
      <p:sp>
        <p:nvSpPr>
          <p:cNvPr id="10" name="TextBox 9">
            <a:extLst>
              <a:ext uri="{FF2B5EF4-FFF2-40B4-BE49-F238E27FC236}">
                <a16:creationId xmlns:a16="http://schemas.microsoft.com/office/drawing/2014/main" id="{8101E12F-80AE-4891-881E-27FB19E7D691}"/>
              </a:ext>
            </a:extLst>
          </p:cNvPr>
          <p:cNvSpPr txBox="1"/>
          <p:nvPr/>
        </p:nvSpPr>
        <p:spPr>
          <a:xfrm>
            <a:off x="1792016" y="4674947"/>
            <a:ext cx="9524408" cy="1938992"/>
          </a:xfrm>
          <a:prstGeom prst="rect">
            <a:avLst/>
          </a:prstGeom>
          <a:noFill/>
        </p:spPr>
        <p:txBody>
          <a:bodyPr wrap="square">
            <a:spAutoFit/>
          </a:bodyPr>
          <a:lstStyle/>
          <a:p>
            <a:pPr marL="166688" marR="0" lvl="0" indent="-166688"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tab pos="111125" algn="l"/>
                <a:tab pos="234950" algn="l"/>
              </a:tabLst>
              <a:defRPr/>
            </a:pP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Bleeding after surgical procedures or tooth extraction </a:t>
            </a:r>
          </a:p>
          <a:p>
            <a:pPr marL="166688" marR="0" lvl="0" indent="-166688"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tab pos="111125" algn="l"/>
                <a:tab pos="234950" algn="l"/>
              </a:tabLst>
              <a:defRPr/>
            </a:pP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GI bleeding </a:t>
            </a:r>
          </a:p>
          <a:p>
            <a:pPr marL="166688" marR="0" lvl="0" indent="-166688"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tab pos="111125" algn="l"/>
                <a:tab pos="234950" algn="l"/>
              </a:tabLst>
              <a:defRPr/>
            </a:pP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Menorrhagia (affects up to 92% of women with vWD)</a:t>
            </a:r>
          </a:p>
          <a:p>
            <a:pPr marL="166688" marR="0" lvl="0" indent="-166688"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tab pos="111125" algn="l"/>
                <a:tab pos="234950" algn="l"/>
              </a:tabLst>
              <a:defRPr/>
            </a:pP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Severe cases: large hematomas, hemarthrosis, life-threatening bleeding (e.g., during childbirth)</a:t>
            </a:r>
          </a:p>
        </p:txBody>
      </p:sp>
    </p:spTree>
    <p:extLst>
      <p:ext uri="{BB962C8B-B14F-4D97-AF65-F5344CB8AC3E}">
        <p14:creationId xmlns:p14="http://schemas.microsoft.com/office/powerpoint/2010/main" val="1991637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B94A93-CF8F-4EAE-8477-4D9C0E680B90}"/>
              </a:ext>
            </a:extLst>
          </p:cNvPr>
          <p:cNvSpPr txBox="1"/>
          <p:nvPr/>
        </p:nvSpPr>
        <p:spPr>
          <a:xfrm>
            <a:off x="207819" y="86916"/>
            <a:ext cx="5029199"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onstantia" panose="02030602050306030303" pitchFamily="18" charset="0"/>
                <a:cs typeface="+mn-cs"/>
              </a:rPr>
              <a:t>Von Willebrand's Disease</a:t>
            </a:r>
            <a:endParaRPr kumimoji="0" lang="en-GB" sz="4400" b="0"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D6AC18EB-097F-4AE3-BE7A-4DCAAAFF9E39}"/>
              </a:ext>
            </a:extLst>
          </p:cNvPr>
          <p:cNvSpPr txBox="1"/>
          <p:nvPr/>
        </p:nvSpPr>
        <p:spPr>
          <a:xfrm>
            <a:off x="5596273" y="69660"/>
            <a:ext cx="6437985" cy="5262979"/>
          </a:xfrm>
          <a:prstGeom prst="rect">
            <a:avLst/>
          </a:prstGeom>
          <a:noFill/>
        </p:spPr>
        <p:txBody>
          <a:bodyPr wrap="square">
            <a:spAutoFit/>
          </a:bodyPr>
          <a:lstStyle/>
          <a:p>
            <a:pPr>
              <a:buNone/>
            </a:pPr>
            <a:r>
              <a:rPr lang="en-US" sz="2800" b="1" dirty="0">
                <a:solidFill>
                  <a:srgbClr val="FF0000"/>
                </a:solidFill>
                <a:latin typeface="Constantia" pitchFamily="18" charset="0"/>
              </a:rPr>
              <a:t>Screening tests include</a:t>
            </a:r>
            <a:r>
              <a:rPr lang="en-US" sz="2800" dirty="0">
                <a:latin typeface="Constantia" pitchFamily="18" charset="0"/>
              </a:rPr>
              <a:t>:</a:t>
            </a:r>
          </a:p>
          <a:p>
            <a:pPr marL="457200" indent="-457200">
              <a:buFont typeface="Wingdings" panose="05000000000000000000" pitchFamily="2" charset="2"/>
              <a:buChar char="q"/>
            </a:pPr>
            <a:r>
              <a:rPr lang="en-US" sz="2800" dirty="0">
                <a:latin typeface="Constantia" pitchFamily="18" charset="0"/>
              </a:rPr>
              <a:t>CBC: Anaemia, Normal Platelet count</a:t>
            </a:r>
          </a:p>
          <a:p>
            <a:pPr marL="457200" indent="-457200">
              <a:buFont typeface="Wingdings" panose="05000000000000000000" pitchFamily="2" charset="2"/>
              <a:buChar char="q"/>
            </a:pPr>
            <a:r>
              <a:rPr lang="en-US" sz="2800" dirty="0">
                <a:latin typeface="Constantia" pitchFamily="18" charset="0"/>
              </a:rPr>
              <a:t>Prothrombin time (PT): Normal</a:t>
            </a:r>
          </a:p>
          <a:p>
            <a:pPr marL="457200" indent="-457200">
              <a:buFont typeface="Wingdings" panose="05000000000000000000" pitchFamily="2" charset="2"/>
              <a:buChar char="q"/>
            </a:pPr>
            <a:r>
              <a:rPr lang="en-US" sz="2800" dirty="0">
                <a:latin typeface="Constantia" pitchFamily="18" charset="0"/>
              </a:rPr>
              <a:t>Activated partial thromboplastin time (</a:t>
            </a:r>
            <a:r>
              <a:rPr lang="en-US" sz="2800" dirty="0" err="1">
                <a:latin typeface="Constantia" pitchFamily="18" charset="0"/>
              </a:rPr>
              <a:t>aPTT</a:t>
            </a:r>
            <a:r>
              <a:rPr lang="en-US" sz="2800" dirty="0">
                <a:latin typeface="Constantia" pitchFamily="18" charset="0"/>
              </a:rPr>
              <a:t>): Normal or Prolonged</a:t>
            </a:r>
          </a:p>
          <a:p>
            <a:pPr marL="457200" indent="-457200">
              <a:buFont typeface="Wingdings" panose="05000000000000000000" pitchFamily="2" charset="2"/>
              <a:buChar char="q"/>
            </a:pPr>
            <a:r>
              <a:rPr lang="en-US" sz="2800" dirty="0">
                <a:latin typeface="Constantia" pitchFamily="18" charset="0"/>
              </a:rPr>
              <a:t>↓ Factor VIII </a:t>
            </a:r>
          </a:p>
          <a:p>
            <a:pPr marL="457200" indent="-457200">
              <a:buFont typeface="Wingdings" panose="05000000000000000000" pitchFamily="2" charset="2"/>
              <a:buChar char="q"/>
            </a:pPr>
            <a:r>
              <a:rPr lang="en-US" sz="2800" dirty="0">
                <a:latin typeface="Constantia" pitchFamily="18" charset="0"/>
              </a:rPr>
              <a:t>↓ </a:t>
            </a:r>
            <a:r>
              <a:rPr lang="en-US" sz="2800" dirty="0" err="1">
                <a:latin typeface="Constantia" pitchFamily="18" charset="0"/>
              </a:rPr>
              <a:t>vWF</a:t>
            </a:r>
            <a:r>
              <a:rPr lang="en-US" sz="2800" dirty="0">
                <a:latin typeface="Constantia" pitchFamily="18" charset="0"/>
              </a:rPr>
              <a:t> antigen levels (type 1) normal (type 2)</a:t>
            </a:r>
          </a:p>
          <a:p>
            <a:pPr marL="457200" indent="-457200">
              <a:buFont typeface="Wingdings" panose="05000000000000000000" pitchFamily="2" charset="2"/>
              <a:buChar char="q"/>
            </a:pPr>
            <a:r>
              <a:rPr lang="en-US" sz="2800" dirty="0">
                <a:latin typeface="Constantia" pitchFamily="18" charset="0"/>
              </a:rPr>
              <a:t> </a:t>
            </a:r>
            <a:r>
              <a:rPr lang="en-US" sz="2800" dirty="0" err="1">
                <a:latin typeface="Constantia" pitchFamily="18" charset="0"/>
              </a:rPr>
              <a:t>Ristocetin</a:t>
            </a:r>
            <a:r>
              <a:rPr lang="en-US" sz="2800" dirty="0">
                <a:latin typeface="Constantia" pitchFamily="18" charset="0"/>
              </a:rPr>
              <a:t> cofactor assay: failure of platelet aggregation</a:t>
            </a:r>
          </a:p>
          <a:p>
            <a:pPr>
              <a:buNone/>
            </a:pPr>
            <a:r>
              <a:rPr lang="en-US" sz="2800" b="1" dirty="0">
                <a:solidFill>
                  <a:srgbClr val="FF0000"/>
                </a:solidFill>
                <a:latin typeface="Constantia" pitchFamily="18" charset="0"/>
              </a:rPr>
              <a:t>Bleeding time: Prolonged</a:t>
            </a:r>
          </a:p>
          <a:p>
            <a:r>
              <a:rPr lang="en-US" sz="2800" dirty="0">
                <a:latin typeface="Constantia" pitchFamily="18" charset="0"/>
              </a:rPr>
              <a:t>Historically, diagnostic test </a:t>
            </a:r>
          </a:p>
        </p:txBody>
      </p:sp>
      <p:sp>
        <p:nvSpPr>
          <p:cNvPr id="8" name="TextBox 7">
            <a:extLst>
              <a:ext uri="{FF2B5EF4-FFF2-40B4-BE49-F238E27FC236}">
                <a16:creationId xmlns:a16="http://schemas.microsoft.com/office/drawing/2014/main" id="{4A5067D8-AD56-4B72-8BC9-015159015D84}"/>
              </a:ext>
            </a:extLst>
          </p:cNvPr>
          <p:cNvSpPr txBox="1"/>
          <p:nvPr/>
        </p:nvSpPr>
        <p:spPr>
          <a:xfrm>
            <a:off x="367148" y="1268975"/>
            <a:ext cx="6587836" cy="769441"/>
          </a:xfrm>
          <a:prstGeom prst="rect">
            <a:avLst/>
          </a:prstGeom>
          <a:noFill/>
        </p:spPr>
        <p:txBody>
          <a:bodyPr wrap="square">
            <a:spAutoFit/>
          </a:bodyPr>
          <a:lstStyle/>
          <a:p>
            <a:r>
              <a:rPr lang="en-GB" sz="4400" b="1" dirty="0">
                <a:solidFill>
                  <a:prstClr val="white"/>
                </a:solidFill>
                <a:latin typeface="Constantia" panose="02030602050306030303" pitchFamily="18" charset="0"/>
              </a:rPr>
              <a:t>Lab tests</a:t>
            </a:r>
          </a:p>
        </p:txBody>
      </p:sp>
      <p:sp>
        <p:nvSpPr>
          <p:cNvPr id="9" name="TextBox 8">
            <a:extLst>
              <a:ext uri="{FF2B5EF4-FFF2-40B4-BE49-F238E27FC236}">
                <a16:creationId xmlns:a16="http://schemas.microsoft.com/office/drawing/2014/main" id="{9F22C4C5-AD4D-43A5-9FC7-29EC5AB035B9}"/>
              </a:ext>
            </a:extLst>
          </p:cNvPr>
          <p:cNvSpPr txBox="1"/>
          <p:nvPr/>
        </p:nvSpPr>
        <p:spPr>
          <a:xfrm>
            <a:off x="610805" y="5877600"/>
            <a:ext cx="11423453" cy="1274195"/>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onstantia" pitchFamily="18" charset="0"/>
                <a:ea typeface="+mn-ea"/>
                <a:cs typeface="+mn-cs"/>
              </a:rPr>
              <a:t>aPTT</a:t>
            </a: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 is mildly prolonged 50%  </a:t>
            </a:r>
            <a:r>
              <a:rPr kumimoji="0" lang="en-US" sz="2400" b="0" i="0" u="none" strike="noStrike" kern="1200" cap="none" spc="0" normalizeH="0" baseline="0" noProof="0" dirty="0" err="1">
                <a:ln>
                  <a:noFill/>
                </a:ln>
                <a:solidFill>
                  <a:prstClr val="black"/>
                </a:solidFill>
                <a:effectLst/>
                <a:uLnTx/>
                <a:uFillTx/>
                <a:latin typeface="Constantia" pitchFamily="18" charset="0"/>
                <a:ea typeface="+mn-ea"/>
                <a:cs typeface="+mn-cs"/>
              </a:rPr>
              <a:t>vWD</a:t>
            </a: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  secondary to low levels of FVIII because one of the normal functions of </a:t>
            </a:r>
            <a:r>
              <a:rPr kumimoji="0" lang="en-US" sz="2400" b="0" i="0" u="none" strike="noStrike" kern="1200" cap="none" spc="0" normalizeH="0" baseline="0" noProof="0" dirty="0" err="1">
                <a:ln>
                  <a:noFill/>
                </a:ln>
                <a:solidFill>
                  <a:prstClr val="black"/>
                </a:solidFill>
                <a:effectLst/>
                <a:uLnTx/>
                <a:uFillTx/>
                <a:latin typeface="Constantia" pitchFamily="18" charset="0"/>
                <a:ea typeface="+mn-ea"/>
                <a:cs typeface="+mn-cs"/>
              </a:rPr>
              <a:t>vWF</a:t>
            </a:r>
            <a:r>
              <a:rPr kumimoji="0" lang="en-US" sz="2400" b="0" i="0" u="none" strike="noStrike" kern="1200" cap="none" spc="0" normalizeH="0" baseline="0" noProof="0" dirty="0">
                <a:ln>
                  <a:noFill/>
                </a:ln>
                <a:solidFill>
                  <a:prstClr val="black"/>
                </a:solidFill>
                <a:effectLst/>
                <a:uLnTx/>
                <a:uFillTx/>
                <a:latin typeface="Constantia" pitchFamily="18" charset="0"/>
                <a:ea typeface="+mn-ea"/>
                <a:cs typeface="+mn-cs"/>
              </a:rPr>
              <a:t> is to protect FVIII from degradation.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24E1FA78-47EC-9E86-2DB1-F8E8D522B80F}"/>
                  </a:ext>
                </a:extLst>
              </p:cNvPr>
              <p:cNvGraphicFramePr>
                <a:graphicFrameLocks noChangeAspect="1"/>
              </p:cNvGraphicFramePr>
              <p:nvPr>
                <p:extLst>
                  <p:ext uri="{D42A27DB-BD31-4B8C-83A1-F6EECF244321}">
                    <p14:modId xmlns:p14="http://schemas.microsoft.com/office/powerpoint/2010/main" val="347535233"/>
                  </p:ext>
                </p:extLst>
              </p:nvPr>
            </p:nvGraphicFramePr>
            <p:xfrm>
              <a:off x="9387068" y="3942858"/>
              <a:ext cx="821074" cy="461854"/>
            </p:xfrm>
            <a:graphic>
              <a:graphicData uri="http://schemas.microsoft.com/office/powerpoint/2016/slidezoom">
                <pslz:sldZm>
                  <pslz:sldZmObj sldId="475" cId="488226651">
                    <pslz:zmPr id="{AE1E2AF9-2275-4F03-AE89-7A534985D2F0}" transitionDur="1000">
                      <p166:blipFill xmlns:p166="http://schemas.microsoft.com/office/powerpoint/2016/6/main">
                        <a:blip r:embed="rId3"/>
                        <a:stretch>
                          <a:fillRect/>
                        </a:stretch>
                      </p166:blipFill>
                      <p166:spPr xmlns:p166="http://schemas.microsoft.com/office/powerpoint/2016/6/main">
                        <a:xfrm>
                          <a:off x="0" y="0"/>
                          <a:ext cx="821074" cy="461854"/>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24E1FA78-47EC-9E86-2DB1-F8E8D522B80F}"/>
                  </a:ext>
                </a:extLst>
              </p:cNvPr>
              <p:cNvPicPr>
                <a:picLocks noGrp="1" noRot="1" noChangeAspect="1" noMove="1" noResize="1" noEditPoints="1" noAdjustHandles="1" noChangeArrowheads="1" noChangeShapeType="1"/>
              </p:cNvPicPr>
              <p:nvPr/>
            </p:nvPicPr>
            <p:blipFill>
              <a:blip r:embed="rId4"/>
              <a:stretch>
                <a:fillRect/>
              </a:stretch>
            </p:blipFill>
            <p:spPr>
              <a:xfrm>
                <a:off x="9387068" y="3942858"/>
                <a:ext cx="821074" cy="461854"/>
              </a:xfrm>
              <a:prstGeom prst="rect">
                <a:avLst/>
              </a:prstGeom>
              <a:ln w="3175">
                <a:solidFill>
                  <a:prstClr val="ltGray"/>
                </a:solidFill>
              </a:ln>
            </p:spPr>
          </p:pic>
        </mc:Fallback>
      </mc:AlternateContent>
    </p:spTree>
    <p:extLst>
      <p:ext uri="{BB962C8B-B14F-4D97-AF65-F5344CB8AC3E}">
        <p14:creationId xmlns:p14="http://schemas.microsoft.com/office/powerpoint/2010/main" val="2812216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713E68-B85B-EBF0-2961-054E1E0D31D7}"/>
              </a:ext>
            </a:extLst>
          </p:cNvPr>
          <p:cNvPicPr>
            <a:picLocks noChangeAspect="1"/>
          </p:cNvPicPr>
          <p:nvPr/>
        </p:nvPicPr>
        <p:blipFill>
          <a:blip r:embed="rId2"/>
          <a:stretch>
            <a:fillRect/>
          </a:stretch>
        </p:blipFill>
        <p:spPr>
          <a:xfrm>
            <a:off x="659757" y="231494"/>
            <a:ext cx="11111696" cy="6412374"/>
          </a:xfrm>
          <a:prstGeom prst="rect">
            <a:avLst/>
          </a:prstGeom>
        </p:spPr>
      </p:pic>
    </p:spTree>
    <p:extLst>
      <p:ext uri="{BB962C8B-B14F-4D97-AF65-F5344CB8AC3E}">
        <p14:creationId xmlns:p14="http://schemas.microsoft.com/office/powerpoint/2010/main" val="48822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B94A93-CF8F-4EAE-8477-4D9C0E680B90}"/>
              </a:ext>
            </a:extLst>
          </p:cNvPr>
          <p:cNvSpPr txBox="1"/>
          <p:nvPr/>
        </p:nvSpPr>
        <p:spPr>
          <a:xfrm>
            <a:off x="207819" y="86916"/>
            <a:ext cx="5029199"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onstantia" panose="02030602050306030303" pitchFamily="18" charset="0"/>
                <a:cs typeface="+mn-cs"/>
              </a:rPr>
              <a:t>Von Willebrand's Disease</a:t>
            </a:r>
            <a:endParaRPr kumimoji="0" lang="en-GB" sz="4400" b="0"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D6AC18EB-097F-4AE3-BE7A-4DCAAAFF9E39}"/>
              </a:ext>
            </a:extLst>
          </p:cNvPr>
          <p:cNvSpPr txBox="1"/>
          <p:nvPr/>
        </p:nvSpPr>
        <p:spPr>
          <a:xfrm>
            <a:off x="5621700" y="1327248"/>
            <a:ext cx="5992091" cy="4401205"/>
          </a:xfrm>
          <a:prstGeom prst="rect">
            <a:avLst/>
          </a:prstGeom>
          <a:noFill/>
        </p:spPr>
        <p:txBody>
          <a:bodyPr wrap="square">
            <a:spAutoFit/>
          </a:bodyPr>
          <a:lstStyle/>
          <a:p>
            <a:pPr>
              <a:buNone/>
            </a:pPr>
            <a:r>
              <a:rPr lang="en-US" sz="2800" dirty="0">
                <a:latin typeface="Constantia" pitchFamily="18" charset="0"/>
              </a:rPr>
              <a:t>Conditions to consider in the differential diagnosis of von Willebrand's disease include the following:</a:t>
            </a:r>
          </a:p>
          <a:p>
            <a:pPr marL="457200" indent="-457200">
              <a:buFont typeface="Wingdings" panose="05000000000000000000" pitchFamily="2" charset="2"/>
              <a:buChar char="Ø"/>
            </a:pPr>
            <a:r>
              <a:rPr lang="en-US" sz="2800" dirty="0">
                <a:latin typeface="Constantia" pitchFamily="18" charset="0"/>
              </a:rPr>
              <a:t>Hemophilia A, B, C</a:t>
            </a:r>
          </a:p>
          <a:p>
            <a:pPr marL="457200" indent="-457200">
              <a:buFont typeface="Wingdings" panose="05000000000000000000" pitchFamily="2" charset="2"/>
              <a:buChar char="Ø"/>
            </a:pPr>
            <a:r>
              <a:rPr lang="en-US" sz="2800" dirty="0">
                <a:latin typeface="Constantia" pitchFamily="18" charset="0"/>
              </a:rPr>
              <a:t>Platelet function defects</a:t>
            </a:r>
          </a:p>
          <a:p>
            <a:pPr marL="457200" indent="-457200">
              <a:buFont typeface="Wingdings" panose="05000000000000000000" pitchFamily="2" charset="2"/>
              <a:buChar char="Ø"/>
            </a:pPr>
            <a:r>
              <a:rPr lang="en-US" sz="2800" dirty="0">
                <a:latin typeface="Constantia" pitchFamily="18" charset="0"/>
              </a:rPr>
              <a:t>Antiplatelet drug ingestion</a:t>
            </a:r>
          </a:p>
          <a:p>
            <a:pPr marL="457200" indent="-457200">
              <a:buFont typeface="Wingdings" panose="05000000000000000000" pitchFamily="2" charset="2"/>
              <a:buChar char="Ø"/>
            </a:pPr>
            <a:r>
              <a:rPr lang="en-US" sz="2800" dirty="0">
                <a:latin typeface="Constantia" pitchFamily="18" charset="0"/>
              </a:rPr>
              <a:t>Fibrinolytic defects</a:t>
            </a:r>
          </a:p>
          <a:p>
            <a:pPr marL="457200" indent="-457200">
              <a:buFont typeface="Wingdings" panose="05000000000000000000" pitchFamily="2" charset="2"/>
              <a:buChar char="Ø"/>
            </a:pPr>
            <a:r>
              <a:rPr lang="en-US" sz="2800" dirty="0">
                <a:latin typeface="Constantia" pitchFamily="18" charset="0"/>
              </a:rPr>
              <a:t>Pseudo </a:t>
            </a:r>
            <a:r>
              <a:rPr lang="en-US" sz="2800" dirty="0" err="1">
                <a:latin typeface="Constantia" pitchFamily="18" charset="0"/>
              </a:rPr>
              <a:t>vWD</a:t>
            </a:r>
            <a:endParaRPr lang="en-US" sz="2800" dirty="0">
              <a:latin typeface="Constantia" pitchFamily="18" charset="0"/>
            </a:endParaRPr>
          </a:p>
          <a:p>
            <a:pPr marL="457200" indent="-457200">
              <a:buFont typeface="Wingdings" panose="05000000000000000000" pitchFamily="2" charset="2"/>
              <a:buChar char="Ø"/>
            </a:pPr>
            <a:endParaRPr lang="en-US" sz="2800" dirty="0">
              <a:latin typeface="Constantia" pitchFamily="18" charset="0"/>
            </a:endParaRPr>
          </a:p>
        </p:txBody>
      </p:sp>
      <p:sp>
        <p:nvSpPr>
          <p:cNvPr id="8" name="TextBox 7">
            <a:extLst>
              <a:ext uri="{FF2B5EF4-FFF2-40B4-BE49-F238E27FC236}">
                <a16:creationId xmlns:a16="http://schemas.microsoft.com/office/drawing/2014/main" id="{4A5067D8-AD56-4B72-8BC9-015159015D84}"/>
              </a:ext>
            </a:extLst>
          </p:cNvPr>
          <p:cNvSpPr txBox="1"/>
          <p:nvPr/>
        </p:nvSpPr>
        <p:spPr>
          <a:xfrm>
            <a:off x="131619" y="1213557"/>
            <a:ext cx="4107873" cy="1446550"/>
          </a:xfrm>
          <a:prstGeom prst="rect">
            <a:avLst/>
          </a:prstGeom>
          <a:noFill/>
        </p:spPr>
        <p:txBody>
          <a:bodyPr wrap="square">
            <a:spAutoFit/>
          </a:bodyPr>
          <a:lstStyle/>
          <a:p>
            <a:r>
              <a:rPr lang="en-US" sz="3600" dirty="0">
                <a:solidFill>
                  <a:schemeClr val="bg1"/>
                </a:solidFill>
                <a:latin typeface="Constantia" pitchFamily="18" charset="0"/>
              </a:rPr>
              <a:t>D</a:t>
            </a:r>
            <a:r>
              <a:rPr lang="en-US" sz="4400" dirty="0">
                <a:solidFill>
                  <a:schemeClr val="bg1"/>
                </a:solidFill>
                <a:latin typeface="Constantia" pitchFamily="18" charset="0"/>
              </a:rPr>
              <a:t>iagnostic Considerations</a:t>
            </a:r>
            <a:endParaRPr lang="en-GB" sz="4400" b="1"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1244445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TotalTime>
  <Words>2384</Words>
  <Application>Microsoft Macintosh PowerPoint</Application>
  <PresentationFormat>Widescreen</PresentationFormat>
  <Paragraphs>289</Paragraphs>
  <Slides>22</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-apple-system</vt:lpstr>
      <vt:lpstr>Arial</vt:lpstr>
      <vt:lpstr>Calibri</vt:lpstr>
      <vt:lpstr>Calibri Light</vt:lpstr>
      <vt:lpstr>Constantia</vt:lpstr>
      <vt:lpstr>HelveticaNeueLTStd-Bd</vt:lpstr>
      <vt:lpstr>HelveticaNeueLTStd-BdIt</vt:lpstr>
      <vt:lpstr>HelveticaNeueLTStd-Hv</vt:lpstr>
      <vt:lpstr>HelveticaNeueLTStd-Roman</vt:lpstr>
      <vt:lpstr>Nunito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Nada Hassan Ahmed AbdelRahman</dc:creator>
  <cp:lastModifiedBy>Dralk F</cp:lastModifiedBy>
  <cp:revision>7</cp:revision>
  <dcterms:created xsi:type="dcterms:W3CDTF">2021-03-16T11:02:21Z</dcterms:created>
  <dcterms:modified xsi:type="dcterms:W3CDTF">2024-08-25T11:41:37Z</dcterms:modified>
</cp:coreProperties>
</file>