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87" r:id="rId2"/>
    <p:sldId id="290" r:id="rId3"/>
    <p:sldId id="257" r:id="rId4"/>
    <p:sldId id="280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9" r:id="rId16"/>
    <p:sldId id="278" r:id="rId17"/>
    <p:sldId id="279" r:id="rId18"/>
    <p:sldId id="271" r:id="rId19"/>
    <p:sldId id="272" r:id="rId20"/>
    <p:sldId id="270" r:id="rId21"/>
    <p:sldId id="273" r:id="rId22"/>
    <p:sldId id="274" r:id="rId23"/>
    <p:sldId id="276" r:id="rId24"/>
    <p:sldId id="288" r:id="rId25"/>
    <p:sldId id="277" r:id="rId26"/>
    <p:sldId id="281" r:id="rId27"/>
    <p:sldId id="282" r:id="rId28"/>
    <p:sldId id="283" r:id="rId29"/>
    <p:sldId id="284" r:id="rId30"/>
    <p:sldId id="285" r:id="rId31"/>
    <p:sldId id="291" r:id="rId32"/>
    <p:sldId id="292" r:id="rId33"/>
    <p:sldId id="293" r:id="rId34"/>
    <p:sldId id="294" r:id="rId35"/>
    <p:sldId id="295" r:id="rId36"/>
    <p:sldId id="296" r:id="rId37"/>
    <p:sldId id="289" r:id="rId3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4" d="100"/>
          <a:sy n="74" d="100"/>
        </p:scale>
        <p:origin x="1714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presProps" Target="presProps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8/26/2024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8/26/2024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8/26/2024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8/26/2024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8/26/2024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5.jpeg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658481-1DD5-3D24-CE43-A94A1929C1B9}"/>
              </a:ext>
            </a:extLst>
          </p:cNvPr>
          <p:cNvSpPr>
            <a:spLocks noGrp="1"/>
          </p:cNvSpPr>
          <p:nvPr>
            <p:ph type="ctr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en-GB" dirty="0"/>
              <a:t>LYMPHOMAS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41D4308-F665-04D6-1910-985E303DC6F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>
            <a:normAutofit fontScale="92500" lnSpcReduction="20000"/>
          </a:bodyPr>
          <a:lstStyle/>
          <a:p>
            <a:r>
              <a:rPr lang="en-GB" dirty="0" err="1"/>
              <a:t>Dr.</a:t>
            </a:r>
            <a:r>
              <a:rPr lang="en-GB" dirty="0"/>
              <a:t> WAQAR </a:t>
            </a:r>
          </a:p>
          <a:p>
            <a:r>
              <a:rPr lang="en-GB" dirty="0"/>
              <a:t>MBBS, MRCP(</a:t>
            </a:r>
            <a:r>
              <a:rPr lang="en-GB" dirty="0" err="1"/>
              <a:t>Int.Med</a:t>
            </a:r>
            <a:r>
              <a:rPr lang="en-GB" dirty="0"/>
              <a:t>., London), MRCP(Endocrinology, London)</a:t>
            </a:r>
          </a:p>
          <a:p>
            <a:r>
              <a:rPr lang="en-GB" dirty="0"/>
              <a:t>Asst Professor of Medicine</a:t>
            </a:r>
          </a:p>
        </p:txBody>
      </p:sp>
    </p:spTree>
    <p:extLst>
      <p:ext uri="{BB962C8B-B14F-4D97-AF65-F5344CB8AC3E}">
        <p14:creationId xmlns:p14="http://schemas.microsoft.com/office/powerpoint/2010/main" val="14412873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en-US" dirty="0"/>
              <a:t>DIAGNOSTIC FEATURE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/>
              <a:t>The diagnostic feature are the malignant cells called Reed-Sternberg cells (</a:t>
            </a:r>
            <a:r>
              <a:rPr lang="en-US" b="1" dirty="0"/>
              <a:t>R-S cells</a:t>
            </a:r>
            <a:r>
              <a:rPr lang="en-US" dirty="0"/>
              <a:t>), seen on lymph node biopsy</a:t>
            </a:r>
          </a:p>
          <a:p>
            <a:r>
              <a:rPr lang="en-US" dirty="0"/>
              <a:t>Large cell with 2 nuclei, looking like BUMA eyes (owl eye appearance)</a:t>
            </a:r>
          </a:p>
          <a:p>
            <a:r>
              <a:rPr lang="en-US" dirty="0"/>
              <a:t>Biopsy shows R-S cells plus other reactive cells like lymphocytes, </a:t>
            </a:r>
            <a:r>
              <a:rPr lang="en-US" dirty="0" err="1"/>
              <a:t>histiocytes</a:t>
            </a:r>
            <a:r>
              <a:rPr lang="en-US" dirty="0"/>
              <a:t> and fibrosis</a:t>
            </a:r>
          </a:p>
        </p:txBody>
      </p:sp>
    </p:spTree>
    <p:extLst>
      <p:ext uri="{BB962C8B-B14F-4D97-AF65-F5344CB8AC3E}">
        <p14:creationId xmlns:p14="http://schemas.microsoft.com/office/powerpoint/2010/main" val="39242923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en-US" dirty="0"/>
              <a:t>R-S CELL (owl eye appearance)</a:t>
            </a:r>
          </a:p>
        </p:txBody>
      </p:sp>
      <p:pic>
        <p:nvPicPr>
          <p:cNvPr id="3074" name="Picture 2" descr="C:\Users\wfarooqi\Desktop\rrrrrrrrrrrrrrrrrrrr.jpeg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2438400"/>
            <a:ext cx="3657600" cy="3581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75" name="Picture 3" descr="C:\Users\wfarooqi\Desktop\ttttttttttttttttttt.jpg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495800" y="2209800"/>
            <a:ext cx="4267200" cy="38169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463557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en-US" dirty="0"/>
              <a:t>CLASSIFICATION OF H.D.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Classic </a:t>
            </a:r>
            <a:r>
              <a:rPr lang="en-US" dirty="0" err="1"/>
              <a:t>Hodgkins</a:t>
            </a:r>
            <a:r>
              <a:rPr lang="en-US" dirty="0"/>
              <a:t>                 Nodular lymphocyte</a:t>
            </a:r>
          </a:p>
          <a:p>
            <a:pPr marL="0" indent="0">
              <a:buNone/>
            </a:pPr>
            <a:r>
              <a:rPr lang="en-US" dirty="0"/>
              <a:t>                                                 dominant type</a:t>
            </a:r>
          </a:p>
          <a:p>
            <a:pPr marL="0" indent="0">
              <a:buNone/>
            </a:pPr>
            <a:r>
              <a:rPr lang="en-US" dirty="0"/>
              <a:t>      most cases                      ( only 10% cases)</a:t>
            </a:r>
          </a:p>
        </p:txBody>
      </p:sp>
      <p:sp>
        <p:nvSpPr>
          <p:cNvPr id="7" name="Down Arrow 6"/>
          <p:cNvSpPr/>
          <p:nvPr/>
        </p:nvSpPr>
        <p:spPr>
          <a:xfrm>
            <a:off x="2057400" y="3429000"/>
            <a:ext cx="242316" cy="68580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Down Arrow 7"/>
          <p:cNvSpPr/>
          <p:nvPr/>
        </p:nvSpPr>
        <p:spPr>
          <a:xfrm rot="2455882">
            <a:off x="2381316" y="1496548"/>
            <a:ext cx="484632" cy="133610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Down Arrow 8"/>
          <p:cNvSpPr/>
          <p:nvPr/>
        </p:nvSpPr>
        <p:spPr>
          <a:xfrm rot="19180122">
            <a:off x="5664842" y="1395483"/>
            <a:ext cx="484632" cy="143582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39619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/>
              <a:t> Classic H.D. is further divided into 4 types, based on the biopsy picture of the nodes:</a:t>
            </a:r>
          </a:p>
          <a:p>
            <a:pPr marL="514350" indent="-514350">
              <a:buAutoNum type="arabicParenR"/>
            </a:pPr>
            <a:r>
              <a:rPr lang="en-US" dirty="0"/>
              <a:t>Lymphocyte rich: RS cells + excess </a:t>
            </a:r>
            <a:r>
              <a:rPr lang="en-US" dirty="0" err="1"/>
              <a:t>lymphos</a:t>
            </a:r>
            <a:r>
              <a:rPr lang="en-US" dirty="0"/>
              <a:t>.</a:t>
            </a:r>
          </a:p>
          <a:p>
            <a:pPr marL="514350" indent="-514350">
              <a:buAutoNum type="arabicParenR"/>
            </a:pPr>
            <a:r>
              <a:rPr lang="en-US" dirty="0"/>
              <a:t>Lymphocyte depleted: RS cells plus very few </a:t>
            </a:r>
          </a:p>
          <a:p>
            <a:pPr marL="0" indent="0">
              <a:buNone/>
            </a:pPr>
            <a:r>
              <a:rPr lang="en-US" dirty="0"/>
              <a:t>      </a:t>
            </a:r>
            <a:r>
              <a:rPr lang="en-US" dirty="0" err="1"/>
              <a:t>lymphos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3) Mixed cellularity type : Almost equal number </a:t>
            </a:r>
          </a:p>
          <a:p>
            <a:pPr marL="0" indent="0">
              <a:buNone/>
            </a:pPr>
            <a:r>
              <a:rPr lang="en-US" dirty="0"/>
              <a:t>     of RS cells and </a:t>
            </a:r>
            <a:r>
              <a:rPr lang="en-US" dirty="0" err="1"/>
              <a:t>lymphos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4) Nodular sclerosis type: RS cells plus </a:t>
            </a:r>
            <a:r>
              <a:rPr lang="en-US" dirty="0" err="1"/>
              <a:t>lymphos</a:t>
            </a:r>
            <a:r>
              <a:rPr lang="en-US" dirty="0"/>
              <a:t> plus</a:t>
            </a:r>
          </a:p>
          <a:p>
            <a:pPr marL="0" indent="0">
              <a:buNone/>
            </a:pPr>
            <a:r>
              <a:rPr lang="en-US" dirty="0"/>
              <a:t>     </a:t>
            </a:r>
            <a:r>
              <a:rPr lang="en-US" b="1" dirty="0"/>
              <a:t>fibrous tissue</a:t>
            </a:r>
          </a:p>
        </p:txBody>
      </p:sp>
    </p:spTree>
    <p:extLst>
      <p:ext uri="{BB962C8B-B14F-4D97-AF65-F5344CB8AC3E}">
        <p14:creationId xmlns:p14="http://schemas.microsoft.com/office/powerpoint/2010/main" val="286567992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en-US" dirty="0"/>
              <a:t>DIAGNOSIS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en-US" dirty="0"/>
              <a:t> Diagnosis is confirmed by lymph node biopsy, showing the classic R-S cells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After diagnosis, workup is done for staging the lymphoma, so that treatment options can be decided</a:t>
            </a:r>
          </a:p>
        </p:txBody>
      </p:sp>
    </p:spTree>
    <p:extLst>
      <p:ext uri="{BB962C8B-B14F-4D97-AF65-F5344CB8AC3E}">
        <p14:creationId xmlns:p14="http://schemas.microsoft.com/office/powerpoint/2010/main" val="118827217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en-US" dirty="0"/>
              <a:t>WORK UP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 Routine blood tests( CBC, electrolytes </a:t>
            </a:r>
            <a:r>
              <a:rPr lang="en-US" dirty="0" err="1"/>
              <a:t>etc</a:t>
            </a:r>
            <a:r>
              <a:rPr lang="en-US" dirty="0"/>
              <a:t>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                        IMAGING</a:t>
            </a:r>
          </a:p>
          <a:p>
            <a:pPr marL="0" indent="0">
              <a:buNone/>
            </a:pPr>
            <a:r>
              <a:rPr lang="en-US" dirty="0"/>
              <a:t> Whole body imaging is done to see which nodes  are affected </a:t>
            </a:r>
          </a:p>
          <a:p>
            <a:pPr marL="0" indent="0">
              <a:buNone/>
            </a:pPr>
            <a:r>
              <a:rPr lang="en-US" dirty="0"/>
              <a:t> CT                             usually </a:t>
            </a:r>
          </a:p>
          <a:p>
            <a:pPr marL="0" indent="0">
              <a:buNone/>
            </a:pPr>
            <a:r>
              <a:rPr lang="en-US" dirty="0"/>
              <a:t> MRI                          one of </a:t>
            </a:r>
          </a:p>
          <a:p>
            <a:pPr marL="0" indent="0">
              <a:buNone/>
            </a:pPr>
            <a:r>
              <a:rPr lang="en-US" dirty="0"/>
              <a:t> PET scan                  these</a:t>
            </a:r>
          </a:p>
        </p:txBody>
      </p:sp>
      <p:sp>
        <p:nvSpPr>
          <p:cNvPr id="4" name="Right Brace 3"/>
          <p:cNvSpPr/>
          <p:nvPr/>
        </p:nvSpPr>
        <p:spPr>
          <a:xfrm>
            <a:off x="2438400" y="4343400"/>
            <a:ext cx="533400" cy="12192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7679803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en-US" dirty="0"/>
              <a:t>CT chest showing enlarged nodes</a:t>
            </a:r>
          </a:p>
        </p:txBody>
      </p:sp>
      <p:pic>
        <p:nvPicPr>
          <p:cNvPr id="1026" name="Picture 2" descr="C:\Users\wfarooqi\Desktop\qqqqqqqqqqqqqqqqqqqqqqqqqq - Copy.pn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05000" y="1828800"/>
            <a:ext cx="5638800" cy="4038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94219230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en-US" dirty="0"/>
              <a:t>PET SCAN</a:t>
            </a:r>
          </a:p>
        </p:txBody>
      </p:sp>
      <p:pic>
        <p:nvPicPr>
          <p:cNvPr id="2050" name="Picture 2" descr="C:\Users\wfarooqi\Desktop\41598_2022_22032_Fig1_HTML - Copy.jpg"/>
          <p:cNvPicPr>
            <a:picLocks noGrp="1" noChangeAspect="1" noChangeArrowheads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266081"/>
            <a:ext cx="8229600" cy="3194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07142592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en-US" dirty="0"/>
              <a:t>STAGES OF H.D.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en-US" dirty="0"/>
              <a:t> Basically 4 stages, based on which lymph node</a:t>
            </a:r>
          </a:p>
          <a:p>
            <a:pPr marL="0" indent="0">
              <a:buNone/>
            </a:pPr>
            <a:r>
              <a:rPr lang="en-US" dirty="0"/>
              <a:t> “regions” are affected</a:t>
            </a:r>
          </a:p>
          <a:p>
            <a:pPr marL="0" indent="0">
              <a:buNone/>
            </a:pPr>
            <a:r>
              <a:rPr lang="en-US" b="1" u="sng" dirty="0"/>
              <a:t>Stage 1</a:t>
            </a:r>
            <a:r>
              <a:rPr lang="en-US" dirty="0"/>
              <a:t>: Involvement of only 1 lymph node </a:t>
            </a:r>
          </a:p>
          <a:p>
            <a:pPr marL="0" indent="0">
              <a:buNone/>
            </a:pPr>
            <a:r>
              <a:rPr lang="en-US" dirty="0"/>
              <a:t>                region (</a:t>
            </a:r>
            <a:r>
              <a:rPr lang="en-US" dirty="0" err="1"/>
              <a:t>eg</a:t>
            </a:r>
            <a:r>
              <a:rPr lang="en-US" dirty="0"/>
              <a:t>. only cervical, only axillary)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  <p:pic>
        <p:nvPicPr>
          <p:cNvPr id="5" name="Picture 2" descr="C:\Users\wfarooqi\Desktop\2014_Staging_of_Lymphoma-1262x630 - Copy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81200" y="3962400"/>
            <a:ext cx="6298584" cy="220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1490384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en-US" dirty="0"/>
              <a:t>  </a:t>
            </a:r>
            <a:r>
              <a:rPr lang="en-US" b="1" u="sng" dirty="0"/>
              <a:t>Stage 2</a:t>
            </a:r>
            <a:r>
              <a:rPr lang="en-US" dirty="0"/>
              <a:t>: Involvement of 2 or more lymph node </a:t>
            </a:r>
          </a:p>
          <a:p>
            <a:pPr marL="0" indent="0">
              <a:buNone/>
            </a:pPr>
            <a:r>
              <a:rPr lang="en-US" dirty="0"/>
              <a:t>                 regions on the </a:t>
            </a:r>
            <a:r>
              <a:rPr lang="en-US" b="1" dirty="0"/>
              <a:t>same</a:t>
            </a:r>
            <a:r>
              <a:rPr lang="en-US" dirty="0"/>
              <a:t> side of diaphragm</a:t>
            </a:r>
          </a:p>
          <a:p>
            <a:pPr marL="0" indent="0">
              <a:buNone/>
            </a:pPr>
            <a:r>
              <a:rPr lang="en-US" dirty="0"/>
              <a:t>                 (</a:t>
            </a:r>
            <a:r>
              <a:rPr lang="en-US" dirty="0" err="1"/>
              <a:t>eg</a:t>
            </a:r>
            <a:r>
              <a:rPr lang="en-US" dirty="0"/>
              <a:t>. Cervical + axillary </a:t>
            </a:r>
            <a:r>
              <a:rPr lang="en-US" dirty="0" err="1"/>
              <a:t>etc</a:t>
            </a:r>
            <a:r>
              <a:rPr lang="en-US" dirty="0"/>
              <a:t>)</a:t>
            </a:r>
          </a:p>
        </p:txBody>
      </p:sp>
      <p:pic>
        <p:nvPicPr>
          <p:cNvPr id="1026" name="Picture 2" descr="C:\Users\wfarooqi\Desktop\2014_Staging_of_Lymphoma-1262x630 - Copy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66110" y="3733800"/>
            <a:ext cx="6298584" cy="220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29154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E69650-2C27-DE92-B225-BC4F88AC850A}"/>
              </a:ext>
            </a:extLst>
          </p:cNvPr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539CE5F-D21E-E9A8-CDF6-8A3AFE90CDC9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en-US" dirty="0"/>
              <a:t> Lymphomas are malignancies arising in the lymphoid tissues, mainly the lymph nodes.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              2 important ones are: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Hodgkin’s lymphoma       Non Hodgkin’s</a:t>
            </a:r>
          </a:p>
        </p:txBody>
      </p:sp>
      <p:sp>
        <p:nvSpPr>
          <p:cNvPr id="4" name="Arrow: Down 3">
            <a:extLst>
              <a:ext uri="{FF2B5EF4-FFF2-40B4-BE49-F238E27FC236}">
                <a16:creationId xmlns:a16="http://schemas.microsoft.com/office/drawing/2014/main" id="{27051785-28C6-4993-7114-8EFEC73F66A1}"/>
              </a:ext>
            </a:extLst>
          </p:cNvPr>
          <p:cNvSpPr/>
          <p:nvPr/>
        </p:nvSpPr>
        <p:spPr>
          <a:xfrm rot="1627069">
            <a:off x="2249940" y="3760874"/>
            <a:ext cx="289499" cy="707853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Arrow: Down 4">
            <a:extLst>
              <a:ext uri="{FF2B5EF4-FFF2-40B4-BE49-F238E27FC236}">
                <a16:creationId xmlns:a16="http://schemas.microsoft.com/office/drawing/2014/main" id="{212D82C8-4C95-5178-BFFB-C28D0377E324}"/>
              </a:ext>
            </a:extLst>
          </p:cNvPr>
          <p:cNvSpPr/>
          <p:nvPr/>
        </p:nvSpPr>
        <p:spPr>
          <a:xfrm rot="19522773">
            <a:off x="5518273" y="3700118"/>
            <a:ext cx="351198" cy="930717"/>
          </a:xfrm>
          <a:prstGeom prst="down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046552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  <a:r>
              <a:rPr lang="en-US" b="1" u="sng" dirty="0"/>
              <a:t>Stage 3</a:t>
            </a:r>
            <a:r>
              <a:rPr lang="en-US" dirty="0"/>
              <a:t>: Involvement of 2 or more lymph node regions on both sides of the diaphragm</a:t>
            </a:r>
          </a:p>
        </p:txBody>
      </p:sp>
      <p:pic>
        <p:nvPicPr>
          <p:cNvPr id="4" name="Picture 2" descr="C:\Users\wfarooqi\Desktop\2014_Staging_of_Lymphoma-1262x630 - Copy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3733800"/>
            <a:ext cx="6298584" cy="220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30133039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  <a:r>
              <a:rPr lang="en-US" b="1" u="sng" dirty="0"/>
              <a:t>Stage 4</a:t>
            </a:r>
            <a:r>
              <a:rPr lang="en-US" dirty="0"/>
              <a:t>: Disseminated disease (involvement of other organs (liver </a:t>
            </a:r>
            <a:r>
              <a:rPr lang="en-US" dirty="0" err="1"/>
              <a:t>etc</a:t>
            </a:r>
            <a:r>
              <a:rPr lang="en-US" dirty="0"/>
              <a:t>)</a:t>
            </a:r>
          </a:p>
        </p:txBody>
      </p:sp>
      <p:pic>
        <p:nvPicPr>
          <p:cNvPr id="4" name="Picture 2" descr="C:\Users\wfarooqi\Desktop\2014_Staging_of_Lymphoma-1262x630 - Copy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1600" y="3733800"/>
            <a:ext cx="6298584" cy="220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8589260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en-US" dirty="0"/>
              <a:t> At any stage, if systemic symptoms (fever, weight loss, night sweats) are absent, we write “A” and if they are present, we write “B”. So</a:t>
            </a:r>
          </a:p>
          <a:p>
            <a:pPr marL="0" indent="0">
              <a:buNone/>
            </a:pPr>
            <a:r>
              <a:rPr lang="en-US" dirty="0"/>
              <a:t>        * Stage 1 A, or 1 B</a:t>
            </a:r>
          </a:p>
          <a:p>
            <a:pPr marL="0" indent="0">
              <a:buNone/>
            </a:pPr>
            <a:r>
              <a:rPr lang="en-US" dirty="0"/>
              <a:t>        * Stage 2 A, or 2 B</a:t>
            </a:r>
          </a:p>
          <a:p>
            <a:pPr marL="0" indent="0">
              <a:buNone/>
            </a:pPr>
            <a:r>
              <a:rPr lang="en-US" dirty="0"/>
              <a:t>        * Stage 3 A, or  3 B</a:t>
            </a:r>
          </a:p>
          <a:p>
            <a:pPr marL="0" indent="0">
              <a:buNone/>
            </a:pPr>
            <a:r>
              <a:rPr lang="en-US" dirty="0"/>
              <a:t>        * Stage 4 A  or  4 B</a:t>
            </a:r>
          </a:p>
        </p:txBody>
      </p:sp>
    </p:spTree>
    <p:extLst>
      <p:ext uri="{BB962C8B-B14F-4D97-AF65-F5344CB8AC3E}">
        <p14:creationId xmlns:p14="http://schemas.microsoft.com/office/powerpoint/2010/main" val="3306472356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en-US" dirty="0"/>
              <a:t>QUESTION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514350" indent="-514350">
              <a:buAutoNum type="arabicParenR"/>
            </a:pPr>
            <a:r>
              <a:rPr lang="en-US" dirty="0"/>
              <a:t>Patient with HD with only cervical nodes affected. Also has fever, weight loss. What stage?</a:t>
            </a:r>
          </a:p>
          <a:p>
            <a:pPr marL="514350" indent="-514350">
              <a:buAutoNum type="arabicParenR"/>
            </a:pPr>
            <a:r>
              <a:rPr lang="en-US" dirty="0"/>
              <a:t>Patient with HD has cervical &amp; axillary nodes affected. No systemic features. What stage?</a:t>
            </a:r>
          </a:p>
        </p:txBody>
      </p:sp>
    </p:spTree>
    <p:extLst>
      <p:ext uri="{BB962C8B-B14F-4D97-AF65-F5344CB8AC3E}">
        <p14:creationId xmlns:p14="http://schemas.microsoft.com/office/powerpoint/2010/main" val="19437162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D7FD879-7822-FFF0-CA47-EE5A8BCB2D49}"/>
              </a:ext>
            </a:extLst>
          </p:cNvPr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en-US" dirty="0"/>
              <a:t>Differential Diagnosis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10C5228-173C-CB8F-18F7-689CD4256151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en-US" dirty="0"/>
              <a:t> Enlarged nodes could be due to:</a:t>
            </a:r>
          </a:p>
          <a:p>
            <a:pPr marL="514350" indent="-514350">
              <a:buAutoNum type="alphaLcPeriod"/>
            </a:pPr>
            <a:r>
              <a:rPr lang="en-US" dirty="0"/>
              <a:t>Non </a:t>
            </a:r>
            <a:r>
              <a:rPr lang="en-US" dirty="0" err="1"/>
              <a:t>Hodgkins</a:t>
            </a:r>
            <a:r>
              <a:rPr lang="en-US" dirty="0"/>
              <a:t> lymphoma</a:t>
            </a:r>
          </a:p>
          <a:p>
            <a:pPr marL="514350" indent="-514350">
              <a:buAutoNum type="alphaLcPeriod"/>
            </a:pPr>
            <a:r>
              <a:rPr lang="en-US" dirty="0"/>
              <a:t>Mets from other cancers</a:t>
            </a:r>
          </a:p>
          <a:p>
            <a:pPr marL="514350" indent="-514350">
              <a:buAutoNum type="alphaLcPeriod"/>
            </a:pPr>
            <a:r>
              <a:rPr lang="en-US" dirty="0"/>
              <a:t>Infection in the nodes (primary or draining from other areas). Quite common. Also called lymphadenitis</a:t>
            </a:r>
          </a:p>
        </p:txBody>
      </p:sp>
    </p:spTree>
    <p:extLst>
      <p:ext uri="{BB962C8B-B14F-4D97-AF65-F5344CB8AC3E}">
        <p14:creationId xmlns:p14="http://schemas.microsoft.com/office/powerpoint/2010/main" val="1286638205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en-US" dirty="0"/>
              <a:t>Treatment of H.D.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</a:t>
            </a:r>
            <a:r>
              <a:rPr lang="en-US" b="1" u="sng" dirty="0"/>
              <a:t>Radiotherapy</a:t>
            </a:r>
            <a:r>
              <a:rPr lang="en-US" dirty="0"/>
              <a:t>                        </a:t>
            </a:r>
            <a:r>
              <a:rPr lang="en-US" b="1" u="sng" dirty="0"/>
              <a:t>Chemotherapy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( above are given either alone or combined)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Selection of treatment depends on many factors: stage, patient’s age, type of HD etc.</a:t>
            </a:r>
          </a:p>
        </p:txBody>
      </p:sp>
      <p:sp>
        <p:nvSpPr>
          <p:cNvPr id="4" name="Down Arrow 3"/>
          <p:cNvSpPr/>
          <p:nvPr/>
        </p:nvSpPr>
        <p:spPr>
          <a:xfrm rot="2775937">
            <a:off x="1952349" y="1342772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own Arrow 4"/>
          <p:cNvSpPr/>
          <p:nvPr/>
        </p:nvSpPr>
        <p:spPr>
          <a:xfrm rot="19784506">
            <a:off x="5867261" y="1311392"/>
            <a:ext cx="484632" cy="978408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2352850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en-US" dirty="0"/>
              <a:t>CHEMO REGIMENS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en-US" dirty="0"/>
              <a:t> Various combinations of chemo agents are available: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pPr marL="514350" indent="-514350">
              <a:buAutoNum type="arabicParenR"/>
            </a:pPr>
            <a:r>
              <a:rPr lang="en-US" dirty="0"/>
              <a:t>MOPP</a:t>
            </a:r>
          </a:p>
          <a:p>
            <a:pPr marL="514350" indent="-514350">
              <a:buAutoNum type="arabicParenR"/>
            </a:pPr>
            <a:r>
              <a:rPr lang="en-US" dirty="0"/>
              <a:t>ABVD</a:t>
            </a:r>
          </a:p>
          <a:p>
            <a:pPr marL="514350" indent="-514350">
              <a:buAutoNum type="arabicParenR"/>
            </a:pPr>
            <a:r>
              <a:rPr lang="en-US" dirty="0"/>
              <a:t>STANFORD V (5)</a:t>
            </a:r>
          </a:p>
          <a:p>
            <a:pPr marL="514350" indent="-514350">
              <a:buAutoNum type="arabicParenR"/>
            </a:pPr>
            <a:r>
              <a:rPr lang="en-US" dirty="0"/>
              <a:t>BEACOPP</a:t>
            </a:r>
          </a:p>
        </p:txBody>
      </p:sp>
    </p:spTree>
    <p:extLst>
      <p:ext uri="{BB962C8B-B14F-4D97-AF65-F5344CB8AC3E}">
        <p14:creationId xmlns:p14="http://schemas.microsoft.com/office/powerpoint/2010/main" val="145849550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 marL="514350" indent="-514350">
              <a:buAutoNum type="arabicParenR"/>
            </a:pPr>
            <a:r>
              <a:rPr lang="en-US" b="1" u="sng" dirty="0"/>
              <a:t>MOPP : </a:t>
            </a:r>
          </a:p>
          <a:p>
            <a:pPr marL="514350" indent="-514350">
              <a:buAutoNum type="alphaLcParenR"/>
            </a:pPr>
            <a:r>
              <a:rPr lang="en-US" b="1" dirty="0" err="1"/>
              <a:t>M</a:t>
            </a:r>
            <a:r>
              <a:rPr lang="en-US" dirty="0" err="1"/>
              <a:t>ustargen</a:t>
            </a:r>
            <a:r>
              <a:rPr lang="en-US" dirty="0"/>
              <a:t>, </a:t>
            </a:r>
            <a:r>
              <a:rPr lang="en-US" b="1" dirty="0" err="1"/>
              <a:t>O</a:t>
            </a:r>
            <a:r>
              <a:rPr lang="en-US" dirty="0" err="1"/>
              <a:t>ncovin</a:t>
            </a:r>
            <a:r>
              <a:rPr lang="en-US" dirty="0"/>
              <a:t>, </a:t>
            </a:r>
            <a:r>
              <a:rPr lang="en-US" b="1" dirty="0"/>
              <a:t>P</a:t>
            </a:r>
            <a:r>
              <a:rPr lang="en-US" dirty="0"/>
              <a:t>rednisone, </a:t>
            </a:r>
            <a:r>
              <a:rPr lang="en-US" b="1" dirty="0" err="1"/>
              <a:t>P</a:t>
            </a:r>
            <a:r>
              <a:rPr lang="en-US" dirty="0" err="1"/>
              <a:t>rocarbaz</a:t>
            </a:r>
            <a:r>
              <a:rPr lang="en-US" dirty="0"/>
              <a:t>-</a:t>
            </a:r>
          </a:p>
          <a:p>
            <a:pPr marL="0" indent="0">
              <a:buNone/>
            </a:pPr>
            <a:r>
              <a:rPr lang="en-US" dirty="0"/>
              <a:t>     -</a:t>
            </a:r>
            <a:r>
              <a:rPr lang="en-US" dirty="0" err="1"/>
              <a:t>ine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b) Was used in the past. Rarely used now( only in </a:t>
            </a:r>
          </a:p>
          <a:p>
            <a:pPr marL="0" indent="0">
              <a:buNone/>
            </a:pPr>
            <a:r>
              <a:rPr lang="en-US" dirty="0"/>
              <a:t>     relapse)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2) </a:t>
            </a:r>
            <a:r>
              <a:rPr lang="en-US" b="1" u="sng" dirty="0"/>
              <a:t>ABVD: </a:t>
            </a:r>
          </a:p>
          <a:p>
            <a:pPr marL="514350" indent="-514350">
              <a:buAutoNum type="alphaLcParenR"/>
            </a:pPr>
            <a:r>
              <a:rPr lang="en-US" b="1" dirty="0"/>
              <a:t>A</a:t>
            </a:r>
            <a:r>
              <a:rPr lang="en-US" dirty="0"/>
              <a:t>driamycin, </a:t>
            </a:r>
            <a:r>
              <a:rPr lang="en-US" b="1" dirty="0"/>
              <a:t>B</a:t>
            </a:r>
            <a:r>
              <a:rPr lang="en-US" dirty="0"/>
              <a:t>leomycin, </a:t>
            </a:r>
            <a:r>
              <a:rPr lang="en-US" b="1" dirty="0"/>
              <a:t>V</a:t>
            </a:r>
            <a:r>
              <a:rPr lang="en-US" dirty="0"/>
              <a:t>inblastine, </a:t>
            </a:r>
            <a:r>
              <a:rPr lang="en-US" b="1" dirty="0" err="1"/>
              <a:t>D</a:t>
            </a:r>
            <a:r>
              <a:rPr lang="en-US" dirty="0" err="1"/>
              <a:t>acarba</a:t>
            </a:r>
            <a:r>
              <a:rPr lang="en-US" dirty="0"/>
              <a:t>-</a:t>
            </a:r>
          </a:p>
          <a:p>
            <a:pPr marL="0" indent="0">
              <a:buNone/>
            </a:pPr>
            <a:r>
              <a:rPr lang="en-US" dirty="0"/>
              <a:t>      -zine</a:t>
            </a:r>
          </a:p>
          <a:p>
            <a:pPr marL="0" indent="0">
              <a:buNone/>
            </a:pPr>
            <a:r>
              <a:rPr lang="en-US" dirty="0"/>
              <a:t>b) Standard initial treatment in the </a:t>
            </a:r>
            <a:r>
              <a:rPr lang="en-US" b="1" dirty="0"/>
              <a:t>U.S.</a:t>
            </a:r>
          </a:p>
        </p:txBody>
      </p:sp>
    </p:spTree>
    <p:extLst>
      <p:ext uri="{BB962C8B-B14F-4D97-AF65-F5344CB8AC3E}">
        <p14:creationId xmlns:p14="http://schemas.microsoft.com/office/powerpoint/2010/main" val="95368440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en-US" dirty="0"/>
              <a:t>3) </a:t>
            </a:r>
            <a:r>
              <a:rPr lang="en-US" b="1" dirty="0"/>
              <a:t>Stanford V: </a:t>
            </a:r>
          </a:p>
          <a:p>
            <a:pPr marL="514350" indent="-514350">
              <a:buAutoNum type="alphaLcParenR"/>
            </a:pPr>
            <a:r>
              <a:rPr lang="en-US" dirty="0"/>
              <a:t>Contains multiple drugs</a:t>
            </a:r>
          </a:p>
          <a:p>
            <a:pPr marL="514350" indent="-514350">
              <a:buAutoNum type="alphaLcParenR"/>
            </a:pPr>
            <a:r>
              <a:rPr lang="en-US" dirty="0"/>
              <a:t>Used in some countries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4) </a:t>
            </a:r>
            <a:r>
              <a:rPr lang="en-US" b="1" dirty="0"/>
              <a:t>BEACOPP</a:t>
            </a:r>
          </a:p>
          <a:p>
            <a:pPr marL="514350" indent="-514350">
              <a:buAutoNum type="alphaLcParenR"/>
            </a:pPr>
            <a:r>
              <a:rPr lang="en-US" dirty="0"/>
              <a:t>Contains multiple drugs</a:t>
            </a:r>
          </a:p>
          <a:p>
            <a:pPr marL="514350" indent="-514350">
              <a:buAutoNum type="alphaLcParenR"/>
            </a:pPr>
            <a:r>
              <a:rPr lang="en-US" dirty="0"/>
              <a:t>Used mainly in </a:t>
            </a:r>
            <a:r>
              <a:rPr lang="en-US" b="1" dirty="0"/>
              <a:t>Europe</a:t>
            </a:r>
          </a:p>
        </p:txBody>
      </p:sp>
    </p:spTree>
    <p:extLst>
      <p:ext uri="{BB962C8B-B14F-4D97-AF65-F5344CB8AC3E}">
        <p14:creationId xmlns:p14="http://schemas.microsoft.com/office/powerpoint/2010/main" val="1426701290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en-US" dirty="0"/>
              <a:t>Radiotherapy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514350" indent="-514350">
              <a:buAutoNum type="arabicParenR"/>
            </a:pPr>
            <a:r>
              <a:rPr lang="en-US" dirty="0"/>
              <a:t>Used either alone or with chemo</a:t>
            </a:r>
          </a:p>
          <a:p>
            <a:pPr marL="514350" indent="-514350">
              <a:buAutoNum type="arabicParenR"/>
            </a:pPr>
            <a:r>
              <a:rPr lang="en-US" dirty="0"/>
              <a:t>Radiation to the neck, chest and axilla</a:t>
            </a:r>
          </a:p>
          <a:p>
            <a:pPr marL="0" indent="0">
              <a:buNone/>
            </a:pPr>
            <a:r>
              <a:rPr lang="en-US" dirty="0"/>
              <a:t>      </a:t>
            </a:r>
            <a:r>
              <a:rPr lang="en-US" b="1" i="1" u="sng" dirty="0"/>
              <a:t>mantle field</a:t>
            </a:r>
          </a:p>
          <a:p>
            <a:pPr marL="0" indent="0">
              <a:buNone/>
            </a:pPr>
            <a:endParaRPr lang="en-US" b="1" i="1" u="sng" dirty="0"/>
          </a:p>
          <a:p>
            <a:pPr marL="0" indent="0">
              <a:buNone/>
            </a:pPr>
            <a:endParaRPr lang="en-US" b="1" i="1" u="sng" dirty="0"/>
          </a:p>
          <a:p>
            <a:pPr marL="0" indent="0">
              <a:buNone/>
            </a:pPr>
            <a:endParaRPr lang="en-US" b="1" i="1" u="sng" dirty="0"/>
          </a:p>
          <a:p>
            <a:pPr marL="0" indent="0">
              <a:buNone/>
            </a:pPr>
            <a:r>
              <a:rPr lang="en-US" dirty="0"/>
              <a:t>3) Radiation to the abdomen, spleen &amp; pelvis</a:t>
            </a:r>
          </a:p>
          <a:p>
            <a:pPr marL="0" indent="0">
              <a:buNone/>
            </a:pPr>
            <a:r>
              <a:rPr lang="en-US" dirty="0"/>
              <a:t>                </a:t>
            </a:r>
            <a:r>
              <a:rPr lang="en-US" b="1" i="1" u="sng" dirty="0"/>
              <a:t>inverted Y field</a:t>
            </a:r>
          </a:p>
        </p:txBody>
      </p:sp>
      <p:sp>
        <p:nvSpPr>
          <p:cNvPr id="4" name="Right Arrow 3"/>
          <p:cNvSpPr/>
          <p:nvPr/>
        </p:nvSpPr>
        <p:spPr>
          <a:xfrm>
            <a:off x="7467600" y="2286000"/>
            <a:ext cx="762000" cy="2423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074" name="Picture 2" descr="C:\Users\wfarooqi\Desktop\ffffffffffffffffffffffffff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7800" y="2812473"/>
            <a:ext cx="1919232" cy="175952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Right Arrow 5"/>
          <p:cNvSpPr/>
          <p:nvPr/>
        </p:nvSpPr>
        <p:spPr>
          <a:xfrm>
            <a:off x="1066800" y="5378958"/>
            <a:ext cx="762000" cy="2423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05068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en-US" dirty="0"/>
              <a:t>HODGKIN’S LYMPHOMA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/>
              <a:t>It is a malignancy arising in the lymphoid tissues (mainly lymph nodes)</a:t>
            </a:r>
          </a:p>
          <a:p>
            <a:r>
              <a:rPr lang="en-US" dirty="0"/>
              <a:t>The cell of origin is the “B” lymphocyte</a:t>
            </a:r>
          </a:p>
          <a:p>
            <a:endParaRPr lang="en-US" dirty="0"/>
          </a:p>
          <a:p>
            <a:pPr marL="0" indent="0">
              <a:buNone/>
            </a:pPr>
            <a:r>
              <a:rPr lang="en-US" dirty="0"/>
              <a:t> Etiology:  Epstein-Barr virus is thought to play a </a:t>
            </a:r>
          </a:p>
          <a:p>
            <a:pPr marL="0" indent="0">
              <a:buNone/>
            </a:pPr>
            <a:r>
              <a:rPr lang="en-US" dirty="0"/>
              <a:t>                  major role in most cases.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66885627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en-US" dirty="0"/>
              <a:t>PROGNOSIS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/>
              <a:t>Prognosis of HD depends on many factors but overall, it’s a curable cancer in many patients</a:t>
            </a:r>
          </a:p>
          <a:p>
            <a:r>
              <a:rPr lang="en-US" dirty="0"/>
              <a:t>Overall 5 year survival rate is 85-90%</a:t>
            </a:r>
          </a:p>
          <a:p>
            <a:r>
              <a:rPr lang="en-US" dirty="0"/>
              <a:t>Poor prognostic factors are: old age, advanced disease (stage4), presence of B symptoms, large intra thoracic tumor mass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066845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D3A22E-97A6-444A-6A71-C49BF3D419A8}"/>
              </a:ext>
            </a:extLst>
          </p:cNvPr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en-US" dirty="0"/>
              <a:t>Non Hodgkin’s lymphoma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1835BF9-31FB-D5DB-A75B-BF1104606636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/>
              <a:t>It also arises in the lymphoid tissues (mainly nodes</a:t>
            </a:r>
          </a:p>
          <a:p>
            <a:r>
              <a:rPr lang="en-US" dirty="0"/>
              <a:t>Symptoms are mostly the same like Hodgkin’s</a:t>
            </a:r>
          </a:p>
          <a:p>
            <a:r>
              <a:rPr lang="en-US" dirty="0"/>
              <a:t>No R-S cells </a:t>
            </a:r>
          </a:p>
          <a:p>
            <a:r>
              <a:rPr lang="en-US" dirty="0"/>
              <a:t>Often seen in HIV people</a:t>
            </a:r>
          </a:p>
          <a:p>
            <a:r>
              <a:rPr lang="en-US" dirty="0"/>
              <a:t>Treatment is chemo, radiotherapy or stem cell transplant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155144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63F35A-AD25-1722-C17F-FAD862251152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RAPID FIRE QUES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7A2A9F1-BD84-1F76-54F2-E586EE9A77E2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marL="514350" indent="-514350">
              <a:buAutoNum type="arabicParenR"/>
            </a:pPr>
            <a:r>
              <a:rPr lang="en-US" dirty="0"/>
              <a:t>Which virus is thought to cause Hodgkin’s?</a:t>
            </a:r>
          </a:p>
          <a:p>
            <a:pPr marL="514350" indent="-514350">
              <a:buAutoNum type="arabicParenR"/>
            </a:pPr>
            <a:r>
              <a:rPr lang="en-US" dirty="0"/>
              <a:t>Which age group affected?</a:t>
            </a:r>
          </a:p>
          <a:p>
            <a:pPr marL="514350" indent="-514350">
              <a:buAutoNum type="arabicParenR"/>
            </a:pPr>
            <a:r>
              <a:rPr lang="en-US" dirty="0"/>
              <a:t>Commonest presentation?</a:t>
            </a:r>
          </a:p>
          <a:p>
            <a:pPr marL="514350" indent="-514350">
              <a:buAutoNum type="arabicParenR"/>
            </a:pPr>
            <a:r>
              <a:rPr lang="en-US" dirty="0"/>
              <a:t>Are the nodes painful?</a:t>
            </a:r>
          </a:p>
          <a:p>
            <a:pPr marL="514350" indent="-514350">
              <a:buAutoNum type="arabicParenR"/>
            </a:pPr>
            <a:r>
              <a:rPr lang="en-US" dirty="0"/>
              <a:t>What are the 3 B symptoms?</a:t>
            </a:r>
          </a:p>
          <a:p>
            <a:pPr marL="514350" indent="-514350">
              <a:buAutoNum type="arabicParenR"/>
            </a:pPr>
            <a:r>
              <a:rPr lang="en-US" dirty="0"/>
              <a:t>Does every patient have B symptoms?</a:t>
            </a:r>
          </a:p>
          <a:p>
            <a:pPr marL="514350" indent="-514350">
              <a:buAutoNum type="arabicParenR"/>
            </a:pPr>
            <a:r>
              <a:rPr lang="en-US" dirty="0"/>
              <a:t>What happens after alcohol intake?</a:t>
            </a:r>
          </a:p>
          <a:p>
            <a:pPr marL="514350" indent="-514350">
              <a:buAutoNum type="arabicParenR"/>
            </a:pPr>
            <a:endParaRPr lang="en-US" dirty="0"/>
          </a:p>
          <a:p>
            <a:pPr marL="514350" indent="-514350">
              <a:buAutoNum type="arabicParenR"/>
            </a:pPr>
            <a:endParaRPr lang="en-US" dirty="0"/>
          </a:p>
          <a:p>
            <a:pPr marL="514350" indent="-514350">
              <a:buAutoNum type="arabicParenR"/>
            </a:pPr>
            <a:endParaRPr lang="en-US" dirty="0"/>
          </a:p>
          <a:p>
            <a:pPr marL="514350" indent="-514350">
              <a:buAutoNum type="arabicParenR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3763987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D63120-289E-F88A-F567-AC4D85D686F4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2">
            <a:schemeClr val="accent6">
              <a:shade val="15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E517B4-6E2D-F066-8387-3CBB133C63E2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8) Which fever pattern is sometimes seen?</a:t>
            </a:r>
          </a:p>
          <a:p>
            <a:pPr marL="0" indent="0">
              <a:buNone/>
            </a:pPr>
            <a:r>
              <a:rPr lang="en-US" dirty="0"/>
              <a:t>9) What is the pattern of this fever?</a:t>
            </a:r>
          </a:p>
          <a:p>
            <a:pPr marL="0" indent="0">
              <a:buNone/>
            </a:pPr>
            <a:r>
              <a:rPr lang="en-US" dirty="0"/>
              <a:t>10) What is the kidney pathology seen in </a:t>
            </a:r>
          </a:p>
          <a:p>
            <a:pPr marL="0" indent="0">
              <a:buNone/>
            </a:pPr>
            <a:r>
              <a:rPr lang="en-US" dirty="0"/>
              <a:t>        Hodgkin’s?</a:t>
            </a:r>
          </a:p>
          <a:p>
            <a:pPr marL="0" indent="0">
              <a:buNone/>
            </a:pPr>
            <a:r>
              <a:rPr lang="en-US" dirty="0"/>
              <a:t>11) What is the confirmatory diagnostic test &amp;</a:t>
            </a:r>
          </a:p>
          <a:p>
            <a:pPr marL="0" indent="0">
              <a:buNone/>
            </a:pPr>
            <a:r>
              <a:rPr lang="en-US" dirty="0"/>
              <a:t>       what does it show?</a:t>
            </a:r>
          </a:p>
          <a:p>
            <a:pPr marL="0" indent="0">
              <a:buNone/>
            </a:pPr>
            <a:r>
              <a:rPr lang="en-US" dirty="0"/>
              <a:t>12) Name the 4 types of classic Hodgkin’s? </a:t>
            </a:r>
          </a:p>
          <a:p>
            <a:pPr marL="0" indent="0">
              <a:buNone/>
            </a:pPr>
            <a:r>
              <a:rPr lang="en-US" dirty="0"/>
              <a:t>13) Which investigation is done for staging?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36341724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6466D3D-C4E4-5A59-2997-D296CA8BD786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3A47832-CC66-2E73-B27F-ECF5A6A0AC3C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en-US" dirty="0"/>
              <a:t>14) How many stages of Hodgkin’s?</a:t>
            </a:r>
          </a:p>
          <a:p>
            <a:pPr marL="0" indent="0">
              <a:buNone/>
            </a:pPr>
            <a:r>
              <a:rPr lang="en-US" dirty="0"/>
              <a:t>15) What is stage 1, 2, 3, 4?</a:t>
            </a:r>
          </a:p>
          <a:p>
            <a:pPr marL="0" indent="0">
              <a:buNone/>
            </a:pPr>
            <a:r>
              <a:rPr lang="en-US" dirty="0"/>
              <a:t>16) Patient has enlarged lymph nodes in the neck and axilla. Has also fever and weight loss. What stage?</a:t>
            </a:r>
          </a:p>
          <a:p>
            <a:pPr marL="0" indent="0">
              <a:buNone/>
            </a:pPr>
            <a:r>
              <a:rPr lang="en-US" dirty="0"/>
              <a:t>17) Enlarged nodes in the axilla and the groin. </a:t>
            </a:r>
          </a:p>
          <a:p>
            <a:pPr marL="0" indent="0">
              <a:buNone/>
            </a:pPr>
            <a:r>
              <a:rPr lang="en-US" dirty="0"/>
              <a:t>       No fever or </a:t>
            </a:r>
            <a:r>
              <a:rPr lang="en-US" dirty="0" err="1"/>
              <a:t>wt</a:t>
            </a:r>
            <a:r>
              <a:rPr lang="en-US" dirty="0"/>
              <a:t> loss. What stage?</a:t>
            </a:r>
          </a:p>
          <a:p>
            <a:pPr marL="0" indent="0">
              <a:buNone/>
            </a:pPr>
            <a:r>
              <a:rPr lang="en-US" dirty="0"/>
              <a:t>18) Differential diagnosis of enlarged nodes?</a:t>
            </a:r>
          </a:p>
        </p:txBody>
      </p:sp>
    </p:spTree>
    <p:extLst>
      <p:ext uri="{BB962C8B-B14F-4D97-AF65-F5344CB8AC3E}">
        <p14:creationId xmlns:p14="http://schemas.microsoft.com/office/powerpoint/2010/main" val="1825014160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A88037-E612-C920-07AF-A1A120517B19}"/>
              </a:ext>
            </a:extLst>
          </p:cNvPr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6"/>
          </a:fillRef>
          <a:effectRef idx="1">
            <a:schemeClr val="accent6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2EEA5A8-8015-87C9-A84D-E8C12235A187}"/>
              </a:ext>
            </a:extLst>
          </p:cNvPr>
          <p:cNvSpPr>
            <a:spLocks noGrp="1"/>
          </p:cNvSpPr>
          <p:nvPr>
            <p:ph idx="1"/>
          </p:nvPr>
        </p:nvSpPr>
        <p:spPr/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en-US" dirty="0"/>
              <a:t>19) What are the 2 main Rx modalities?</a:t>
            </a:r>
          </a:p>
          <a:p>
            <a:pPr marL="0" indent="0">
              <a:buNone/>
            </a:pPr>
            <a:r>
              <a:rPr lang="en-US" dirty="0"/>
              <a:t>20) Which chemo regimen is the most used?</a:t>
            </a:r>
          </a:p>
          <a:p>
            <a:pPr marL="0" indent="0">
              <a:buNone/>
            </a:pPr>
            <a:r>
              <a:rPr lang="en-US" dirty="0"/>
              <a:t>21) Name some drugs of this regimen?</a:t>
            </a:r>
          </a:p>
          <a:p>
            <a:pPr marL="0" indent="0">
              <a:buNone/>
            </a:pPr>
            <a:r>
              <a:rPr lang="en-US" dirty="0"/>
              <a:t>22) Name some other regimens?</a:t>
            </a:r>
          </a:p>
          <a:p>
            <a:pPr marL="0" indent="0">
              <a:buNone/>
            </a:pPr>
            <a:r>
              <a:rPr lang="en-US" dirty="0"/>
              <a:t>23) What are the 2 patterns of radiotherapy?</a:t>
            </a:r>
          </a:p>
          <a:p>
            <a:pPr marL="0" indent="0">
              <a:buNone/>
            </a:pPr>
            <a:r>
              <a:rPr lang="en-US" dirty="0"/>
              <a:t>24) Is it a curable cancer?</a:t>
            </a:r>
          </a:p>
          <a:p>
            <a:pPr marL="0" indent="0">
              <a:buNone/>
            </a:pPr>
            <a:r>
              <a:rPr lang="en-US" dirty="0"/>
              <a:t>25) Name 3 poor prognostic factors?</a:t>
            </a:r>
          </a:p>
        </p:txBody>
      </p:sp>
    </p:spTree>
    <p:extLst>
      <p:ext uri="{BB962C8B-B14F-4D97-AF65-F5344CB8AC3E}">
        <p14:creationId xmlns:p14="http://schemas.microsoft.com/office/powerpoint/2010/main" val="2197954315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80E146-06AA-71B9-23F8-46DECDB067D2}"/>
              </a:ext>
            </a:extLst>
          </p:cNvPr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263709-31B8-F132-39F8-52677875BBA8}"/>
              </a:ext>
            </a:extLst>
          </p:cNvPr>
          <p:cNvSpPr>
            <a:spLocks noGrp="1"/>
          </p:cNvSpPr>
          <p:nvPr>
            <p:ph idx="1"/>
          </p:nvPr>
        </p:nvSpPr>
        <p:spPr>
          <a:solidFill>
            <a:schemeClr val="accent4">
              <a:lumMod val="40000"/>
              <a:lumOff val="60000"/>
            </a:schemeClr>
          </a:solidFill>
        </p:spPr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      LAST  SLIDE  IS  VERY  IMPORTANT</a:t>
            </a:r>
          </a:p>
        </p:txBody>
      </p:sp>
    </p:spTree>
    <p:extLst>
      <p:ext uri="{BB962C8B-B14F-4D97-AF65-F5344CB8AC3E}">
        <p14:creationId xmlns:p14="http://schemas.microsoft.com/office/powerpoint/2010/main" val="3595219156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424FFB-5A4B-F218-B58E-02756B75D31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7216E443-8C48-D5D4-9B5D-954684676953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1805781"/>
            <a:ext cx="8229600" cy="4114800"/>
          </a:xfrm>
        </p:spPr>
      </p:pic>
    </p:spTree>
    <p:extLst>
      <p:ext uri="{BB962C8B-B14F-4D97-AF65-F5344CB8AC3E}">
        <p14:creationId xmlns:p14="http://schemas.microsoft.com/office/powerpoint/2010/main" val="8981384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en-US" dirty="0"/>
              <a:t>Epidemiology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en-US" dirty="0"/>
              <a:t>1) Hodgkin’s lymphoma has a peak incidence in 2 age groups (bimodal) : young adulthood (in the 20s) &amp; then above 50</a:t>
            </a:r>
          </a:p>
        </p:txBody>
      </p:sp>
    </p:spTree>
    <p:extLst>
      <p:ext uri="{BB962C8B-B14F-4D97-AF65-F5344CB8AC3E}">
        <p14:creationId xmlns:p14="http://schemas.microsoft.com/office/powerpoint/2010/main" val="396525272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en-US" dirty="0"/>
              <a:t>SIGNS AND SYMPTOMS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514350" indent="-514350">
              <a:buAutoNum type="arabicParenR"/>
            </a:pPr>
            <a:r>
              <a:rPr lang="en-US" b="1" u="sng" dirty="0"/>
              <a:t>Lymph node enlargement</a:t>
            </a:r>
          </a:p>
          <a:p>
            <a:pPr marL="0" indent="0">
              <a:buNone/>
            </a:pPr>
            <a:r>
              <a:rPr lang="en-US" dirty="0"/>
              <a:t>    a) Commonest feature</a:t>
            </a:r>
          </a:p>
          <a:p>
            <a:pPr marL="0" indent="0">
              <a:buNone/>
            </a:pPr>
            <a:r>
              <a:rPr lang="en-US" dirty="0"/>
              <a:t>    b) Most common is enlargement of axillary, </a:t>
            </a:r>
          </a:p>
          <a:p>
            <a:pPr marL="0" indent="0">
              <a:buNone/>
            </a:pPr>
            <a:r>
              <a:rPr lang="en-US" dirty="0"/>
              <a:t>         </a:t>
            </a:r>
            <a:r>
              <a:rPr lang="en-US" dirty="0" err="1"/>
              <a:t>cervical,supraclavicular</a:t>
            </a:r>
            <a:r>
              <a:rPr lang="en-US" dirty="0"/>
              <a:t> &amp; inguinal nodes</a:t>
            </a:r>
          </a:p>
          <a:p>
            <a:pPr marL="0" indent="0">
              <a:buNone/>
            </a:pPr>
            <a:r>
              <a:rPr lang="en-US" dirty="0"/>
              <a:t>    c)  Nodes are</a:t>
            </a:r>
            <a:r>
              <a:rPr lang="en-US" b="1" dirty="0"/>
              <a:t> painless </a:t>
            </a:r>
            <a:r>
              <a:rPr lang="en-US" dirty="0"/>
              <a:t>and rubbery</a:t>
            </a:r>
          </a:p>
          <a:p>
            <a:pPr marL="0" indent="0">
              <a:buNone/>
            </a:pPr>
            <a:r>
              <a:rPr lang="en-US" dirty="0"/>
              <a:t>    d) Nodes become acutely painful after alcohol</a:t>
            </a:r>
          </a:p>
          <a:p>
            <a:pPr marL="0" indent="0">
              <a:buNone/>
            </a:pPr>
            <a:r>
              <a:rPr lang="en-US" dirty="0"/>
              <a:t>        intake (2-3% patients)</a:t>
            </a:r>
          </a:p>
        </p:txBody>
      </p:sp>
    </p:spTree>
    <p:extLst>
      <p:ext uri="{BB962C8B-B14F-4D97-AF65-F5344CB8AC3E}">
        <p14:creationId xmlns:p14="http://schemas.microsoft.com/office/powerpoint/2010/main" val="3712376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dirty="0"/>
              <a:t>2) </a:t>
            </a:r>
            <a:r>
              <a:rPr lang="en-US" b="1" u="sng" dirty="0"/>
              <a:t>Systemic features:</a:t>
            </a:r>
          </a:p>
          <a:p>
            <a:pPr marL="0" indent="0">
              <a:buNone/>
            </a:pPr>
            <a:r>
              <a:rPr lang="en-US" dirty="0"/>
              <a:t>  a) Low grade fever</a:t>
            </a:r>
          </a:p>
          <a:p>
            <a:pPr marL="0" indent="0">
              <a:buNone/>
            </a:pPr>
            <a:r>
              <a:rPr lang="en-US" dirty="0"/>
              <a:t>  b) Night sweats</a:t>
            </a:r>
          </a:p>
          <a:p>
            <a:pPr marL="0" indent="0">
              <a:buNone/>
            </a:pPr>
            <a:r>
              <a:rPr lang="en-US" dirty="0"/>
              <a:t>  c) Weight loss ( at least 10% of the body weight</a:t>
            </a:r>
          </a:p>
          <a:p>
            <a:pPr marL="0" indent="0">
              <a:buNone/>
            </a:pPr>
            <a:r>
              <a:rPr lang="en-US" dirty="0"/>
              <a:t>                              in less than 6 months)</a:t>
            </a:r>
          </a:p>
          <a:p>
            <a:pPr marL="0" indent="0">
              <a:buNone/>
            </a:pPr>
            <a:r>
              <a:rPr lang="en-US" dirty="0"/>
              <a:t>The above symptoms are called </a:t>
            </a:r>
            <a:r>
              <a:rPr lang="en-US" b="1" dirty="0"/>
              <a:t>“B” symptoms </a:t>
            </a:r>
            <a:r>
              <a:rPr lang="en-US" dirty="0"/>
              <a:t>and </a:t>
            </a:r>
            <a:r>
              <a:rPr lang="en-US" b="1" dirty="0"/>
              <a:t>may/may not </a:t>
            </a:r>
            <a:r>
              <a:rPr lang="en-US" dirty="0"/>
              <a:t>be present</a:t>
            </a:r>
          </a:p>
          <a:p>
            <a:pPr marL="0" indent="0">
              <a:buNone/>
            </a:pPr>
            <a:r>
              <a:rPr lang="en-US" dirty="0"/>
              <a:t>  d) Pruritus </a:t>
            </a:r>
          </a:p>
        </p:txBody>
      </p:sp>
    </p:spTree>
    <p:extLst>
      <p:ext uri="{BB962C8B-B14F-4D97-AF65-F5344CB8AC3E}">
        <p14:creationId xmlns:p14="http://schemas.microsoft.com/office/powerpoint/2010/main" val="39658613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en-US" dirty="0"/>
              <a:t> </a:t>
            </a:r>
            <a:r>
              <a:rPr lang="en-US" i="1" u="sng" dirty="0"/>
              <a:t>PEL- EBSTEIN FEVER</a:t>
            </a:r>
          </a:p>
          <a:p>
            <a:pPr marL="0" indent="0">
              <a:buNone/>
            </a:pPr>
            <a:r>
              <a:rPr lang="en-US" dirty="0"/>
              <a:t>  * It is a cyclic pattern of fever, </a:t>
            </a:r>
            <a:r>
              <a:rPr lang="en-US" b="1" dirty="0"/>
              <a:t>rarely</a:t>
            </a:r>
            <a:r>
              <a:rPr lang="en-US" dirty="0"/>
              <a:t> seen in</a:t>
            </a:r>
          </a:p>
          <a:p>
            <a:pPr marL="0" indent="0">
              <a:buNone/>
            </a:pPr>
            <a:r>
              <a:rPr lang="en-US" dirty="0"/>
              <a:t>     Hodgkin’s patients</a:t>
            </a:r>
          </a:p>
          <a:p>
            <a:pPr marL="0" indent="0">
              <a:buNone/>
            </a:pPr>
            <a:r>
              <a:rPr lang="en-US" dirty="0"/>
              <a:t>  * Fever MOJOOD for few days, then afebrile for </a:t>
            </a:r>
          </a:p>
          <a:p>
            <a:pPr marL="0" indent="0">
              <a:buNone/>
            </a:pPr>
            <a:r>
              <a:rPr lang="en-US" dirty="0"/>
              <a:t>     few days (cycle continues)</a:t>
            </a:r>
          </a:p>
        </p:txBody>
      </p:sp>
    </p:spTree>
    <p:extLst>
      <p:ext uri="{BB962C8B-B14F-4D97-AF65-F5344CB8AC3E}">
        <p14:creationId xmlns:p14="http://schemas.microsoft.com/office/powerpoint/2010/main" val="28018831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en-US" dirty="0"/>
              <a:t>PEL-EBSTEIN FEVER PATTERN</a:t>
            </a:r>
          </a:p>
        </p:txBody>
      </p:sp>
      <p:pic>
        <p:nvPicPr>
          <p:cNvPr id="2050" name="Picture 2" descr="C:\Users\wfarooqi\Desktop\sssssssssssssssssssssssss.png"/>
          <p:cNvPicPr>
            <a:picLocks noGrp="1" noChangeAspect="1" noChangeArrowheads="1"/>
          </p:cNvPicPr>
          <p:nvPr>
            <p:ph sz="half"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2615967"/>
            <a:ext cx="4038600" cy="24944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51" name="Picture 3" descr="C:\Users\wfarooqi\Desktop\Fever-pattern-in-Pel-Ebstein-fever - Copy.png"/>
          <p:cNvPicPr>
            <a:picLocks noGrp="1" noChangeAspect="1" noChangeArrowheads="1"/>
          </p:cNvPicPr>
          <p:nvPr>
            <p:ph sz="half" idx="2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6800" y="2667000"/>
            <a:ext cx="3906982" cy="2438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046881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blipFill>
            <a:blip r:embed="rId2"/>
            <a:tile tx="0" ty="0" sx="100000" sy="100000" flip="none" algn="tl"/>
          </a:blipFill>
        </p:spPr>
        <p:txBody>
          <a:bodyPr/>
          <a:lstStyle/>
          <a:p>
            <a:r>
              <a:rPr lang="en-US" dirty="0"/>
              <a:t>S/S contd.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en-US" dirty="0"/>
              <a:t>3) Splenomegaly : Often seen</a:t>
            </a:r>
          </a:p>
          <a:p>
            <a:pPr marL="0" indent="0">
              <a:buNone/>
            </a:pPr>
            <a:r>
              <a:rPr lang="en-US" dirty="0"/>
              <a:t>4) Hepatomegaly: possible but not very common</a:t>
            </a:r>
          </a:p>
          <a:p>
            <a:pPr marL="0" indent="0">
              <a:buNone/>
            </a:pPr>
            <a:r>
              <a:rPr lang="en-US" dirty="0"/>
              <a:t>5) Features of nephrotic syndrome (pathology in </a:t>
            </a:r>
          </a:p>
          <a:p>
            <a:pPr marL="0" indent="0">
              <a:buNone/>
            </a:pPr>
            <a:r>
              <a:rPr lang="en-US" dirty="0"/>
              <a:t>    glomerulus is </a:t>
            </a:r>
            <a:r>
              <a:rPr lang="en-US" b="1" dirty="0"/>
              <a:t>minimal change disease</a:t>
            </a:r>
            <a:r>
              <a:rPr lang="en-US" dirty="0"/>
              <a:t>) </a:t>
            </a:r>
          </a:p>
        </p:txBody>
      </p:sp>
    </p:spTree>
    <p:extLst>
      <p:ext uri="{BB962C8B-B14F-4D97-AF65-F5344CB8AC3E}">
        <p14:creationId xmlns:p14="http://schemas.microsoft.com/office/powerpoint/2010/main" val="198730611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292</TotalTime>
  <Words>1283</Words>
  <Application>Microsoft Office PowerPoint</Application>
  <PresentationFormat>On-screen Show (4:3)</PresentationFormat>
  <Paragraphs>183</Paragraphs>
  <Slides>37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40" baseType="lpstr">
      <vt:lpstr>Arial</vt:lpstr>
      <vt:lpstr>Calibri</vt:lpstr>
      <vt:lpstr>Office Theme</vt:lpstr>
      <vt:lpstr>LYMPHOMAS</vt:lpstr>
      <vt:lpstr>PowerPoint Presentation</vt:lpstr>
      <vt:lpstr>HODGKIN’S LYMPHOMA</vt:lpstr>
      <vt:lpstr>Epidemiology</vt:lpstr>
      <vt:lpstr>SIGNS AND SYMPTOMS</vt:lpstr>
      <vt:lpstr>PowerPoint Presentation</vt:lpstr>
      <vt:lpstr>PowerPoint Presentation</vt:lpstr>
      <vt:lpstr>PEL-EBSTEIN FEVER PATTERN</vt:lpstr>
      <vt:lpstr>S/S contd.</vt:lpstr>
      <vt:lpstr>DIAGNOSTIC FEATURE</vt:lpstr>
      <vt:lpstr>R-S CELL (owl eye appearance)</vt:lpstr>
      <vt:lpstr>CLASSIFICATION OF H.D.</vt:lpstr>
      <vt:lpstr>PowerPoint Presentation</vt:lpstr>
      <vt:lpstr>DIAGNOSIS</vt:lpstr>
      <vt:lpstr>WORK UP</vt:lpstr>
      <vt:lpstr>CT chest showing enlarged nodes</vt:lpstr>
      <vt:lpstr>PET SCAN</vt:lpstr>
      <vt:lpstr>STAGES OF H.D.</vt:lpstr>
      <vt:lpstr>PowerPoint Presentation</vt:lpstr>
      <vt:lpstr>PowerPoint Presentation</vt:lpstr>
      <vt:lpstr>PowerPoint Presentation</vt:lpstr>
      <vt:lpstr>PowerPoint Presentation</vt:lpstr>
      <vt:lpstr>QUESTION</vt:lpstr>
      <vt:lpstr>Differential Diagnosis</vt:lpstr>
      <vt:lpstr>Treatment of H.D. </vt:lpstr>
      <vt:lpstr>CHEMO REGIMENS</vt:lpstr>
      <vt:lpstr>PowerPoint Presentation</vt:lpstr>
      <vt:lpstr>PowerPoint Presentation</vt:lpstr>
      <vt:lpstr>Radiotherapy</vt:lpstr>
      <vt:lpstr>PROGNOSIS</vt:lpstr>
      <vt:lpstr>Non Hodgkin’s lymphoma</vt:lpstr>
      <vt:lpstr>RAPID FIRE QUES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LYMPHOMAS</dc:title>
  <dc:creator>Waqar Farooqi</dc:creator>
  <cp:lastModifiedBy>Waqar Al</cp:lastModifiedBy>
  <cp:revision>27</cp:revision>
  <dcterms:created xsi:type="dcterms:W3CDTF">2006-08-16T00:00:00Z</dcterms:created>
  <dcterms:modified xsi:type="dcterms:W3CDTF">2024-08-26T20:08:35Z</dcterms:modified>
</cp:coreProperties>
</file>