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83" r:id="rId4"/>
  </p:sldMasterIdLst>
  <p:notesMasterIdLst>
    <p:notesMasterId r:id="rId21"/>
  </p:notesMasterIdLst>
  <p:sldIdLst>
    <p:sldId id="311" r:id="rId5"/>
    <p:sldId id="318" r:id="rId6"/>
    <p:sldId id="320" r:id="rId7"/>
    <p:sldId id="326" r:id="rId8"/>
    <p:sldId id="323" r:id="rId9"/>
    <p:sldId id="328" r:id="rId10"/>
    <p:sldId id="332" r:id="rId11"/>
    <p:sldId id="333" r:id="rId12"/>
    <p:sldId id="335" r:id="rId13"/>
    <p:sldId id="331" r:id="rId14"/>
    <p:sldId id="340" r:id="rId15"/>
    <p:sldId id="342" r:id="rId16"/>
    <p:sldId id="336" r:id="rId17"/>
    <p:sldId id="338" r:id="rId18"/>
    <p:sldId id="348"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1" autoAdjust="0"/>
    <p:restoredTop sz="94660"/>
  </p:normalViewPr>
  <p:slideViewPr>
    <p:cSldViewPr snapToGrid="0">
      <p:cViewPr varScale="1">
        <p:scale>
          <a:sx n="107" d="100"/>
          <a:sy n="107" d="100"/>
        </p:scale>
        <p:origin x="3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50"/>
        <c:axId val="167468416"/>
        <c:axId val="167494784"/>
      </c:barChart>
      <c:catAx>
        <c:axId val="167468416"/>
        <c:scaling>
          <c:orientation val="minMax"/>
        </c:scaling>
        <c:delete val="1"/>
        <c:axPos val="b"/>
        <c:numFmt formatCode="General" sourceLinked="0"/>
        <c:majorTickMark val="out"/>
        <c:minorTickMark val="none"/>
        <c:tickLblPos val="nextTo"/>
        <c:crossAx val="167494784"/>
        <c:crosses val="autoZero"/>
        <c:auto val="1"/>
        <c:lblAlgn val="ctr"/>
        <c:lblOffset val="100"/>
        <c:noMultiLvlLbl val="0"/>
      </c:catAx>
      <c:valAx>
        <c:axId val="167494784"/>
        <c:scaling>
          <c:orientation val="minMax"/>
        </c:scaling>
        <c:delete val="1"/>
        <c:axPos val="l"/>
        <c:majorGridlines>
          <c:spPr>
            <a:ln>
              <a:noFill/>
            </a:ln>
          </c:spPr>
        </c:majorGridlines>
        <c:numFmt formatCode="General" sourceLinked="1"/>
        <c:majorTickMark val="out"/>
        <c:minorTickMark val="none"/>
        <c:tickLblPos val="nextTo"/>
        <c:crossAx val="16746841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EF15D-18F9-493C-B5F4-768CB714692C}" type="datetimeFigureOut">
              <a:rPr lang="en-GB" smtClean="0"/>
              <a:t>05/09/2024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0BCAB-6D24-4655-9E47-34B6960AFFED}" type="slidenum">
              <a:rPr lang="en-GB" smtClean="0"/>
              <a:t>‹#›</a:t>
            </a:fld>
            <a:endParaRPr lang="en-GB"/>
          </a:p>
        </p:txBody>
      </p:sp>
    </p:spTree>
    <p:extLst>
      <p:ext uri="{BB962C8B-B14F-4D97-AF65-F5344CB8AC3E}">
        <p14:creationId xmlns:p14="http://schemas.microsoft.com/office/powerpoint/2010/main" val="70507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0000FF"/>
                </a:solidFill>
                <a:latin typeface="Aharoni" panose="020B0604020202020204" pitchFamily="2" charset="-79"/>
                <a:cs typeface="Aharoni" panose="020B0604020202020204" pitchFamily="2" charset="-79"/>
              </a:rPr>
              <a:t>Metallothionein is a transport protein that facilitates copper absorption</a:t>
            </a:r>
            <a:r>
              <a:rPr lang="en-GB" sz="1800" b="0" i="0" u="none" strike="noStrike" baseline="0" dirty="0">
                <a:solidFill>
                  <a:srgbClr val="000000"/>
                </a:solidFill>
                <a:latin typeface="Aharoni" panose="020B0604020202020204" pitchFamily="2" charset="-79"/>
                <a:cs typeface="Aharoni" panose="020B0604020202020204" pitchFamily="2" charset="-79"/>
              </a:rPr>
              <a:t>. </a:t>
            </a:r>
            <a:r>
              <a:rPr lang="en-GB" sz="1800" b="1" i="0" u="none" strike="noStrike" baseline="0" dirty="0">
                <a:solidFill>
                  <a:srgbClr val="00B3E6"/>
                </a:solidFill>
                <a:latin typeface="MundoSansStd-Bold"/>
              </a:rPr>
              <a:t>Copper</a:t>
            </a:r>
          </a:p>
          <a:p>
            <a:pPr algn="l"/>
            <a:r>
              <a:rPr lang="en-GB" sz="1800" b="0" i="0" u="none" strike="noStrike" baseline="0" dirty="0">
                <a:solidFill>
                  <a:srgbClr val="000000"/>
                </a:solidFill>
                <a:latin typeface="MinionPro-Regular"/>
              </a:rPr>
              <a:t>Copper is used for pipes and roofing materials, in alloys and as a pigment.</a:t>
            </a:r>
          </a:p>
          <a:p>
            <a:pPr algn="l"/>
            <a:r>
              <a:rPr lang="en-GB" sz="1800" b="0" i="0" u="none" strike="noStrike" baseline="0" dirty="0">
                <a:solidFill>
                  <a:srgbClr val="000000"/>
                </a:solidFill>
                <a:latin typeface="MinionPro-Regular"/>
              </a:rPr>
              <a:t>It is a component of several endogenous enzymes, including</a:t>
            </a:r>
          </a:p>
          <a:p>
            <a:pPr algn="l"/>
            <a:r>
              <a:rPr lang="en-GB" sz="1800" b="0" i="0" u="none" strike="noStrike" baseline="0" dirty="0">
                <a:solidFill>
                  <a:srgbClr val="000000"/>
                </a:solidFill>
                <a:latin typeface="MinionPro-Regular"/>
              </a:rPr>
              <a:t>tyrosinase and cytochrome oxidase, and is essential for the utilization</a:t>
            </a:r>
          </a:p>
          <a:p>
            <a:pPr algn="l"/>
            <a:r>
              <a:rPr lang="en-GB" sz="1800" b="0" i="0" u="none" strike="noStrike" baseline="0" dirty="0">
                <a:solidFill>
                  <a:srgbClr val="000000"/>
                </a:solidFill>
                <a:latin typeface="MinionPro-Regular"/>
              </a:rPr>
              <a:t>of iron. Copper sulphate is used as a fungicide, an algicide, and</a:t>
            </a:r>
          </a:p>
          <a:p>
            <a:pPr algn="l"/>
            <a:r>
              <a:rPr lang="en-GB" sz="1800" b="0" i="0" u="none" strike="noStrike" baseline="0" dirty="0">
                <a:solidFill>
                  <a:srgbClr val="000000"/>
                </a:solidFill>
                <a:latin typeface="MinionPro-Regular"/>
              </a:rPr>
              <a:t>in some fertilizers.</a:t>
            </a:r>
          </a:p>
          <a:p>
            <a:pPr algn="l"/>
            <a:r>
              <a:rPr lang="en-GB" sz="1800" b="0" i="0" u="none" strike="noStrike" baseline="0" dirty="0">
                <a:solidFill>
                  <a:srgbClr val="000000"/>
                </a:solidFill>
                <a:latin typeface="MinionPro-Regular"/>
              </a:rPr>
              <a:t>Following ingestion, copper transport across the intestinal mucosa</a:t>
            </a:r>
          </a:p>
          <a:p>
            <a:pPr algn="l"/>
            <a:r>
              <a:rPr lang="en-GB" sz="1800" b="0" i="0" u="none" strike="noStrike" baseline="0" dirty="0">
                <a:solidFill>
                  <a:srgbClr val="000000"/>
                </a:solidFill>
                <a:latin typeface="MinionPro-Regular"/>
              </a:rPr>
              <a:t>is facilitated by cytosolic metallothionein. In blood, copper is initially</a:t>
            </a:r>
          </a:p>
          <a:p>
            <a:pPr algn="l"/>
            <a:r>
              <a:rPr lang="en-GB" sz="1800" b="0" i="0" u="none" strike="noStrike" baseline="0" dirty="0">
                <a:solidFill>
                  <a:srgbClr val="000000"/>
                </a:solidFill>
                <a:latin typeface="MinionPro-Regular"/>
              </a:rPr>
              <a:t>albumin- bound and transported via the hepatic portal circulation</a:t>
            </a:r>
          </a:p>
          <a:p>
            <a:pPr algn="l"/>
            <a:r>
              <a:rPr lang="en-GB" sz="1800" b="0" i="0" u="none" strike="noStrike" baseline="0" dirty="0">
                <a:solidFill>
                  <a:srgbClr val="000000"/>
                </a:solidFill>
                <a:latin typeface="MinionPro-Regular"/>
              </a:rPr>
              <a:t>to the liver where it is incorporated into caeruloplasmin. </a:t>
            </a:r>
            <a:r>
              <a:rPr lang="en-GB" sz="1800" b="0" i="0" u="none" strike="noStrike" baseline="0" dirty="0" err="1">
                <a:solidFill>
                  <a:srgbClr val="000000"/>
                </a:solidFill>
                <a:latin typeface="MinionPro-Regular"/>
              </a:rPr>
              <a:t>Ninetyeight</a:t>
            </a:r>
            <a:endParaRPr lang="en-GB" sz="1800" b="0" i="0" u="none" strike="noStrike" baseline="0" dirty="0">
              <a:solidFill>
                <a:srgbClr val="000000"/>
              </a:solidFill>
              <a:latin typeface="MinionPro-Regular"/>
            </a:endParaRPr>
          </a:p>
          <a:p>
            <a:pPr algn="l"/>
            <a:r>
              <a:rPr lang="en-GB" sz="1800" b="0" i="0" u="none" strike="noStrike" baseline="0" dirty="0">
                <a:solidFill>
                  <a:srgbClr val="000000"/>
                </a:solidFill>
                <a:latin typeface="MinionPro-Regular"/>
              </a:rPr>
              <a:t>(98%) per cent of copper in the systemic circulation is bound</a:t>
            </a:r>
          </a:p>
          <a:p>
            <a:pPr algn="l"/>
            <a:r>
              <a:rPr lang="en-GB" sz="1800" b="0" i="0" u="none" strike="noStrike" baseline="0" dirty="0">
                <a:solidFill>
                  <a:srgbClr val="000000"/>
                </a:solidFill>
                <a:latin typeface="MinionPro-Regular"/>
              </a:rPr>
              <a:t>to caeruloplasmin and free copper is excreted via a lysosome- to- bile</a:t>
            </a:r>
          </a:p>
          <a:p>
            <a:pPr algn="l"/>
            <a:r>
              <a:rPr lang="en-GB" sz="1800" b="0" i="0" u="none" strike="noStrike" baseline="0" dirty="0">
                <a:solidFill>
                  <a:srgbClr val="000000"/>
                </a:solidFill>
                <a:latin typeface="MinionPro-Regular"/>
              </a:rPr>
              <a:t>pathway. This process is essential to normal copper homeostasis</a:t>
            </a:r>
          </a:p>
          <a:p>
            <a:pPr algn="l"/>
            <a:r>
              <a:rPr lang="en-GB" sz="1800" b="0" i="0" u="none" strike="noStrike" baseline="0" dirty="0">
                <a:solidFill>
                  <a:srgbClr val="000000"/>
                </a:solidFill>
                <a:latin typeface="MinionPro-Regular"/>
              </a:rPr>
              <a:t>and provides a protective mechanism in acute copper poisoning.</a:t>
            </a:r>
          </a:p>
          <a:p>
            <a:pPr algn="l"/>
            <a:r>
              <a:rPr lang="en-GB" sz="1800" b="0" i="0" u="none" strike="noStrike" baseline="0" dirty="0">
                <a:solidFill>
                  <a:srgbClr val="000000"/>
                </a:solidFill>
                <a:latin typeface="MinionPro-Regular"/>
              </a:rPr>
              <a:t>An impaired or overloaded biliary copper excretion system results</a:t>
            </a:r>
          </a:p>
          <a:p>
            <a:pPr algn="l"/>
            <a:r>
              <a:rPr lang="en-GB" sz="1800" b="0" i="0" u="none" strike="noStrike" baseline="0" dirty="0">
                <a:solidFill>
                  <a:srgbClr val="000000"/>
                </a:solidFill>
                <a:latin typeface="MinionPro-Regular"/>
              </a:rPr>
              <a:t>in hepatic copper accumulation, as occurs in Wilson’s disease (see</a:t>
            </a:r>
          </a:p>
          <a:p>
            <a:pPr algn="l"/>
            <a:r>
              <a:rPr lang="en-GB" sz="1800" b="0" i="0" u="none" strike="noStrike" baseline="0" dirty="0">
                <a:solidFill>
                  <a:srgbClr val="000000"/>
                </a:solidFill>
                <a:latin typeface="MinionPro-Regular"/>
              </a:rPr>
              <a:t>Chapter 12.7.2) and copper poisoning.</a:t>
            </a:r>
          </a:p>
          <a:p>
            <a:pPr algn="l"/>
            <a:r>
              <a:rPr lang="en-GB" sz="1800" b="0" i="0" u="none" strike="noStrike" baseline="0" dirty="0">
                <a:solidFill>
                  <a:srgbClr val="000000"/>
                </a:solidFill>
                <a:latin typeface="MinionPro-Regular"/>
              </a:rPr>
              <a:t>Free reduced Cu(I) can bind to sulfhydryl groups and inactivates</a:t>
            </a:r>
          </a:p>
          <a:p>
            <a:pPr algn="l"/>
            <a:r>
              <a:rPr lang="en-GB" sz="1800" b="0" i="0" u="none" strike="noStrike" baseline="0" dirty="0">
                <a:solidFill>
                  <a:srgbClr val="000000"/>
                </a:solidFill>
                <a:latin typeface="MinionPro-Regular"/>
              </a:rPr>
              <a:t>enzymes such as glucose- 6- phosphate dehydrogenase and glutathione</a:t>
            </a:r>
          </a:p>
          <a:p>
            <a:pPr algn="l"/>
            <a:r>
              <a:rPr lang="en-GB" sz="1800" b="0" i="0" u="none" strike="noStrike" baseline="0" dirty="0">
                <a:solidFill>
                  <a:srgbClr val="000000"/>
                </a:solidFill>
                <a:latin typeface="MinionPro-Regular"/>
              </a:rPr>
              <a:t>reductase. In addition, copper may interact with oxygen species</a:t>
            </a:r>
          </a:p>
          <a:p>
            <a:pPr algn="l"/>
            <a:r>
              <a:rPr lang="en-GB" sz="1800" b="0" i="0" u="none" strike="noStrike" baseline="0" dirty="0">
                <a:solidFill>
                  <a:srgbClr val="000000"/>
                </a:solidFill>
                <a:latin typeface="MinionPro-Regular"/>
              </a:rPr>
              <a:t>(e.g. superoxide anions and hydrogen peroxide) and catalyse the</a:t>
            </a:r>
          </a:p>
          <a:p>
            <a:pPr algn="l"/>
            <a:r>
              <a:rPr lang="en-GB" sz="1800" b="0" i="0" u="none" strike="noStrike" baseline="0" dirty="0">
                <a:solidFill>
                  <a:srgbClr val="000000"/>
                </a:solidFill>
                <a:latin typeface="MinionPro-Regular"/>
              </a:rPr>
              <a:t>production of reactive toxic hydroxyl radicals. Copper(II) ions can</a:t>
            </a:r>
          </a:p>
          <a:p>
            <a:pPr algn="l"/>
            <a:r>
              <a:rPr lang="en-GB" sz="1800" b="0" i="0" u="none" strike="noStrike" baseline="0" dirty="0">
                <a:solidFill>
                  <a:srgbClr val="000000"/>
                </a:solidFill>
                <a:latin typeface="MinionPro-Regular"/>
              </a:rPr>
              <a:t>oxidize haem iron to form methaemoglobin.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A3FFBB2-EA32-46F3-B0E5-7D27760657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87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A3FFBB2-EA32-46F3-B0E5-7D27760657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27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MundoSansStd-Light"/>
              </a:rPr>
              <a:t>Movement disorders (tremor, involuntary movements)</a:t>
            </a:r>
          </a:p>
          <a:p>
            <a:pPr algn="l"/>
            <a:r>
              <a:rPr lang="en-GB" sz="1800" b="0" i="0" u="none" strike="noStrike" baseline="0" dirty="0">
                <a:latin typeface="MundoSansStd-Light"/>
              </a:rPr>
              <a:t>Pseudobulbar palsy</a:t>
            </a:r>
          </a:p>
          <a:p>
            <a:pPr algn="l"/>
            <a:r>
              <a:rPr lang="en-GB" sz="1800" b="0" i="0" u="none" strike="noStrike" baseline="0" dirty="0">
                <a:latin typeface="MundoSansStd-Light"/>
              </a:rPr>
              <a:t>Dysautonomia</a:t>
            </a:r>
          </a:p>
          <a:p>
            <a:pPr algn="l"/>
            <a:r>
              <a:rPr lang="en-GB" sz="1800" b="0" i="0" u="none" strike="noStrike" baseline="0" dirty="0">
                <a:latin typeface="MundoSansStd-Light"/>
              </a:rPr>
              <a:t>Migraine headaches</a:t>
            </a:r>
          </a:p>
          <a:p>
            <a:pPr algn="l"/>
            <a:r>
              <a:rPr lang="en-GB" sz="1800" b="0" i="0" u="none" strike="noStrike" baseline="0" dirty="0">
                <a:latin typeface="MundoSansStd-Light"/>
              </a:rPr>
              <a:t>Insomnia</a:t>
            </a:r>
          </a:p>
          <a:p>
            <a:pPr algn="l"/>
            <a:r>
              <a:rPr lang="en-GB" sz="1800" b="0" i="0" u="none" strike="noStrike" baseline="0" dirty="0">
                <a:latin typeface="MundoSansStd-Light"/>
              </a:rPr>
              <a:t>Seizures</a:t>
            </a:r>
          </a:p>
          <a:p>
            <a:pPr algn="l"/>
            <a:endParaRPr lang="en-GB" sz="1800" b="0" i="0" u="none" strike="noStrike" baseline="0" dirty="0">
              <a:latin typeface="MundoSansStd-Light"/>
            </a:endParaRPr>
          </a:p>
          <a:p>
            <a:pPr algn="l"/>
            <a:r>
              <a:rPr lang="en-GB" sz="1800" b="0" i="0" u="none" strike="noStrike" baseline="0" dirty="0" err="1">
                <a:latin typeface="MinionPro-Regular"/>
              </a:rPr>
              <a:t>Kayser</a:t>
            </a:r>
            <a:r>
              <a:rPr lang="en-GB" sz="1800" b="0" i="0" u="none" strike="noStrike" baseline="0" dirty="0">
                <a:latin typeface="MinionPro-Regular"/>
              </a:rPr>
              <a:t>– Fleischer rings are present in approximately 95% of patients with a neurological presentation but in only approximately 40 to 50% of patients with predominant.</a:t>
            </a:r>
          </a:p>
          <a:p>
            <a:pPr algn="l"/>
            <a:r>
              <a:rPr lang="en-GB" sz="1800" b="0" i="0" u="none" strike="noStrike" baseline="0" dirty="0">
                <a:latin typeface="MinionPro-Regular"/>
              </a:rPr>
              <a:t>hepatic disease at the time of diagnosis.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A3FFBB2-EA32-46F3-B0E5-7D27760657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97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B220-D358-49A5-B4AB-D0C12FC827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DC1B0B-7AC3-4242-973C-D25D939FC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66E241-ADF3-47AC-B747-3BFFC78BC46A}"/>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5" name="Footer Placeholder 4">
            <a:extLst>
              <a:ext uri="{FF2B5EF4-FFF2-40B4-BE49-F238E27FC236}">
                <a16:creationId xmlns:a16="http://schemas.microsoft.com/office/drawing/2014/main" id="{5AAC88B4-EF5B-4AA7-BE4B-1BE74D6F35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38CBF3-57E8-458B-A71B-055CF37B9039}"/>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150269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0E52-DF22-4B2A-AC5C-46BD61099D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A291C9-D43C-4084-9ACA-337408F369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105A03-B9FA-4F35-BA5A-B42AA4FDFF10}"/>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5" name="Footer Placeholder 4">
            <a:extLst>
              <a:ext uri="{FF2B5EF4-FFF2-40B4-BE49-F238E27FC236}">
                <a16:creationId xmlns:a16="http://schemas.microsoft.com/office/drawing/2014/main" id="{6E56BFC5-9AA4-486E-BC90-253E575AE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9650-28EB-4495-BC3E-D027A08B3CDC}"/>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339881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1D5799-F263-4178-8859-33276F9DD3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99C66A-D141-47B1-943C-70F99AFFED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2D50F4-C6C1-4DFF-9BCC-2F3A1FB8E853}"/>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5" name="Footer Placeholder 4">
            <a:extLst>
              <a:ext uri="{FF2B5EF4-FFF2-40B4-BE49-F238E27FC236}">
                <a16:creationId xmlns:a16="http://schemas.microsoft.com/office/drawing/2014/main" id="{7702D38E-59DA-477C-8DBF-84DF584D5F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CA3CBF-C49A-4C4E-BF14-8EE27C0F3DA8}"/>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42631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287257"/>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4922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5253203"/>
            <a:ext cx="12192000" cy="1604797"/>
          </a:xfrm>
          <a:prstGeom prst="rect">
            <a:avLst/>
          </a:prstGeom>
          <a:gradFill flip="none" rotWithShape="1">
            <a:gsLst>
              <a:gs pos="11000">
                <a:schemeClr val="bg1">
                  <a:alpha val="0"/>
                </a:schemeClr>
              </a:gs>
              <a:gs pos="50000">
                <a:schemeClr val="bg1">
                  <a:alpha val="88000"/>
                </a:schemeClr>
              </a:gs>
              <a:gs pos="8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0" y="5541235"/>
            <a:ext cx="12192000" cy="672076"/>
          </a:xfrm>
          <a:prstGeom prst="rect">
            <a:avLst/>
          </a:prstGeom>
        </p:spPr>
        <p:txBody>
          <a:bodyPr anchor="ctr"/>
          <a:lstStyle>
            <a:lvl1pPr marL="0" indent="0" algn="ctr">
              <a:lnSpc>
                <a:spcPct val="80000"/>
              </a:lnSpc>
              <a:buNone/>
              <a:defRPr sz="4800" b="0" baseline="0">
                <a:solidFill>
                  <a:schemeClr val="tx1">
                    <a:lumMod val="75000"/>
                    <a:lumOff val="25000"/>
                  </a:schemeClr>
                </a:solidFill>
                <a:latin typeface="+mj-lt"/>
                <a:cs typeface="Arial" pitchFamily="34" charset="0"/>
              </a:defRPr>
            </a:lvl1pPr>
          </a:lstStyle>
          <a:p>
            <a:pPr>
              <a:lnSpc>
                <a:spcPct val="100000"/>
              </a:lnSpc>
            </a:pPr>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197" y="6213309"/>
            <a:ext cx="12192000" cy="384043"/>
          </a:xfrm>
          <a:prstGeom prst="rect">
            <a:avLst/>
          </a:prstGeom>
        </p:spPr>
        <p:txBody>
          <a:bodyPr anchor="ctr"/>
          <a:lstStyle>
            <a:lvl1pPr marL="0" indent="0" algn="ctr">
              <a:spcBef>
                <a:spcPts val="0"/>
              </a:spcBef>
              <a:buNone/>
              <a:defRPr sz="1867" b="0" baseline="0">
                <a:solidFill>
                  <a:schemeClr val="tx1">
                    <a:lumMod val="75000"/>
                    <a:lumOff val="25000"/>
                  </a:schemeClr>
                </a:solidFill>
                <a:latin typeface="+mn-lt"/>
                <a:cs typeface="Arial" pitchFamily="34" charset="0"/>
              </a:defRPr>
            </a:lvl1pPr>
          </a:lstStyle>
          <a:p>
            <a:pPr>
              <a:spcBef>
                <a:spcPts val="0"/>
              </a:spcBef>
              <a:defRPr/>
            </a:pPr>
            <a:r>
              <a:rPr lang="en-US" altLang="ko-KR" b="1" dirty="0"/>
              <a:t>INSERT THE TITLE OF YOUR PRESENTATION HERE</a:t>
            </a:r>
            <a:endParaRPr lang="en-US" altLang="ko-KR" dirty="0"/>
          </a:p>
        </p:txBody>
      </p:sp>
    </p:spTree>
    <p:extLst>
      <p:ext uri="{BB962C8B-B14F-4D97-AF65-F5344CB8AC3E}">
        <p14:creationId xmlns:p14="http://schemas.microsoft.com/office/powerpoint/2010/main" val="3776174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5349214"/>
            <a:ext cx="12192000" cy="768084"/>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97" y="6086819"/>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Picture Placeholder 3"/>
          <p:cNvSpPr>
            <a:spLocks noGrp="1"/>
          </p:cNvSpPr>
          <p:nvPr>
            <p:ph type="pic" sz="quarter" idx="12"/>
          </p:nvPr>
        </p:nvSpPr>
        <p:spPr>
          <a:xfrm>
            <a:off x="0" y="536"/>
            <a:ext cx="12192000" cy="5348677"/>
          </a:xfrm>
          <a:prstGeom prst="flowChartMerge">
            <a:avLst/>
          </a:prstGeom>
        </p:spPr>
        <p:txBody>
          <a:bodyPr anchor="ctr"/>
          <a:lstStyle>
            <a:lvl1pPr marL="0" marR="0" indent="0" algn="ctr" defTabSz="1219170" rtl="0" eaLnBrk="1" fontAlgn="auto" latinLnBrk="1" hangingPunct="1">
              <a:lnSpc>
                <a:spcPct val="100000"/>
              </a:lnSpc>
              <a:spcBef>
                <a:spcPct val="20000"/>
              </a:spcBef>
              <a:spcAft>
                <a:spcPts val="0"/>
              </a:spcAft>
              <a:buClrTx/>
              <a:buSzTx/>
              <a:buFontTx/>
              <a:buNone/>
              <a:tabLst/>
              <a:defRPr sz="1600">
                <a:solidFill>
                  <a:schemeClr val="tx1">
                    <a:lumMod val="75000"/>
                    <a:lumOff val="25000"/>
                  </a:schemeClr>
                </a:solidFill>
              </a:defRPr>
            </a:lvl1pPr>
          </a:lstStyle>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lang="en-US" altLang="ko-KR" dirty="0"/>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r>
              <a:rPr lang="en-US" altLang="ko-KR" dirty="0"/>
              <a:t>Your Picture Here</a:t>
            </a:r>
            <a:endParaRPr lang="ko-KR" altLang="en-US" dirty="0"/>
          </a:p>
        </p:txBody>
      </p:sp>
    </p:spTree>
    <p:extLst>
      <p:ext uri="{BB962C8B-B14F-4D97-AF65-F5344CB8AC3E}">
        <p14:creationId xmlns:p14="http://schemas.microsoft.com/office/powerpoint/2010/main" val="40927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28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6655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70802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722347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5787" y="1124744"/>
            <a:ext cx="8016213"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175787" y="1892829"/>
            <a:ext cx="8016213"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1295467" y="2436383"/>
            <a:ext cx="9697077" cy="3072341"/>
          </a:xfrm>
          <a:prstGeom prst="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Oval 4"/>
          <p:cNvSpPr/>
          <p:nvPr userDrawn="1"/>
        </p:nvSpPr>
        <p:spPr>
          <a:xfrm>
            <a:off x="1871531" y="1392965"/>
            <a:ext cx="2112235" cy="2112235"/>
          </a:xfrm>
          <a:prstGeom prst="ellipse">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176780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97C1-CFF0-4A70-AFD8-0B7207DF25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D924C8-99A8-4EFE-901F-796721B84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093AF-AAA8-4EEE-93B1-7546CD314495}"/>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5" name="Footer Placeholder 4">
            <a:extLst>
              <a:ext uri="{FF2B5EF4-FFF2-40B4-BE49-F238E27FC236}">
                <a16:creationId xmlns:a16="http://schemas.microsoft.com/office/drawing/2014/main" id="{289C899E-2FA3-4DEF-A1D4-BFF006D45E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B129CA-201E-4A0D-85AF-9455FF26E31A}"/>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513637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311691" y="164638"/>
            <a:ext cx="888030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311691" y="932723"/>
            <a:ext cx="888030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28500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349" y="3096"/>
            <a:ext cx="9505056" cy="768085"/>
          </a:xfrm>
          <a:prstGeom prst="rect">
            <a:avLst/>
          </a:prstGeom>
        </p:spPr>
        <p:txBody>
          <a:bodyPr anchor="ctr"/>
          <a:lstStyle>
            <a:lvl1pPr marL="0" indent="0" algn="l">
              <a:buNone/>
              <a:defRPr sz="4800" b="0" baseline="0">
                <a:solidFill>
                  <a:schemeClr val="accent2"/>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349" y="771181"/>
            <a:ext cx="9505056" cy="384043"/>
          </a:xfrm>
          <a:prstGeom prst="rect">
            <a:avLst/>
          </a:prstGeom>
        </p:spPr>
        <p:txBody>
          <a:bodyPr anchor="ctr"/>
          <a:lstStyle>
            <a:lvl1pPr marL="0" indent="0" algn="l">
              <a:buNone/>
              <a:defRPr sz="1867"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60542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349" y="3096"/>
            <a:ext cx="9505056" cy="768085"/>
          </a:xfrm>
          <a:prstGeom prst="rect">
            <a:avLst/>
          </a:prstGeom>
        </p:spPr>
        <p:txBody>
          <a:bodyPr anchor="ctr"/>
          <a:lstStyle>
            <a:lvl1pPr marL="0" indent="0" algn="l">
              <a:buNone/>
              <a:defRPr sz="4800" b="0" baseline="0">
                <a:solidFill>
                  <a:schemeClr val="accent2"/>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349" y="771181"/>
            <a:ext cx="9505056" cy="384043"/>
          </a:xfrm>
          <a:prstGeom prst="rect">
            <a:avLst/>
          </a:prstGeom>
        </p:spPr>
        <p:txBody>
          <a:bodyPr anchor="ctr"/>
          <a:lstStyle>
            <a:lvl1pPr marL="0" indent="0" algn="l">
              <a:buNone/>
              <a:defRPr sz="1867" b="0" baseline="0">
                <a:solidFill>
                  <a:schemeClr val="accent2"/>
                </a:solidFill>
                <a:latin typeface="+mn-lt"/>
                <a:cs typeface="Arial" pitchFamily="34" charset="0"/>
              </a:defRPr>
            </a:lvl1pPr>
          </a:lstStyle>
          <a:p>
            <a:pPr lvl="0"/>
            <a:r>
              <a:rPr lang="en-US" altLang="ko-KR" dirty="0"/>
              <a:t>Insert the title of your subtitle Here</a:t>
            </a:r>
          </a:p>
        </p:txBody>
      </p:sp>
      <p:sp>
        <p:nvSpPr>
          <p:cNvPr id="4" name="Picture Placeholder 2"/>
          <p:cNvSpPr>
            <a:spLocks noGrp="1"/>
          </p:cNvSpPr>
          <p:nvPr>
            <p:ph type="pic" idx="1" hasCustomPrompt="1"/>
          </p:nvPr>
        </p:nvSpPr>
        <p:spPr>
          <a:xfrm>
            <a:off x="617803" y="1988840"/>
            <a:ext cx="3395381" cy="412845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4397227" y="1988840"/>
            <a:ext cx="3395381" cy="412845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8176651" y="1988840"/>
            <a:ext cx="3395381" cy="412845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67144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pic>
        <p:nvPicPr>
          <p:cNvPr id="3"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4800" y="1316766"/>
            <a:ext cx="8584243" cy="43660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311696" y="5682850"/>
            <a:ext cx="11568608" cy="722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tx1"/>
              </a:solidFill>
            </a:endParaRPr>
          </a:p>
        </p:txBody>
      </p:sp>
      <p:sp>
        <p:nvSpPr>
          <p:cNvPr id="6" name="Picture Placeholder 2"/>
          <p:cNvSpPr>
            <a:spLocks noGrp="1"/>
          </p:cNvSpPr>
          <p:nvPr>
            <p:ph type="pic" idx="1" hasCustomPrompt="1"/>
          </p:nvPr>
        </p:nvSpPr>
        <p:spPr>
          <a:xfrm>
            <a:off x="1213786" y="1873324"/>
            <a:ext cx="4114129" cy="3042491"/>
          </a:xfrm>
          <a:prstGeom prst="rect">
            <a:avLst/>
          </a:prstGeom>
          <a:solidFill>
            <a:schemeClr val="bg1">
              <a:lumMod val="95000"/>
            </a:schemeClr>
          </a:solidFill>
        </p:spPr>
        <p:txBody>
          <a:bodyPr anchor="ctr"/>
          <a:lstStyle>
            <a:lvl1pPr marL="0" indent="0" algn="ctr">
              <a:buNone/>
              <a:defRPr sz="1600" baseline="0">
                <a:solidFill>
                  <a:schemeClr val="tx1">
                    <a:lumMod val="85000"/>
                    <a:lumOff val="1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Text Placeholder 9"/>
          <p:cNvSpPr>
            <a:spLocks noGrp="1"/>
          </p:cNvSpPr>
          <p:nvPr>
            <p:ph type="body" sz="quarter" idx="11" hasCustomPrompt="1"/>
          </p:nvPr>
        </p:nvSpPr>
        <p:spPr>
          <a:xfrm>
            <a:off x="0" y="242176"/>
            <a:ext cx="12192000" cy="768085"/>
          </a:xfrm>
          <a:prstGeom prst="rect">
            <a:avLst/>
          </a:prstGeom>
        </p:spPr>
        <p:txBody>
          <a:bodyPr anchor="ctr"/>
          <a:lstStyle>
            <a:lvl1pPr marL="0" indent="0" algn="ctr">
              <a:buNone/>
              <a:defRPr sz="4800" b="0" baseline="0">
                <a:solidFill>
                  <a:schemeClr val="accent2"/>
                </a:solidFill>
                <a:latin typeface="+mj-lt"/>
                <a:cs typeface="Arial" pitchFamily="34" charset="0"/>
              </a:defRPr>
            </a:lvl1pPr>
          </a:lstStyle>
          <a:p>
            <a:pPr lvl="0"/>
            <a:r>
              <a:rPr lang="en-US" altLang="ko-KR" dirty="0"/>
              <a:t>IMAGES &amp; CONTENTS</a:t>
            </a:r>
          </a:p>
        </p:txBody>
      </p:sp>
      <p:sp>
        <p:nvSpPr>
          <p:cNvPr id="8" name="Text Placeholder 9"/>
          <p:cNvSpPr>
            <a:spLocks noGrp="1"/>
          </p:cNvSpPr>
          <p:nvPr>
            <p:ph type="body" sz="quarter" idx="12" hasCustomPrompt="1"/>
          </p:nvPr>
        </p:nvSpPr>
        <p:spPr>
          <a:xfrm>
            <a:off x="0" y="1010261"/>
            <a:ext cx="12192000" cy="384043"/>
          </a:xfrm>
          <a:prstGeom prst="rect">
            <a:avLst/>
          </a:prstGeom>
        </p:spPr>
        <p:txBody>
          <a:bodyPr anchor="ctr"/>
          <a:lstStyle>
            <a:lvl1pPr marL="0" indent="0" algn="ctr">
              <a:buNone/>
              <a:defRPr sz="1867"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94282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a:extLst>
              <a:ext uri="{FF2B5EF4-FFF2-40B4-BE49-F238E27FC236}">
                <a16:creationId xmlns:a16="http://schemas.microsoft.com/office/drawing/2014/main" id="{81DDBA6E-7B38-4B62-B835-4B886BAD4446}"/>
              </a:ext>
            </a:extLst>
          </p:cNvPr>
          <p:cNvSpPr/>
          <p:nvPr userDrawn="1"/>
        </p:nvSpPr>
        <p:spPr>
          <a:xfrm flipH="1">
            <a:off x="0" y="3044957"/>
            <a:ext cx="12192000" cy="1686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6" name="Picture 2" descr="D:\Fullppt\PNG이미지\핸드폰2.png">
            <a:extLst>
              <a:ext uri="{FF2B5EF4-FFF2-40B4-BE49-F238E27FC236}">
                <a16:creationId xmlns:a16="http://schemas.microsoft.com/office/drawing/2014/main" id="{40E17F4A-BF79-43E6-BAA8-31A909BF2F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94507" y="1796819"/>
            <a:ext cx="3744416" cy="4534413"/>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a:extLst>
              <a:ext uri="{FF2B5EF4-FFF2-40B4-BE49-F238E27FC236}">
                <a16:creationId xmlns:a16="http://schemas.microsoft.com/office/drawing/2014/main" id="{5D7503B6-0FBE-4B65-A51F-9EAD18B8D87D}"/>
              </a:ext>
            </a:extLst>
          </p:cNvPr>
          <p:cNvSpPr>
            <a:spLocks noGrp="1"/>
          </p:cNvSpPr>
          <p:nvPr>
            <p:ph type="pic" idx="1" hasCustomPrompt="1"/>
          </p:nvPr>
        </p:nvSpPr>
        <p:spPr>
          <a:xfrm>
            <a:off x="5007370" y="1981016"/>
            <a:ext cx="2159479" cy="333573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634809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2364961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accent2"/>
                </a:solidFill>
                <a:latin typeface="+mn-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Tree>
    <p:extLst>
      <p:ext uri="{BB962C8B-B14F-4D97-AF65-F5344CB8AC3E}">
        <p14:creationId xmlns:p14="http://schemas.microsoft.com/office/powerpoint/2010/main" val="2698293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288021" y="2928627"/>
            <a:ext cx="5903979" cy="707125"/>
          </a:xfrm>
          <a:prstGeom prst="rect">
            <a:avLst/>
          </a:prstGeom>
        </p:spPr>
        <p:txBody>
          <a:bodyPr anchor="ctr"/>
          <a:lstStyle>
            <a:lvl1pPr marL="0" indent="0" algn="l">
              <a:buNone/>
              <a:defRPr sz="4800" b="0" baseline="0">
                <a:solidFill>
                  <a:schemeClr val="accent2"/>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6288021" y="3635752"/>
            <a:ext cx="5903979" cy="384043"/>
          </a:xfrm>
          <a:prstGeom prst="rect">
            <a:avLst/>
          </a:prstGeom>
        </p:spPr>
        <p:txBody>
          <a:bodyPr anchor="ctr"/>
          <a:lstStyle>
            <a:lvl1pPr marL="0" indent="0" algn="l">
              <a:buNone/>
              <a:defRPr sz="1867"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6940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B1FD-6A0D-4669-86BF-16810C4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01EF0C-A97E-4069-AE69-753231D9E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7DA2B-0A00-45F5-A624-38BC324EED85}"/>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5" name="Footer Placeholder 4">
            <a:extLst>
              <a:ext uri="{FF2B5EF4-FFF2-40B4-BE49-F238E27FC236}">
                <a16:creationId xmlns:a16="http://schemas.microsoft.com/office/drawing/2014/main" id="{EF84738A-84C4-4CB0-9491-9F2DA03FFC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0E6A14-7CBE-48BF-A104-2BC15E674CC0}"/>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166587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8A5B-7D5D-4310-AEBD-3B23AF6318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836DF7-78FE-4E09-A371-77BF80E037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4A82BC-D61C-4003-81C6-7DB5D3CA6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2A7BAD-2ACE-48A7-A16F-44FD7A97FE60}"/>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6" name="Footer Placeholder 5">
            <a:extLst>
              <a:ext uri="{FF2B5EF4-FFF2-40B4-BE49-F238E27FC236}">
                <a16:creationId xmlns:a16="http://schemas.microsoft.com/office/drawing/2014/main" id="{4544B460-37AA-4EE2-B04E-0E391CCD50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BA4012-5AF8-489C-BC1D-FB77A61E20E7}"/>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340637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E167-1040-4440-B814-A9F7C3DD90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E89E14-2CA9-43E9-B042-AEF7C9370E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22E76-77ED-408D-9975-0DE86DF79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E01628-C066-415E-AF36-1E911E225B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5DC50-F1F1-4A0A-A969-4BCAF0AF1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FE7E8B-E234-4C6B-B2DA-B56758D197B8}"/>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8" name="Footer Placeholder 7">
            <a:extLst>
              <a:ext uri="{FF2B5EF4-FFF2-40B4-BE49-F238E27FC236}">
                <a16:creationId xmlns:a16="http://schemas.microsoft.com/office/drawing/2014/main" id="{B3489E68-9282-471C-810C-3BCD2B09C7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221261-DC6E-4255-B4AB-CA9AFD947A60}"/>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159942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6FF4-3184-4046-9BFB-778507BEAA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417D84-643E-4543-A1C4-6FA5710448DB}"/>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4" name="Footer Placeholder 3">
            <a:extLst>
              <a:ext uri="{FF2B5EF4-FFF2-40B4-BE49-F238E27FC236}">
                <a16:creationId xmlns:a16="http://schemas.microsoft.com/office/drawing/2014/main" id="{69ED410B-1A79-4AE8-ADEC-792388C776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4C972C-1820-48C1-AA7C-EB854D37DE12}"/>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32367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69CC9-426C-459B-8FD5-DCE6C5EB1545}"/>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3" name="Footer Placeholder 2">
            <a:extLst>
              <a:ext uri="{FF2B5EF4-FFF2-40B4-BE49-F238E27FC236}">
                <a16:creationId xmlns:a16="http://schemas.microsoft.com/office/drawing/2014/main" id="{AA7644B5-09D3-401B-8762-9855C6BE80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539163-0FC5-4810-96E3-C8B3E634E173}"/>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191855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6CCD-D60F-45CB-A839-433769C77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C04DEB-7C5A-4D84-9FC3-62418F5ED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4C4D3A-882A-47FC-A38E-5E9777768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5E179-FD12-421D-A87D-4A38C4C1941D}"/>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6" name="Footer Placeholder 5">
            <a:extLst>
              <a:ext uri="{FF2B5EF4-FFF2-40B4-BE49-F238E27FC236}">
                <a16:creationId xmlns:a16="http://schemas.microsoft.com/office/drawing/2014/main" id="{5BFD8DAF-5963-4602-88F8-5A271034F4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183E58-59EA-4989-B73A-28911B7B13DC}"/>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336327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9499-3BEE-42E0-860F-340FFA62A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067C2-7687-4787-A57C-DFF632949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698767-2E7E-49B7-AFCB-1E64CEC92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9CA86D-2D5C-45AD-BEBE-144F680ACAF0}"/>
              </a:ext>
            </a:extLst>
          </p:cNvPr>
          <p:cNvSpPr>
            <a:spLocks noGrp="1"/>
          </p:cNvSpPr>
          <p:nvPr>
            <p:ph type="dt" sz="half" idx="10"/>
          </p:nvPr>
        </p:nvSpPr>
        <p:spPr/>
        <p:txBody>
          <a:bodyPr/>
          <a:lstStyle/>
          <a:p>
            <a:fld id="{C59FB893-6BEE-4723-8ACD-1BD34DA512C8}" type="datetimeFigureOut">
              <a:rPr lang="en-GB" smtClean="0"/>
              <a:t>05/09/2024</a:t>
            </a:fld>
            <a:endParaRPr lang="en-GB"/>
          </a:p>
        </p:txBody>
      </p:sp>
      <p:sp>
        <p:nvSpPr>
          <p:cNvPr id="6" name="Footer Placeholder 5">
            <a:extLst>
              <a:ext uri="{FF2B5EF4-FFF2-40B4-BE49-F238E27FC236}">
                <a16:creationId xmlns:a16="http://schemas.microsoft.com/office/drawing/2014/main" id="{6B4FAC5E-4AC1-4059-9B74-A2E8F66ACC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0DD1B1-33DA-4EC1-B7CE-7EF315A8A5B4}"/>
              </a:ext>
            </a:extLst>
          </p:cNvPr>
          <p:cNvSpPr>
            <a:spLocks noGrp="1"/>
          </p:cNvSpPr>
          <p:nvPr>
            <p:ph type="sldNum" sz="quarter" idx="12"/>
          </p:nvPr>
        </p:nvSpPr>
        <p:spPr/>
        <p:txBody>
          <a:bodyPr/>
          <a:lstStyle/>
          <a:p>
            <a:fld id="{0F70860C-F60F-4D45-BCCC-39D26C5DED7A}" type="slidenum">
              <a:rPr lang="en-GB" smtClean="0"/>
              <a:t>‹#›</a:t>
            </a:fld>
            <a:endParaRPr lang="en-GB"/>
          </a:p>
        </p:txBody>
      </p:sp>
    </p:spTree>
    <p:extLst>
      <p:ext uri="{BB962C8B-B14F-4D97-AF65-F5344CB8AC3E}">
        <p14:creationId xmlns:p14="http://schemas.microsoft.com/office/powerpoint/2010/main" val="106736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114E26-4F9D-49DD-9190-1391B789FC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8565AE-39B3-4419-9D28-627FFBC14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750B0-3AFC-4E61-90CC-9F04CA077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FB893-6BEE-4723-8ACD-1BD34DA512C8}" type="datetimeFigureOut">
              <a:rPr lang="en-GB" smtClean="0"/>
              <a:t>05/09/2024</a:t>
            </a:fld>
            <a:endParaRPr lang="en-GB"/>
          </a:p>
        </p:txBody>
      </p:sp>
      <p:sp>
        <p:nvSpPr>
          <p:cNvPr id="5" name="Footer Placeholder 4">
            <a:extLst>
              <a:ext uri="{FF2B5EF4-FFF2-40B4-BE49-F238E27FC236}">
                <a16:creationId xmlns:a16="http://schemas.microsoft.com/office/drawing/2014/main" id="{9D21F03A-77F8-4FF1-B1B5-530410924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4522EE-012E-4AD4-ACA5-C6809C54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0860C-F60F-4D45-BCCC-39D26C5DED7A}" type="slidenum">
              <a:rPr lang="en-GB" smtClean="0"/>
              <a:t>‹#›</a:t>
            </a:fld>
            <a:endParaRPr lang="en-GB"/>
          </a:p>
        </p:txBody>
      </p:sp>
    </p:spTree>
    <p:extLst>
      <p:ext uri="{BB962C8B-B14F-4D97-AF65-F5344CB8AC3E}">
        <p14:creationId xmlns:p14="http://schemas.microsoft.com/office/powerpoint/2010/main" val="4208860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27192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92040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5" r:id="rId9"/>
    <p:sldLayoutId id="2147483680" r:id="rId10"/>
    <p:sldLayoutId id="2147483681" r:id="rId11"/>
    <p:sldLayoutId id="2147483682" r:id="rId12"/>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875457"/>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wikidoc.org/index.php/Hemolytic_anemia"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ED3A57-14E8-4825-9410-3B9027AE01EC}"/>
              </a:ext>
            </a:extLst>
          </p:cNvPr>
          <p:cNvSpPr/>
          <p:nvPr/>
        </p:nvSpPr>
        <p:spPr>
          <a:xfrm>
            <a:off x="0" y="0"/>
            <a:ext cx="12192000" cy="6858000"/>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GB" sz="2400" dirty="0">
              <a:solidFill>
                <a:prstClr val="white"/>
              </a:solidFill>
              <a:latin typeface="Arial"/>
            </a:endParaRPr>
          </a:p>
        </p:txBody>
      </p:sp>
      <p:pic>
        <p:nvPicPr>
          <p:cNvPr id="5" name="Picture Placeholder 4">
            <a:extLst>
              <a:ext uri="{FF2B5EF4-FFF2-40B4-BE49-F238E27FC236}">
                <a16:creationId xmlns:a16="http://schemas.microsoft.com/office/drawing/2014/main" id="{F9CA2950-C7BA-4B4A-9FC2-0B59D349C882}"/>
              </a:ext>
            </a:extLst>
          </p:cNvPr>
          <p:cNvPicPr>
            <a:picLocks noGrp="1" noChangeAspect="1"/>
          </p:cNvPicPr>
          <p:nvPr>
            <p:ph type="pic" sz="quarter" idx="12"/>
          </p:nvPr>
        </p:nvPicPr>
        <p:blipFill rotWithShape="1">
          <a:blip r:embed="rId2"/>
          <a:srcRect l="1731" t="10234" r="1293" b="8333"/>
          <a:stretch/>
        </p:blipFill>
        <p:spPr>
          <a:xfrm>
            <a:off x="167341" y="0"/>
            <a:ext cx="11857317" cy="6336704"/>
          </a:xfrm>
          <a:prstGeom prst="rect">
            <a:avLst/>
          </a:prstGeom>
          <a:noFill/>
        </p:spPr>
      </p:pic>
      <p:sp>
        <p:nvSpPr>
          <p:cNvPr id="8" name="Rectangle 7">
            <a:extLst>
              <a:ext uri="{FF2B5EF4-FFF2-40B4-BE49-F238E27FC236}">
                <a16:creationId xmlns:a16="http://schemas.microsoft.com/office/drawing/2014/main" id="{D14CDDEC-74FA-4ADD-84C6-2B00ACCAD15C}"/>
              </a:ext>
            </a:extLst>
          </p:cNvPr>
          <p:cNvSpPr/>
          <p:nvPr/>
        </p:nvSpPr>
        <p:spPr>
          <a:xfrm>
            <a:off x="2181055" y="2813447"/>
            <a:ext cx="7829900" cy="1231106"/>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latinLnBrk="1"/>
            <a:r>
              <a:rPr lang="en-US" sz="7200" b="1" dirty="0">
                <a:ln/>
                <a:solidFill>
                  <a:srgbClr val="47A3DE"/>
                </a:solidFill>
                <a:effectLst>
                  <a:reflection blurRad="6350" stA="60000" endA="900" endPos="58000" dir="5400000" sy="-100000" algn="bl" rotWithShape="0"/>
                </a:effectLst>
                <a:latin typeface="Arial"/>
              </a:rPr>
              <a:t>Wilson`s Disease</a:t>
            </a:r>
          </a:p>
        </p:txBody>
      </p:sp>
    </p:spTree>
    <p:extLst>
      <p:ext uri="{BB962C8B-B14F-4D97-AF65-F5344CB8AC3E}">
        <p14:creationId xmlns:p14="http://schemas.microsoft.com/office/powerpoint/2010/main" val="145250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BF20-4717-46E0-8FA7-62CC2BD37C5E}"/>
              </a:ext>
            </a:extLst>
          </p:cNvPr>
          <p:cNvSpPr>
            <a:spLocks noGrp="1"/>
          </p:cNvSpPr>
          <p:nvPr>
            <p:ph type="title"/>
          </p:nvPr>
        </p:nvSpPr>
        <p:spPr>
          <a:xfrm>
            <a:off x="623392" y="452670"/>
            <a:ext cx="4524973" cy="768085"/>
          </a:xfrm>
        </p:spPr>
        <p:txBody>
          <a:bodyPr vert="horz" lIns="91440" tIns="45720" rIns="91440" bIns="45720" rtlCol="0" anchor="t">
            <a:normAutofit/>
          </a:bodyPr>
          <a:lstStyle/>
          <a:p>
            <a:r>
              <a:rPr lang="en-US" sz="4800" dirty="0"/>
              <a:t>Liver disease</a:t>
            </a:r>
          </a:p>
        </p:txBody>
      </p:sp>
      <p:sp>
        <p:nvSpPr>
          <p:cNvPr id="37" name="Freeform: Shape 1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3"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463102BB-FD85-47B1-B4C4-2D54124A6603}"/>
              </a:ext>
            </a:extLst>
          </p:cNvPr>
          <p:cNvPicPr>
            <a:picLocks noGrp="1" noChangeAspect="1"/>
          </p:cNvPicPr>
          <p:nvPr>
            <p:ph idx="1"/>
          </p:nvPr>
        </p:nvPicPr>
        <p:blipFill rotWithShape="1">
          <a:blip r:embed="rId2"/>
          <a:srcRect r="-1" b="8435"/>
          <a:stretch/>
        </p:blipFill>
        <p:spPr>
          <a:xfrm>
            <a:off x="6096000" y="272388"/>
            <a:ext cx="6170915"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TextBox 2">
            <a:extLst>
              <a:ext uri="{FF2B5EF4-FFF2-40B4-BE49-F238E27FC236}">
                <a16:creationId xmlns:a16="http://schemas.microsoft.com/office/drawing/2014/main" id="{EF69521E-4C6C-4414-8560-D2C27CCED3FD}"/>
              </a:ext>
            </a:extLst>
          </p:cNvPr>
          <p:cNvSpPr txBox="1"/>
          <p:nvPr/>
        </p:nvSpPr>
        <p:spPr>
          <a:xfrm>
            <a:off x="623392" y="1604798"/>
            <a:ext cx="3744416" cy="461665"/>
          </a:xfrm>
          <a:prstGeom prst="rect">
            <a:avLst/>
          </a:prstGeom>
          <a:noFill/>
        </p:spPr>
        <p:txBody>
          <a:bodyPr wrap="square" rtlCol="0">
            <a:spAutoFit/>
          </a:bodyPr>
          <a:lstStyle/>
          <a:p>
            <a:pPr defTabSz="1219170" latinLnBrk="1"/>
            <a:r>
              <a:rPr lang="en-GB" sz="2400" dirty="0">
                <a:solidFill>
                  <a:prstClr val="white"/>
                </a:solidFill>
                <a:latin typeface="MinionPro-Regular"/>
              </a:rPr>
              <a:t>Occur : 10 and 13 years</a:t>
            </a:r>
            <a:endParaRPr lang="en-GB" sz="24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8DF95FC1-456B-4F4A-ABD2-68BB8C481CC4}"/>
              </a:ext>
            </a:extLst>
          </p:cNvPr>
          <p:cNvSpPr txBox="1"/>
          <p:nvPr/>
        </p:nvSpPr>
        <p:spPr>
          <a:xfrm>
            <a:off x="314140" y="3106128"/>
            <a:ext cx="5394209" cy="3046988"/>
          </a:xfrm>
          <a:prstGeom prst="rect">
            <a:avLst/>
          </a:prstGeom>
          <a:noFill/>
        </p:spPr>
        <p:txBody>
          <a:bodyPr wrap="square" rtlCol="0">
            <a:spAutoFit/>
          </a:bodyPr>
          <a:lstStyle/>
          <a:p>
            <a:pPr marL="342900" indent="-342900" defTabSz="1219170" latinLnBrk="1">
              <a:buFont typeface="Arial" panose="020B0604020202020204" pitchFamily="34" charset="0"/>
              <a:buChar char="•"/>
            </a:pPr>
            <a:r>
              <a:rPr lang="en-GB" sz="2400" dirty="0">
                <a:solidFill>
                  <a:prstClr val="white"/>
                </a:solidFill>
                <a:latin typeface="MundoSansStd-Light"/>
              </a:rPr>
              <a:t>Asymptomatic hepatomegaly</a:t>
            </a:r>
          </a:p>
          <a:p>
            <a:pPr marL="342900" indent="-342900" defTabSz="1219170" latinLnBrk="1">
              <a:buFont typeface="Arial" panose="020B0604020202020204" pitchFamily="34" charset="0"/>
              <a:buChar char="•"/>
            </a:pPr>
            <a:r>
              <a:rPr lang="en-GB" sz="2400" dirty="0">
                <a:solidFill>
                  <a:prstClr val="white"/>
                </a:solidFill>
                <a:latin typeface="MundoSansStd-Light"/>
              </a:rPr>
              <a:t>Isolated splenomegaly</a:t>
            </a:r>
          </a:p>
          <a:p>
            <a:pPr marL="342900" indent="-342900" defTabSz="1219170" latinLnBrk="1">
              <a:buFont typeface="Arial" panose="020B0604020202020204" pitchFamily="34" charset="0"/>
              <a:buChar char="•"/>
            </a:pPr>
            <a:r>
              <a:rPr lang="en-GB" sz="2400" dirty="0">
                <a:solidFill>
                  <a:prstClr val="white"/>
                </a:solidFill>
                <a:latin typeface="MundoSansStd-Light"/>
              </a:rPr>
              <a:t>Persistently elevated liver enzymes</a:t>
            </a:r>
          </a:p>
          <a:p>
            <a:pPr marL="342900" indent="-342900" defTabSz="1219170" latinLnBrk="1">
              <a:buFont typeface="Arial" panose="020B0604020202020204" pitchFamily="34" charset="0"/>
              <a:buChar char="•"/>
            </a:pPr>
            <a:r>
              <a:rPr lang="en-GB" sz="2400" dirty="0">
                <a:solidFill>
                  <a:prstClr val="white"/>
                </a:solidFill>
                <a:latin typeface="MundoSansStd-Light"/>
              </a:rPr>
              <a:t>Fatty liver</a:t>
            </a:r>
          </a:p>
          <a:p>
            <a:pPr marL="342900" indent="-342900" defTabSz="1219170" latinLnBrk="1">
              <a:buFont typeface="Arial" panose="020B0604020202020204" pitchFamily="34" charset="0"/>
              <a:buChar char="•"/>
            </a:pPr>
            <a:r>
              <a:rPr lang="en-GB" sz="2400" dirty="0">
                <a:solidFill>
                  <a:prstClr val="white"/>
                </a:solidFill>
                <a:latin typeface="MundoSansStd-Light"/>
              </a:rPr>
              <a:t>Acute hepatitis - autoimmune hepatitis</a:t>
            </a:r>
          </a:p>
          <a:p>
            <a:pPr marL="342900" indent="-342900" defTabSz="1219170" latinLnBrk="1">
              <a:buFont typeface="Arial" panose="020B0604020202020204" pitchFamily="34" charset="0"/>
              <a:buChar char="•"/>
            </a:pPr>
            <a:r>
              <a:rPr lang="en-GB" sz="2400" dirty="0">
                <a:solidFill>
                  <a:prstClr val="white"/>
                </a:solidFill>
                <a:latin typeface="MundoSansStd-Light"/>
              </a:rPr>
              <a:t>Cirrhosis— compensated or decompensated</a:t>
            </a:r>
          </a:p>
          <a:p>
            <a:pPr marL="342900" indent="-342900" defTabSz="1219170" latinLnBrk="1">
              <a:buFont typeface="Arial" panose="020B0604020202020204" pitchFamily="34" charset="0"/>
              <a:buChar char="•"/>
            </a:pPr>
            <a:r>
              <a:rPr lang="en-GB" sz="2400" dirty="0">
                <a:solidFill>
                  <a:prstClr val="white"/>
                </a:solidFill>
                <a:latin typeface="MundoSansStd-Light"/>
              </a:rPr>
              <a:t>Fulminant hepatic failure</a:t>
            </a:r>
            <a:endParaRPr lang="en-GB" sz="2400"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C8099445-CD23-4960-90C2-0B9E5AD933D7}"/>
              </a:ext>
            </a:extLst>
          </p:cNvPr>
          <p:cNvSpPr txBox="1"/>
          <p:nvPr/>
        </p:nvSpPr>
        <p:spPr>
          <a:xfrm>
            <a:off x="7392087" y="4447456"/>
            <a:ext cx="4485773" cy="2246769"/>
          </a:xfrm>
          <a:prstGeom prst="rect">
            <a:avLst/>
          </a:prstGeom>
          <a:noFill/>
        </p:spPr>
        <p:txBody>
          <a:bodyPr wrap="square">
            <a:spAutoFit/>
          </a:bodyPr>
          <a:lstStyle/>
          <a:p>
            <a:pPr defTabSz="1219170" latinLnBrk="1"/>
            <a:r>
              <a:rPr lang="en-GB" sz="2000" dirty="0">
                <a:solidFill>
                  <a:schemeClr val="bg1"/>
                </a:solidFill>
                <a:latin typeface="MundoSansStd-Light"/>
              </a:rPr>
              <a:t>Drooling, dysarthria</a:t>
            </a:r>
          </a:p>
          <a:p>
            <a:pPr defTabSz="1219170" latinLnBrk="1"/>
            <a:r>
              <a:rPr lang="en-GB" sz="2000" dirty="0">
                <a:solidFill>
                  <a:schemeClr val="bg1"/>
                </a:solidFill>
                <a:latin typeface="MundoSansStd-Light"/>
              </a:rPr>
              <a:t>Rigid dystonia</a:t>
            </a:r>
          </a:p>
          <a:p>
            <a:pPr defTabSz="1219170" latinLnBrk="1"/>
            <a:r>
              <a:rPr lang="en-GB" sz="2000" dirty="0">
                <a:solidFill>
                  <a:schemeClr val="bg1"/>
                </a:solidFill>
                <a:latin typeface="MundoSansStd-Light"/>
              </a:rPr>
              <a:t>Pseudobulbar palsy</a:t>
            </a:r>
          </a:p>
          <a:p>
            <a:pPr defTabSz="1219170" latinLnBrk="1"/>
            <a:r>
              <a:rPr lang="en-GB" sz="2000" dirty="0">
                <a:solidFill>
                  <a:schemeClr val="bg1"/>
                </a:solidFill>
                <a:latin typeface="MundoSansStd-Light"/>
              </a:rPr>
              <a:t>Dysautonomia</a:t>
            </a:r>
          </a:p>
          <a:p>
            <a:pPr defTabSz="1219170" latinLnBrk="1"/>
            <a:r>
              <a:rPr lang="en-GB" sz="2000" dirty="0">
                <a:solidFill>
                  <a:schemeClr val="bg1"/>
                </a:solidFill>
                <a:latin typeface="MundoSansStd-Light"/>
              </a:rPr>
              <a:t>Migraine headaches</a:t>
            </a:r>
          </a:p>
          <a:p>
            <a:pPr defTabSz="1219170" latinLnBrk="1"/>
            <a:r>
              <a:rPr lang="en-GB" sz="2000" dirty="0">
                <a:solidFill>
                  <a:schemeClr val="bg1"/>
                </a:solidFill>
                <a:latin typeface="MundoSansStd-Light"/>
              </a:rPr>
              <a:t>Insomnia</a:t>
            </a:r>
          </a:p>
          <a:p>
            <a:pPr defTabSz="1219170" latinLnBrk="1"/>
            <a:r>
              <a:rPr lang="en-GB" sz="2000" dirty="0">
                <a:solidFill>
                  <a:schemeClr val="bg1"/>
                </a:solidFill>
                <a:latin typeface="MundoSansStd-Light"/>
              </a:rPr>
              <a:t>Seizures</a:t>
            </a:r>
            <a:endParaRPr lang="en-GB" sz="2000" dirty="0">
              <a:solidFill>
                <a:schemeClr val="bg1"/>
              </a:solidFill>
              <a:latin typeface="Calibri" panose="020F0502020204030204"/>
            </a:endParaRPr>
          </a:p>
        </p:txBody>
      </p:sp>
      <p:sp>
        <p:nvSpPr>
          <p:cNvPr id="7" name="TextBox 6">
            <a:extLst>
              <a:ext uri="{FF2B5EF4-FFF2-40B4-BE49-F238E27FC236}">
                <a16:creationId xmlns:a16="http://schemas.microsoft.com/office/drawing/2014/main" id="{A2637BB3-4342-16D4-8DDF-27F86982130A}"/>
              </a:ext>
            </a:extLst>
          </p:cNvPr>
          <p:cNvSpPr txBox="1"/>
          <p:nvPr/>
        </p:nvSpPr>
        <p:spPr>
          <a:xfrm>
            <a:off x="6260709" y="4099015"/>
            <a:ext cx="6169980" cy="369332"/>
          </a:xfrm>
          <a:prstGeom prst="rect">
            <a:avLst/>
          </a:prstGeom>
          <a:noFill/>
        </p:spPr>
        <p:txBody>
          <a:bodyPr wrap="square">
            <a:spAutoFit/>
          </a:bodyPr>
          <a:lstStyle/>
          <a:p>
            <a:r>
              <a:rPr lang="en-GB" b="1" dirty="0">
                <a:solidFill>
                  <a:schemeClr val="bg1"/>
                </a:solidFill>
              </a:rPr>
              <a:t>Movement disorders (tremor, involuntary movements)</a:t>
            </a:r>
          </a:p>
        </p:txBody>
      </p:sp>
    </p:spTree>
    <p:extLst>
      <p:ext uri="{BB962C8B-B14F-4D97-AF65-F5344CB8AC3E}">
        <p14:creationId xmlns:p14="http://schemas.microsoft.com/office/powerpoint/2010/main" val="2443404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86BF47BD-DB8D-4367-B0B5-D4A6D1A32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nvGrpSpPr>
          <p:cNvPr id="16" name="Group 11">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sp>
          <p:nvSpPr>
            <p:cNvPr id="14" name="Rectangle 13">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sp>
        <p:nvSpPr>
          <p:cNvPr id="2" name="Title 1">
            <a:extLst>
              <a:ext uri="{FF2B5EF4-FFF2-40B4-BE49-F238E27FC236}">
                <a16:creationId xmlns:a16="http://schemas.microsoft.com/office/drawing/2014/main" id="{1DF0C309-0861-400E-B34A-A5741A741147}"/>
              </a:ext>
            </a:extLst>
          </p:cNvPr>
          <p:cNvSpPr>
            <a:spLocks noGrp="1"/>
          </p:cNvSpPr>
          <p:nvPr>
            <p:ph type="title"/>
          </p:nvPr>
        </p:nvSpPr>
        <p:spPr>
          <a:xfrm>
            <a:off x="456221" y="652810"/>
            <a:ext cx="4635484" cy="825951"/>
          </a:xfrm>
        </p:spPr>
        <p:txBody>
          <a:bodyPr anchor="t">
            <a:noAutofit/>
          </a:bodyPr>
          <a:lstStyle/>
          <a:p>
            <a:r>
              <a:rPr lang="en-GB" sz="5400" b="1" dirty="0"/>
              <a:t>Investigations</a:t>
            </a:r>
          </a:p>
        </p:txBody>
      </p:sp>
      <p:sp>
        <p:nvSpPr>
          <p:cNvPr id="5" name="Content Placeholder 4">
            <a:extLst>
              <a:ext uri="{FF2B5EF4-FFF2-40B4-BE49-F238E27FC236}">
                <a16:creationId xmlns:a16="http://schemas.microsoft.com/office/drawing/2014/main" id="{3EA6B1A6-8934-40C5-95B3-495CCF2D540E}"/>
              </a:ext>
            </a:extLst>
          </p:cNvPr>
          <p:cNvSpPr txBox="1">
            <a:spLocks noGrp="1"/>
          </p:cNvSpPr>
          <p:nvPr>
            <p:ph idx="1"/>
          </p:nvPr>
        </p:nvSpPr>
        <p:spPr>
          <a:xfrm>
            <a:off x="182880" y="1713090"/>
            <a:ext cx="5241046" cy="4492100"/>
          </a:xfrm>
          <a:prstGeom prst="rect">
            <a:avLst/>
          </a:prstGeom>
        </p:spPr>
        <p:txBody>
          <a:bodyPr rtlCol="0" anchor="t">
            <a:normAutofit lnSpcReduction="10000"/>
          </a:bodyPr>
          <a:lstStyle/>
          <a:p>
            <a:r>
              <a:rPr lang="en-GB" sz="3200" i="1" dirty="0">
                <a:solidFill>
                  <a:schemeClr val="tx1">
                    <a:alpha val="60000"/>
                  </a:schemeClr>
                </a:solidFill>
                <a:latin typeface="HelveticaNeueLTStd-BdIt"/>
              </a:rPr>
              <a:t>Haemolysis and anaemia</a:t>
            </a:r>
            <a:endParaRPr lang="en-GB" sz="3200" b="1" dirty="0">
              <a:solidFill>
                <a:schemeClr val="tx1">
                  <a:alpha val="60000"/>
                </a:schemeClr>
              </a:solidFill>
            </a:endParaRPr>
          </a:p>
          <a:p>
            <a:r>
              <a:rPr lang="en-GB" sz="3200" b="1" dirty="0">
                <a:solidFill>
                  <a:schemeClr val="tx1">
                    <a:alpha val="60000"/>
                  </a:schemeClr>
                </a:solidFill>
              </a:rPr>
              <a:t>Liver biopsy</a:t>
            </a:r>
          </a:p>
          <a:p>
            <a:r>
              <a:rPr lang="en-GB" sz="3200" dirty="0">
                <a:solidFill>
                  <a:schemeClr val="tx1">
                    <a:alpha val="60000"/>
                  </a:schemeClr>
                </a:solidFill>
                <a:latin typeface="MundoSansStd-Medium"/>
              </a:rPr>
              <a:t>Liver copper concentration</a:t>
            </a:r>
            <a:r>
              <a:rPr lang="en-GB" sz="3200" b="1" dirty="0">
                <a:solidFill>
                  <a:schemeClr val="tx1">
                    <a:alpha val="60000"/>
                  </a:schemeClr>
                </a:solidFill>
                <a:latin typeface="MundoSansStd-Medium"/>
              </a:rPr>
              <a:t> </a:t>
            </a:r>
            <a:r>
              <a:rPr lang="en-GB" sz="3200" b="1" dirty="0">
                <a:solidFill>
                  <a:schemeClr val="tx1">
                    <a:alpha val="60000"/>
                  </a:schemeClr>
                </a:solidFill>
              </a:rPr>
              <a:t>: </a:t>
            </a:r>
            <a:r>
              <a:rPr lang="en-GB" sz="3200" dirty="0">
                <a:solidFill>
                  <a:schemeClr val="tx1">
                    <a:alpha val="60000"/>
                  </a:schemeClr>
                </a:solidFill>
                <a:latin typeface="HelveticaNeueLTStd-Roman"/>
              </a:rPr>
              <a:t>measurement of the amount of copper in the liver (&gt;250 </a:t>
            </a:r>
            <a:r>
              <a:rPr lang="en-GB" sz="3200" dirty="0" err="1">
                <a:solidFill>
                  <a:schemeClr val="tx1">
                    <a:alpha val="60000"/>
                  </a:schemeClr>
                </a:solidFill>
                <a:latin typeface="TnQ"/>
              </a:rPr>
              <a:t>μ</a:t>
            </a:r>
            <a:r>
              <a:rPr lang="en-GB" sz="3200" dirty="0" err="1">
                <a:solidFill>
                  <a:schemeClr val="tx1">
                    <a:alpha val="60000"/>
                  </a:schemeClr>
                </a:solidFill>
                <a:latin typeface="HelveticaNeueLTStd-Roman"/>
              </a:rPr>
              <a:t>g</a:t>
            </a:r>
            <a:r>
              <a:rPr lang="en-GB" sz="3200" dirty="0">
                <a:solidFill>
                  <a:schemeClr val="tx1">
                    <a:alpha val="60000"/>
                  </a:schemeClr>
                </a:solidFill>
                <a:latin typeface="HelveticaNeueLTStd-Roman"/>
              </a:rPr>
              <a:t>/g dry weight.</a:t>
            </a:r>
          </a:p>
          <a:p>
            <a:r>
              <a:rPr lang="en-GB" sz="3200" i="1" dirty="0">
                <a:solidFill>
                  <a:schemeClr val="tx1">
                    <a:alpha val="60000"/>
                  </a:schemeClr>
                </a:solidFill>
                <a:latin typeface="HelveticaNeueLTStd-BdIt"/>
              </a:rPr>
              <a:t>Genetic analysis </a:t>
            </a:r>
          </a:p>
          <a:p>
            <a:r>
              <a:rPr lang="en-GB" sz="3200" i="1" dirty="0">
                <a:solidFill>
                  <a:schemeClr val="tx1">
                    <a:alpha val="60000"/>
                  </a:schemeClr>
                </a:solidFill>
                <a:latin typeface="HelveticaNeueLTStd-BdIt"/>
              </a:rPr>
              <a:t>Brain MRI</a:t>
            </a:r>
            <a:endParaRPr lang="en-GB" sz="2000" b="1" dirty="0">
              <a:solidFill>
                <a:schemeClr val="tx1">
                  <a:alpha val="60000"/>
                </a:schemeClr>
              </a:solidFill>
            </a:endParaRPr>
          </a:p>
        </p:txBody>
      </p:sp>
      <p:pic>
        <p:nvPicPr>
          <p:cNvPr id="4" name="Picture 3">
            <a:extLst>
              <a:ext uri="{FF2B5EF4-FFF2-40B4-BE49-F238E27FC236}">
                <a16:creationId xmlns:a16="http://schemas.microsoft.com/office/drawing/2014/main" id="{1863FF89-D5CE-4EE7-B813-AFFC14F3EFCD}"/>
              </a:ext>
            </a:extLst>
          </p:cNvPr>
          <p:cNvPicPr>
            <a:picLocks noChangeAspect="1"/>
          </p:cNvPicPr>
          <p:nvPr/>
        </p:nvPicPr>
        <p:blipFill rotWithShape="1">
          <a:blip r:embed="rId2"/>
          <a:srcRect t="2075" r="-3" b="-3"/>
          <a:stretch/>
        </p:blipFill>
        <p:spPr>
          <a:xfrm>
            <a:off x="5423926" y="260649"/>
            <a:ext cx="6480175" cy="4679951"/>
          </a:xfrm>
          <a:prstGeom prst="teardrop">
            <a:avLst/>
          </a:prstGeom>
          <a:effectLst>
            <a:outerShdw blurRad="508000" dist="101600" dir="5400000" algn="tl" rotWithShape="0">
              <a:prstClr val="black">
                <a:alpha val="10000"/>
              </a:prstClr>
            </a:outerShdw>
          </a:effectLst>
        </p:spPr>
      </p:pic>
      <p:sp>
        <p:nvSpPr>
          <p:cNvPr id="17" name="TextBox 16">
            <a:extLst>
              <a:ext uri="{FF2B5EF4-FFF2-40B4-BE49-F238E27FC236}">
                <a16:creationId xmlns:a16="http://schemas.microsoft.com/office/drawing/2014/main" id="{A1B18C19-58BD-4BCC-901F-FD83BCB56860}"/>
              </a:ext>
            </a:extLst>
          </p:cNvPr>
          <p:cNvSpPr txBox="1"/>
          <p:nvPr/>
        </p:nvSpPr>
        <p:spPr>
          <a:xfrm>
            <a:off x="5999990" y="5386339"/>
            <a:ext cx="6292645" cy="769634"/>
          </a:xfrm>
          <a:prstGeom prst="rect">
            <a:avLst/>
          </a:prstGeom>
          <a:noFill/>
        </p:spPr>
        <p:txBody>
          <a:bodyPr wrap="square">
            <a:spAutoFit/>
          </a:bodyPr>
          <a:lstStyle/>
          <a:p>
            <a:pPr defTabSz="1219170" latinLnBrk="1"/>
            <a:r>
              <a:rPr lang="en-GB" sz="1467" b="1" dirty="0" err="1">
                <a:solidFill>
                  <a:prstClr val="black"/>
                </a:solidFill>
                <a:latin typeface="Calibri" panose="020F0502020204030204"/>
              </a:rPr>
              <a:t>Rhodanine</a:t>
            </a:r>
            <a:r>
              <a:rPr lang="en-GB" sz="1467" b="1" dirty="0">
                <a:solidFill>
                  <a:prstClr val="black"/>
                </a:solidFill>
                <a:latin typeface="Calibri" panose="020F0502020204030204"/>
              </a:rPr>
              <a:t> staining </a:t>
            </a:r>
            <a:r>
              <a:rPr lang="en-GB" sz="1467" dirty="0">
                <a:solidFill>
                  <a:prstClr val="black"/>
                </a:solidFill>
                <a:latin typeface="Calibri" panose="020F0502020204030204"/>
              </a:rPr>
              <a:t>of the cytoplasmic granules of the liver. A, The hepatocytes were swollen, and a number of eosinophilic cytoplasmic granules were observed B, The granules were stained red to brown on </a:t>
            </a:r>
            <a:r>
              <a:rPr lang="en-GB" sz="1467" dirty="0" err="1">
                <a:solidFill>
                  <a:prstClr val="black"/>
                </a:solidFill>
                <a:latin typeface="Calibri" panose="020F0502020204030204"/>
              </a:rPr>
              <a:t>rhodanine</a:t>
            </a:r>
            <a:r>
              <a:rPr lang="en-GB" sz="1467" dirty="0">
                <a:solidFill>
                  <a:prstClr val="black"/>
                </a:solidFill>
                <a:latin typeface="Calibri" panose="020F0502020204030204"/>
              </a:rPr>
              <a:t> staining .</a:t>
            </a:r>
          </a:p>
        </p:txBody>
      </p:sp>
      <p:sp>
        <p:nvSpPr>
          <p:cNvPr id="18" name="TextBox 17">
            <a:extLst>
              <a:ext uri="{FF2B5EF4-FFF2-40B4-BE49-F238E27FC236}">
                <a16:creationId xmlns:a16="http://schemas.microsoft.com/office/drawing/2014/main" id="{39D87147-30D6-478B-A96B-E95CE8D11B33}"/>
              </a:ext>
            </a:extLst>
          </p:cNvPr>
          <p:cNvSpPr txBox="1"/>
          <p:nvPr/>
        </p:nvSpPr>
        <p:spPr>
          <a:xfrm>
            <a:off x="8757778" y="445741"/>
            <a:ext cx="6292645" cy="461665"/>
          </a:xfrm>
          <a:prstGeom prst="rect">
            <a:avLst/>
          </a:prstGeom>
          <a:noFill/>
        </p:spPr>
        <p:txBody>
          <a:bodyPr wrap="square">
            <a:spAutoFit/>
          </a:bodyPr>
          <a:lstStyle/>
          <a:p>
            <a:pPr defTabSz="1219170" latinLnBrk="1"/>
            <a:r>
              <a:rPr lang="en-GB" sz="2400" b="1" dirty="0" err="1">
                <a:solidFill>
                  <a:prstClr val="black"/>
                </a:solidFill>
                <a:highlight>
                  <a:srgbClr val="FFFF00"/>
                </a:highlight>
                <a:latin typeface="Calibri" panose="020F0502020204030204"/>
              </a:rPr>
              <a:t>Rhodanine</a:t>
            </a:r>
            <a:r>
              <a:rPr lang="en-GB" sz="2400" b="1" dirty="0">
                <a:solidFill>
                  <a:prstClr val="black"/>
                </a:solidFill>
                <a:highlight>
                  <a:srgbClr val="FFFF00"/>
                </a:highlight>
                <a:latin typeface="Calibri" panose="020F0502020204030204"/>
              </a:rPr>
              <a:t> staining </a:t>
            </a:r>
          </a:p>
        </p:txBody>
      </p:sp>
    </p:spTree>
    <p:extLst>
      <p:ext uri="{BB962C8B-B14F-4D97-AF65-F5344CB8AC3E}">
        <p14:creationId xmlns:p14="http://schemas.microsoft.com/office/powerpoint/2010/main" val="220838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86BF47BD-DB8D-4367-B0B5-D4A6D1A32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1">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DF0C309-0861-400E-B34A-A5741A741147}"/>
              </a:ext>
            </a:extLst>
          </p:cNvPr>
          <p:cNvSpPr>
            <a:spLocks noGrp="1"/>
          </p:cNvSpPr>
          <p:nvPr>
            <p:ph type="title"/>
          </p:nvPr>
        </p:nvSpPr>
        <p:spPr>
          <a:xfrm>
            <a:off x="1090613" y="1018723"/>
            <a:ext cx="2952751" cy="825951"/>
          </a:xfrm>
        </p:spPr>
        <p:txBody>
          <a:bodyPr anchor="t">
            <a:normAutofit/>
          </a:bodyPr>
          <a:lstStyle/>
          <a:p>
            <a:endParaRPr lang="en-GB" sz="2267"/>
          </a:p>
        </p:txBody>
      </p:sp>
      <p:pic>
        <p:nvPicPr>
          <p:cNvPr id="11" name="Picture 10">
            <a:extLst>
              <a:ext uri="{FF2B5EF4-FFF2-40B4-BE49-F238E27FC236}">
                <a16:creationId xmlns:a16="http://schemas.microsoft.com/office/drawing/2014/main" id="{1E34FD2E-33A5-48F0-A588-16879B2A3192}"/>
              </a:ext>
            </a:extLst>
          </p:cNvPr>
          <p:cNvPicPr>
            <a:picLocks noChangeAspect="1"/>
          </p:cNvPicPr>
          <p:nvPr/>
        </p:nvPicPr>
        <p:blipFill>
          <a:blip r:embed="rId2"/>
          <a:stretch>
            <a:fillRect/>
          </a:stretch>
        </p:blipFill>
        <p:spPr>
          <a:xfrm>
            <a:off x="838199" y="681038"/>
            <a:ext cx="8566364" cy="3483711"/>
          </a:xfrm>
          <a:prstGeom prst="rect">
            <a:avLst/>
          </a:prstGeom>
        </p:spPr>
      </p:pic>
      <p:sp>
        <p:nvSpPr>
          <p:cNvPr id="6" name="Content Placeholder 5">
            <a:extLst>
              <a:ext uri="{FF2B5EF4-FFF2-40B4-BE49-F238E27FC236}">
                <a16:creationId xmlns:a16="http://schemas.microsoft.com/office/drawing/2014/main" id="{7E85899B-36C0-4479-9A2A-BFFD4E4EB794}"/>
              </a:ext>
            </a:extLst>
          </p:cNvPr>
          <p:cNvSpPr>
            <a:spLocks noGrp="1"/>
          </p:cNvSpPr>
          <p:nvPr>
            <p:ph idx="1"/>
          </p:nvPr>
        </p:nvSpPr>
        <p:spPr>
          <a:xfrm>
            <a:off x="517586" y="4742595"/>
            <a:ext cx="11473132" cy="1322223"/>
          </a:xfrm>
        </p:spPr>
        <p:txBody>
          <a:bodyPr>
            <a:normAutofit/>
          </a:bodyPr>
          <a:lstStyle/>
          <a:p>
            <a:pPr defTabSz="1219170" latinLnBrk="1"/>
            <a:r>
              <a:rPr lang="en-GB" sz="2800" dirty="0">
                <a:solidFill>
                  <a:prstClr val="black"/>
                </a:solidFill>
                <a:latin typeface="Arial"/>
              </a:rPr>
              <a:t>Bilateral abnormal signal in the striatum and thalamus in Wilson’s disease (left) and ‘face of the giant panda’ (right) on T2 weighted MRI sequences in Wilson’s disease.</a:t>
            </a:r>
          </a:p>
          <a:p>
            <a:endParaRPr lang="en-GB" dirty="0"/>
          </a:p>
        </p:txBody>
      </p:sp>
    </p:spTree>
    <p:extLst>
      <p:ext uri="{BB962C8B-B14F-4D97-AF65-F5344CB8AC3E}">
        <p14:creationId xmlns:p14="http://schemas.microsoft.com/office/powerpoint/2010/main" val="86179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C4FD26A-70D7-4FE2-AFB1-54D759E8DA61}"/>
              </a:ext>
            </a:extLst>
          </p:cNvPr>
          <p:cNvSpPr/>
          <p:nvPr/>
        </p:nvSpPr>
        <p:spPr>
          <a:xfrm>
            <a:off x="0" y="0"/>
            <a:ext cx="12192000" cy="6885384"/>
          </a:xfrm>
          <a:prstGeom prst="rect">
            <a:avLst/>
          </a:prstGeom>
          <a:solidFill>
            <a:srgbClr val="EEE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r>
              <a:rPr lang="en-GB" sz="2400" dirty="0">
                <a:solidFill>
                  <a:prstClr val="white"/>
                </a:solidFill>
                <a:latin typeface="Calibri" panose="020F0502020204030204"/>
              </a:rPr>
              <a:t>  </a:t>
            </a:r>
          </a:p>
        </p:txBody>
      </p:sp>
      <p:sp>
        <p:nvSpPr>
          <p:cNvPr id="2" name="Text Placeholder 1"/>
          <p:cNvSpPr>
            <a:spLocks noGrp="1"/>
          </p:cNvSpPr>
          <p:nvPr>
            <p:ph type="body" sz="quarter" idx="10"/>
          </p:nvPr>
        </p:nvSpPr>
        <p:spPr/>
        <p:txBody>
          <a:bodyPr>
            <a:normAutofit fontScale="92500" lnSpcReduction="10000"/>
          </a:bodyPr>
          <a:lstStyle/>
          <a:p>
            <a:r>
              <a:rPr lang="en-US" b="1" dirty="0"/>
              <a:t>Diagnostic Investigations</a:t>
            </a:r>
          </a:p>
        </p:txBody>
      </p:sp>
      <p:sp>
        <p:nvSpPr>
          <p:cNvPr id="3" name="Bent Arrow 97">
            <a:extLst>
              <a:ext uri="{FF2B5EF4-FFF2-40B4-BE49-F238E27FC236}">
                <a16:creationId xmlns:a16="http://schemas.microsoft.com/office/drawing/2014/main" id="{2F0A91F7-9D9C-4614-9821-266425ABEF1C}"/>
              </a:ext>
            </a:extLst>
          </p:cNvPr>
          <p:cNvSpPr/>
          <p:nvPr/>
        </p:nvSpPr>
        <p:spPr>
          <a:xfrm>
            <a:off x="7289406" y="1646411"/>
            <a:ext cx="3947983" cy="2116544"/>
          </a:xfrm>
          <a:prstGeom prst="bentArrow">
            <a:avLst>
              <a:gd name="adj1" fmla="val 18479"/>
              <a:gd name="adj2" fmla="val 19294"/>
              <a:gd name="adj3" fmla="val 18479"/>
              <a:gd name="adj4" fmla="val 327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4" name="Bent Arrow 98">
            <a:extLst>
              <a:ext uri="{FF2B5EF4-FFF2-40B4-BE49-F238E27FC236}">
                <a16:creationId xmlns:a16="http://schemas.microsoft.com/office/drawing/2014/main" id="{A57466B0-5089-4082-A9CB-F843453800B1}"/>
              </a:ext>
            </a:extLst>
          </p:cNvPr>
          <p:cNvSpPr/>
          <p:nvPr/>
        </p:nvSpPr>
        <p:spPr>
          <a:xfrm flipV="1">
            <a:off x="7289406" y="4094683"/>
            <a:ext cx="3947983" cy="2116544"/>
          </a:xfrm>
          <a:prstGeom prst="bentArrow">
            <a:avLst>
              <a:gd name="adj1" fmla="val 18479"/>
              <a:gd name="adj2" fmla="val 19294"/>
              <a:gd name="adj3" fmla="val 18479"/>
              <a:gd name="adj4" fmla="val 32746"/>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5" name="Bent Arrow 99">
            <a:extLst>
              <a:ext uri="{FF2B5EF4-FFF2-40B4-BE49-F238E27FC236}">
                <a16:creationId xmlns:a16="http://schemas.microsoft.com/office/drawing/2014/main" id="{952730E5-2262-4241-9BAA-B9464A32C975}"/>
              </a:ext>
            </a:extLst>
          </p:cNvPr>
          <p:cNvSpPr/>
          <p:nvPr/>
        </p:nvSpPr>
        <p:spPr>
          <a:xfrm>
            <a:off x="7289406" y="2591141"/>
            <a:ext cx="3947983" cy="1180440"/>
          </a:xfrm>
          <a:prstGeom prst="bentArrow">
            <a:avLst>
              <a:gd name="adj1" fmla="val 34261"/>
              <a:gd name="adj2" fmla="val 33606"/>
              <a:gd name="adj3" fmla="val 33685"/>
              <a:gd name="adj4" fmla="val 764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6" name="Bent Arrow 101">
            <a:extLst>
              <a:ext uri="{FF2B5EF4-FFF2-40B4-BE49-F238E27FC236}">
                <a16:creationId xmlns:a16="http://schemas.microsoft.com/office/drawing/2014/main" id="{4F4EE7C9-906B-4817-A366-C698A66276F5}"/>
              </a:ext>
            </a:extLst>
          </p:cNvPr>
          <p:cNvSpPr/>
          <p:nvPr/>
        </p:nvSpPr>
        <p:spPr>
          <a:xfrm flipV="1">
            <a:off x="7289406" y="4104627"/>
            <a:ext cx="3947983" cy="1180440"/>
          </a:xfrm>
          <a:prstGeom prst="bentArrow">
            <a:avLst>
              <a:gd name="adj1" fmla="val 34261"/>
              <a:gd name="adj2" fmla="val 33606"/>
              <a:gd name="adj3" fmla="val 33685"/>
              <a:gd name="adj4" fmla="val 764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7" name="TextBox 6">
            <a:extLst>
              <a:ext uri="{FF2B5EF4-FFF2-40B4-BE49-F238E27FC236}">
                <a16:creationId xmlns:a16="http://schemas.microsoft.com/office/drawing/2014/main" id="{2C522F8F-B424-43B1-AE90-A4E78F4B9876}"/>
              </a:ext>
            </a:extLst>
          </p:cNvPr>
          <p:cNvSpPr txBox="1"/>
          <p:nvPr/>
        </p:nvSpPr>
        <p:spPr>
          <a:xfrm>
            <a:off x="7536160" y="1840581"/>
            <a:ext cx="3277819" cy="420564"/>
          </a:xfrm>
          <a:prstGeom prst="rect">
            <a:avLst/>
          </a:prstGeom>
          <a:noFill/>
        </p:spPr>
        <p:txBody>
          <a:bodyPr wrap="square" rtlCol="0">
            <a:spAutoFit/>
          </a:bodyPr>
          <a:lstStyle/>
          <a:p>
            <a:pPr algn="ctr" defTabSz="1219170" latinLnBrk="1"/>
            <a:r>
              <a:rPr lang="en-GB" sz="2133" b="1" dirty="0">
                <a:solidFill>
                  <a:srgbClr val="FFFF00"/>
                </a:solidFill>
                <a:latin typeface="MinionPro-Regular"/>
              </a:rPr>
              <a:t>Caeruloplasmin levels</a:t>
            </a:r>
            <a:endParaRPr lang="ko-KR" altLang="en-US" sz="2133" b="1" dirty="0">
              <a:solidFill>
                <a:srgbClr val="FFFF00"/>
              </a:solidFill>
              <a:latin typeface="Calibri" panose="020F0502020204030204"/>
              <a:ea typeface="맑은 고딕" panose="020B0503020000020004" pitchFamily="34" charset="-127"/>
              <a:cs typeface="Arial" pitchFamily="34" charset="0"/>
            </a:endParaRPr>
          </a:p>
        </p:txBody>
      </p:sp>
      <p:sp>
        <p:nvSpPr>
          <p:cNvPr id="8" name="TextBox 7">
            <a:extLst>
              <a:ext uri="{FF2B5EF4-FFF2-40B4-BE49-F238E27FC236}">
                <a16:creationId xmlns:a16="http://schemas.microsoft.com/office/drawing/2014/main" id="{05508E30-A4AB-4FBF-A921-CBB4914341D5}"/>
              </a:ext>
            </a:extLst>
          </p:cNvPr>
          <p:cNvSpPr txBox="1"/>
          <p:nvPr/>
        </p:nvSpPr>
        <p:spPr>
          <a:xfrm>
            <a:off x="7536160" y="2757286"/>
            <a:ext cx="3277819" cy="461665"/>
          </a:xfrm>
          <a:prstGeom prst="rect">
            <a:avLst/>
          </a:prstGeom>
          <a:noFill/>
        </p:spPr>
        <p:txBody>
          <a:bodyPr wrap="square" rtlCol="0">
            <a:spAutoFit/>
          </a:bodyPr>
          <a:lstStyle/>
          <a:p>
            <a:pPr algn="ctr" defTabSz="1219170" latinLnBrk="1"/>
            <a:r>
              <a:rPr lang="en-US" altLang="ko-KR" sz="2400" b="1" dirty="0">
                <a:solidFill>
                  <a:prstClr val="black"/>
                </a:solidFill>
                <a:latin typeface="Calibri" panose="020F0502020204030204"/>
                <a:ea typeface="맑은 고딕" panose="020B0503020000020004" pitchFamily="34" charset="-127"/>
                <a:cs typeface="Arial" pitchFamily="34" charset="0"/>
              </a:rPr>
              <a:t>Liver function test </a:t>
            </a:r>
            <a:endParaRPr lang="ko-KR" altLang="en-US" sz="2400" b="1" dirty="0">
              <a:solidFill>
                <a:prstClr val="black"/>
              </a:solidFill>
              <a:latin typeface="Calibri" panose="020F0502020204030204"/>
              <a:ea typeface="맑은 고딕" panose="020B0503020000020004" pitchFamily="34" charset="-127"/>
              <a:cs typeface="Arial" pitchFamily="34" charset="0"/>
            </a:endParaRPr>
          </a:p>
        </p:txBody>
      </p:sp>
      <p:sp>
        <p:nvSpPr>
          <p:cNvPr id="9" name="TextBox 8">
            <a:extLst>
              <a:ext uri="{FF2B5EF4-FFF2-40B4-BE49-F238E27FC236}">
                <a16:creationId xmlns:a16="http://schemas.microsoft.com/office/drawing/2014/main" id="{F2B0FD94-2715-4F9D-9CAA-B03C4E56EEE1}"/>
              </a:ext>
            </a:extLst>
          </p:cNvPr>
          <p:cNvSpPr txBox="1"/>
          <p:nvPr/>
        </p:nvSpPr>
        <p:spPr>
          <a:xfrm>
            <a:off x="7727226" y="4596036"/>
            <a:ext cx="3072341" cy="584775"/>
          </a:xfrm>
          <a:prstGeom prst="rect">
            <a:avLst/>
          </a:prstGeom>
          <a:noFill/>
        </p:spPr>
        <p:txBody>
          <a:bodyPr wrap="square" rtlCol="0">
            <a:spAutoFit/>
          </a:bodyPr>
          <a:lstStyle/>
          <a:p>
            <a:pPr algn="ctr" defTabSz="1219170" latinLnBrk="1"/>
            <a:r>
              <a:rPr lang="en-US" altLang="ko-KR" sz="3200" b="1" dirty="0">
                <a:solidFill>
                  <a:srgbClr val="FFFF00"/>
                </a:solidFill>
                <a:latin typeface="MinionPro-Regular"/>
                <a:ea typeface="맑은 고딕" panose="020B0503020000020004" pitchFamily="34" charset="-127"/>
              </a:rPr>
              <a:t>Serum Copper </a:t>
            </a:r>
            <a:endParaRPr lang="ko-KR" altLang="en-US" sz="3200" b="1" dirty="0">
              <a:solidFill>
                <a:srgbClr val="FFFF00"/>
              </a:solidFill>
              <a:latin typeface="MinionPro-Regular"/>
              <a:ea typeface="맑은 고딕" panose="020B0503020000020004" pitchFamily="34" charset="-127"/>
            </a:endParaRPr>
          </a:p>
        </p:txBody>
      </p:sp>
      <p:sp>
        <p:nvSpPr>
          <p:cNvPr id="10" name="TextBox 9">
            <a:extLst>
              <a:ext uri="{FF2B5EF4-FFF2-40B4-BE49-F238E27FC236}">
                <a16:creationId xmlns:a16="http://schemas.microsoft.com/office/drawing/2014/main" id="{F1E78405-081B-459A-8815-0F55E2A031F4}"/>
              </a:ext>
            </a:extLst>
          </p:cNvPr>
          <p:cNvSpPr txBox="1"/>
          <p:nvPr/>
        </p:nvSpPr>
        <p:spPr>
          <a:xfrm>
            <a:off x="7864514" y="5564497"/>
            <a:ext cx="2797765" cy="461665"/>
          </a:xfrm>
          <a:prstGeom prst="rect">
            <a:avLst/>
          </a:prstGeom>
          <a:noFill/>
        </p:spPr>
        <p:txBody>
          <a:bodyPr wrap="square" rtlCol="0">
            <a:spAutoFit/>
          </a:bodyPr>
          <a:lstStyle/>
          <a:p>
            <a:pPr algn="ctr" defTabSz="1219170" latinLnBrk="1"/>
            <a:r>
              <a:rPr lang="en-GB" sz="2400" b="1" i="1" dirty="0">
                <a:solidFill>
                  <a:prstClr val="black"/>
                </a:solidFill>
                <a:latin typeface="HelveticaNeueLTStd-BdIt"/>
              </a:rPr>
              <a:t>Urinary copper</a:t>
            </a:r>
            <a:endParaRPr lang="ko-KR" altLang="en-US" sz="1400" b="1" dirty="0">
              <a:solidFill>
                <a:prstClr val="white"/>
              </a:solidFill>
              <a:latin typeface="Calibri" panose="020F0502020204030204"/>
              <a:ea typeface="맑은 고딕" panose="020B0503020000020004" pitchFamily="34" charset="-127"/>
              <a:cs typeface="Arial" pitchFamily="34" charset="0"/>
            </a:endParaRPr>
          </a:p>
        </p:txBody>
      </p:sp>
      <p:sp>
        <p:nvSpPr>
          <p:cNvPr id="11" name="Right Arrow 106">
            <a:extLst>
              <a:ext uri="{FF2B5EF4-FFF2-40B4-BE49-F238E27FC236}">
                <a16:creationId xmlns:a16="http://schemas.microsoft.com/office/drawing/2014/main" id="{DCA72B65-2902-42F6-80B3-D67451D2FD39}"/>
              </a:ext>
            </a:extLst>
          </p:cNvPr>
          <p:cNvSpPr/>
          <p:nvPr/>
        </p:nvSpPr>
        <p:spPr>
          <a:xfrm>
            <a:off x="613223" y="3544438"/>
            <a:ext cx="10353133" cy="797295"/>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grpSp>
        <p:nvGrpSpPr>
          <p:cNvPr id="13" name="그룹 2">
            <a:extLst>
              <a:ext uri="{FF2B5EF4-FFF2-40B4-BE49-F238E27FC236}">
                <a16:creationId xmlns:a16="http://schemas.microsoft.com/office/drawing/2014/main" id="{558FAAF0-962E-4291-A866-6A6F25AF2871}"/>
              </a:ext>
            </a:extLst>
          </p:cNvPr>
          <p:cNvGrpSpPr/>
          <p:nvPr/>
        </p:nvGrpSpPr>
        <p:grpSpPr>
          <a:xfrm>
            <a:off x="4935235" y="3422029"/>
            <a:ext cx="1838432" cy="1013961"/>
            <a:chOff x="5653183" y="3500384"/>
            <a:chExt cx="1551069" cy="855470"/>
          </a:xfrm>
        </p:grpSpPr>
        <p:sp>
          <p:nvSpPr>
            <p:cNvPr id="14" name="Rounded Rectangle 108">
              <a:extLst>
                <a:ext uri="{FF2B5EF4-FFF2-40B4-BE49-F238E27FC236}">
                  <a16:creationId xmlns:a16="http://schemas.microsoft.com/office/drawing/2014/main" id="{BC88BCB3-0BE9-45F3-9708-E0ACA156986B}"/>
                </a:ext>
              </a:extLst>
            </p:cNvPr>
            <p:cNvSpPr/>
            <p:nvPr/>
          </p:nvSpPr>
          <p:spPr>
            <a:xfrm rot="1800000">
              <a:off x="6844212" y="3500384"/>
              <a:ext cx="360040" cy="85547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15" name="Rounded Rectangle 109">
              <a:extLst>
                <a:ext uri="{FF2B5EF4-FFF2-40B4-BE49-F238E27FC236}">
                  <a16:creationId xmlns:a16="http://schemas.microsoft.com/office/drawing/2014/main" id="{C9FC5434-61B7-46D5-BB86-45D66973A414}"/>
                </a:ext>
              </a:extLst>
            </p:cNvPr>
            <p:cNvSpPr/>
            <p:nvPr/>
          </p:nvSpPr>
          <p:spPr>
            <a:xfrm rot="1800000">
              <a:off x="6447203" y="3500384"/>
              <a:ext cx="360040" cy="855470"/>
            </a:xfrm>
            <a:prstGeom prst="roundRect">
              <a:avLst>
                <a:gd name="adj" fmla="val 50000"/>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16" name="Rounded Rectangle 110">
              <a:extLst>
                <a:ext uri="{FF2B5EF4-FFF2-40B4-BE49-F238E27FC236}">
                  <a16:creationId xmlns:a16="http://schemas.microsoft.com/office/drawing/2014/main" id="{C8E43443-8DBB-4820-BD42-DCCD99C78186}"/>
                </a:ext>
              </a:extLst>
            </p:cNvPr>
            <p:cNvSpPr/>
            <p:nvPr/>
          </p:nvSpPr>
          <p:spPr>
            <a:xfrm rot="1800000">
              <a:off x="6050193" y="3500384"/>
              <a:ext cx="360040" cy="85547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sp>
          <p:nvSpPr>
            <p:cNvPr id="17" name="Rounded Rectangle 111">
              <a:extLst>
                <a:ext uri="{FF2B5EF4-FFF2-40B4-BE49-F238E27FC236}">
                  <a16:creationId xmlns:a16="http://schemas.microsoft.com/office/drawing/2014/main" id="{B3FCE93D-1644-4400-BAD7-64F35A0C9260}"/>
                </a:ext>
              </a:extLst>
            </p:cNvPr>
            <p:cNvSpPr/>
            <p:nvPr/>
          </p:nvSpPr>
          <p:spPr>
            <a:xfrm rot="1800000">
              <a:off x="5653183" y="3500384"/>
              <a:ext cx="360040" cy="8554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black"/>
                </a:solidFill>
                <a:latin typeface="Calibri" panose="020F0502020204030204"/>
                <a:ea typeface="맑은 고딕" panose="020B0503020000020004" pitchFamily="34" charset="-127"/>
              </a:endParaRPr>
            </a:p>
          </p:txBody>
        </p:sp>
      </p:grpSp>
      <p:sp>
        <p:nvSpPr>
          <p:cNvPr id="18" name="TextBox 17">
            <a:extLst>
              <a:ext uri="{FF2B5EF4-FFF2-40B4-BE49-F238E27FC236}">
                <a16:creationId xmlns:a16="http://schemas.microsoft.com/office/drawing/2014/main" id="{AFE66262-7473-4F94-B35A-3F0FD2E54422}"/>
              </a:ext>
            </a:extLst>
          </p:cNvPr>
          <p:cNvSpPr txBox="1"/>
          <p:nvPr/>
        </p:nvSpPr>
        <p:spPr>
          <a:xfrm>
            <a:off x="1095674" y="3676337"/>
            <a:ext cx="3464156" cy="502766"/>
          </a:xfrm>
          <a:prstGeom prst="rect">
            <a:avLst/>
          </a:prstGeom>
          <a:noFill/>
        </p:spPr>
        <p:txBody>
          <a:bodyPr wrap="square" rtlCol="0">
            <a:spAutoFit/>
          </a:bodyPr>
          <a:lstStyle/>
          <a:p>
            <a:pPr algn="ctr" defTabSz="1219170" latinLnBrk="1"/>
            <a:r>
              <a:rPr lang="en-US" altLang="ko-KR" sz="2667" b="1" dirty="0">
                <a:solidFill>
                  <a:prstClr val="white"/>
                </a:solidFill>
                <a:latin typeface="Calibri" panose="020F0502020204030204"/>
                <a:ea typeface="맑은 고딕" panose="020B0503020000020004" pitchFamily="34" charset="-127"/>
                <a:cs typeface="Arial" pitchFamily="34" charset="0"/>
              </a:rPr>
              <a:t>Wilson disease</a:t>
            </a:r>
            <a:endParaRPr lang="ko-KR" altLang="en-US" sz="2667" b="1" dirty="0">
              <a:solidFill>
                <a:prstClr val="white"/>
              </a:solidFill>
              <a:latin typeface="Calibri" panose="020F0502020204030204"/>
              <a:ea typeface="맑은 고딕" panose="020B0503020000020004" pitchFamily="34" charset="-127"/>
              <a:cs typeface="Arial" pitchFamily="34" charset="0"/>
            </a:endParaRPr>
          </a:p>
        </p:txBody>
      </p:sp>
      <p:grpSp>
        <p:nvGrpSpPr>
          <p:cNvPr id="22" name="Group 21">
            <a:extLst>
              <a:ext uri="{FF2B5EF4-FFF2-40B4-BE49-F238E27FC236}">
                <a16:creationId xmlns:a16="http://schemas.microsoft.com/office/drawing/2014/main" id="{70A74F8E-35EC-44F5-A8EE-171849E1B0A7}"/>
              </a:ext>
            </a:extLst>
          </p:cNvPr>
          <p:cNvGrpSpPr/>
          <p:nvPr/>
        </p:nvGrpSpPr>
        <p:grpSpPr>
          <a:xfrm>
            <a:off x="-472835" y="2732878"/>
            <a:ext cx="5731576" cy="885042"/>
            <a:chOff x="2601473" y="4330939"/>
            <a:chExt cx="2792558" cy="885040"/>
          </a:xfrm>
        </p:grpSpPr>
        <p:sp>
          <p:nvSpPr>
            <p:cNvPr id="23" name="TextBox 22">
              <a:extLst>
                <a:ext uri="{FF2B5EF4-FFF2-40B4-BE49-F238E27FC236}">
                  <a16:creationId xmlns:a16="http://schemas.microsoft.com/office/drawing/2014/main" id="{1BC228A7-D9C5-46D8-B34B-AFEBAC994E90}"/>
                </a:ext>
              </a:extLst>
            </p:cNvPr>
            <p:cNvSpPr txBox="1"/>
            <p:nvPr/>
          </p:nvSpPr>
          <p:spPr>
            <a:xfrm>
              <a:off x="2601473" y="4631205"/>
              <a:ext cx="2792558" cy="584774"/>
            </a:xfrm>
            <a:prstGeom prst="rect">
              <a:avLst/>
            </a:prstGeom>
            <a:noFill/>
          </p:spPr>
          <p:txBody>
            <a:bodyPr wrap="square" rtlCol="0">
              <a:spAutoFit/>
            </a:bodyPr>
            <a:lstStyle/>
            <a:p>
              <a:pPr algn="r" defTabSz="1219170" latinLnBrk="1"/>
              <a:r>
                <a:rPr lang="en-GB" sz="3200" b="1" dirty="0">
                  <a:solidFill>
                    <a:prstClr val="black">
                      <a:lumMod val="75000"/>
                      <a:lumOff val="25000"/>
                    </a:prstClr>
                  </a:solidFill>
                  <a:latin typeface="Calibri" panose="020F0502020204030204"/>
                  <a:ea typeface="맑은 고딕" panose="020B0503020000020004" pitchFamily="34" charset="-127"/>
                  <a:cs typeface="Arial" pitchFamily="34" charset="0"/>
                </a:rPr>
                <a:t>↑↑</a:t>
              </a:r>
              <a:r>
                <a:rPr lang="en-GB" sz="3200" b="1" dirty="0">
                  <a:solidFill>
                    <a:prstClr val="black"/>
                  </a:solidFill>
                  <a:latin typeface="Arial" panose="020B0604020202020204" pitchFamily="34" charset="0"/>
                  <a:cs typeface="Arial" panose="020B0604020202020204" pitchFamily="34" charset="0"/>
                </a:rPr>
                <a:t> </a:t>
              </a:r>
              <a:r>
                <a:rPr lang="en-GB" sz="3200" b="1" dirty="0">
                  <a:solidFill>
                    <a:prstClr val="black"/>
                  </a:solidFill>
                  <a:latin typeface="MinionPro-Regular"/>
                </a:rPr>
                <a:t>Serum aminotransferase</a:t>
              </a:r>
              <a:endParaRPr lang="ko-KR" altLang="en-US" sz="32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9C2540C1-E981-4D5C-B653-18243E60E649}"/>
                </a:ext>
              </a:extLst>
            </p:cNvPr>
            <p:cNvSpPr txBox="1"/>
            <p:nvPr/>
          </p:nvSpPr>
          <p:spPr>
            <a:xfrm>
              <a:off x="2911792" y="4330939"/>
              <a:ext cx="1996914" cy="307776"/>
            </a:xfrm>
            <a:prstGeom prst="rect">
              <a:avLst/>
            </a:prstGeom>
            <a:noFill/>
          </p:spPr>
          <p:txBody>
            <a:bodyPr wrap="square" rtlCol="0">
              <a:spAutoFit/>
            </a:bodyPr>
            <a:lstStyle/>
            <a:p>
              <a:pPr algn="r" defTabSz="1219170" latinLnBrk="1"/>
              <a:endParaRPr lang="ko-KR" altLang="en-US" sz="14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sp>
        <p:nvSpPr>
          <p:cNvPr id="26" name="TextBox 25">
            <a:extLst>
              <a:ext uri="{FF2B5EF4-FFF2-40B4-BE49-F238E27FC236}">
                <a16:creationId xmlns:a16="http://schemas.microsoft.com/office/drawing/2014/main" id="{42157309-9E05-4C36-B74C-A8103EF1A570}"/>
              </a:ext>
            </a:extLst>
          </p:cNvPr>
          <p:cNvSpPr txBox="1"/>
          <p:nvPr/>
        </p:nvSpPr>
        <p:spPr>
          <a:xfrm>
            <a:off x="282400" y="4437019"/>
            <a:ext cx="4677288" cy="584775"/>
          </a:xfrm>
          <a:prstGeom prst="rect">
            <a:avLst/>
          </a:prstGeom>
          <a:noFill/>
        </p:spPr>
        <p:txBody>
          <a:bodyPr wrap="square" rtlCol="0">
            <a:spAutoFit/>
          </a:bodyPr>
          <a:lstStyle/>
          <a:p>
            <a:pPr defTabSz="1219170" latinLnBrk="1"/>
            <a:r>
              <a:rPr lang="en-US" altLang="ko-KR" sz="3200" b="1" dirty="0">
                <a:solidFill>
                  <a:prstClr val="black">
                    <a:lumMod val="75000"/>
                    <a:lumOff val="25000"/>
                  </a:prstClr>
                </a:solidFill>
                <a:latin typeface="Calibri" panose="020F0502020204030204"/>
                <a:ea typeface="맑은 고딕" panose="020B0503020000020004" pitchFamily="34" charset="-127"/>
                <a:cs typeface="Arial" pitchFamily="34" charset="0"/>
              </a:rPr>
              <a:t>↓↓ </a:t>
            </a:r>
            <a:r>
              <a:rPr lang="en-GB" sz="2400" b="1" dirty="0">
                <a:solidFill>
                  <a:prstClr val="black"/>
                </a:solidFill>
                <a:latin typeface="MinionPro-Regular"/>
              </a:rPr>
              <a:t> </a:t>
            </a:r>
            <a:r>
              <a:rPr lang="en-GB" sz="3200" b="1" dirty="0">
                <a:solidFill>
                  <a:prstClr val="black">
                    <a:lumMod val="75000"/>
                    <a:lumOff val="25000"/>
                  </a:prstClr>
                </a:solidFill>
                <a:latin typeface="Calibri" panose="020F0502020204030204"/>
                <a:ea typeface="맑은 고딕" panose="020B0503020000020004" pitchFamily="34" charset="-127"/>
                <a:cs typeface="Arial" pitchFamily="34" charset="0"/>
              </a:rPr>
              <a:t>caeruloplasmin level </a:t>
            </a:r>
          </a:p>
        </p:txBody>
      </p:sp>
      <p:sp>
        <p:nvSpPr>
          <p:cNvPr id="29" name="TextBox 28">
            <a:extLst>
              <a:ext uri="{FF2B5EF4-FFF2-40B4-BE49-F238E27FC236}">
                <a16:creationId xmlns:a16="http://schemas.microsoft.com/office/drawing/2014/main" id="{D9A378A8-91B4-41F8-9E78-2D8B91E4DCEF}"/>
              </a:ext>
            </a:extLst>
          </p:cNvPr>
          <p:cNvSpPr txBox="1"/>
          <p:nvPr/>
        </p:nvSpPr>
        <p:spPr>
          <a:xfrm>
            <a:off x="164078" y="5690942"/>
            <a:ext cx="4445689" cy="584775"/>
          </a:xfrm>
          <a:prstGeom prst="rect">
            <a:avLst/>
          </a:prstGeom>
          <a:noFill/>
        </p:spPr>
        <p:txBody>
          <a:bodyPr wrap="square" rtlCol="0">
            <a:spAutoFit/>
          </a:bodyPr>
          <a:lstStyle/>
          <a:p>
            <a:pPr algn="r" defTabSz="1219170" latinLnBrk="1">
              <a:defRPr/>
            </a:pPr>
            <a:r>
              <a:rPr lang="en-US" altLang="ko-KR" sz="3200" b="1" dirty="0">
                <a:solidFill>
                  <a:prstClr val="black">
                    <a:lumMod val="75000"/>
                    <a:lumOff val="25000"/>
                  </a:prstClr>
                </a:solidFill>
                <a:latin typeface="Calibri" panose="020F0502020204030204"/>
                <a:ea typeface="맑은 고딕" panose="020B0503020000020004" pitchFamily="34" charset="-127"/>
                <a:cs typeface="Arial" pitchFamily="34" charset="0"/>
              </a:rPr>
              <a:t>↓↓ Serum Copper </a:t>
            </a:r>
            <a:endParaRPr lang="ko-KR" altLang="en-US" sz="32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cxnSp>
        <p:nvCxnSpPr>
          <p:cNvPr id="31" name="Elbow Connector 125">
            <a:extLst>
              <a:ext uri="{FF2B5EF4-FFF2-40B4-BE49-F238E27FC236}">
                <a16:creationId xmlns:a16="http://schemas.microsoft.com/office/drawing/2014/main" id="{41F6C7FF-1316-4662-8CCE-3920311407C9}"/>
              </a:ext>
            </a:extLst>
          </p:cNvPr>
          <p:cNvCxnSpPr>
            <a:cxnSpLocks/>
            <a:stCxn id="17" idx="0"/>
          </p:cNvCxnSpPr>
          <p:nvPr/>
        </p:nvCxnSpPr>
        <p:spPr>
          <a:xfrm rot="16200000" flipV="1">
            <a:off x="4515176" y="2603028"/>
            <a:ext cx="340651" cy="1433195"/>
          </a:xfrm>
          <a:prstGeom prst="bentConnector2">
            <a:avLst/>
          </a:prstGeom>
          <a:ln w="254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126">
            <a:extLst>
              <a:ext uri="{FF2B5EF4-FFF2-40B4-BE49-F238E27FC236}">
                <a16:creationId xmlns:a16="http://schemas.microsoft.com/office/drawing/2014/main" id="{F681BF12-9372-421E-990A-A54AE1E966FB}"/>
              </a:ext>
            </a:extLst>
          </p:cNvPr>
          <p:cNvCxnSpPr>
            <a:cxnSpLocks/>
            <a:stCxn id="15" idx="0"/>
          </p:cNvCxnSpPr>
          <p:nvPr/>
        </p:nvCxnSpPr>
        <p:spPr>
          <a:xfrm rot="16200000" flipV="1">
            <a:off x="4798861" y="1945587"/>
            <a:ext cx="1369747" cy="1718980"/>
          </a:xfrm>
          <a:prstGeom prst="bentConnector2">
            <a:avLst/>
          </a:prstGeom>
          <a:ln w="254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127">
            <a:extLst>
              <a:ext uri="{FF2B5EF4-FFF2-40B4-BE49-F238E27FC236}">
                <a16:creationId xmlns:a16="http://schemas.microsoft.com/office/drawing/2014/main" id="{80D0A0F7-79D6-444A-9A9C-41D0539D198A}"/>
              </a:ext>
            </a:extLst>
          </p:cNvPr>
          <p:cNvCxnSpPr>
            <a:cxnSpLocks/>
            <a:stCxn id="16" idx="2"/>
            <a:endCxn id="26" idx="3"/>
          </p:cNvCxnSpPr>
          <p:nvPr/>
        </p:nvCxnSpPr>
        <p:spPr>
          <a:xfrm rot="5400000">
            <a:off x="4982014" y="4345741"/>
            <a:ext cx="361340" cy="405992"/>
          </a:xfrm>
          <a:prstGeom prst="bentConnector2">
            <a:avLst/>
          </a:prstGeom>
          <a:ln w="254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128">
            <a:extLst>
              <a:ext uri="{FF2B5EF4-FFF2-40B4-BE49-F238E27FC236}">
                <a16:creationId xmlns:a16="http://schemas.microsoft.com/office/drawing/2014/main" id="{4D93B356-5731-4338-95DC-857D7AD1A189}"/>
              </a:ext>
            </a:extLst>
          </p:cNvPr>
          <p:cNvCxnSpPr>
            <a:cxnSpLocks/>
            <a:stCxn id="14" idx="2"/>
            <a:endCxn id="29" idx="3"/>
          </p:cNvCxnSpPr>
          <p:nvPr/>
        </p:nvCxnSpPr>
        <p:spPr>
          <a:xfrm rot="5400000">
            <a:off x="4650655" y="4327179"/>
            <a:ext cx="1615263" cy="1697038"/>
          </a:xfrm>
          <a:prstGeom prst="bentConnector2">
            <a:avLst/>
          </a:prstGeom>
          <a:ln w="254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9F05298-8373-4E48-B0ED-A3CD3E8B85EC}"/>
              </a:ext>
            </a:extLst>
          </p:cNvPr>
          <p:cNvSpPr txBox="1"/>
          <p:nvPr/>
        </p:nvSpPr>
        <p:spPr>
          <a:xfrm>
            <a:off x="997181" y="1892117"/>
            <a:ext cx="4473265" cy="1200329"/>
          </a:xfrm>
          <a:prstGeom prst="rect">
            <a:avLst/>
          </a:prstGeom>
          <a:noFill/>
        </p:spPr>
        <p:txBody>
          <a:bodyPr wrap="square" rtlCol="0">
            <a:spAutoFit/>
          </a:bodyPr>
          <a:lstStyle/>
          <a:p>
            <a:pPr defTabSz="1219170" latinLnBrk="1"/>
            <a:r>
              <a:rPr lang="en-GB" sz="3200" b="1" dirty="0">
                <a:solidFill>
                  <a:prstClr val="black">
                    <a:lumMod val="75000"/>
                    <a:lumOff val="25000"/>
                  </a:prstClr>
                </a:solidFill>
                <a:latin typeface="Calibri" panose="020F0502020204030204"/>
                <a:ea typeface="맑은 고딕" panose="020B0503020000020004" pitchFamily="34" charset="-127"/>
                <a:cs typeface="Arial" pitchFamily="34" charset="0"/>
              </a:rPr>
              <a:t>↑↑ Urinary copper</a:t>
            </a:r>
          </a:p>
          <a:p>
            <a:pPr defTabSz="1219170" latinLnBrk="1"/>
            <a:r>
              <a:rPr lang="en-GB" altLang="ko-KR" sz="1600" b="1" dirty="0">
                <a:solidFill>
                  <a:prstClr val="black">
                    <a:lumMod val="75000"/>
                    <a:lumOff val="25000"/>
                  </a:prstClr>
                </a:solidFill>
                <a:latin typeface="Calibri" panose="020F0502020204030204"/>
                <a:ea typeface="맑은 고딕" panose="020B0503020000020004" pitchFamily="34" charset="-127"/>
                <a:cs typeface="Arial" pitchFamily="34" charset="0"/>
              </a:rPr>
              <a:t>(</a:t>
            </a:r>
            <a:r>
              <a:rPr lang="el-GR" sz="1600" dirty="0">
                <a:solidFill>
                  <a:prstClr val="black"/>
                </a:solidFill>
                <a:latin typeface="HelveticaNeueLTStd-Roman"/>
              </a:rPr>
              <a:t>100–1000 </a:t>
            </a:r>
            <a:r>
              <a:rPr lang="el-GR" sz="1600" dirty="0">
                <a:solidFill>
                  <a:prstClr val="black"/>
                </a:solidFill>
                <a:latin typeface="TnQ"/>
              </a:rPr>
              <a:t>μ</a:t>
            </a:r>
            <a:r>
              <a:rPr lang="en-GB" sz="1600" dirty="0">
                <a:solidFill>
                  <a:prstClr val="black"/>
                </a:solidFill>
                <a:latin typeface="HelveticaNeueLTStd-Roman"/>
              </a:rPr>
              <a:t>g</a:t>
            </a:r>
            <a:r>
              <a:rPr lang="en-GB" sz="1600" b="1" dirty="0">
                <a:solidFill>
                  <a:prstClr val="black">
                    <a:lumMod val="75000"/>
                    <a:lumOff val="25000"/>
                  </a:prstClr>
                </a:solidFill>
                <a:latin typeface="Calibri" panose="020F0502020204030204"/>
                <a:ea typeface="맑은 고딕" panose="020B0503020000020004" pitchFamily="34" charset="-127"/>
                <a:cs typeface="Arial" pitchFamily="34" charset="0"/>
              </a:rPr>
              <a:t>/day) normal &lt; 40</a:t>
            </a:r>
            <a:endParaRPr lang="ko-KR" altLang="en-US" sz="16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a:p>
            <a:pPr defTabSz="1219170" latinLnBrk="1"/>
            <a:endParaRPr lang="en-GB" sz="2400" dirty="0">
              <a:solidFill>
                <a:prstClr val="black"/>
              </a:solidFill>
              <a:latin typeface="Calibri" panose="020F0502020204030204"/>
            </a:endParaRPr>
          </a:p>
        </p:txBody>
      </p:sp>
    </p:spTree>
    <p:extLst>
      <p:ext uri="{BB962C8B-B14F-4D97-AF65-F5344CB8AC3E}">
        <p14:creationId xmlns:p14="http://schemas.microsoft.com/office/powerpoint/2010/main" val="137188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B101-FA02-4788-B970-244DA303C9AE}"/>
              </a:ext>
            </a:extLst>
          </p:cNvPr>
          <p:cNvSpPr/>
          <p:nvPr/>
        </p:nvSpPr>
        <p:spPr>
          <a:xfrm>
            <a:off x="-2041" y="0"/>
            <a:ext cx="12192000" cy="6858000"/>
          </a:xfrm>
          <a:prstGeom prst="rect">
            <a:avLst/>
          </a:prstGeom>
          <a:solidFill>
            <a:srgbClr val="EEE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GB" sz="2400">
              <a:solidFill>
                <a:prstClr val="white"/>
              </a:solidFill>
              <a:latin typeface="Calibri" panose="020F0502020204030204"/>
            </a:endParaRPr>
          </a:p>
        </p:txBody>
      </p:sp>
      <p:sp>
        <p:nvSpPr>
          <p:cNvPr id="2" name="Text Placeholder 1"/>
          <p:cNvSpPr>
            <a:spLocks noGrp="1"/>
          </p:cNvSpPr>
          <p:nvPr>
            <p:ph type="body" sz="quarter" idx="10"/>
          </p:nvPr>
        </p:nvSpPr>
        <p:spPr/>
        <p:txBody>
          <a:bodyPr>
            <a:normAutofit fontScale="92500" lnSpcReduction="10000"/>
          </a:bodyPr>
          <a:lstStyle/>
          <a:p>
            <a:r>
              <a:rPr lang="en-US" b="1" dirty="0"/>
              <a:t>Management &amp; Prognosis </a:t>
            </a:r>
          </a:p>
        </p:txBody>
      </p:sp>
      <p:grpSp>
        <p:nvGrpSpPr>
          <p:cNvPr id="5" name="Group 4">
            <a:extLst>
              <a:ext uri="{FF2B5EF4-FFF2-40B4-BE49-F238E27FC236}">
                <a16:creationId xmlns:a16="http://schemas.microsoft.com/office/drawing/2014/main" id="{AEE80F60-48CD-4349-B5E4-1719264B67C0}"/>
              </a:ext>
            </a:extLst>
          </p:cNvPr>
          <p:cNvGrpSpPr/>
          <p:nvPr/>
        </p:nvGrpSpPr>
        <p:grpSpPr>
          <a:xfrm>
            <a:off x="5648789" y="3735133"/>
            <a:ext cx="883479" cy="883479"/>
            <a:chOff x="3912982" y="3339018"/>
            <a:chExt cx="1307090" cy="1307090"/>
          </a:xfrm>
        </p:grpSpPr>
        <p:sp>
          <p:nvSpPr>
            <p:cNvPr id="6" name="Oval 5">
              <a:extLst>
                <a:ext uri="{FF2B5EF4-FFF2-40B4-BE49-F238E27FC236}">
                  <a16:creationId xmlns:a16="http://schemas.microsoft.com/office/drawing/2014/main" id="{DBD8DA08-954A-4096-A335-D2EDA1EF44BB}"/>
                </a:ext>
              </a:extLst>
            </p:cNvPr>
            <p:cNvSpPr/>
            <p:nvPr/>
          </p:nvSpPr>
          <p:spPr>
            <a:xfrm>
              <a:off x="3912982" y="3339018"/>
              <a:ext cx="1307090" cy="13070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white"/>
                </a:solidFill>
                <a:latin typeface="Calibri" panose="020F0502020204030204"/>
                <a:ea typeface="맑은 고딕" panose="020B0503020000020004" pitchFamily="34" charset="-127"/>
              </a:endParaRPr>
            </a:p>
          </p:txBody>
        </p:sp>
        <p:sp>
          <p:nvSpPr>
            <p:cNvPr id="7" name="Oval 6">
              <a:extLst>
                <a:ext uri="{FF2B5EF4-FFF2-40B4-BE49-F238E27FC236}">
                  <a16:creationId xmlns:a16="http://schemas.microsoft.com/office/drawing/2014/main" id="{E475B1D2-BC75-46F2-ABC3-FC322A1A1471}"/>
                </a:ext>
              </a:extLst>
            </p:cNvPr>
            <p:cNvSpPr/>
            <p:nvPr/>
          </p:nvSpPr>
          <p:spPr>
            <a:xfrm>
              <a:off x="4144138" y="3576556"/>
              <a:ext cx="840739" cy="84073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white"/>
                </a:solidFill>
                <a:latin typeface="Calibri" panose="020F0502020204030204"/>
                <a:ea typeface="맑은 고딕" panose="020B0503020000020004" pitchFamily="34" charset="-127"/>
              </a:endParaRPr>
            </a:p>
          </p:txBody>
        </p:sp>
      </p:grpSp>
      <p:sp>
        <p:nvSpPr>
          <p:cNvPr id="8" name="Rectangle 10">
            <a:extLst>
              <a:ext uri="{FF2B5EF4-FFF2-40B4-BE49-F238E27FC236}">
                <a16:creationId xmlns:a16="http://schemas.microsoft.com/office/drawing/2014/main" id="{E42A27B8-A954-4F36-9AAA-C40F0723A567}"/>
              </a:ext>
            </a:extLst>
          </p:cNvPr>
          <p:cNvSpPr/>
          <p:nvPr/>
        </p:nvSpPr>
        <p:spPr>
          <a:xfrm>
            <a:off x="5417551" y="2712620"/>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white"/>
              </a:solidFill>
              <a:latin typeface="Calibri" panose="020F0502020204030204"/>
              <a:ea typeface="맑은 고딕" panose="020B0503020000020004" pitchFamily="34" charset="-127"/>
            </a:endParaRPr>
          </a:p>
        </p:txBody>
      </p:sp>
      <p:sp>
        <p:nvSpPr>
          <p:cNvPr id="9" name="TextBox 8">
            <a:extLst>
              <a:ext uri="{FF2B5EF4-FFF2-40B4-BE49-F238E27FC236}">
                <a16:creationId xmlns:a16="http://schemas.microsoft.com/office/drawing/2014/main" id="{294831F3-7104-4998-9134-A4ED628FC963}"/>
              </a:ext>
            </a:extLst>
          </p:cNvPr>
          <p:cNvSpPr txBox="1"/>
          <p:nvPr/>
        </p:nvSpPr>
        <p:spPr>
          <a:xfrm>
            <a:off x="2665011" y="1068144"/>
            <a:ext cx="7463435" cy="461665"/>
          </a:xfrm>
          <a:prstGeom prst="rect">
            <a:avLst/>
          </a:prstGeom>
          <a:noFill/>
        </p:spPr>
        <p:txBody>
          <a:bodyPr wrap="square" rtlCol="0">
            <a:spAutoFit/>
          </a:bodyPr>
          <a:lstStyle/>
          <a:p>
            <a:pPr algn="ctr" defTabSz="1219170" latinLnBrk="1"/>
            <a:r>
              <a:rPr lang="en-US" altLang="ko-KR" sz="2400" dirty="0">
                <a:solidFill>
                  <a:prstClr val="black"/>
                </a:solidFill>
                <a:latin typeface="HelveticaNeueLTStd-Roman"/>
                <a:ea typeface="맑은 고딕" panose="020B0503020000020004" pitchFamily="34" charset="-127"/>
              </a:rPr>
              <a:t>Life long treating with </a:t>
            </a:r>
            <a:r>
              <a:rPr lang="en-GB" sz="2400" dirty="0">
                <a:solidFill>
                  <a:prstClr val="black"/>
                </a:solidFill>
                <a:latin typeface="HelveticaNeueLTStd-Roman"/>
              </a:rPr>
              <a:t>copper</a:t>
            </a:r>
            <a:r>
              <a:rPr lang="en-US" altLang="ko-KR" sz="2400" dirty="0">
                <a:solidFill>
                  <a:prstClr val="black"/>
                </a:solidFill>
                <a:latin typeface="HelveticaNeueLTStd-Roman"/>
                <a:ea typeface="맑은 고딕" panose="020B0503020000020004" pitchFamily="34" charset="-127"/>
              </a:rPr>
              <a:t> </a:t>
            </a:r>
            <a:r>
              <a:rPr lang="en-GB" sz="2400" dirty="0">
                <a:solidFill>
                  <a:prstClr val="black"/>
                </a:solidFill>
                <a:latin typeface="HelveticaNeueLTStd-Roman"/>
              </a:rPr>
              <a:t>chelating Agent</a:t>
            </a:r>
            <a:endParaRPr lang="ko-KR" altLang="en-US" sz="14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cxnSp>
        <p:nvCxnSpPr>
          <p:cNvPr id="10" name="Straight Connector 9">
            <a:extLst>
              <a:ext uri="{FF2B5EF4-FFF2-40B4-BE49-F238E27FC236}">
                <a16:creationId xmlns:a16="http://schemas.microsoft.com/office/drawing/2014/main" id="{F2C6A1EF-AF28-4EBB-A03E-BCD89FE4FDF2}"/>
              </a:ext>
            </a:extLst>
          </p:cNvPr>
          <p:cNvCxnSpPr/>
          <p:nvPr/>
        </p:nvCxnSpPr>
        <p:spPr>
          <a:xfrm>
            <a:off x="6096002" y="2389172"/>
            <a:ext cx="1" cy="37444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ight Arrow 9">
            <a:extLst>
              <a:ext uri="{FF2B5EF4-FFF2-40B4-BE49-F238E27FC236}">
                <a16:creationId xmlns:a16="http://schemas.microsoft.com/office/drawing/2014/main" id="{B44F0193-36AB-42F4-8925-AA8479CA178D}"/>
              </a:ext>
            </a:extLst>
          </p:cNvPr>
          <p:cNvSpPr/>
          <p:nvPr/>
        </p:nvSpPr>
        <p:spPr>
          <a:xfrm>
            <a:off x="5426736" y="2371588"/>
            <a:ext cx="2592000" cy="136815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dirty="0">
              <a:solidFill>
                <a:prstClr val="white"/>
              </a:solidFill>
              <a:latin typeface="Calibri" panose="020F0502020204030204"/>
              <a:ea typeface="맑은 고딕" panose="020B0503020000020004" pitchFamily="34" charset="-127"/>
            </a:endParaRPr>
          </a:p>
        </p:txBody>
      </p:sp>
      <p:grpSp>
        <p:nvGrpSpPr>
          <p:cNvPr id="12" name="Group 11">
            <a:extLst>
              <a:ext uri="{FF2B5EF4-FFF2-40B4-BE49-F238E27FC236}">
                <a16:creationId xmlns:a16="http://schemas.microsoft.com/office/drawing/2014/main" id="{69CDA963-934C-4EAE-93AD-F323D1D72050}"/>
              </a:ext>
            </a:extLst>
          </p:cNvPr>
          <p:cNvGrpSpPr/>
          <p:nvPr/>
        </p:nvGrpSpPr>
        <p:grpSpPr>
          <a:xfrm flipH="1" flipV="1">
            <a:off x="4187635" y="4181235"/>
            <a:ext cx="2592000" cy="1814320"/>
            <a:chOff x="4045951" y="2348472"/>
            <a:chExt cx="2592000" cy="1814320"/>
          </a:xfrm>
        </p:grpSpPr>
        <p:sp>
          <p:nvSpPr>
            <p:cNvPr id="13" name="Rectangle 10">
              <a:extLst>
                <a:ext uri="{FF2B5EF4-FFF2-40B4-BE49-F238E27FC236}">
                  <a16:creationId xmlns:a16="http://schemas.microsoft.com/office/drawing/2014/main" id="{03952096-D7A9-4261-BBD1-51C25C3AF1E7}"/>
                </a:ext>
              </a:extLst>
            </p:cNvPr>
            <p:cNvSpPr/>
            <p:nvPr/>
          </p:nvSpPr>
          <p:spPr>
            <a:xfrm>
              <a:off x="4045951" y="2680712"/>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white"/>
                </a:solidFill>
                <a:latin typeface="Calibri" panose="020F0502020204030204"/>
                <a:ea typeface="맑은 고딕" panose="020B0503020000020004" pitchFamily="34" charset="-127"/>
              </a:endParaRPr>
            </a:p>
          </p:txBody>
        </p:sp>
        <p:sp>
          <p:nvSpPr>
            <p:cNvPr id="14" name="Right Arrow 40">
              <a:extLst>
                <a:ext uri="{FF2B5EF4-FFF2-40B4-BE49-F238E27FC236}">
                  <a16:creationId xmlns:a16="http://schemas.microsoft.com/office/drawing/2014/main" id="{28E73B35-C425-48E6-BE83-308B927206B7}"/>
                </a:ext>
              </a:extLst>
            </p:cNvPr>
            <p:cNvSpPr/>
            <p:nvPr/>
          </p:nvSpPr>
          <p:spPr>
            <a:xfrm>
              <a:off x="4045951" y="2348472"/>
              <a:ext cx="2592000" cy="1368152"/>
            </a:xfrm>
            <a:prstGeom prst="rightArrow">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dirty="0">
                <a:solidFill>
                  <a:prstClr val="white"/>
                </a:solidFill>
                <a:latin typeface="Calibri" panose="020F0502020204030204"/>
                <a:ea typeface="맑은 고딕" panose="020B0503020000020004" pitchFamily="34" charset="-127"/>
              </a:endParaRPr>
            </a:p>
          </p:txBody>
        </p:sp>
      </p:grpSp>
      <p:graphicFrame>
        <p:nvGraphicFramePr>
          <p:cNvPr id="15" name="Chart 14">
            <a:extLst>
              <a:ext uri="{FF2B5EF4-FFF2-40B4-BE49-F238E27FC236}">
                <a16:creationId xmlns:a16="http://schemas.microsoft.com/office/drawing/2014/main" id="{FD4148BF-F590-4DD7-AC5B-01E12D1BC4A2}"/>
              </a:ext>
            </a:extLst>
          </p:cNvPr>
          <p:cNvGraphicFramePr/>
          <p:nvPr/>
        </p:nvGraphicFramePr>
        <p:xfrm>
          <a:off x="8719809" y="2260700"/>
          <a:ext cx="2322596" cy="1584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oup 15">
            <a:extLst>
              <a:ext uri="{FF2B5EF4-FFF2-40B4-BE49-F238E27FC236}">
                <a16:creationId xmlns:a16="http://schemas.microsoft.com/office/drawing/2014/main" id="{53958A74-558A-4553-A79D-6BCE1D828571}"/>
              </a:ext>
            </a:extLst>
          </p:cNvPr>
          <p:cNvGrpSpPr/>
          <p:nvPr/>
        </p:nvGrpSpPr>
        <p:grpSpPr>
          <a:xfrm>
            <a:off x="8208235" y="3901340"/>
            <a:ext cx="3840423" cy="2050071"/>
            <a:chOff x="415293" y="2708920"/>
            <a:chExt cx="2434282" cy="2050074"/>
          </a:xfrm>
        </p:grpSpPr>
        <p:sp>
          <p:nvSpPr>
            <p:cNvPr id="17" name="Rounded Rectangle 49">
              <a:extLst>
                <a:ext uri="{FF2B5EF4-FFF2-40B4-BE49-F238E27FC236}">
                  <a16:creationId xmlns:a16="http://schemas.microsoft.com/office/drawing/2014/main" id="{0050AC62-59FA-4E6C-99B7-900FDC395118}"/>
                </a:ext>
              </a:extLst>
            </p:cNvPr>
            <p:cNvSpPr/>
            <p:nvPr/>
          </p:nvSpPr>
          <p:spPr>
            <a:xfrm>
              <a:off x="611560" y="2708920"/>
              <a:ext cx="1728192" cy="379785"/>
            </a:xfrm>
            <a:prstGeom prst="roundRect">
              <a:avLst>
                <a:gd name="adj" fmla="val 50000"/>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white"/>
                </a:solidFill>
                <a:latin typeface="Calibri" panose="020F0502020204030204"/>
                <a:ea typeface="맑은 고딕" panose="020B0503020000020004" pitchFamily="34" charset="-127"/>
              </a:endParaRPr>
            </a:p>
          </p:txBody>
        </p:sp>
        <p:sp>
          <p:nvSpPr>
            <p:cNvPr id="18" name="TextBox 17">
              <a:extLst>
                <a:ext uri="{FF2B5EF4-FFF2-40B4-BE49-F238E27FC236}">
                  <a16:creationId xmlns:a16="http://schemas.microsoft.com/office/drawing/2014/main" id="{AE73E745-BAE8-48AF-AFFB-541E38135802}"/>
                </a:ext>
              </a:extLst>
            </p:cNvPr>
            <p:cNvSpPr txBox="1"/>
            <p:nvPr/>
          </p:nvSpPr>
          <p:spPr>
            <a:xfrm>
              <a:off x="415293" y="3271534"/>
              <a:ext cx="2434282" cy="1487460"/>
            </a:xfrm>
            <a:prstGeom prst="rect">
              <a:avLst/>
            </a:prstGeom>
            <a:noFill/>
          </p:spPr>
          <p:txBody>
            <a:bodyPr wrap="square" rtlCol="0">
              <a:spAutoFit/>
            </a:bodyPr>
            <a:lstStyle/>
            <a:p>
              <a:pPr marL="380990" indent="-380990" defTabSz="1219170" latinLnBrk="1">
                <a:buFont typeface="Wingdings" panose="05000000000000000000" pitchFamily="2" charset="2"/>
                <a:buChar char="§"/>
              </a:pPr>
              <a:r>
                <a:rPr lang="en-GB" sz="2400" i="1" dirty="0" err="1">
                  <a:solidFill>
                    <a:prstClr val="black"/>
                  </a:solidFill>
                  <a:latin typeface="HelveticaNeueLTStd-BdIt"/>
                </a:rPr>
                <a:t>Trientine</a:t>
              </a:r>
              <a:r>
                <a:rPr lang="en-GB" sz="2400" i="1" dirty="0">
                  <a:solidFill>
                    <a:prstClr val="black"/>
                  </a:solidFill>
                  <a:latin typeface="HelveticaNeueLTStd-BdIt"/>
                </a:rPr>
                <a:t> </a:t>
              </a:r>
              <a:r>
                <a:rPr lang="en-GB" sz="2400" b="0" i="0" dirty="0">
                  <a:solidFill>
                    <a:srgbClr val="212529"/>
                  </a:solidFill>
                  <a:effectLst/>
                  <a:latin typeface="system-ui"/>
                </a:rPr>
                <a:t>hydrochloride</a:t>
              </a:r>
              <a:r>
                <a:rPr lang="en-GB" sz="2400" i="1" dirty="0">
                  <a:solidFill>
                    <a:prstClr val="black"/>
                  </a:solidFill>
                  <a:latin typeface="HelveticaNeueLTStd-BdIt"/>
                </a:rPr>
                <a:t>: </a:t>
              </a:r>
            </a:p>
            <a:p>
              <a:pPr marL="380990" indent="-380990" defTabSz="1219170" latinLnBrk="1">
                <a:buFont typeface="Wingdings" panose="05000000000000000000" pitchFamily="2" charset="2"/>
                <a:buChar char="§"/>
              </a:pPr>
              <a:r>
                <a:rPr lang="en-GB" sz="2400" i="1" dirty="0">
                  <a:solidFill>
                    <a:prstClr val="black"/>
                  </a:solidFill>
                  <a:latin typeface="HelveticaNeueLTStd-BdIt"/>
                </a:rPr>
                <a:t>zinc acetate (Children)</a:t>
              </a:r>
            </a:p>
            <a:p>
              <a:pPr defTabSz="1219170" latinLnBrk="1"/>
              <a:r>
                <a:rPr lang="en-GB" altLang="ko-KR" sz="2133" i="1" dirty="0">
                  <a:solidFill>
                    <a:prstClr val="black">
                      <a:lumMod val="75000"/>
                      <a:lumOff val="25000"/>
                    </a:prstClr>
                  </a:solidFill>
                  <a:latin typeface="HelveticaNeueLTStd-BdIt"/>
                  <a:ea typeface="맑은 고딕" panose="020B0503020000020004" pitchFamily="34" charset="-127"/>
                  <a:cs typeface="Arial" pitchFamily="34" charset="0"/>
                </a:rPr>
                <a:t>↓ Dietary copper : </a:t>
              </a:r>
              <a:r>
                <a:rPr lang="en-GB" sz="2133" dirty="0">
                  <a:solidFill>
                    <a:prstClr val="black"/>
                  </a:solidFill>
                  <a:latin typeface="HelveticaNeueLTStd-Roman"/>
                </a:rPr>
                <a:t>chocolate &amp; peanuts</a:t>
              </a: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2EF4A3C6-17CA-43E9-90C9-783ECA2E4697}"/>
                </a:ext>
              </a:extLst>
            </p:cNvPr>
            <p:cNvSpPr txBox="1"/>
            <p:nvPr/>
          </p:nvSpPr>
          <p:spPr>
            <a:xfrm>
              <a:off x="665833" y="2744923"/>
              <a:ext cx="1619647" cy="307777"/>
            </a:xfrm>
            <a:prstGeom prst="rect">
              <a:avLst/>
            </a:prstGeom>
            <a:noFill/>
          </p:spPr>
          <p:txBody>
            <a:bodyPr wrap="square" rtlCol="0">
              <a:spAutoFit/>
            </a:bodyPr>
            <a:lstStyle/>
            <a:p>
              <a:pPr algn="ctr" defTabSz="1219170" latinLnBrk="1"/>
              <a:r>
                <a:rPr lang="en-US" altLang="ko-KR" sz="1400" b="1" dirty="0">
                  <a:solidFill>
                    <a:prstClr val="white"/>
                  </a:solidFill>
                  <a:latin typeface="Calibri" panose="020F0502020204030204"/>
                  <a:ea typeface="맑은 고딕" panose="020B0503020000020004" pitchFamily="34" charset="-127"/>
                  <a:cs typeface="Arial" pitchFamily="34" charset="0"/>
                </a:rPr>
                <a:t>Other drugs</a:t>
              </a:r>
              <a:endParaRPr lang="ko-KR" altLang="en-US" sz="1400" b="1" dirty="0">
                <a:solidFill>
                  <a:prstClr val="white"/>
                </a:solidFill>
                <a:latin typeface="Calibri" panose="020F0502020204030204"/>
                <a:ea typeface="맑은 고딕" panose="020B0503020000020004" pitchFamily="34" charset="-127"/>
                <a:cs typeface="Arial" pitchFamily="34" charset="0"/>
              </a:endParaRPr>
            </a:p>
          </p:txBody>
        </p:sp>
      </p:grpSp>
      <p:grpSp>
        <p:nvGrpSpPr>
          <p:cNvPr id="20" name="Group 19">
            <a:extLst>
              <a:ext uri="{FF2B5EF4-FFF2-40B4-BE49-F238E27FC236}">
                <a16:creationId xmlns:a16="http://schemas.microsoft.com/office/drawing/2014/main" id="{C4AA5AC7-6A04-4E14-A275-69750A8C0804}"/>
              </a:ext>
            </a:extLst>
          </p:cNvPr>
          <p:cNvGrpSpPr/>
          <p:nvPr/>
        </p:nvGrpSpPr>
        <p:grpSpPr>
          <a:xfrm>
            <a:off x="441153" y="1586449"/>
            <a:ext cx="4420108" cy="3809851"/>
            <a:chOff x="507746" y="2458276"/>
            <a:chExt cx="2490487" cy="3269959"/>
          </a:xfrm>
        </p:grpSpPr>
        <p:sp>
          <p:nvSpPr>
            <p:cNvPr id="21" name="Rounded Rectangle 54">
              <a:extLst>
                <a:ext uri="{FF2B5EF4-FFF2-40B4-BE49-F238E27FC236}">
                  <a16:creationId xmlns:a16="http://schemas.microsoft.com/office/drawing/2014/main" id="{3B79203C-9CCC-4095-891E-9BB6D1CDA5CA}"/>
                </a:ext>
              </a:extLst>
            </p:cNvPr>
            <p:cNvSpPr/>
            <p:nvPr/>
          </p:nvSpPr>
          <p:spPr>
            <a:xfrm>
              <a:off x="507746" y="2469100"/>
              <a:ext cx="2157723" cy="699637"/>
            </a:xfrm>
            <a:prstGeom prst="roundRect">
              <a:avLst>
                <a:gd name="adj" fmla="val 50000"/>
              </a:avLst>
            </a:prstGeom>
            <a:solidFill>
              <a:schemeClr val="accent2"/>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700">
                <a:solidFill>
                  <a:prstClr val="white"/>
                </a:solidFill>
                <a:latin typeface="Calibri" panose="020F0502020204030204"/>
                <a:ea typeface="맑은 고딕" panose="020B0503020000020004" pitchFamily="34" charset="-127"/>
              </a:endParaRPr>
            </a:p>
          </p:txBody>
        </p:sp>
        <p:sp>
          <p:nvSpPr>
            <p:cNvPr id="22" name="TextBox 21">
              <a:extLst>
                <a:ext uri="{FF2B5EF4-FFF2-40B4-BE49-F238E27FC236}">
                  <a16:creationId xmlns:a16="http://schemas.microsoft.com/office/drawing/2014/main" id="{508978ED-2617-40C8-A4DB-A365F9662327}"/>
                </a:ext>
              </a:extLst>
            </p:cNvPr>
            <p:cNvSpPr txBox="1"/>
            <p:nvPr/>
          </p:nvSpPr>
          <p:spPr>
            <a:xfrm>
              <a:off x="539552" y="3271531"/>
              <a:ext cx="2458681" cy="2456704"/>
            </a:xfrm>
            <a:prstGeom prst="rect">
              <a:avLst/>
            </a:prstGeom>
            <a:noFill/>
          </p:spPr>
          <p:txBody>
            <a:bodyPr wrap="square" rtlCol="0">
              <a:spAutoFit/>
            </a:bodyPr>
            <a:lstStyle/>
            <a:p>
              <a:pPr defTabSz="1219170" latinLnBrk="1"/>
              <a:r>
                <a:rPr lang="en-GB" sz="2400" dirty="0">
                  <a:solidFill>
                    <a:prstClr val="black"/>
                  </a:solidFill>
                  <a:latin typeface="HelveticaNeueLTStd-Roman"/>
                </a:rPr>
                <a:t>Dose: 1–1.5 g daily</a:t>
              </a:r>
            </a:p>
            <a:p>
              <a:pPr defTabSz="1219170" latinLnBrk="1"/>
              <a:r>
                <a:rPr lang="en-GB" altLang="ko-KR" sz="2400" dirty="0">
                  <a:solidFill>
                    <a:prstClr val="black">
                      <a:lumMod val="75000"/>
                      <a:lumOff val="25000"/>
                    </a:prstClr>
                  </a:solidFill>
                  <a:latin typeface="HelveticaNeueLTStd-Roman"/>
                  <a:ea typeface="맑은 고딕" panose="020B0503020000020004" pitchFamily="34" charset="-127"/>
                  <a:cs typeface="Arial" pitchFamily="34" charset="0"/>
                </a:rPr>
                <a:t>Monitor: </a:t>
              </a:r>
              <a:r>
                <a:rPr lang="en-GB" sz="2400" dirty="0">
                  <a:solidFill>
                    <a:prstClr val="black"/>
                  </a:solidFill>
                  <a:latin typeface="HelveticaNeueLTStd-Roman"/>
                </a:rPr>
                <a:t>Urinary copper levels</a:t>
              </a:r>
            </a:p>
            <a:p>
              <a:pPr defTabSz="1219170" latinLnBrk="1"/>
              <a:r>
                <a:rPr lang="en-GB" altLang="ko-KR" sz="2400" dirty="0">
                  <a:solidFill>
                    <a:prstClr val="black">
                      <a:lumMod val="75000"/>
                      <a:lumOff val="25000"/>
                    </a:prstClr>
                  </a:solidFill>
                  <a:latin typeface="HelveticaNeueLTStd-Roman"/>
                  <a:ea typeface="맑은 고딕" panose="020B0503020000020004" pitchFamily="34" charset="-127"/>
                  <a:cs typeface="Arial" pitchFamily="34" charset="0"/>
                </a:rPr>
                <a:t>Side/effects</a:t>
              </a:r>
            </a:p>
            <a:p>
              <a:pPr marL="228594" indent="-228594" defTabSz="1219170" latinLnBrk="1">
                <a:buFont typeface="Wingdings" panose="05000000000000000000" pitchFamily="2" charset="2"/>
                <a:buChar char="Ø"/>
              </a:pPr>
              <a:r>
                <a:rPr lang="en-GB" altLang="ko-KR" sz="2400" dirty="0" err="1">
                  <a:solidFill>
                    <a:prstClr val="black"/>
                  </a:solidFill>
                  <a:latin typeface="HelveticaNeueLTStd-Roman"/>
                </a:rPr>
                <a:t>Proteniuria</a:t>
              </a:r>
              <a:endParaRPr lang="en-GB" altLang="ko-KR" sz="2400" dirty="0">
                <a:solidFill>
                  <a:prstClr val="black"/>
                </a:solidFill>
                <a:latin typeface="HelveticaNeueLTStd-Roman"/>
              </a:endParaRPr>
            </a:p>
            <a:p>
              <a:pPr marL="228594" indent="-228594" defTabSz="1219170" latinLnBrk="1">
                <a:buFont typeface="Wingdings" panose="05000000000000000000" pitchFamily="2" charset="2"/>
                <a:buChar char="Ø"/>
              </a:pPr>
              <a:r>
                <a:rPr lang="en-GB" sz="2400" dirty="0">
                  <a:solidFill>
                    <a:prstClr val="black"/>
                  </a:solidFill>
                  <a:latin typeface="HelveticaNeueLTStd-Roman"/>
                </a:rPr>
                <a:t>skin rashes, </a:t>
              </a:r>
            </a:p>
            <a:p>
              <a:pPr marL="228594" indent="-228594" defTabSz="1219170" latinLnBrk="1">
                <a:buFont typeface="Wingdings" panose="05000000000000000000" pitchFamily="2" charset="2"/>
                <a:buChar char="Ø"/>
              </a:pPr>
              <a:r>
                <a:rPr lang="en-GB" sz="2400" dirty="0">
                  <a:solidFill>
                    <a:prstClr val="black"/>
                  </a:solidFill>
                  <a:latin typeface="HelveticaNeueLTStd-Roman"/>
                </a:rPr>
                <a:t> </a:t>
              </a:r>
              <a:r>
                <a:rPr lang="en-GB" sz="2400" dirty="0" err="1">
                  <a:solidFill>
                    <a:prstClr val="black"/>
                  </a:solidFill>
                  <a:latin typeface="HelveticaNeueLTStd-Roman"/>
                </a:rPr>
                <a:t>Leucopenia</a:t>
              </a:r>
              <a:r>
                <a:rPr lang="en-GB" sz="2400" dirty="0">
                  <a:solidFill>
                    <a:prstClr val="black"/>
                  </a:solidFill>
                  <a:latin typeface="HelveticaNeueLTStd-Roman"/>
                </a:rPr>
                <a:t>,</a:t>
              </a:r>
            </a:p>
            <a:p>
              <a:pPr marL="228594" indent="-228594" defTabSz="1219170" latinLnBrk="1">
                <a:buFont typeface="Wingdings" panose="05000000000000000000" pitchFamily="2" charset="2"/>
                <a:buChar char="Ø"/>
              </a:pPr>
              <a:r>
                <a:rPr lang="en-GB" sz="2400" dirty="0">
                  <a:solidFill>
                    <a:prstClr val="black"/>
                  </a:solidFill>
                  <a:latin typeface="HelveticaNeueLTStd-Roman"/>
                </a:rPr>
                <a:t> </a:t>
              </a:r>
              <a:r>
                <a:rPr lang="en-GB" sz="2400" b="1" i="0" dirty="0">
                  <a:solidFill>
                    <a:srgbClr val="1A1C1C"/>
                  </a:solidFill>
                  <a:effectLst/>
                  <a:latin typeface="Lato" panose="020F0502020204030203" pitchFamily="34" charset="0"/>
                </a:rPr>
                <a:t>Myasthenia Gravis</a:t>
              </a:r>
              <a:endParaRPr lang="en-GB" sz="2400" dirty="0">
                <a:solidFill>
                  <a:prstClr val="black"/>
                </a:solidFill>
                <a:latin typeface="HelveticaNeueLTStd-Roman"/>
              </a:endParaRPr>
            </a:p>
            <a:p>
              <a:pPr marL="228594" indent="-228594" defTabSz="1219170" latinLnBrk="1">
                <a:buFont typeface="Wingdings" panose="05000000000000000000" pitchFamily="2" charset="2"/>
                <a:buChar char="Ø"/>
              </a:pPr>
              <a:endParaRPr lang="ko-KR" altLang="en-US" sz="1200"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23" name="TextBox 22">
              <a:extLst>
                <a:ext uri="{FF2B5EF4-FFF2-40B4-BE49-F238E27FC236}">
                  <a16:creationId xmlns:a16="http://schemas.microsoft.com/office/drawing/2014/main" id="{E6481377-D62E-495F-972F-C45E9B9879E2}"/>
                </a:ext>
              </a:extLst>
            </p:cNvPr>
            <p:cNvSpPr txBox="1"/>
            <p:nvPr/>
          </p:nvSpPr>
          <p:spPr>
            <a:xfrm>
              <a:off x="636357" y="2458276"/>
              <a:ext cx="1900501" cy="625683"/>
            </a:xfrm>
            <a:prstGeom prst="rect">
              <a:avLst/>
            </a:prstGeom>
            <a:solidFill>
              <a:schemeClr val="accent2"/>
            </a:solidFill>
          </p:spPr>
          <p:txBody>
            <a:bodyPr wrap="square" rtlCol="0">
              <a:spAutoFit/>
            </a:bodyPr>
            <a:lstStyle/>
            <a:p>
              <a:pPr algn="ctr" defTabSz="1219018">
                <a:defRPr/>
              </a:pPr>
              <a:r>
                <a:rPr lang="en-GB" sz="3733" i="1" dirty="0">
                  <a:solidFill>
                    <a:prstClr val="black"/>
                  </a:solidFill>
                  <a:latin typeface="HelveticaNeueLTStd-BdIt"/>
                </a:rPr>
                <a:t>Penicillamine</a:t>
              </a:r>
              <a:endParaRPr lang="ko-KR" altLang="en-US" sz="3733" b="1" dirty="0">
                <a:solidFill>
                  <a:prstClr val="white"/>
                </a:solidFill>
                <a:latin typeface="Arial"/>
                <a:ea typeface="맑은 고딕" panose="020B0503020000020004" pitchFamily="34" charset="-127"/>
                <a:cs typeface="Arial" pitchFamily="34" charset="0"/>
              </a:endParaRPr>
            </a:p>
          </p:txBody>
        </p:sp>
      </p:grpSp>
      <p:sp>
        <p:nvSpPr>
          <p:cNvPr id="29" name="TextBox 28">
            <a:extLst>
              <a:ext uri="{FF2B5EF4-FFF2-40B4-BE49-F238E27FC236}">
                <a16:creationId xmlns:a16="http://schemas.microsoft.com/office/drawing/2014/main" id="{154F758B-EEE4-4940-B437-9EFEBC328CC6}"/>
              </a:ext>
            </a:extLst>
          </p:cNvPr>
          <p:cNvSpPr txBox="1"/>
          <p:nvPr/>
        </p:nvSpPr>
        <p:spPr>
          <a:xfrm>
            <a:off x="572448" y="5974823"/>
            <a:ext cx="11092171" cy="830997"/>
          </a:xfrm>
          <a:prstGeom prst="rect">
            <a:avLst/>
          </a:prstGeom>
          <a:noFill/>
        </p:spPr>
        <p:txBody>
          <a:bodyPr wrap="square" rtlCol="0">
            <a:spAutoFit/>
          </a:bodyPr>
          <a:lstStyle/>
          <a:p>
            <a:pPr defTabSz="1219170" latinLnBrk="1"/>
            <a:r>
              <a:rPr lang="en-GB" sz="2400" b="1" dirty="0">
                <a:solidFill>
                  <a:prstClr val="black"/>
                </a:solidFill>
                <a:latin typeface="Calibri" panose="020F0502020204030204"/>
              </a:rPr>
              <a:t>Good prognosis : </a:t>
            </a:r>
            <a:r>
              <a:rPr lang="en-GB" sz="2400" b="1" dirty="0">
                <a:solidFill>
                  <a:prstClr val="black"/>
                </a:solidFill>
                <a:latin typeface="HelveticaNeueLTStd-Roman"/>
              </a:rPr>
              <a:t>Early diagnosis and effective treatment. </a:t>
            </a:r>
          </a:p>
          <a:p>
            <a:pPr defTabSz="1219170" latinLnBrk="1"/>
            <a:r>
              <a:rPr lang="en-GB" sz="2400" b="1" dirty="0">
                <a:solidFill>
                  <a:prstClr val="black"/>
                </a:solidFill>
                <a:latin typeface="HelveticaNeueLTStd-Roman"/>
              </a:rPr>
              <a:t>Neurological : permanent   . Liver cirrhosis/ acute failure: Liver transplant</a:t>
            </a:r>
            <a:endParaRPr lang="en-GB" sz="2400" b="1" dirty="0">
              <a:solidFill>
                <a:prstClr val="black"/>
              </a:solidFill>
              <a:latin typeface="Calibri" panose="020F0502020204030204"/>
            </a:endParaRPr>
          </a:p>
        </p:txBody>
      </p:sp>
    </p:spTree>
    <p:extLst>
      <p:ext uri="{BB962C8B-B14F-4D97-AF65-F5344CB8AC3E}">
        <p14:creationId xmlns:p14="http://schemas.microsoft.com/office/powerpoint/2010/main" val="3033674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84BE-ABA0-0A8E-754B-88844C40A024}"/>
              </a:ext>
            </a:extLst>
          </p:cNvPr>
          <p:cNvPicPr>
            <a:picLocks noChangeAspect="1"/>
          </p:cNvPicPr>
          <p:nvPr/>
        </p:nvPicPr>
        <p:blipFill>
          <a:blip r:embed="rId2"/>
          <a:stretch>
            <a:fillRect/>
          </a:stretch>
        </p:blipFill>
        <p:spPr>
          <a:xfrm>
            <a:off x="-47656" y="0"/>
            <a:ext cx="12182535" cy="6858000"/>
          </a:xfrm>
          <a:prstGeom prst="rect">
            <a:avLst/>
          </a:prstGeom>
        </p:spPr>
      </p:pic>
      <p:sp>
        <p:nvSpPr>
          <p:cNvPr id="2" name="Text Placeholder 1">
            <a:extLst>
              <a:ext uri="{FF2B5EF4-FFF2-40B4-BE49-F238E27FC236}">
                <a16:creationId xmlns:a16="http://schemas.microsoft.com/office/drawing/2014/main" id="{38F26556-2F52-D97A-5AC4-C189832533F3}"/>
              </a:ext>
            </a:extLst>
          </p:cNvPr>
          <p:cNvSpPr>
            <a:spLocks noGrp="1"/>
          </p:cNvSpPr>
          <p:nvPr>
            <p:ph type="body" sz="quarter" idx="10"/>
          </p:nvPr>
        </p:nvSpPr>
        <p:spPr>
          <a:xfrm>
            <a:off x="309400" y="99885"/>
            <a:ext cx="11573197" cy="724247"/>
          </a:xfrm>
        </p:spPr>
        <p:txBody>
          <a:bodyPr>
            <a:normAutofit fontScale="92500" lnSpcReduction="10000"/>
          </a:bodyPr>
          <a:lstStyle/>
          <a:p>
            <a:r>
              <a:rPr lang="en-US" dirty="0"/>
              <a:t>Case scenario </a:t>
            </a:r>
          </a:p>
        </p:txBody>
      </p:sp>
      <p:sp>
        <p:nvSpPr>
          <p:cNvPr id="3" name="TextBox 2">
            <a:extLst>
              <a:ext uri="{FF2B5EF4-FFF2-40B4-BE49-F238E27FC236}">
                <a16:creationId xmlns:a16="http://schemas.microsoft.com/office/drawing/2014/main" id="{6FCC1760-9AC4-439F-8882-E68C28CB6D92}"/>
              </a:ext>
            </a:extLst>
          </p:cNvPr>
          <p:cNvSpPr txBox="1"/>
          <p:nvPr/>
        </p:nvSpPr>
        <p:spPr>
          <a:xfrm>
            <a:off x="123388" y="691713"/>
            <a:ext cx="11945220" cy="1938992"/>
          </a:xfrm>
          <a:prstGeom prst="rect">
            <a:avLst/>
          </a:prstGeom>
          <a:noFill/>
        </p:spPr>
        <p:txBody>
          <a:bodyPr wrap="square" rtlCol="0">
            <a:spAutoFit/>
          </a:bodyPr>
          <a:lstStyle/>
          <a:p>
            <a:r>
              <a:rPr lang="en-US" sz="2000" dirty="0"/>
              <a:t>A 30-year-old man admitted for the evaluation of personality changes. At work, he has recently gotten into several heated arguments with colleagues and has missed several deadlines." He does not consume alcohol, tobacco, or illicit substances. Family history is notable for “liver disease” in his maternal uncle and grandfather, but he is unaware of additional details. Physical examination reveals greenish-brown rings around the iris. The liver is palpated 4 cm below the right costal margin. Resting tremors are present in the bilateral hands. Which of the following sets of laboratory values would most likely be seen in this patient?</a:t>
            </a:r>
          </a:p>
        </p:txBody>
      </p:sp>
      <p:pic>
        <p:nvPicPr>
          <p:cNvPr id="2058" name="Picture 10">
            <a:extLst>
              <a:ext uri="{FF2B5EF4-FFF2-40B4-BE49-F238E27FC236}">
                <a16:creationId xmlns:a16="http://schemas.microsoft.com/office/drawing/2014/main" id="{F04C2844-EA25-37E8-2499-0B3C2CA8A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1" y="-2232025"/>
            <a:ext cx="6029326"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53673D88-CFF8-6DDF-6C58-1B7A73002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036" y="2699095"/>
            <a:ext cx="6038851"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853FD84-73E0-F899-39C7-C65F4194C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3086" y="3661832"/>
            <a:ext cx="6057901"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DA1E9F21-756A-B66F-69C5-7AE38306AB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136" y="4615044"/>
            <a:ext cx="6038851" cy="8667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F937340A-427C-3587-BF89-C2D2ED50E5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2375" y="5465232"/>
            <a:ext cx="604837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33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a:off x="0" y="0"/>
            <a:ext cx="12192000" cy="685800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pic>
        <p:nvPicPr>
          <p:cNvPr id="5" name="Picture Placeholder 4"/>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76" t="19060" r="6001" b="11309"/>
          <a:stretch/>
        </p:blipFill>
        <p:spPr>
          <a:xfrm>
            <a:off x="143436" y="161901"/>
            <a:ext cx="12192000" cy="5348677"/>
          </a:xfrm>
        </p:spPr>
      </p:pic>
      <p:sp>
        <p:nvSpPr>
          <p:cNvPr id="2" name="Text Placeholder 1"/>
          <p:cNvSpPr>
            <a:spLocks noGrp="1"/>
          </p:cNvSpPr>
          <p:nvPr>
            <p:ph type="body" sz="quarter" idx="10"/>
          </p:nvPr>
        </p:nvSpPr>
        <p:spPr/>
        <p:txBody>
          <a:bodyPr/>
          <a:lstStyle/>
          <a:p>
            <a:r>
              <a:rPr lang="en-US" altLang="ko-KR" dirty="0">
                <a:solidFill>
                  <a:schemeClr val="accent1"/>
                </a:solidFill>
              </a:rPr>
              <a:t>Thank you</a:t>
            </a:r>
            <a:endParaRPr lang="ko-KR" altLang="en-US" dirty="0">
              <a:solidFill>
                <a:schemeClr val="accent1"/>
              </a:solidFill>
            </a:endParaRPr>
          </a:p>
        </p:txBody>
      </p:sp>
      <p:sp>
        <p:nvSpPr>
          <p:cNvPr id="3" name="Text Placeholder 2"/>
          <p:cNvSpPr>
            <a:spLocks noGrp="1"/>
          </p:cNvSpPr>
          <p:nvPr>
            <p:ph type="body" sz="quarter" idx="11"/>
          </p:nvPr>
        </p:nvSpPr>
        <p:spPr/>
        <p:txBody>
          <a:bodyPr/>
          <a:lstStyle/>
          <a:p>
            <a:pPr lvl="0"/>
            <a:r>
              <a:rPr lang="en-US" altLang="ko-KR" dirty="0">
                <a:solidFill>
                  <a:schemeClr val="accent1"/>
                </a:solidFill>
              </a:rPr>
              <a:t>Insert the title of your subtitle Here</a:t>
            </a:r>
          </a:p>
        </p:txBody>
      </p:sp>
    </p:spTree>
    <p:extLst>
      <p:ext uri="{BB962C8B-B14F-4D97-AF65-F5344CB8AC3E}">
        <p14:creationId xmlns:p14="http://schemas.microsoft.com/office/powerpoint/2010/main" val="6145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39" name="Picture 38">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5D414FB-FA53-4010-B350-BDA848AABEC8}"/>
              </a:ext>
            </a:extLst>
          </p:cNvPr>
          <p:cNvSpPr>
            <a:spLocks noGrp="1"/>
          </p:cNvSpPr>
          <p:nvPr>
            <p:ph type="title"/>
          </p:nvPr>
        </p:nvSpPr>
        <p:spPr>
          <a:xfrm>
            <a:off x="6585883" y="4267832"/>
            <a:ext cx="4805996" cy="1401448"/>
          </a:xfrm>
        </p:spPr>
        <p:txBody>
          <a:bodyPr vert="horz" lIns="91440" tIns="45720" rIns="91440" bIns="45720" rtlCol="0" anchor="t">
            <a:normAutofit/>
          </a:bodyPr>
          <a:lstStyle/>
          <a:p>
            <a:endParaRPr lang="en-US">
              <a:solidFill>
                <a:srgbClr val="000000"/>
              </a:solidFill>
            </a:endParaRPr>
          </a:p>
        </p:txBody>
      </p:sp>
      <p:sp>
        <p:nvSpPr>
          <p:cNvPr id="41"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90637"/>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a:solidFill>
                <a:prstClr val="white"/>
              </a:solidFill>
              <a:latin typeface="Calibri" panose="020F0502020204030204"/>
            </a:endParaRPr>
          </a:p>
        </p:txBody>
      </p:sp>
      <p:pic>
        <p:nvPicPr>
          <p:cNvPr id="19" name="Picture Placeholder 4">
            <a:extLst>
              <a:ext uri="{FF2B5EF4-FFF2-40B4-BE49-F238E27FC236}">
                <a16:creationId xmlns:a16="http://schemas.microsoft.com/office/drawing/2014/main" id="{C81D029F-17E8-4381-88E4-D47D912DC0BA}"/>
              </a:ext>
            </a:extLst>
          </p:cNvPr>
          <p:cNvPicPr>
            <a:picLocks noGrp="1" noChangeAspect="1"/>
          </p:cNvPicPr>
          <p:nvPr>
            <p:ph idx="1"/>
          </p:nvPr>
        </p:nvPicPr>
        <p:blipFill rotWithShape="1">
          <a:blip r:embed="rId3">
            <a:alphaModFix/>
          </a:blip>
          <a:srcRect l="17593" r="23749"/>
          <a:stretch/>
        </p:blipFill>
        <p:spPr>
          <a:xfrm>
            <a:off x="1" y="770038"/>
            <a:ext cx="5298683" cy="609743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p:spPr>
      </p:pic>
      <p:sp>
        <p:nvSpPr>
          <p:cNvPr id="7" name="Title 2">
            <a:extLst>
              <a:ext uri="{FF2B5EF4-FFF2-40B4-BE49-F238E27FC236}">
                <a16:creationId xmlns:a16="http://schemas.microsoft.com/office/drawing/2014/main" id="{72D9C45B-F8E1-4463-A438-C7AB5305109E}"/>
              </a:ext>
            </a:extLst>
          </p:cNvPr>
          <p:cNvSpPr txBox="1">
            <a:spLocks/>
          </p:cNvSpPr>
          <p:nvPr/>
        </p:nvSpPr>
        <p:spPr>
          <a:xfrm>
            <a:off x="5451007" y="33730"/>
            <a:ext cx="6768075"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defTabSz="1219170"/>
            <a:r>
              <a:rPr lang="en-US" sz="4800" dirty="0">
                <a:solidFill>
                  <a:srgbClr val="ED7D31"/>
                </a:solidFill>
                <a:latin typeface="Calibri Light" panose="020F0302020204030204"/>
                <a:cs typeface="Arial" pitchFamily="34" charset="0"/>
              </a:rPr>
              <a:t>Learning Outcomes</a:t>
            </a:r>
          </a:p>
        </p:txBody>
      </p:sp>
      <p:grpSp>
        <p:nvGrpSpPr>
          <p:cNvPr id="8" name="Group 7">
            <a:extLst>
              <a:ext uri="{FF2B5EF4-FFF2-40B4-BE49-F238E27FC236}">
                <a16:creationId xmlns:a16="http://schemas.microsoft.com/office/drawing/2014/main" id="{0455059B-21FE-484C-8FF1-618E49936E36}"/>
              </a:ext>
            </a:extLst>
          </p:cNvPr>
          <p:cNvGrpSpPr/>
          <p:nvPr/>
        </p:nvGrpSpPr>
        <p:grpSpPr>
          <a:xfrm>
            <a:off x="6878509" y="1680734"/>
            <a:ext cx="4786111" cy="768349"/>
            <a:chOff x="5014865" y="1008782"/>
            <a:chExt cx="5697537" cy="576262"/>
          </a:xfrm>
        </p:grpSpPr>
        <p:sp>
          <p:nvSpPr>
            <p:cNvPr id="9" name="AutoShape 92">
              <a:extLst>
                <a:ext uri="{FF2B5EF4-FFF2-40B4-BE49-F238E27FC236}">
                  <a16:creationId xmlns:a16="http://schemas.microsoft.com/office/drawing/2014/main" id="{C0EBB14B-F993-4E60-BB9F-50E8E232E75D}"/>
                </a:ext>
              </a:extLst>
            </p:cNvPr>
            <p:cNvSpPr>
              <a:spLocks noChangeArrowheads="1"/>
            </p:cNvSpPr>
            <p:nvPr/>
          </p:nvSpPr>
          <p:spPr bwMode="auto">
            <a:xfrm flipH="1">
              <a:off x="5014865" y="1008782"/>
              <a:ext cx="5697537" cy="576262"/>
            </a:xfrm>
            <a:prstGeom prst="roundRect">
              <a:avLst>
                <a:gd name="adj" fmla="val 50000"/>
              </a:avLst>
            </a:prstGeom>
            <a:solidFill>
              <a:schemeClr val="accent2"/>
            </a:solidFill>
            <a:ln>
              <a:headEnd/>
              <a:tailEnd/>
            </a:ln>
            <a:effectLst>
              <a:outerShdw blurRad="76200" dist="2032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10" name="AutoShape 92">
              <a:extLst>
                <a:ext uri="{FF2B5EF4-FFF2-40B4-BE49-F238E27FC236}">
                  <a16:creationId xmlns:a16="http://schemas.microsoft.com/office/drawing/2014/main" id="{55E4A8AE-EC85-49C6-A5CC-DF5C361B0C25}"/>
                </a:ext>
              </a:extLst>
            </p:cNvPr>
            <p:cNvSpPr>
              <a:spLocks noChangeArrowheads="1"/>
            </p:cNvSpPr>
            <p:nvPr/>
          </p:nvSpPr>
          <p:spPr bwMode="auto">
            <a:xfrm flipH="1">
              <a:off x="5162502" y="1059582"/>
              <a:ext cx="5397500" cy="474662"/>
            </a:xfrm>
            <a:prstGeom prst="roundRect">
              <a:avLst>
                <a:gd name="adj" fmla="val 50000"/>
              </a:avLst>
            </a:prstGeom>
            <a:solidFill>
              <a:schemeClr val="bg1"/>
            </a:solidFill>
            <a:ln>
              <a:noFill/>
              <a:headEnd/>
              <a:tailE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sp>
        <p:nvSpPr>
          <p:cNvPr id="11" name="직사각형 55">
            <a:extLst>
              <a:ext uri="{FF2B5EF4-FFF2-40B4-BE49-F238E27FC236}">
                <a16:creationId xmlns:a16="http://schemas.microsoft.com/office/drawing/2014/main" id="{BC071B88-81D6-47CC-BE30-1B5B163C6392}"/>
              </a:ext>
            </a:extLst>
          </p:cNvPr>
          <p:cNvSpPr/>
          <p:nvPr/>
        </p:nvSpPr>
        <p:spPr>
          <a:xfrm>
            <a:off x="7152118" y="1774838"/>
            <a:ext cx="4384481" cy="584775"/>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1219170">
              <a:defRPr/>
            </a:pPr>
            <a:r>
              <a:rPr lang="en-US" altLang="ko-KR" sz="1600" b="1" dirty="0">
                <a:solidFill>
                  <a:srgbClr val="6A4D26"/>
                </a:solidFill>
                <a:latin typeface="Calibri" panose="020F0502020204030204"/>
                <a:ea typeface="맑은 고딕" panose="020B0503020000020004" pitchFamily="34" charset="-127"/>
              </a:rPr>
              <a:t>Define Wilson`s disease, its aetiology &amp; pathophysiology based on copper metabolism</a:t>
            </a:r>
          </a:p>
        </p:txBody>
      </p:sp>
      <p:sp>
        <p:nvSpPr>
          <p:cNvPr id="12" name="타원 64">
            <a:extLst>
              <a:ext uri="{FF2B5EF4-FFF2-40B4-BE49-F238E27FC236}">
                <a16:creationId xmlns:a16="http://schemas.microsoft.com/office/drawing/2014/main" id="{50DFCAB5-07FD-45CD-9834-D63BDA68D4D9}"/>
              </a:ext>
            </a:extLst>
          </p:cNvPr>
          <p:cNvSpPr/>
          <p:nvPr/>
        </p:nvSpPr>
        <p:spPr>
          <a:xfrm>
            <a:off x="5946943" y="1642634"/>
            <a:ext cx="802428" cy="806449"/>
          </a:xfrm>
          <a:prstGeom prst="ellipse">
            <a:avLst/>
          </a:prstGeom>
          <a:solidFill>
            <a:schemeClr val="accent2"/>
          </a:solidFill>
          <a:ln/>
          <a:effectLst>
            <a:outerShdw blurRad="762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a:defRPr/>
            </a:pPr>
            <a:endParaRPr lang="ko-KR" altLang="en-US" sz="2667" b="1" dirty="0">
              <a:solidFill>
                <a:prstClr val="white"/>
              </a:solidFill>
              <a:latin typeface="Calibri" panose="020F0502020204030204"/>
              <a:ea typeface="맑은 고딕" panose="020B0503020000020004" pitchFamily="34" charset="-127"/>
              <a:cs typeface="Arial" pitchFamily="34" charset="0"/>
            </a:endParaRPr>
          </a:p>
        </p:txBody>
      </p:sp>
      <p:sp>
        <p:nvSpPr>
          <p:cNvPr id="13" name="TextBox 12">
            <a:extLst>
              <a:ext uri="{FF2B5EF4-FFF2-40B4-BE49-F238E27FC236}">
                <a16:creationId xmlns:a16="http://schemas.microsoft.com/office/drawing/2014/main" id="{2482AF70-A6BB-4F2D-B2AA-2C45D8C734ED}"/>
              </a:ext>
            </a:extLst>
          </p:cNvPr>
          <p:cNvSpPr txBox="1"/>
          <p:nvPr/>
        </p:nvSpPr>
        <p:spPr>
          <a:xfrm>
            <a:off x="6075754" y="1753471"/>
            <a:ext cx="544807" cy="584775"/>
          </a:xfrm>
          <a:prstGeom prst="rect">
            <a:avLst/>
          </a:prstGeom>
          <a:noFill/>
        </p:spPr>
        <p:txBody>
          <a:bodyPr wrap="square" rtlCol="0" anchor="ctr">
            <a:spAutoFit/>
          </a:bodyPr>
          <a:lstStyle/>
          <a:p>
            <a:pPr algn="ctr" defTabSz="1219170" latinLnBrk="1"/>
            <a:r>
              <a:rPr lang="en-US" altLang="ko-KR" sz="3200" b="1" dirty="0">
                <a:solidFill>
                  <a:prstClr val="white"/>
                </a:solidFill>
                <a:latin typeface="Calibri" panose="020F0502020204030204"/>
                <a:ea typeface="맑은 고딕" panose="020B0503020000020004" pitchFamily="34" charset="-127"/>
                <a:cs typeface="Arial" pitchFamily="34" charset="0"/>
              </a:rPr>
              <a:t>1</a:t>
            </a:r>
            <a:endParaRPr lang="ko-KR" altLang="en-US" sz="3200" b="1" dirty="0">
              <a:solidFill>
                <a:prstClr val="white"/>
              </a:solidFill>
              <a:latin typeface="Calibri" panose="020F0502020204030204"/>
              <a:ea typeface="맑은 고딕" panose="020B0503020000020004" pitchFamily="34" charset="-127"/>
              <a:cs typeface="Arial" pitchFamily="34" charset="0"/>
            </a:endParaRPr>
          </a:p>
        </p:txBody>
      </p:sp>
      <p:grpSp>
        <p:nvGrpSpPr>
          <p:cNvPr id="14" name="Group 13">
            <a:extLst>
              <a:ext uri="{FF2B5EF4-FFF2-40B4-BE49-F238E27FC236}">
                <a16:creationId xmlns:a16="http://schemas.microsoft.com/office/drawing/2014/main" id="{7FBFA8BC-F9AF-4BEA-BACB-142B9C6DD0B9}"/>
              </a:ext>
            </a:extLst>
          </p:cNvPr>
          <p:cNvGrpSpPr/>
          <p:nvPr/>
        </p:nvGrpSpPr>
        <p:grpSpPr>
          <a:xfrm>
            <a:off x="6878509" y="2928872"/>
            <a:ext cx="4786111" cy="768349"/>
            <a:chOff x="5014865" y="1008782"/>
            <a:chExt cx="5697537" cy="576262"/>
          </a:xfrm>
        </p:grpSpPr>
        <p:sp>
          <p:nvSpPr>
            <p:cNvPr id="15" name="AutoShape 92">
              <a:extLst>
                <a:ext uri="{FF2B5EF4-FFF2-40B4-BE49-F238E27FC236}">
                  <a16:creationId xmlns:a16="http://schemas.microsoft.com/office/drawing/2014/main" id="{AC5F7CF3-E613-4EDF-87E5-DB6442F445E8}"/>
                </a:ext>
              </a:extLst>
            </p:cNvPr>
            <p:cNvSpPr>
              <a:spLocks noChangeArrowheads="1"/>
            </p:cNvSpPr>
            <p:nvPr/>
          </p:nvSpPr>
          <p:spPr bwMode="auto">
            <a:xfrm flipH="1">
              <a:off x="5014865" y="1008782"/>
              <a:ext cx="5697537" cy="576262"/>
            </a:xfrm>
            <a:prstGeom prst="roundRect">
              <a:avLst>
                <a:gd name="adj" fmla="val 50000"/>
              </a:avLst>
            </a:prstGeom>
            <a:solidFill>
              <a:schemeClr val="accent4"/>
            </a:solidFill>
            <a:ln>
              <a:headEnd/>
              <a:tailEnd/>
            </a:ln>
            <a:effectLst>
              <a:outerShdw blurRad="76200" dist="2032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16" name="AutoShape 92">
              <a:extLst>
                <a:ext uri="{FF2B5EF4-FFF2-40B4-BE49-F238E27FC236}">
                  <a16:creationId xmlns:a16="http://schemas.microsoft.com/office/drawing/2014/main" id="{F9F30437-22B5-4CEB-91C9-6847526DB0F0}"/>
                </a:ext>
              </a:extLst>
            </p:cNvPr>
            <p:cNvSpPr>
              <a:spLocks noChangeArrowheads="1"/>
            </p:cNvSpPr>
            <p:nvPr/>
          </p:nvSpPr>
          <p:spPr bwMode="auto">
            <a:xfrm flipH="1">
              <a:off x="5162502" y="1059582"/>
              <a:ext cx="5397500" cy="474662"/>
            </a:xfrm>
            <a:prstGeom prst="roundRect">
              <a:avLst>
                <a:gd name="adj" fmla="val 50000"/>
              </a:avLst>
            </a:prstGeom>
            <a:solidFill>
              <a:schemeClr val="bg1"/>
            </a:solidFill>
            <a:ln>
              <a:noFill/>
              <a:headEnd/>
              <a:tailE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sp>
        <p:nvSpPr>
          <p:cNvPr id="17" name="직사각형 55">
            <a:extLst>
              <a:ext uri="{FF2B5EF4-FFF2-40B4-BE49-F238E27FC236}">
                <a16:creationId xmlns:a16="http://schemas.microsoft.com/office/drawing/2014/main" id="{06576A15-4853-4162-8E9D-7DF852D2F735}"/>
              </a:ext>
            </a:extLst>
          </p:cNvPr>
          <p:cNvSpPr/>
          <p:nvPr/>
        </p:nvSpPr>
        <p:spPr>
          <a:xfrm>
            <a:off x="7152117" y="3036002"/>
            <a:ext cx="3930179" cy="584775"/>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1219170">
              <a:defRPr/>
            </a:pPr>
            <a:r>
              <a:rPr lang="en-US" altLang="ko-KR" sz="1600" b="1" dirty="0">
                <a:solidFill>
                  <a:srgbClr val="6A4D26"/>
                </a:solidFill>
                <a:latin typeface="Calibri" panose="020F0502020204030204"/>
                <a:ea typeface="맑은 고딕" panose="020B0503020000020004" pitchFamily="34" charset="-127"/>
              </a:rPr>
              <a:t>Recognize and interpret  symptoms &amp; signs of Wilson`s disease</a:t>
            </a:r>
          </a:p>
        </p:txBody>
      </p:sp>
      <p:sp>
        <p:nvSpPr>
          <p:cNvPr id="18" name="타원 64">
            <a:extLst>
              <a:ext uri="{FF2B5EF4-FFF2-40B4-BE49-F238E27FC236}">
                <a16:creationId xmlns:a16="http://schemas.microsoft.com/office/drawing/2014/main" id="{62FB4DCD-0B63-4A31-808C-DC811764DD5C}"/>
              </a:ext>
            </a:extLst>
          </p:cNvPr>
          <p:cNvSpPr/>
          <p:nvPr/>
        </p:nvSpPr>
        <p:spPr>
          <a:xfrm>
            <a:off x="5946943" y="2890773"/>
            <a:ext cx="802428" cy="806449"/>
          </a:xfrm>
          <a:prstGeom prst="ellipse">
            <a:avLst/>
          </a:prstGeom>
          <a:solidFill>
            <a:schemeClr val="accent4"/>
          </a:solidFill>
          <a:ln/>
          <a:effectLst>
            <a:outerShdw blurRad="762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a:defRPr/>
            </a:pPr>
            <a:endParaRPr lang="ko-KR" altLang="en-US" sz="2667" b="1" dirty="0">
              <a:solidFill>
                <a:prstClr val="white"/>
              </a:solidFill>
              <a:latin typeface="Calibri" panose="020F0502020204030204"/>
              <a:ea typeface="맑은 고딕" panose="020B0503020000020004" pitchFamily="34" charset="-127"/>
              <a:cs typeface="Arial" pitchFamily="34" charset="0"/>
            </a:endParaRPr>
          </a:p>
        </p:txBody>
      </p:sp>
      <p:sp>
        <p:nvSpPr>
          <p:cNvPr id="20" name="TextBox 19">
            <a:extLst>
              <a:ext uri="{FF2B5EF4-FFF2-40B4-BE49-F238E27FC236}">
                <a16:creationId xmlns:a16="http://schemas.microsoft.com/office/drawing/2014/main" id="{1EEAE62B-0BC0-47F2-AFA2-8E068F9FF959}"/>
              </a:ext>
            </a:extLst>
          </p:cNvPr>
          <p:cNvSpPr txBox="1"/>
          <p:nvPr/>
        </p:nvSpPr>
        <p:spPr>
          <a:xfrm>
            <a:off x="6075754" y="3001609"/>
            <a:ext cx="544807" cy="584775"/>
          </a:xfrm>
          <a:prstGeom prst="rect">
            <a:avLst/>
          </a:prstGeom>
          <a:noFill/>
        </p:spPr>
        <p:txBody>
          <a:bodyPr wrap="square" rtlCol="0" anchor="ctr">
            <a:spAutoFit/>
          </a:bodyPr>
          <a:lstStyle/>
          <a:p>
            <a:pPr algn="ctr" defTabSz="1219170" latinLnBrk="1"/>
            <a:r>
              <a:rPr lang="en-US" altLang="ko-KR" sz="3200" b="1" dirty="0">
                <a:solidFill>
                  <a:prstClr val="white"/>
                </a:solidFill>
                <a:latin typeface="Calibri" panose="020F0502020204030204"/>
                <a:ea typeface="맑은 고딕" panose="020B0503020000020004" pitchFamily="34" charset="-127"/>
                <a:cs typeface="Arial" pitchFamily="34" charset="0"/>
              </a:rPr>
              <a:t>2</a:t>
            </a:r>
            <a:endParaRPr lang="ko-KR" altLang="en-US" sz="3200" b="1" dirty="0">
              <a:solidFill>
                <a:prstClr val="white"/>
              </a:solidFill>
              <a:latin typeface="Calibri" panose="020F0502020204030204"/>
              <a:ea typeface="맑은 고딕" panose="020B0503020000020004" pitchFamily="34" charset="-127"/>
              <a:cs typeface="Arial" pitchFamily="34" charset="0"/>
            </a:endParaRPr>
          </a:p>
        </p:txBody>
      </p:sp>
      <p:grpSp>
        <p:nvGrpSpPr>
          <p:cNvPr id="21" name="Group 20">
            <a:extLst>
              <a:ext uri="{FF2B5EF4-FFF2-40B4-BE49-F238E27FC236}">
                <a16:creationId xmlns:a16="http://schemas.microsoft.com/office/drawing/2014/main" id="{CE5A7774-7257-4922-9655-3FD4BF822A98}"/>
              </a:ext>
            </a:extLst>
          </p:cNvPr>
          <p:cNvGrpSpPr/>
          <p:nvPr/>
        </p:nvGrpSpPr>
        <p:grpSpPr>
          <a:xfrm>
            <a:off x="6878509" y="4177011"/>
            <a:ext cx="4786111" cy="768349"/>
            <a:chOff x="5014865" y="1008782"/>
            <a:chExt cx="5697537" cy="576262"/>
          </a:xfrm>
        </p:grpSpPr>
        <p:sp>
          <p:nvSpPr>
            <p:cNvPr id="22" name="AutoShape 92">
              <a:extLst>
                <a:ext uri="{FF2B5EF4-FFF2-40B4-BE49-F238E27FC236}">
                  <a16:creationId xmlns:a16="http://schemas.microsoft.com/office/drawing/2014/main" id="{CCCF5E37-11EE-4720-902A-189EA247B81D}"/>
                </a:ext>
              </a:extLst>
            </p:cNvPr>
            <p:cNvSpPr>
              <a:spLocks noChangeArrowheads="1"/>
            </p:cNvSpPr>
            <p:nvPr/>
          </p:nvSpPr>
          <p:spPr bwMode="auto">
            <a:xfrm flipH="1">
              <a:off x="5014865" y="1008782"/>
              <a:ext cx="5697537" cy="576262"/>
            </a:xfrm>
            <a:prstGeom prst="roundRect">
              <a:avLst>
                <a:gd name="adj" fmla="val 50000"/>
              </a:avLst>
            </a:prstGeom>
            <a:solidFill>
              <a:schemeClr val="accent2"/>
            </a:solidFill>
            <a:ln>
              <a:headEnd/>
              <a:tailEnd/>
            </a:ln>
            <a:effectLst>
              <a:outerShdw blurRad="76200" dist="2032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23" name="AutoShape 92">
              <a:extLst>
                <a:ext uri="{FF2B5EF4-FFF2-40B4-BE49-F238E27FC236}">
                  <a16:creationId xmlns:a16="http://schemas.microsoft.com/office/drawing/2014/main" id="{31D20F29-6656-42F4-80AF-0BE92AAEE425}"/>
                </a:ext>
              </a:extLst>
            </p:cNvPr>
            <p:cNvSpPr>
              <a:spLocks noChangeArrowheads="1"/>
            </p:cNvSpPr>
            <p:nvPr/>
          </p:nvSpPr>
          <p:spPr bwMode="auto">
            <a:xfrm flipH="1">
              <a:off x="5162502" y="1059582"/>
              <a:ext cx="5397500" cy="474662"/>
            </a:xfrm>
            <a:prstGeom prst="roundRect">
              <a:avLst>
                <a:gd name="adj" fmla="val 50000"/>
              </a:avLst>
            </a:prstGeom>
            <a:solidFill>
              <a:schemeClr val="bg1"/>
            </a:solidFill>
            <a:ln>
              <a:noFill/>
              <a:headEnd/>
              <a:tailE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sp>
        <p:nvSpPr>
          <p:cNvPr id="24" name="직사각형 55">
            <a:extLst>
              <a:ext uri="{FF2B5EF4-FFF2-40B4-BE49-F238E27FC236}">
                <a16:creationId xmlns:a16="http://schemas.microsoft.com/office/drawing/2014/main" id="{B54DA6F9-6DC8-4671-9814-751C87ECAF44}"/>
              </a:ext>
            </a:extLst>
          </p:cNvPr>
          <p:cNvSpPr/>
          <p:nvPr/>
        </p:nvSpPr>
        <p:spPr>
          <a:xfrm>
            <a:off x="7115715" y="4222166"/>
            <a:ext cx="4534071" cy="584775"/>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1219170">
              <a:defRPr/>
            </a:pPr>
            <a:r>
              <a:rPr lang="en-US" altLang="ko-KR" sz="1600" b="1" dirty="0">
                <a:solidFill>
                  <a:srgbClr val="6A4D26"/>
                </a:solidFill>
                <a:latin typeface="Calibri" panose="020F0502020204030204"/>
                <a:ea typeface="맑은 고딕" panose="020B0503020000020004" pitchFamily="34" charset="-127"/>
              </a:rPr>
              <a:t>Enumerate, and analyze the appropriate  investigations for the work up of Wilson`s disease  </a:t>
            </a:r>
          </a:p>
        </p:txBody>
      </p:sp>
      <p:sp>
        <p:nvSpPr>
          <p:cNvPr id="25" name="타원 64">
            <a:extLst>
              <a:ext uri="{FF2B5EF4-FFF2-40B4-BE49-F238E27FC236}">
                <a16:creationId xmlns:a16="http://schemas.microsoft.com/office/drawing/2014/main" id="{3A7D3EFB-FDDC-4991-A805-3976B722F07E}"/>
              </a:ext>
            </a:extLst>
          </p:cNvPr>
          <p:cNvSpPr/>
          <p:nvPr/>
        </p:nvSpPr>
        <p:spPr>
          <a:xfrm>
            <a:off x="5946943" y="4138912"/>
            <a:ext cx="802428" cy="806449"/>
          </a:xfrm>
          <a:prstGeom prst="ellipse">
            <a:avLst/>
          </a:prstGeom>
          <a:solidFill>
            <a:schemeClr val="accent2"/>
          </a:solidFill>
          <a:ln/>
          <a:effectLst>
            <a:outerShdw blurRad="762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a:defRPr/>
            </a:pPr>
            <a:endParaRPr lang="ko-KR" altLang="en-US" sz="2667" b="1" dirty="0">
              <a:solidFill>
                <a:prstClr val="white"/>
              </a:solidFill>
              <a:latin typeface="Calibri" panose="020F0502020204030204"/>
              <a:ea typeface="맑은 고딕" panose="020B0503020000020004" pitchFamily="34" charset="-127"/>
              <a:cs typeface="Arial" pitchFamily="34" charset="0"/>
            </a:endParaRPr>
          </a:p>
        </p:txBody>
      </p:sp>
      <p:sp>
        <p:nvSpPr>
          <p:cNvPr id="26" name="TextBox 25">
            <a:extLst>
              <a:ext uri="{FF2B5EF4-FFF2-40B4-BE49-F238E27FC236}">
                <a16:creationId xmlns:a16="http://schemas.microsoft.com/office/drawing/2014/main" id="{B0C46F81-4B81-4185-B45D-85D8727EBFD9}"/>
              </a:ext>
            </a:extLst>
          </p:cNvPr>
          <p:cNvSpPr txBox="1"/>
          <p:nvPr/>
        </p:nvSpPr>
        <p:spPr>
          <a:xfrm>
            <a:off x="6075754" y="4249748"/>
            <a:ext cx="544807" cy="584775"/>
          </a:xfrm>
          <a:prstGeom prst="rect">
            <a:avLst/>
          </a:prstGeom>
          <a:noFill/>
        </p:spPr>
        <p:txBody>
          <a:bodyPr wrap="square" rtlCol="0" anchor="ctr">
            <a:spAutoFit/>
          </a:bodyPr>
          <a:lstStyle/>
          <a:p>
            <a:pPr algn="ctr" defTabSz="1219170" latinLnBrk="1"/>
            <a:r>
              <a:rPr lang="en-US" altLang="ko-KR" sz="3200" b="1" dirty="0">
                <a:solidFill>
                  <a:prstClr val="white"/>
                </a:solidFill>
                <a:latin typeface="Calibri" panose="020F0502020204030204"/>
                <a:ea typeface="맑은 고딕" panose="020B0503020000020004" pitchFamily="34" charset="-127"/>
                <a:cs typeface="Arial" pitchFamily="34" charset="0"/>
              </a:rPr>
              <a:t>3</a:t>
            </a:r>
            <a:endParaRPr lang="ko-KR" altLang="en-US" sz="3200" b="1" dirty="0">
              <a:solidFill>
                <a:prstClr val="white"/>
              </a:solidFill>
              <a:latin typeface="Calibri" panose="020F0502020204030204"/>
              <a:ea typeface="맑은 고딕" panose="020B0503020000020004" pitchFamily="34" charset="-127"/>
              <a:cs typeface="Arial" pitchFamily="34" charset="0"/>
            </a:endParaRPr>
          </a:p>
        </p:txBody>
      </p:sp>
      <p:grpSp>
        <p:nvGrpSpPr>
          <p:cNvPr id="27" name="Group 26">
            <a:extLst>
              <a:ext uri="{FF2B5EF4-FFF2-40B4-BE49-F238E27FC236}">
                <a16:creationId xmlns:a16="http://schemas.microsoft.com/office/drawing/2014/main" id="{D3A98D1E-5389-4AE7-8F34-F2D36980F49C}"/>
              </a:ext>
            </a:extLst>
          </p:cNvPr>
          <p:cNvGrpSpPr/>
          <p:nvPr/>
        </p:nvGrpSpPr>
        <p:grpSpPr>
          <a:xfrm>
            <a:off x="6878509" y="5425150"/>
            <a:ext cx="4786111" cy="768349"/>
            <a:chOff x="5014865" y="1008782"/>
            <a:chExt cx="5697537" cy="576262"/>
          </a:xfrm>
        </p:grpSpPr>
        <p:sp>
          <p:nvSpPr>
            <p:cNvPr id="28" name="AutoShape 92">
              <a:extLst>
                <a:ext uri="{FF2B5EF4-FFF2-40B4-BE49-F238E27FC236}">
                  <a16:creationId xmlns:a16="http://schemas.microsoft.com/office/drawing/2014/main" id="{775424A3-2469-44B6-B2DC-F126B3821700}"/>
                </a:ext>
              </a:extLst>
            </p:cNvPr>
            <p:cNvSpPr>
              <a:spLocks noChangeArrowheads="1"/>
            </p:cNvSpPr>
            <p:nvPr/>
          </p:nvSpPr>
          <p:spPr bwMode="auto">
            <a:xfrm flipH="1">
              <a:off x="5014865" y="1008782"/>
              <a:ext cx="5697537" cy="576262"/>
            </a:xfrm>
            <a:prstGeom prst="roundRect">
              <a:avLst>
                <a:gd name="adj" fmla="val 50000"/>
              </a:avLst>
            </a:prstGeom>
            <a:solidFill>
              <a:schemeClr val="accent4"/>
            </a:solidFill>
            <a:ln>
              <a:headEnd/>
              <a:tailEnd/>
            </a:ln>
            <a:effectLst>
              <a:outerShdw blurRad="76200" dist="2032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sp>
          <p:nvSpPr>
            <p:cNvPr id="29" name="AutoShape 92">
              <a:extLst>
                <a:ext uri="{FF2B5EF4-FFF2-40B4-BE49-F238E27FC236}">
                  <a16:creationId xmlns:a16="http://schemas.microsoft.com/office/drawing/2014/main" id="{8FE98A70-C7B2-485D-B145-C928A2D4AA91}"/>
                </a:ext>
              </a:extLst>
            </p:cNvPr>
            <p:cNvSpPr>
              <a:spLocks noChangeArrowheads="1"/>
            </p:cNvSpPr>
            <p:nvPr/>
          </p:nvSpPr>
          <p:spPr bwMode="auto">
            <a:xfrm flipH="1">
              <a:off x="5162502" y="1059582"/>
              <a:ext cx="5397500" cy="474662"/>
            </a:xfrm>
            <a:prstGeom prst="roundRect">
              <a:avLst>
                <a:gd name="adj" fmla="val 50000"/>
              </a:avLst>
            </a:prstGeom>
            <a:solidFill>
              <a:schemeClr val="bg1"/>
            </a:solidFill>
            <a:ln>
              <a:noFill/>
              <a:headEnd/>
              <a:tailE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defTabSz="1219170">
                <a:defRPr/>
              </a:pPr>
              <a:endParaRPr lang="ko-KR" altLang="en-US" sz="2133"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sp>
        <p:nvSpPr>
          <p:cNvPr id="30" name="직사각형 55">
            <a:extLst>
              <a:ext uri="{FF2B5EF4-FFF2-40B4-BE49-F238E27FC236}">
                <a16:creationId xmlns:a16="http://schemas.microsoft.com/office/drawing/2014/main" id="{95B71403-98A0-4F70-A5B3-39DBC1DF3C74}"/>
              </a:ext>
            </a:extLst>
          </p:cNvPr>
          <p:cNvSpPr/>
          <p:nvPr/>
        </p:nvSpPr>
        <p:spPr>
          <a:xfrm>
            <a:off x="7430577" y="5624659"/>
            <a:ext cx="3997313" cy="338554"/>
          </a:xfrm>
          <a:prstGeom prst="rect">
            <a:avLst/>
          </a:prstGeom>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1219170">
              <a:defRPr/>
            </a:pPr>
            <a:r>
              <a:rPr lang="en-US" altLang="ko-KR" sz="1600" b="1" dirty="0">
                <a:solidFill>
                  <a:srgbClr val="6A4D26"/>
                </a:solidFill>
                <a:latin typeface="Calibri" panose="020F0502020204030204"/>
                <a:ea typeface="맑은 고딕" panose="020B0503020000020004" pitchFamily="34" charset="-127"/>
              </a:rPr>
              <a:t>Outline the management of Wilson`s disease</a:t>
            </a:r>
          </a:p>
        </p:txBody>
      </p:sp>
      <p:sp>
        <p:nvSpPr>
          <p:cNvPr id="31" name="타원 64">
            <a:extLst>
              <a:ext uri="{FF2B5EF4-FFF2-40B4-BE49-F238E27FC236}">
                <a16:creationId xmlns:a16="http://schemas.microsoft.com/office/drawing/2014/main" id="{346BA505-5117-41FC-9A5F-B922F6A8CEB4}"/>
              </a:ext>
            </a:extLst>
          </p:cNvPr>
          <p:cNvSpPr/>
          <p:nvPr/>
        </p:nvSpPr>
        <p:spPr>
          <a:xfrm>
            <a:off x="5946943" y="5387050"/>
            <a:ext cx="802428" cy="806449"/>
          </a:xfrm>
          <a:prstGeom prst="ellipse">
            <a:avLst/>
          </a:prstGeom>
          <a:solidFill>
            <a:schemeClr val="accent4"/>
          </a:solidFill>
          <a:ln/>
          <a:effectLst>
            <a:outerShdw blurRad="762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a:defRPr/>
            </a:pPr>
            <a:endParaRPr lang="ko-KR" altLang="en-US" sz="2667" b="1" dirty="0">
              <a:solidFill>
                <a:prstClr val="white"/>
              </a:solidFill>
              <a:latin typeface="Calibri" panose="020F0502020204030204"/>
              <a:ea typeface="맑은 고딕" panose="020B0503020000020004" pitchFamily="34" charset="-127"/>
              <a:cs typeface="Arial" pitchFamily="34" charset="0"/>
            </a:endParaRPr>
          </a:p>
        </p:txBody>
      </p:sp>
      <p:sp>
        <p:nvSpPr>
          <p:cNvPr id="32" name="TextBox 31">
            <a:extLst>
              <a:ext uri="{FF2B5EF4-FFF2-40B4-BE49-F238E27FC236}">
                <a16:creationId xmlns:a16="http://schemas.microsoft.com/office/drawing/2014/main" id="{0CEDEC5A-D3EC-4487-B1F4-B7A22B754DEB}"/>
              </a:ext>
            </a:extLst>
          </p:cNvPr>
          <p:cNvSpPr txBox="1"/>
          <p:nvPr/>
        </p:nvSpPr>
        <p:spPr>
          <a:xfrm>
            <a:off x="6075754" y="5497887"/>
            <a:ext cx="544807" cy="584775"/>
          </a:xfrm>
          <a:prstGeom prst="rect">
            <a:avLst/>
          </a:prstGeom>
          <a:noFill/>
        </p:spPr>
        <p:txBody>
          <a:bodyPr wrap="square" rtlCol="0" anchor="ctr">
            <a:spAutoFit/>
          </a:bodyPr>
          <a:lstStyle/>
          <a:p>
            <a:pPr algn="ctr" defTabSz="1219170" latinLnBrk="1"/>
            <a:r>
              <a:rPr lang="en-US" altLang="ko-KR" sz="3200" b="1" dirty="0">
                <a:solidFill>
                  <a:prstClr val="white"/>
                </a:solidFill>
                <a:latin typeface="Calibri" panose="020F0502020204030204"/>
                <a:ea typeface="맑은 고딕" panose="020B0503020000020004" pitchFamily="34" charset="-127"/>
                <a:cs typeface="Arial" pitchFamily="34" charset="0"/>
              </a:rPr>
              <a:t>4</a:t>
            </a:r>
            <a:endParaRPr lang="ko-KR" altLang="en-US" sz="3200" b="1" dirty="0">
              <a:solidFill>
                <a:prstClr val="white"/>
              </a:solidFill>
              <a:latin typeface="Calibri" panose="020F0502020204030204"/>
              <a:ea typeface="맑은 고딕" panose="020B0503020000020004" pitchFamily="34" charset="-127"/>
              <a:cs typeface="Arial" pitchFamily="34" charset="0"/>
            </a:endParaRPr>
          </a:p>
        </p:txBody>
      </p:sp>
      <p:sp>
        <p:nvSpPr>
          <p:cNvPr id="3" name="TextBox 2">
            <a:extLst>
              <a:ext uri="{FF2B5EF4-FFF2-40B4-BE49-F238E27FC236}">
                <a16:creationId xmlns:a16="http://schemas.microsoft.com/office/drawing/2014/main" id="{49B111A7-98F1-405D-A4E5-73F5948F8F4F}"/>
              </a:ext>
            </a:extLst>
          </p:cNvPr>
          <p:cNvSpPr txBox="1"/>
          <p:nvPr/>
        </p:nvSpPr>
        <p:spPr>
          <a:xfrm>
            <a:off x="5514287" y="817703"/>
            <a:ext cx="6767415" cy="461665"/>
          </a:xfrm>
          <a:prstGeom prst="rect">
            <a:avLst/>
          </a:prstGeom>
          <a:noFill/>
        </p:spPr>
        <p:txBody>
          <a:bodyPr wrap="square" rtlCol="0">
            <a:spAutoFit/>
          </a:bodyPr>
          <a:lstStyle/>
          <a:p>
            <a:pPr defTabSz="1219170" latinLnBrk="1"/>
            <a:r>
              <a:rPr lang="en-GB" sz="2400" dirty="0">
                <a:solidFill>
                  <a:prstClr val="black"/>
                </a:solidFill>
                <a:latin typeface="Calibri" panose="020F0502020204030204"/>
              </a:rPr>
              <a:t>By the end of this lecture the students should be to</a:t>
            </a:r>
          </a:p>
        </p:txBody>
      </p:sp>
    </p:spTree>
    <p:extLst>
      <p:ext uri="{BB962C8B-B14F-4D97-AF65-F5344CB8AC3E}">
        <p14:creationId xmlns:p14="http://schemas.microsoft.com/office/powerpoint/2010/main" val="1300583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par>
                                <p:cTn id="8" presetID="21" presetClass="entr" presetSubtype="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heel(1)">
                                      <p:cBhvr>
                                        <p:cTn id="10" dur="2000"/>
                                        <p:tgtEl>
                                          <p:spTgt spid="39"/>
                                        </p:tgtEl>
                                      </p:cBhvr>
                                    </p:animEffect>
                                  </p:childTnLst>
                                </p:cTn>
                              </p:par>
                              <p:par>
                                <p:cTn id="11" presetID="21" presetClass="entr" presetSubtype="1"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2000"/>
                                        <p:tgtEl>
                                          <p:spTgt spid="41"/>
                                        </p:tgtEl>
                                      </p:cBhvr>
                                    </p:animEffect>
                                  </p:childTnLst>
                                </p:cTn>
                              </p:par>
                              <p:par>
                                <p:cTn id="17" presetID="21" presetClass="entr" presetSubtype="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par>
                                <p:cTn id="23" presetID="21" presetClass="entr" presetSubtype="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par>
                                <p:cTn id="35" presetID="21" presetClass="entr" presetSubtype="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2000"/>
                                        <p:tgtEl>
                                          <p:spTgt spid="17"/>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heel(1)">
                                      <p:cBhvr>
                                        <p:cTn id="43" dur="2000"/>
                                        <p:tgtEl>
                                          <p:spTgt spid="1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heel(1)">
                                      <p:cBhvr>
                                        <p:cTn id="46" dur="2000"/>
                                        <p:tgtEl>
                                          <p:spTgt spid="20"/>
                                        </p:tgtEl>
                                      </p:cBhvr>
                                    </p:animEffect>
                                  </p:childTnLst>
                                </p:cTn>
                              </p:par>
                              <p:par>
                                <p:cTn id="47" presetID="21" presetClass="entr" presetSubtype="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heel(1)">
                                      <p:cBhvr>
                                        <p:cTn id="49" dur="2000"/>
                                        <p:tgtEl>
                                          <p:spTgt spid="21"/>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heel(1)">
                                      <p:cBhvr>
                                        <p:cTn id="52" dur="2000"/>
                                        <p:tgtEl>
                                          <p:spTgt spid="2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heel(1)">
                                      <p:cBhvr>
                                        <p:cTn id="55" dur="2000"/>
                                        <p:tgtEl>
                                          <p:spTgt spid="25"/>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2000"/>
                                        <p:tgtEl>
                                          <p:spTgt spid="26"/>
                                        </p:tgtEl>
                                      </p:cBhvr>
                                    </p:animEffect>
                                  </p:childTnLst>
                                </p:cTn>
                              </p:par>
                              <p:par>
                                <p:cTn id="59" presetID="21" presetClass="entr" presetSubtype="1"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heel(1)">
                                      <p:cBhvr>
                                        <p:cTn id="61" dur="2000"/>
                                        <p:tgtEl>
                                          <p:spTgt spid="2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heel(1)">
                                      <p:cBhvr>
                                        <p:cTn id="64" dur="2000"/>
                                        <p:tgtEl>
                                          <p:spTgt spid="30"/>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heel(1)">
                                      <p:cBhvr>
                                        <p:cTn id="67" dur="2000"/>
                                        <p:tgtEl>
                                          <p:spTgt spid="31"/>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heel(1)">
                                      <p:cBhvr>
                                        <p:cTn id="70" dur="2000"/>
                                        <p:tgtEl>
                                          <p:spTgt spid="32"/>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heel(1)">
                                      <p:cBhvr>
                                        <p:cTn id="7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p:bldP spid="41" grpId="0" animBg="1"/>
      <p:bldP spid="7" grpId="0"/>
      <p:bldP spid="11" grpId="0"/>
      <p:bldP spid="12" grpId="0" animBg="1"/>
      <p:bldP spid="13" grpId="0"/>
      <p:bldP spid="17" grpId="0"/>
      <p:bldP spid="18" grpId="0" animBg="1"/>
      <p:bldP spid="20" grpId="0"/>
      <p:bldP spid="24" grpId="0"/>
      <p:bldP spid="25" grpId="0" animBg="1"/>
      <p:bldP spid="26" grpId="0"/>
      <p:bldP spid="30" grpId="0"/>
      <p:bldP spid="31" grpId="0" animBg="1"/>
      <p:bldP spid="3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72F566C7-63F6-430E-A25E-75C1BAA56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F494A8E5-856D-4DE7-8E66-E6FA6988B5B2}"/>
              </a:ext>
            </a:extLst>
          </p:cNvPr>
          <p:cNvPicPr>
            <a:picLocks noChangeAspect="1"/>
          </p:cNvPicPr>
          <p:nvPr/>
        </p:nvPicPr>
        <p:blipFill rotWithShape="1">
          <a:blip r:embed="rId2">
            <a:alphaModFix amt="55000"/>
          </a:blip>
          <a:srcRect l="4889" r="1" b="1"/>
          <a:stretch/>
        </p:blipFill>
        <p:spPr>
          <a:xfrm>
            <a:off x="21" y="-324793"/>
            <a:ext cx="12191980" cy="6858000"/>
          </a:xfrm>
          <a:prstGeom prst="rect">
            <a:avLst/>
          </a:prstGeom>
        </p:spPr>
      </p:pic>
      <p:sp>
        <p:nvSpPr>
          <p:cNvPr id="13" name="Rectangle: Rounded Corners 12">
            <a:extLst>
              <a:ext uri="{FF2B5EF4-FFF2-40B4-BE49-F238E27FC236}">
                <a16:creationId xmlns:a16="http://schemas.microsoft.com/office/drawing/2014/main" id="{C8701D3F-ED29-4931-958A-CBC8AE704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7537" y="643469"/>
            <a:ext cx="5520995" cy="5215839"/>
          </a:xfrm>
          <a:prstGeom prst="roundRect">
            <a:avLst>
              <a:gd name="adj" fmla="val 265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DFE428E-FF9E-467E-B1B1-2003EE40C0E5}"/>
              </a:ext>
            </a:extLst>
          </p:cNvPr>
          <p:cNvSpPr>
            <a:spLocks noGrp="1"/>
          </p:cNvSpPr>
          <p:nvPr>
            <p:ph type="title"/>
          </p:nvPr>
        </p:nvSpPr>
        <p:spPr>
          <a:xfrm>
            <a:off x="6345936" y="969264"/>
            <a:ext cx="4215384" cy="635533"/>
          </a:xfrm>
        </p:spPr>
        <p:txBody>
          <a:bodyPr>
            <a:normAutofit fontScale="90000"/>
          </a:bodyPr>
          <a:lstStyle/>
          <a:p>
            <a:r>
              <a:rPr lang="en-GB" dirty="0"/>
              <a:t>Definition</a:t>
            </a:r>
          </a:p>
        </p:txBody>
      </p:sp>
      <p:sp>
        <p:nvSpPr>
          <p:cNvPr id="8" name="Content Placeholder 7">
            <a:extLst>
              <a:ext uri="{FF2B5EF4-FFF2-40B4-BE49-F238E27FC236}">
                <a16:creationId xmlns:a16="http://schemas.microsoft.com/office/drawing/2014/main" id="{9E594504-3809-47A0-98D8-CAD5702C7BDC}"/>
              </a:ext>
            </a:extLst>
          </p:cNvPr>
          <p:cNvSpPr>
            <a:spLocks noGrp="1"/>
          </p:cNvSpPr>
          <p:nvPr>
            <p:ph idx="1"/>
          </p:nvPr>
        </p:nvSpPr>
        <p:spPr>
          <a:xfrm>
            <a:off x="6027539" y="2371541"/>
            <a:ext cx="5445059" cy="3361715"/>
          </a:xfrm>
        </p:spPr>
        <p:txBody>
          <a:bodyPr>
            <a:normAutofit fontScale="92500"/>
          </a:bodyPr>
          <a:lstStyle/>
          <a:p>
            <a:r>
              <a:rPr lang="en-GB" dirty="0"/>
              <a:t>Wilson disease (WD) or (hepatolenticular degeneration) is an autosomal recessive disorder of impaired formation of ceruloplasmin, leading to copper accumulation in the liver, brain, kidney, and cornea</a:t>
            </a:r>
          </a:p>
          <a:p>
            <a:r>
              <a:rPr lang="en-GB" dirty="0"/>
              <a:t>Rare: </a:t>
            </a:r>
            <a:r>
              <a:rPr lang="en-GB" sz="3200" dirty="0">
                <a:latin typeface="MinionPro-Regular"/>
              </a:rPr>
              <a:t>approximately 15– 30/ 100 000 per year</a:t>
            </a:r>
            <a:endParaRPr lang="en-US" dirty="0"/>
          </a:p>
        </p:txBody>
      </p:sp>
      <p:sp>
        <p:nvSpPr>
          <p:cNvPr id="15" name="Arc 14">
            <a:extLst>
              <a:ext uri="{FF2B5EF4-FFF2-40B4-BE49-F238E27FC236}">
                <a16:creationId xmlns:a16="http://schemas.microsoft.com/office/drawing/2014/main" id="{40A0961B-9DBA-43AD-A3C0-F7EBBFF20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6765" y="906792"/>
            <a:ext cx="2987899" cy="2987899"/>
          </a:xfrm>
          <a:prstGeom prst="arc">
            <a:avLst>
              <a:gd name="adj1" fmla="val 16200000"/>
              <a:gd name="adj2" fmla="val 114657"/>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srgbClr val="000000"/>
              </a:solidFill>
              <a:latin typeface="Calibri" panose="020F0502020204030204"/>
            </a:endParaRPr>
          </a:p>
        </p:txBody>
      </p:sp>
    </p:spTree>
    <p:extLst>
      <p:ext uri="{BB962C8B-B14F-4D97-AF65-F5344CB8AC3E}">
        <p14:creationId xmlns:p14="http://schemas.microsoft.com/office/powerpoint/2010/main" val="331023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p:cTn id="1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6" y="1"/>
            <a:ext cx="3248025" cy="3400425"/>
          </a:xfrm>
          <a:prstGeom prst="flowChartDocument">
            <a:avLst/>
          </a:prstGeom>
          <a:solidFill>
            <a:srgbClr val="37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D9FF9ADA-7176-4159-BEA2-EBF05E900C31}"/>
              </a:ext>
            </a:extLst>
          </p:cNvPr>
          <p:cNvSpPr>
            <a:spLocks noGrp="1"/>
          </p:cNvSpPr>
          <p:nvPr>
            <p:ph type="title"/>
          </p:nvPr>
        </p:nvSpPr>
        <p:spPr>
          <a:xfrm>
            <a:off x="838200" y="171162"/>
            <a:ext cx="2840181" cy="2371148"/>
          </a:xfrm>
        </p:spPr>
        <p:txBody>
          <a:bodyPr vert="horz" lIns="121920" tIns="60960" rIns="121920" bIns="60960" rtlCol="0" anchor="ctr">
            <a:normAutofit/>
          </a:bodyPr>
          <a:lstStyle/>
          <a:p>
            <a:pPr defTabSz="1219170"/>
            <a:r>
              <a:rPr lang="en-US" sz="3200" dirty="0">
                <a:solidFill>
                  <a:srgbClr val="FFFFFF"/>
                </a:solidFill>
              </a:rPr>
              <a:t>Copper Metabolism</a:t>
            </a:r>
          </a:p>
        </p:txBody>
      </p:sp>
      <p:pic>
        <p:nvPicPr>
          <p:cNvPr id="4" name="Content Placeholder 3">
            <a:extLst>
              <a:ext uri="{FF2B5EF4-FFF2-40B4-BE49-F238E27FC236}">
                <a16:creationId xmlns:a16="http://schemas.microsoft.com/office/drawing/2014/main" id="{C4C365BC-AB5F-4CD6-B261-29B009560FBA}"/>
              </a:ext>
            </a:extLst>
          </p:cNvPr>
          <p:cNvPicPr>
            <a:picLocks noGrp="1" noChangeAspect="1"/>
          </p:cNvPicPr>
          <p:nvPr>
            <p:ph idx="1"/>
          </p:nvPr>
        </p:nvPicPr>
        <p:blipFill>
          <a:blip r:embed="rId3"/>
          <a:stretch>
            <a:fillRect/>
          </a:stretch>
        </p:blipFill>
        <p:spPr>
          <a:xfrm>
            <a:off x="4086226" y="153245"/>
            <a:ext cx="7866425" cy="6636129"/>
          </a:xfrm>
          <a:prstGeom prst="rect">
            <a:avLst/>
          </a:prstGeom>
        </p:spPr>
      </p:pic>
      <p:sp>
        <p:nvSpPr>
          <p:cNvPr id="5" name="TextBox 4">
            <a:extLst>
              <a:ext uri="{FF2B5EF4-FFF2-40B4-BE49-F238E27FC236}">
                <a16:creationId xmlns:a16="http://schemas.microsoft.com/office/drawing/2014/main" id="{F25387F1-CE87-4445-90C3-6EEC5CF25E4C}"/>
              </a:ext>
            </a:extLst>
          </p:cNvPr>
          <p:cNvSpPr txBox="1"/>
          <p:nvPr/>
        </p:nvSpPr>
        <p:spPr>
          <a:xfrm>
            <a:off x="164771" y="3449543"/>
            <a:ext cx="4203037" cy="2760243"/>
          </a:xfrm>
          <a:prstGeom prst="rect">
            <a:avLst/>
          </a:prstGeom>
          <a:noFill/>
          <a:scene3d>
            <a:camera prst="isometricOffAxis1Right"/>
            <a:lightRig rig="threePt" dir="t"/>
          </a:scene3d>
        </p:spPr>
        <p:txBody>
          <a:bodyPr wrap="square" rtlCol="0">
            <a:spAutoFit/>
          </a:bodyPr>
          <a:lstStyle/>
          <a:p>
            <a:pPr defTabSz="1219170" latinLnBrk="1"/>
            <a:r>
              <a:rPr lang="en-GB" sz="2400" dirty="0">
                <a:solidFill>
                  <a:prstClr val="black"/>
                </a:solidFill>
                <a:latin typeface="Calibri" panose="020F0502020204030204"/>
              </a:rPr>
              <a:t>Functions of copper</a:t>
            </a:r>
          </a:p>
          <a:p>
            <a:pPr defTabSz="1219170" latinLnBrk="1"/>
            <a:r>
              <a:rPr lang="en-GB" sz="1867" dirty="0">
                <a:solidFill>
                  <a:prstClr val="black"/>
                </a:solidFill>
                <a:latin typeface="MinionPro-Regular"/>
              </a:rPr>
              <a:t>cofactor for many proteins and copper- </a:t>
            </a:r>
            <a:r>
              <a:rPr lang="en-GB" sz="1867" dirty="0">
                <a:solidFill>
                  <a:srgbClr val="FF0000"/>
                </a:solidFill>
                <a:latin typeface="MinionPro-Regular"/>
              </a:rPr>
              <a:t>containing enzymes involved in</a:t>
            </a:r>
          </a:p>
          <a:p>
            <a:pPr marL="380990" indent="-380990" defTabSz="1219170" latinLnBrk="1">
              <a:buFont typeface="Wingdings" panose="05000000000000000000" pitchFamily="2" charset="2"/>
              <a:buChar char="Ø"/>
            </a:pPr>
            <a:r>
              <a:rPr lang="en-GB" sz="1867" dirty="0">
                <a:solidFill>
                  <a:srgbClr val="FF0000"/>
                </a:solidFill>
                <a:latin typeface="MinionPro-Regular"/>
              </a:rPr>
              <a:t> cellular respiration,</a:t>
            </a:r>
          </a:p>
          <a:p>
            <a:pPr marL="380990" indent="-380990" defTabSz="1219170" latinLnBrk="1">
              <a:buFont typeface="Wingdings" panose="05000000000000000000" pitchFamily="2" charset="2"/>
              <a:buChar char="Ø"/>
            </a:pPr>
            <a:r>
              <a:rPr lang="fr-FR" sz="1867" dirty="0" err="1">
                <a:solidFill>
                  <a:srgbClr val="FF0000"/>
                </a:solidFill>
                <a:latin typeface="MinionPro-Regular"/>
              </a:rPr>
              <a:t>antioxidant</a:t>
            </a:r>
            <a:r>
              <a:rPr lang="fr-FR" sz="1867" dirty="0">
                <a:solidFill>
                  <a:srgbClr val="FF0000"/>
                </a:solidFill>
                <a:latin typeface="MinionPro-Regular"/>
              </a:rPr>
              <a:t> </a:t>
            </a:r>
            <a:r>
              <a:rPr lang="fr-FR" sz="1867" dirty="0" err="1">
                <a:solidFill>
                  <a:srgbClr val="FF0000"/>
                </a:solidFill>
                <a:latin typeface="MinionPro-Regular"/>
              </a:rPr>
              <a:t>defence</a:t>
            </a:r>
            <a:r>
              <a:rPr lang="fr-FR" sz="1867" dirty="0">
                <a:solidFill>
                  <a:srgbClr val="FF0000"/>
                </a:solidFill>
                <a:latin typeface="MinionPro-Regular"/>
              </a:rPr>
              <a:t>, </a:t>
            </a:r>
          </a:p>
          <a:p>
            <a:pPr marL="380990" indent="-380990" defTabSz="1219170" latinLnBrk="1">
              <a:buFont typeface="Wingdings" panose="05000000000000000000" pitchFamily="2" charset="2"/>
              <a:buChar char="Ø"/>
            </a:pPr>
            <a:r>
              <a:rPr lang="fr-FR" sz="1867" dirty="0">
                <a:solidFill>
                  <a:srgbClr val="FF0000"/>
                </a:solidFill>
                <a:latin typeface="MinionPro-Regular"/>
              </a:rPr>
              <a:t>pigment production</a:t>
            </a:r>
          </a:p>
          <a:p>
            <a:pPr marL="380990" indent="-380990" defTabSz="1219170" latinLnBrk="1">
              <a:buFont typeface="Wingdings" panose="05000000000000000000" pitchFamily="2" charset="2"/>
              <a:buChar char="Ø"/>
            </a:pPr>
            <a:r>
              <a:rPr lang="fr-FR" sz="1867" dirty="0" err="1">
                <a:solidFill>
                  <a:srgbClr val="FF0000"/>
                </a:solidFill>
                <a:latin typeface="MinionPro-Regular"/>
              </a:rPr>
              <a:t>Neurotransmitter</a:t>
            </a:r>
            <a:r>
              <a:rPr lang="fr-FR" sz="1867" dirty="0">
                <a:solidFill>
                  <a:srgbClr val="FF0000"/>
                </a:solidFill>
                <a:latin typeface="MinionPro-Regular"/>
              </a:rPr>
              <a:t> </a:t>
            </a:r>
            <a:r>
              <a:rPr lang="en-GB" sz="1867" dirty="0">
                <a:solidFill>
                  <a:srgbClr val="FF0000"/>
                </a:solidFill>
                <a:latin typeface="MinionPro-Regular"/>
              </a:rPr>
              <a:t>Formation</a:t>
            </a:r>
          </a:p>
          <a:p>
            <a:pPr marL="380990" indent="-380990" defTabSz="1219170" latinLnBrk="1">
              <a:buFont typeface="Wingdings" panose="05000000000000000000" pitchFamily="2" charset="2"/>
              <a:buChar char="Ø"/>
            </a:pPr>
            <a:r>
              <a:rPr lang="en-GB" sz="1867" dirty="0">
                <a:solidFill>
                  <a:srgbClr val="FF0000"/>
                </a:solidFill>
                <a:latin typeface="MinionPro-Regular"/>
              </a:rPr>
              <a:t> connective tissue synthesis, </a:t>
            </a:r>
          </a:p>
          <a:p>
            <a:pPr marL="380990" indent="-380990" defTabSz="1219170" latinLnBrk="1">
              <a:buFont typeface="Wingdings" panose="05000000000000000000" pitchFamily="2" charset="2"/>
              <a:buChar char="Ø"/>
            </a:pPr>
            <a:r>
              <a:rPr lang="en-GB" sz="1867" dirty="0">
                <a:solidFill>
                  <a:srgbClr val="FF0000"/>
                </a:solidFill>
                <a:latin typeface="MinionPro-Regular"/>
              </a:rPr>
              <a:t>iron homeostasis.</a:t>
            </a:r>
            <a:endParaRPr lang="en-GB" sz="1867" dirty="0">
              <a:solidFill>
                <a:srgbClr val="FF0000"/>
              </a:solidFill>
              <a:latin typeface="Calibri" panose="020F0502020204030204"/>
            </a:endParaRPr>
          </a:p>
        </p:txBody>
      </p:sp>
      <p:sp>
        <p:nvSpPr>
          <p:cNvPr id="6" name="TextBox 5">
            <a:extLst>
              <a:ext uri="{FF2B5EF4-FFF2-40B4-BE49-F238E27FC236}">
                <a16:creationId xmlns:a16="http://schemas.microsoft.com/office/drawing/2014/main" id="{FD3AA43F-52CE-4CF0-8150-4E45597566E0}"/>
              </a:ext>
            </a:extLst>
          </p:cNvPr>
          <p:cNvSpPr txBox="1"/>
          <p:nvPr/>
        </p:nvSpPr>
        <p:spPr>
          <a:xfrm>
            <a:off x="10917966" y="4760037"/>
            <a:ext cx="1034685" cy="318100"/>
          </a:xfrm>
          <a:prstGeom prst="rect">
            <a:avLst/>
          </a:prstGeom>
          <a:noFill/>
        </p:spPr>
        <p:txBody>
          <a:bodyPr wrap="square" rtlCol="0">
            <a:spAutoFit/>
          </a:bodyPr>
          <a:lstStyle/>
          <a:p>
            <a:pPr defTabSz="1219170" latinLnBrk="1"/>
            <a:r>
              <a:rPr lang="en-GB" sz="1467" b="1" dirty="0">
                <a:solidFill>
                  <a:prstClr val="black"/>
                </a:solidFill>
                <a:latin typeface="Calibri" panose="020F0502020204030204"/>
              </a:rPr>
              <a:t>90%</a:t>
            </a:r>
          </a:p>
        </p:txBody>
      </p:sp>
      <p:pic>
        <p:nvPicPr>
          <p:cNvPr id="7" name="Picture 6">
            <a:extLst>
              <a:ext uri="{FF2B5EF4-FFF2-40B4-BE49-F238E27FC236}">
                <a16:creationId xmlns:a16="http://schemas.microsoft.com/office/drawing/2014/main" id="{7573B24D-5525-44B6-8567-137168AFD596}"/>
              </a:ext>
            </a:extLst>
          </p:cNvPr>
          <p:cNvPicPr>
            <a:picLocks noChangeAspect="1"/>
          </p:cNvPicPr>
          <p:nvPr/>
        </p:nvPicPr>
        <p:blipFill>
          <a:blip r:embed="rId4"/>
          <a:stretch>
            <a:fillRect/>
          </a:stretch>
        </p:blipFill>
        <p:spPr>
          <a:xfrm>
            <a:off x="8792303" y="68626"/>
            <a:ext cx="3360373" cy="1451552"/>
          </a:xfrm>
          <a:prstGeom prst="rect">
            <a:avLst/>
          </a:prstGeom>
        </p:spPr>
      </p:pic>
    </p:spTree>
    <p:extLst>
      <p:ext uri="{BB962C8B-B14F-4D97-AF65-F5344CB8AC3E}">
        <p14:creationId xmlns:p14="http://schemas.microsoft.com/office/powerpoint/2010/main" val="264846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80B5F89B-2A3F-4DC2-A6F5-0869E9D75BF7}"/>
              </a:ext>
            </a:extLst>
          </p:cNvPr>
          <p:cNvSpPr>
            <a:spLocks noGrp="1"/>
          </p:cNvSpPr>
          <p:nvPr>
            <p:ph type="title"/>
          </p:nvPr>
        </p:nvSpPr>
        <p:spPr>
          <a:xfrm>
            <a:off x="763041" y="637354"/>
            <a:ext cx="3058620" cy="1457001"/>
          </a:xfrm>
        </p:spPr>
        <p:txBody>
          <a:bodyPr anchor="b">
            <a:normAutofit/>
          </a:bodyPr>
          <a:lstStyle/>
          <a:p>
            <a:r>
              <a:rPr lang="en-GB" sz="4000" b="1" dirty="0"/>
              <a:t>Aetiology</a:t>
            </a:r>
          </a:p>
        </p:txBody>
      </p:sp>
      <p:grpSp>
        <p:nvGrpSpPr>
          <p:cNvPr id="18" name="Group 17">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3" cy="847207"/>
            <a:chOff x="8183879" y="1000124"/>
            <a:chExt cx="1562267" cy="1172973"/>
          </a:xfrm>
        </p:grpSpPr>
        <p:sp>
          <p:nvSpPr>
            <p:cNvPr id="19"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121920" tIns="60960" rIns="121920" bIns="60960" numCol="1" anchor="t" anchorCtr="0" compatLnSpc="1">
              <a:prstTxWarp prst="textNoShape">
                <a:avLst/>
              </a:prstTxWarp>
            </a:bodyPr>
            <a:lstStyle/>
            <a:p>
              <a:pPr defTabSz="1219170" latinLnBrk="1"/>
              <a:endParaRPr lang="en-US" sz="2400">
                <a:solidFill>
                  <a:prstClr val="black"/>
                </a:solidFill>
                <a:latin typeface="Calibri" panose="020F0502020204030204"/>
              </a:endParaRPr>
            </a:p>
          </p:txBody>
        </p:sp>
        <p:sp>
          <p:nvSpPr>
            <p:cNvPr id="20"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121920" tIns="60960" rIns="121920" bIns="60960" numCol="1" anchor="t" anchorCtr="0" compatLnSpc="1">
              <a:prstTxWarp prst="textNoShape">
                <a:avLst/>
              </a:prstTxWarp>
            </a:bodyPr>
            <a:lstStyle/>
            <a:p>
              <a:pPr defTabSz="1219170" latinLnBrk="1"/>
              <a:endParaRPr lang="en-US" sz="2400">
                <a:solidFill>
                  <a:prstClr val="black"/>
                </a:solidFill>
                <a:latin typeface="Calibri" panose="020F0502020204030204"/>
              </a:endParaRPr>
            </a:p>
          </p:txBody>
        </p:sp>
      </p:grpSp>
      <p:sp>
        <p:nvSpPr>
          <p:cNvPr id="3" name="Content Placeholder 2">
            <a:extLst>
              <a:ext uri="{FF2B5EF4-FFF2-40B4-BE49-F238E27FC236}">
                <a16:creationId xmlns:a16="http://schemas.microsoft.com/office/drawing/2014/main" id="{626367BC-D29D-4BB3-9E7A-75AE075A45CC}"/>
              </a:ext>
            </a:extLst>
          </p:cNvPr>
          <p:cNvSpPr>
            <a:spLocks noGrp="1"/>
          </p:cNvSpPr>
          <p:nvPr>
            <p:ph idx="1"/>
          </p:nvPr>
        </p:nvSpPr>
        <p:spPr>
          <a:xfrm>
            <a:off x="228120" y="2295034"/>
            <a:ext cx="4128459" cy="3272324"/>
          </a:xfrm>
        </p:spPr>
        <p:txBody>
          <a:bodyPr anchor="t">
            <a:normAutofit/>
          </a:bodyPr>
          <a:lstStyle/>
          <a:p>
            <a:r>
              <a:rPr lang="en-GB" sz="2000" dirty="0">
                <a:latin typeface="MinionPro-Regular"/>
              </a:rPr>
              <a:t>It is caused by mutations in the </a:t>
            </a:r>
            <a:r>
              <a:rPr lang="en-GB" sz="2000" i="1" dirty="0">
                <a:latin typeface="MinionPro-It"/>
              </a:rPr>
              <a:t>ATP7B </a:t>
            </a:r>
            <a:r>
              <a:rPr lang="en-GB" sz="2000" dirty="0">
                <a:latin typeface="MinionPro-Regular"/>
              </a:rPr>
              <a:t>gene on chromosome </a:t>
            </a:r>
            <a:r>
              <a:rPr lang="en-GB" sz="2000" b="1" dirty="0">
                <a:highlight>
                  <a:srgbClr val="00FF00"/>
                </a:highlight>
                <a:latin typeface="MinionPro-Regular"/>
              </a:rPr>
              <a:t>13</a:t>
            </a:r>
            <a:r>
              <a:rPr lang="en-GB" sz="2000" dirty="0">
                <a:latin typeface="MinionPro-Regular"/>
              </a:rPr>
              <a:t>q14.3, which encodes a copper- transporting ATPase.</a:t>
            </a:r>
            <a:endParaRPr lang="en-GB" sz="2000" dirty="0"/>
          </a:p>
        </p:txBody>
      </p:sp>
      <p:pic>
        <p:nvPicPr>
          <p:cNvPr id="5" name="Picture 4" descr="3D render of cells">
            <a:extLst>
              <a:ext uri="{FF2B5EF4-FFF2-40B4-BE49-F238E27FC236}">
                <a16:creationId xmlns:a16="http://schemas.microsoft.com/office/drawing/2014/main" id="{976973B4-E457-4786-A884-CABBE6372E18}"/>
              </a:ext>
            </a:extLst>
          </p:cNvPr>
          <p:cNvPicPr>
            <a:picLocks noChangeAspect="1"/>
          </p:cNvPicPr>
          <p:nvPr/>
        </p:nvPicPr>
        <p:blipFill rotWithShape="1">
          <a:blip r:embed="rId3"/>
          <a:srcRect t="10281" r="2" b="10109"/>
          <a:stretch/>
        </p:blipFill>
        <p:spPr>
          <a:xfrm>
            <a:off x="4636963" y="13"/>
            <a:ext cx="7555037" cy="3383267"/>
          </a:xfrm>
          <a:prstGeom prst="rect">
            <a:avLst/>
          </a:prstGeom>
        </p:spPr>
      </p:pic>
      <p:pic>
        <p:nvPicPr>
          <p:cNvPr id="8" name="Picture 7">
            <a:extLst>
              <a:ext uri="{FF2B5EF4-FFF2-40B4-BE49-F238E27FC236}">
                <a16:creationId xmlns:a16="http://schemas.microsoft.com/office/drawing/2014/main" id="{7DBDBA5A-6823-4A72-8DD3-6DB0B71AF8D6}"/>
              </a:ext>
            </a:extLst>
          </p:cNvPr>
          <p:cNvPicPr>
            <a:picLocks noChangeAspect="1"/>
          </p:cNvPicPr>
          <p:nvPr/>
        </p:nvPicPr>
        <p:blipFill rotWithShape="1">
          <a:blip r:embed="rId4"/>
          <a:srcRect l="6294" r="7676" b="11728"/>
          <a:stretch/>
        </p:blipFill>
        <p:spPr>
          <a:xfrm>
            <a:off x="143339" y="4293096"/>
            <a:ext cx="3552395" cy="2400267"/>
          </a:xfrm>
          <a:prstGeom prst="rect">
            <a:avLst/>
          </a:prstGeom>
        </p:spPr>
      </p:pic>
      <p:pic>
        <p:nvPicPr>
          <p:cNvPr id="12" name="Picture 11">
            <a:extLst>
              <a:ext uri="{FF2B5EF4-FFF2-40B4-BE49-F238E27FC236}">
                <a16:creationId xmlns:a16="http://schemas.microsoft.com/office/drawing/2014/main" id="{57A65A0C-78A8-450B-A13B-D37FDECEF890}"/>
              </a:ext>
            </a:extLst>
          </p:cNvPr>
          <p:cNvPicPr>
            <a:picLocks noChangeAspect="1"/>
          </p:cNvPicPr>
          <p:nvPr/>
        </p:nvPicPr>
        <p:blipFill rotWithShape="1">
          <a:blip r:embed="rId5"/>
          <a:srcRect l="2072" t="7354" r="1646" b="4978"/>
          <a:stretch/>
        </p:blipFill>
        <p:spPr>
          <a:xfrm>
            <a:off x="4109809" y="4293096"/>
            <a:ext cx="3714384" cy="2496277"/>
          </a:xfrm>
          <a:prstGeom prst="rect">
            <a:avLst/>
          </a:prstGeom>
        </p:spPr>
      </p:pic>
      <p:pic>
        <p:nvPicPr>
          <p:cNvPr id="14" name="Picture 13">
            <a:extLst>
              <a:ext uri="{FF2B5EF4-FFF2-40B4-BE49-F238E27FC236}">
                <a16:creationId xmlns:a16="http://schemas.microsoft.com/office/drawing/2014/main" id="{2BEFD927-7CFA-4B53-9AC4-56B0CAE51FA0}"/>
              </a:ext>
            </a:extLst>
          </p:cNvPr>
          <p:cNvPicPr>
            <a:picLocks noChangeAspect="1"/>
          </p:cNvPicPr>
          <p:nvPr/>
        </p:nvPicPr>
        <p:blipFill rotWithShape="1">
          <a:blip r:embed="rId6"/>
          <a:srcRect l="5882" t="3170" r="1842"/>
          <a:stretch/>
        </p:blipFill>
        <p:spPr>
          <a:xfrm>
            <a:off x="7920203" y="3813043"/>
            <a:ext cx="4128459" cy="2976331"/>
          </a:xfrm>
          <a:prstGeom prst="rect">
            <a:avLst/>
          </a:prstGeom>
        </p:spPr>
      </p:pic>
    </p:spTree>
    <p:extLst>
      <p:ext uri="{BB962C8B-B14F-4D97-AF65-F5344CB8AC3E}">
        <p14:creationId xmlns:p14="http://schemas.microsoft.com/office/powerpoint/2010/main" val="76071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70B-C550-4CFF-8F77-6ED14ED241E0}"/>
              </a:ext>
            </a:extLst>
          </p:cNvPr>
          <p:cNvSpPr>
            <a:spLocks noGrp="1"/>
          </p:cNvSpPr>
          <p:nvPr>
            <p:ph type="title"/>
          </p:nvPr>
        </p:nvSpPr>
        <p:spPr/>
        <p:txBody>
          <a:bodyPr/>
          <a:lstStyle/>
          <a:p>
            <a:endParaRPr lang="en-GB" dirty="0"/>
          </a:p>
        </p:txBody>
      </p:sp>
      <p:pic>
        <p:nvPicPr>
          <p:cNvPr id="23" name="Content Placeholder 22" descr="A picture containing vegetable&#10;&#10;Description automatically generated">
            <a:extLst>
              <a:ext uri="{FF2B5EF4-FFF2-40B4-BE49-F238E27FC236}">
                <a16:creationId xmlns:a16="http://schemas.microsoft.com/office/drawing/2014/main" id="{4052D103-9AB5-4F1B-A584-89477252E8D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14397" y="1826684"/>
            <a:ext cx="6363207" cy="4349749"/>
          </a:xfrm>
        </p:spPr>
      </p:pic>
      <p:sp>
        <p:nvSpPr>
          <p:cNvPr id="10" name="Rectangle 9">
            <a:extLst>
              <a:ext uri="{FF2B5EF4-FFF2-40B4-BE49-F238E27FC236}">
                <a16:creationId xmlns:a16="http://schemas.microsoft.com/office/drawing/2014/main" id="{24BB6CD8-3B41-4804-BF74-4E7D74B88F5E}"/>
              </a:ext>
            </a:extLst>
          </p:cNvPr>
          <p:cNvSpPr/>
          <p:nvPr/>
        </p:nvSpPr>
        <p:spPr>
          <a:xfrm>
            <a:off x="0" y="-27384"/>
            <a:ext cx="12192000" cy="68853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GB" sz="2400">
              <a:solidFill>
                <a:prstClr val="white"/>
              </a:solidFill>
              <a:latin typeface="Calibri" panose="020F0502020204030204"/>
            </a:endParaRPr>
          </a:p>
        </p:txBody>
      </p:sp>
      <p:pic>
        <p:nvPicPr>
          <p:cNvPr id="14" name="Picture 13">
            <a:extLst>
              <a:ext uri="{FF2B5EF4-FFF2-40B4-BE49-F238E27FC236}">
                <a16:creationId xmlns:a16="http://schemas.microsoft.com/office/drawing/2014/main" id="{548F40F3-F11C-4FB0-AF9A-CD8DF3791ED8}"/>
              </a:ext>
            </a:extLst>
          </p:cNvPr>
          <p:cNvPicPr>
            <a:picLocks noChangeAspect="1"/>
          </p:cNvPicPr>
          <p:nvPr/>
        </p:nvPicPr>
        <p:blipFill rotWithShape="1">
          <a:blip r:embed="rId5"/>
          <a:srcRect l="4312" t="-400" r="1161"/>
          <a:stretch/>
        </p:blipFill>
        <p:spPr>
          <a:xfrm>
            <a:off x="16396" y="-83418"/>
            <a:ext cx="12192000" cy="6941417"/>
          </a:xfrm>
          <a:prstGeom prst="rect">
            <a:avLst/>
          </a:prstGeom>
        </p:spPr>
      </p:pic>
      <p:pic>
        <p:nvPicPr>
          <p:cNvPr id="15" name="Picture 14">
            <a:extLst>
              <a:ext uri="{FF2B5EF4-FFF2-40B4-BE49-F238E27FC236}">
                <a16:creationId xmlns:a16="http://schemas.microsoft.com/office/drawing/2014/main" id="{569CD402-4FDA-4571-85CA-A28811ED4061}"/>
              </a:ext>
            </a:extLst>
          </p:cNvPr>
          <p:cNvPicPr>
            <a:picLocks noChangeAspect="1"/>
          </p:cNvPicPr>
          <p:nvPr/>
        </p:nvPicPr>
        <p:blipFill>
          <a:blip r:embed="rId6"/>
          <a:stretch>
            <a:fillRect/>
          </a:stretch>
        </p:blipFill>
        <p:spPr>
          <a:xfrm>
            <a:off x="2255574" y="68627"/>
            <a:ext cx="2496277" cy="2467911"/>
          </a:xfrm>
          <a:prstGeom prst="ellipse">
            <a:avLst/>
          </a:prstGeom>
        </p:spPr>
      </p:pic>
      <p:sp>
        <p:nvSpPr>
          <p:cNvPr id="17" name="TextBox 16">
            <a:extLst>
              <a:ext uri="{FF2B5EF4-FFF2-40B4-BE49-F238E27FC236}">
                <a16:creationId xmlns:a16="http://schemas.microsoft.com/office/drawing/2014/main" id="{1EAF00CC-B617-4BBE-BB40-2896F37F46A9}"/>
              </a:ext>
            </a:extLst>
          </p:cNvPr>
          <p:cNvSpPr txBox="1"/>
          <p:nvPr/>
        </p:nvSpPr>
        <p:spPr>
          <a:xfrm>
            <a:off x="9456374" y="2948948"/>
            <a:ext cx="2430628" cy="748988"/>
          </a:xfrm>
          <a:prstGeom prst="rect">
            <a:avLst/>
          </a:prstGeom>
          <a:noFill/>
        </p:spPr>
        <p:txBody>
          <a:bodyPr wrap="square" rtlCol="0">
            <a:spAutoFit/>
          </a:bodyPr>
          <a:lstStyle/>
          <a:p>
            <a:pPr defTabSz="1219170" latinLnBrk="1"/>
            <a:r>
              <a:rPr lang="en-GB" sz="1867" dirty="0">
                <a:solidFill>
                  <a:prstClr val="black"/>
                </a:solidFill>
                <a:latin typeface="MundoSansStd-Light"/>
              </a:rPr>
              <a:t>Isolated splenomegaly</a:t>
            </a:r>
          </a:p>
          <a:p>
            <a:pPr defTabSz="1219170" latinLnBrk="1"/>
            <a:endParaRPr lang="en-GB" sz="2400"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FA4CC915-D76D-4162-B338-EF0F1E91E39A}"/>
              </a:ext>
            </a:extLst>
          </p:cNvPr>
          <p:cNvSpPr txBox="1"/>
          <p:nvPr/>
        </p:nvSpPr>
        <p:spPr>
          <a:xfrm>
            <a:off x="8400256" y="4869161"/>
            <a:ext cx="3360373" cy="461665"/>
          </a:xfrm>
          <a:prstGeom prst="rect">
            <a:avLst/>
          </a:prstGeom>
          <a:noFill/>
        </p:spPr>
        <p:txBody>
          <a:bodyPr wrap="square" rtlCol="0">
            <a:spAutoFit/>
          </a:bodyPr>
          <a:lstStyle/>
          <a:p>
            <a:pPr defTabSz="1219170" latinLnBrk="1"/>
            <a:r>
              <a:rPr lang="en-GB" sz="2400" b="1" dirty="0">
                <a:solidFill>
                  <a:prstClr val="black"/>
                </a:solidFill>
                <a:latin typeface="Calibri" panose="020F0502020204030204"/>
              </a:rPr>
              <a:t>Children: 10-13 years</a:t>
            </a:r>
          </a:p>
        </p:txBody>
      </p:sp>
      <p:cxnSp>
        <p:nvCxnSpPr>
          <p:cNvPr id="20" name="Straight Arrow Connector 19">
            <a:extLst>
              <a:ext uri="{FF2B5EF4-FFF2-40B4-BE49-F238E27FC236}">
                <a16:creationId xmlns:a16="http://schemas.microsoft.com/office/drawing/2014/main" id="{695164D1-271D-476E-83C5-90FED78D9BDE}"/>
              </a:ext>
            </a:extLst>
          </p:cNvPr>
          <p:cNvCxnSpPr>
            <a:cxnSpLocks/>
          </p:cNvCxnSpPr>
          <p:nvPr/>
        </p:nvCxnSpPr>
        <p:spPr>
          <a:xfrm flipH="1">
            <a:off x="4596077" y="2327466"/>
            <a:ext cx="889783" cy="3000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B013C6-C253-48C1-9C46-067716C655FF}"/>
              </a:ext>
            </a:extLst>
          </p:cNvPr>
          <p:cNvSpPr txBox="1"/>
          <p:nvPr/>
        </p:nvSpPr>
        <p:spPr>
          <a:xfrm>
            <a:off x="3791744" y="6309525"/>
            <a:ext cx="5472608" cy="461665"/>
          </a:xfrm>
          <a:prstGeom prst="rect">
            <a:avLst/>
          </a:prstGeom>
          <a:noFill/>
        </p:spPr>
        <p:txBody>
          <a:bodyPr wrap="square" rtlCol="0">
            <a:spAutoFit/>
          </a:bodyPr>
          <a:lstStyle/>
          <a:p>
            <a:pPr defTabSz="1219170" latinLnBrk="1"/>
            <a:r>
              <a:rPr lang="en-GB" sz="2400" b="1" dirty="0">
                <a:solidFill>
                  <a:prstClr val="black"/>
                </a:solidFill>
                <a:latin typeface="MinionPro-Regular"/>
              </a:rPr>
              <a:t>Coombs’- negative haemolytic anaemia</a:t>
            </a:r>
            <a:endParaRPr lang="en-GB" sz="2400" b="1" dirty="0">
              <a:solidFill>
                <a:prstClr val="black"/>
              </a:solidFill>
              <a:latin typeface="Calibri" panose="020F0502020204030204"/>
            </a:endParaRPr>
          </a:p>
        </p:txBody>
      </p:sp>
      <p:pic>
        <p:nvPicPr>
          <p:cNvPr id="25" name="Picture 24">
            <a:extLst>
              <a:ext uri="{FF2B5EF4-FFF2-40B4-BE49-F238E27FC236}">
                <a16:creationId xmlns:a16="http://schemas.microsoft.com/office/drawing/2014/main" id="{60D3E3E6-2FE8-4340-9427-78D5D03917BF}"/>
              </a:ext>
            </a:extLst>
          </p:cNvPr>
          <p:cNvPicPr>
            <a:picLocks noChangeAspect="1"/>
          </p:cNvPicPr>
          <p:nvPr/>
        </p:nvPicPr>
        <p:blipFill>
          <a:blip r:embed="rId7"/>
          <a:stretch>
            <a:fillRect/>
          </a:stretch>
        </p:blipFill>
        <p:spPr>
          <a:xfrm>
            <a:off x="3867909" y="5300949"/>
            <a:ext cx="4202935" cy="2383852"/>
          </a:xfrm>
          <a:prstGeom prst="rect">
            <a:avLst/>
          </a:prstGeom>
        </p:spPr>
      </p:pic>
      <p:sp>
        <p:nvSpPr>
          <p:cNvPr id="27" name="TextBox 26">
            <a:extLst>
              <a:ext uri="{FF2B5EF4-FFF2-40B4-BE49-F238E27FC236}">
                <a16:creationId xmlns:a16="http://schemas.microsoft.com/office/drawing/2014/main" id="{856E9AB7-3A08-48C8-BA19-7128A9F6195D}"/>
              </a:ext>
            </a:extLst>
          </p:cNvPr>
          <p:cNvSpPr txBox="1"/>
          <p:nvPr/>
        </p:nvSpPr>
        <p:spPr>
          <a:xfrm>
            <a:off x="6185673" y="5284"/>
            <a:ext cx="2112235" cy="1077218"/>
          </a:xfrm>
          <a:prstGeom prst="rect">
            <a:avLst/>
          </a:prstGeom>
          <a:noFill/>
        </p:spPr>
        <p:txBody>
          <a:bodyPr wrap="square" rtlCol="0">
            <a:spAutoFit/>
          </a:bodyPr>
          <a:lstStyle/>
          <a:p>
            <a:pPr defTabSz="1219170" latinLnBrk="1"/>
            <a:r>
              <a:rPr lang="en-GB" sz="1600" b="1" dirty="0">
                <a:solidFill>
                  <a:prstClr val="black"/>
                </a:solidFill>
                <a:latin typeface="MundoSansStd-Light"/>
              </a:rPr>
              <a:t>Depression</a:t>
            </a:r>
          </a:p>
          <a:p>
            <a:pPr defTabSz="1219170" latinLnBrk="1"/>
            <a:r>
              <a:rPr lang="en-GB" sz="1600" b="1" dirty="0">
                <a:solidFill>
                  <a:prstClr val="black"/>
                </a:solidFill>
                <a:latin typeface="MundoSansStd-Light"/>
              </a:rPr>
              <a:t>Neurotic behaviours</a:t>
            </a:r>
          </a:p>
          <a:p>
            <a:pPr defTabSz="1219170" latinLnBrk="1"/>
            <a:r>
              <a:rPr lang="en-GB" sz="1600" b="1" dirty="0">
                <a:solidFill>
                  <a:prstClr val="black"/>
                </a:solidFill>
                <a:latin typeface="MundoSansStd-Light"/>
              </a:rPr>
              <a:t>Personality changes</a:t>
            </a:r>
          </a:p>
          <a:p>
            <a:pPr defTabSz="1219170" latinLnBrk="1"/>
            <a:r>
              <a:rPr lang="en-GB" sz="1600" b="1" dirty="0">
                <a:solidFill>
                  <a:prstClr val="black"/>
                </a:solidFill>
                <a:latin typeface="MundoSansStd-Light"/>
              </a:rPr>
              <a:t>Psychosis</a:t>
            </a:r>
            <a:endParaRPr lang="en-GB" sz="1600" b="1" dirty="0">
              <a:solidFill>
                <a:prstClr val="black"/>
              </a:solidFill>
              <a:latin typeface="Calibri" panose="020F0502020204030204"/>
            </a:endParaRPr>
          </a:p>
        </p:txBody>
      </p:sp>
      <p:sp>
        <p:nvSpPr>
          <p:cNvPr id="28" name="TextBox 27">
            <a:extLst>
              <a:ext uri="{FF2B5EF4-FFF2-40B4-BE49-F238E27FC236}">
                <a16:creationId xmlns:a16="http://schemas.microsoft.com/office/drawing/2014/main" id="{ADB28B13-3E15-4DB7-AD45-4940C93E8E9C}"/>
              </a:ext>
            </a:extLst>
          </p:cNvPr>
          <p:cNvSpPr txBox="1"/>
          <p:nvPr/>
        </p:nvSpPr>
        <p:spPr>
          <a:xfrm>
            <a:off x="2666304" y="3811844"/>
            <a:ext cx="2085547" cy="748795"/>
          </a:xfrm>
          <a:prstGeom prst="rect">
            <a:avLst/>
          </a:prstGeom>
          <a:noFill/>
        </p:spPr>
        <p:txBody>
          <a:bodyPr wrap="square" rtlCol="0">
            <a:spAutoFit/>
          </a:bodyPr>
          <a:lstStyle/>
          <a:p>
            <a:pPr defTabSz="1219170" latinLnBrk="1"/>
            <a:r>
              <a:rPr lang="en-GB" sz="2133" b="1" dirty="0">
                <a:solidFill>
                  <a:srgbClr val="FFFF00"/>
                </a:solidFill>
                <a:highlight>
                  <a:srgbClr val="800000"/>
                </a:highlight>
                <a:latin typeface="MundoSansStd-Light"/>
              </a:rPr>
              <a:t>Aminoaciduria </a:t>
            </a:r>
          </a:p>
          <a:p>
            <a:pPr defTabSz="1219170" latinLnBrk="1"/>
            <a:r>
              <a:rPr lang="en-GB" sz="2133" b="1" dirty="0">
                <a:solidFill>
                  <a:srgbClr val="FFFF00"/>
                </a:solidFill>
                <a:highlight>
                  <a:srgbClr val="800000"/>
                </a:highlight>
                <a:latin typeface="MundoSansStd-Light"/>
              </a:rPr>
              <a:t>Nephrolithiasis</a:t>
            </a:r>
          </a:p>
        </p:txBody>
      </p:sp>
      <p:sp>
        <p:nvSpPr>
          <p:cNvPr id="29" name="TextBox 28">
            <a:extLst>
              <a:ext uri="{FF2B5EF4-FFF2-40B4-BE49-F238E27FC236}">
                <a16:creationId xmlns:a16="http://schemas.microsoft.com/office/drawing/2014/main" id="{66CD546B-2306-469E-A015-6E45D4A636A9}"/>
              </a:ext>
            </a:extLst>
          </p:cNvPr>
          <p:cNvSpPr txBox="1"/>
          <p:nvPr/>
        </p:nvSpPr>
        <p:spPr>
          <a:xfrm>
            <a:off x="1103445" y="5511265"/>
            <a:ext cx="1906963" cy="830997"/>
          </a:xfrm>
          <a:prstGeom prst="rect">
            <a:avLst/>
          </a:prstGeom>
          <a:noFill/>
        </p:spPr>
        <p:txBody>
          <a:bodyPr wrap="square" rtlCol="0">
            <a:spAutoFit/>
          </a:bodyPr>
          <a:lstStyle/>
          <a:p>
            <a:pPr defTabSz="1219170" latinLnBrk="1"/>
            <a:r>
              <a:rPr lang="en-GB" sz="2400" b="1" dirty="0">
                <a:solidFill>
                  <a:prstClr val="black"/>
                </a:solidFill>
                <a:latin typeface="MundoSansStd-Light"/>
              </a:rPr>
              <a:t>Osteoporosis</a:t>
            </a:r>
          </a:p>
          <a:p>
            <a:pPr defTabSz="1219170" latinLnBrk="1"/>
            <a:r>
              <a:rPr lang="en-GB" sz="2400" b="1" dirty="0">
                <a:solidFill>
                  <a:prstClr val="black"/>
                </a:solidFill>
                <a:latin typeface="MundoSansStd-Light"/>
              </a:rPr>
              <a:t>  Blue nails</a:t>
            </a:r>
            <a:endParaRPr lang="en-GB" sz="2400" b="1" dirty="0">
              <a:solidFill>
                <a:prstClr val="black"/>
              </a:solidFill>
              <a:latin typeface="Calibri" panose="020F0502020204030204"/>
            </a:endParaRPr>
          </a:p>
        </p:txBody>
      </p:sp>
      <p:sp>
        <p:nvSpPr>
          <p:cNvPr id="30" name="TextBox 29">
            <a:extLst>
              <a:ext uri="{FF2B5EF4-FFF2-40B4-BE49-F238E27FC236}">
                <a16:creationId xmlns:a16="http://schemas.microsoft.com/office/drawing/2014/main" id="{64FC94AB-2FA0-4F98-B922-7242A2F7287F}"/>
              </a:ext>
            </a:extLst>
          </p:cNvPr>
          <p:cNvSpPr txBox="1"/>
          <p:nvPr/>
        </p:nvSpPr>
        <p:spPr>
          <a:xfrm>
            <a:off x="1039044" y="2266456"/>
            <a:ext cx="2400267" cy="748795"/>
          </a:xfrm>
          <a:prstGeom prst="rect">
            <a:avLst/>
          </a:prstGeom>
          <a:noFill/>
        </p:spPr>
        <p:txBody>
          <a:bodyPr wrap="square" rtlCol="0">
            <a:spAutoFit/>
          </a:bodyPr>
          <a:lstStyle/>
          <a:p>
            <a:pPr defTabSz="1219170" latinLnBrk="1"/>
            <a:r>
              <a:rPr lang="en-GB" sz="2133" b="1" dirty="0">
                <a:solidFill>
                  <a:prstClr val="black"/>
                </a:solidFill>
                <a:latin typeface="MundoSansStd-Light"/>
              </a:rPr>
              <a:t>Cardiomyopathy</a:t>
            </a:r>
          </a:p>
          <a:p>
            <a:pPr defTabSz="1219170" latinLnBrk="1"/>
            <a:r>
              <a:rPr lang="en-GB" sz="2133" b="1" dirty="0">
                <a:solidFill>
                  <a:prstClr val="black"/>
                </a:solidFill>
                <a:latin typeface="MundoSansStd-Light"/>
              </a:rPr>
              <a:t> dysrhythmias</a:t>
            </a:r>
          </a:p>
        </p:txBody>
      </p:sp>
    </p:spTree>
    <p:extLst>
      <p:ext uri="{BB962C8B-B14F-4D97-AF65-F5344CB8AC3E}">
        <p14:creationId xmlns:p14="http://schemas.microsoft.com/office/powerpoint/2010/main" val="1202636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nvGrpSpPr>
          <p:cNvPr id="43" name="Group 37">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4" name="Rectangle 38">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sp>
          <p:nvSpPr>
            <p:cNvPr id="45" name="Rectangle 39">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sp>
        <p:nvSpPr>
          <p:cNvPr id="21" name="Title 1">
            <a:extLst>
              <a:ext uri="{FF2B5EF4-FFF2-40B4-BE49-F238E27FC236}">
                <a16:creationId xmlns:a16="http://schemas.microsoft.com/office/drawing/2014/main" id="{3802F2F3-ACD3-4E4C-A868-20541BD7AAC8}"/>
              </a:ext>
            </a:extLst>
          </p:cNvPr>
          <p:cNvSpPr>
            <a:spLocks noGrp="1"/>
          </p:cNvSpPr>
          <p:nvPr>
            <p:ph type="title"/>
          </p:nvPr>
        </p:nvSpPr>
        <p:spPr>
          <a:xfrm>
            <a:off x="549277" y="458032"/>
            <a:ext cx="5257799" cy="726224"/>
          </a:xfrm>
        </p:spPr>
        <p:txBody>
          <a:bodyPr vert="horz" wrap="square" lIns="121920" tIns="60960" rIns="121920" bIns="60960" rtlCol="0" anchor="ctr">
            <a:normAutofit/>
          </a:bodyPr>
          <a:lstStyle/>
          <a:p>
            <a:pPr defTabSz="1219170"/>
            <a:endParaRPr lang="en-US" sz="2267"/>
          </a:p>
        </p:txBody>
      </p:sp>
      <p:pic>
        <p:nvPicPr>
          <p:cNvPr id="4" name="Content Placeholder 3" descr="A close up of a human eye&#10;&#10;Description automatically generated with medium confidence">
            <a:extLst>
              <a:ext uri="{FF2B5EF4-FFF2-40B4-BE49-F238E27FC236}">
                <a16:creationId xmlns:a16="http://schemas.microsoft.com/office/drawing/2014/main" id="{B42DE902-A117-42F2-A37C-EA65994BAACC}"/>
              </a:ext>
            </a:extLst>
          </p:cNvPr>
          <p:cNvPicPr>
            <a:picLocks noChangeAspect="1"/>
          </p:cNvPicPr>
          <p:nvPr/>
        </p:nvPicPr>
        <p:blipFill rotWithShape="1">
          <a:blip r:embed="rId4"/>
          <a:srcRect r="149" b="-4"/>
          <a:stretch/>
        </p:blipFill>
        <p:spPr>
          <a:xfrm>
            <a:off x="335361" y="272464"/>
            <a:ext cx="2353172" cy="2633272"/>
          </a:xfrm>
          <a:prstGeom prst="rect">
            <a:avLst/>
          </a:prstGeom>
          <a:effectLst>
            <a:outerShdw blurRad="508000" dist="101600" dir="5400000" algn="tl" rotWithShape="0">
              <a:prstClr val="black">
                <a:alpha val="10000"/>
              </a:prstClr>
            </a:outerShdw>
          </a:effectLst>
        </p:spPr>
      </p:pic>
      <p:pic>
        <p:nvPicPr>
          <p:cNvPr id="5" name="WING BEATING TREMORS, KF RING Wilson’s disease">
            <a:hlinkClick r:id="" action="ppaction://media"/>
            <a:extLst>
              <a:ext uri="{FF2B5EF4-FFF2-40B4-BE49-F238E27FC236}">
                <a16:creationId xmlns:a16="http://schemas.microsoft.com/office/drawing/2014/main" id="{F127FD28-5165-44D9-A86C-8512ECA7CEA4}"/>
              </a:ext>
            </a:extLst>
          </p:cNvPr>
          <p:cNvPicPr>
            <a:picLocks noGrp="1" noChangeAspect="1"/>
          </p:cNvPicPr>
          <p:nvPr>
            <p:ph idx="1"/>
            <a:videoFile r:link="rId1"/>
            <p:extLst>
              <p:ext uri="{DAA4B4D4-6D71-4841-9C94-3DE7FCFB9230}">
                <p14:media xmlns:p14="http://schemas.microsoft.com/office/powerpoint/2010/main" r:embed="rId2">
                  <p14:trim st="6600" end="12993"/>
                </p14:media>
              </p:ext>
            </p:extLst>
          </p:nvPr>
        </p:nvPicPr>
        <p:blipFill>
          <a:blip r:embed="rId5"/>
          <a:stretch>
            <a:fillRect/>
          </a:stretch>
        </p:blipFill>
        <p:spPr>
          <a:xfrm>
            <a:off x="2129555" y="272465"/>
            <a:ext cx="10062445" cy="5660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3074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nvGrpSpPr>
          <p:cNvPr id="33" name="Group 32">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sp>
          <p:nvSpPr>
            <p:cNvPr id="35" name="Rectangle 34">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sp>
        <p:nvSpPr>
          <p:cNvPr id="21" name="Title 1">
            <a:extLst>
              <a:ext uri="{FF2B5EF4-FFF2-40B4-BE49-F238E27FC236}">
                <a16:creationId xmlns:a16="http://schemas.microsoft.com/office/drawing/2014/main" id="{3802F2F3-ACD3-4E4C-A868-20541BD7AAC8}"/>
              </a:ext>
            </a:extLst>
          </p:cNvPr>
          <p:cNvSpPr>
            <a:spLocks noGrp="1"/>
          </p:cNvSpPr>
          <p:nvPr>
            <p:ph type="title"/>
          </p:nvPr>
        </p:nvSpPr>
        <p:spPr>
          <a:xfrm>
            <a:off x="550864" y="366640"/>
            <a:ext cx="11090273" cy="675441"/>
          </a:xfrm>
        </p:spPr>
        <p:txBody>
          <a:bodyPr vert="horz" wrap="square" lIns="121920" tIns="60960" rIns="121920" bIns="60960" rtlCol="0" anchor="t">
            <a:normAutofit fontScale="90000"/>
          </a:bodyPr>
          <a:lstStyle/>
          <a:p>
            <a:pPr defTabSz="1219170"/>
            <a:endParaRPr lang="en-US" sz="4267"/>
          </a:p>
        </p:txBody>
      </p:sp>
      <p:pic>
        <p:nvPicPr>
          <p:cNvPr id="9" name="yt1s.com - WingBeating Tremor_480p">
            <a:hlinkClick r:id="" action="ppaction://media"/>
            <a:extLst>
              <a:ext uri="{FF2B5EF4-FFF2-40B4-BE49-F238E27FC236}">
                <a16:creationId xmlns:a16="http://schemas.microsoft.com/office/drawing/2014/main" id="{9B1E27A6-0094-4682-B6E0-4438DD4B1C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0861" y="257237"/>
            <a:ext cx="8425459" cy="6319095"/>
          </a:xfrm>
          <a:prstGeom prst="ellipse">
            <a:avLst/>
          </a:prstGeom>
          <a:ln>
            <a:noFill/>
          </a:ln>
          <a:effectLst>
            <a:softEdge rad="112500"/>
          </a:effectLst>
        </p:spPr>
      </p:pic>
      <p:pic>
        <p:nvPicPr>
          <p:cNvPr id="4" name="Content Placeholder 3" descr="A close up of a human eye&#10;&#10;Description automatically generated with medium confidence">
            <a:extLst>
              <a:ext uri="{FF2B5EF4-FFF2-40B4-BE49-F238E27FC236}">
                <a16:creationId xmlns:a16="http://schemas.microsoft.com/office/drawing/2014/main" id="{B42DE902-A117-42F2-A37C-EA65994BAACC}"/>
              </a:ext>
            </a:extLst>
          </p:cNvPr>
          <p:cNvPicPr>
            <a:picLocks noChangeAspect="1"/>
          </p:cNvPicPr>
          <p:nvPr/>
        </p:nvPicPr>
        <p:blipFill rotWithShape="1">
          <a:blip r:embed="rId5"/>
          <a:srcRect r="149" b="-4"/>
          <a:stretch/>
        </p:blipFill>
        <p:spPr>
          <a:xfrm>
            <a:off x="9168342" y="1316766"/>
            <a:ext cx="3359900" cy="3759831"/>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64022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nvGrpSpPr>
          <p:cNvPr id="28" name="Group 27">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sp>
          <p:nvSpPr>
            <p:cNvPr id="30" name="Rectangle 29">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Calibri" panose="020F0502020204030204"/>
              </a:endParaRPr>
            </a:p>
          </p:txBody>
        </p:sp>
      </p:grpSp>
      <p:sp>
        <p:nvSpPr>
          <p:cNvPr id="21" name="Title 1">
            <a:extLst>
              <a:ext uri="{FF2B5EF4-FFF2-40B4-BE49-F238E27FC236}">
                <a16:creationId xmlns:a16="http://schemas.microsoft.com/office/drawing/2014/main" id="{3802F2F3-ACD3-4E4C-A868-20541BD7AAC8}"/>
              </a:ext>
            </a:extLst>
          </p:cNvPr>
          <p:cNvSpPr>
            <a:spLocks noGrp="1"/>
          </p:cNvSpPr>
          <p:nvPr>
            <p:ph type="title"/>
          </p:nvPr>
        </p:nvSpPr>
        <p:spPr>
          <a:xfrm>
            <a:off x="550864" y="366640"/>
            <a:ext cx="11090273" cy="675441"/>
          </a:xfrm>
        </p:spPr>
        <p:txBody>
          <a:bodyPr vert="horz" wrap="square" lIns="121920" tIns="60960" rIns="121920" bIns="60960" rtlCol="0" anchor="t">
            <a:normAutofit fontScale="90000"/>
          </a:bodyPr>
          <a:lstStyle/>
          <a:p>
            <a:pPr defTabSz="1219170"/>
            <a:endParaRPr lang="en-US" sz="4267"/>
          </a:p>
        </p:txBody>
      </p:sp>
      <p:pic>
        <p:nvPicPr>
          <p:cNvPr id="5" name="yt1s.com - Teaching Video NeuroImages Myoclonus as the presenting feature of Wilson disease_480p">
            <a:hlinkClick r:id="" action="ppaction://media"/>
            <a:extLst>
              <a:ext uri="{FF2B5EF4-FFF2-40B4-BE49-F238E27FC236}">
                <a16:creationId xmlns:a16="http://schemas.microsoft.com/office/drawing/2014/main" id="{BB452A00-83C0-4D54-A5DE-C0B3D38DA0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96563" y="147117"/>
            <a:ext cx="8947843" cy="6710883"/>
          </a:xfrm>
          <a:prstGeom prst="flowChartMagneticTape">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Content Placeholder 3" descr="A close up of a human eye&#10;&#10;Description automatically generated with medium confidence">
            <a:extLst>
              <a:ext uri="{FF2B5EF4-FFF2-40B4-BE49-F238E27FC236}">
                <a16:creationId xmlns:a16="http://schemas.microsoft.com/office/drawing/2014/main" id="{B42DE902-A117-42F2-A37C-EA65994BAACC}"/>
              </a:ext>
            </a:extLst>
          </p:cNvPr>
          <p:cNvPicPr>
            <a:picLocks noChangeAspect="1"/>
          </p:cNvPicPr>
          <p:nvPr/>
        </p:nvPicPr>
        <p:blipFill rotWithShape="1">
          <a:blip r:embed="rId5"/>
          <a:srcRect r="149" b="-4"/>
          <a:stretch/>
        </p:blipFill>
        <p:spPr>
          <a:xfrm>
            <a:off x="9744406" y="253685"/>
            <a:ext cx="3359900" cy="3759831"/>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65167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nd End Slide Master">
  <a:themeElements>
    <a:clrScheme name="ALLPPT-COLOR-A21">
      <a:dk1>
        <a:sysClr val="windowText" lastClr="000000"/>
      </a:dk1>
      <a:lt1>
        <a:sysClr val="window" lastClr="FFFFFF"/>
      </a:lt1>
      <a:dk2>
        <a:srgbClr val="1F497D"/>
      </a:dk2>
      <a:lt2>
        <a:srgbClr val="EEECE1"/>
      </a:lt2>
      <a:accent1>
        <a:srgbClr val="47A3DE"/>
      </a:accent1>
      <a:accent2>
        <a:srgbClr val="477DC7"/>
      </a:accent2>
      <a:accent3>
        <a:srgbClr val="47A3DE"/>
      </a:accent3>
      <a:accent4>
        <a:srgbClr val="477DC7"/>
      </a:accent4>
      <a:accent5>
        <a:srgbClr val="47A3DE"/>
      </a:accent5>
      <a:accent6>
        <a:srgbClr val="477DC7"/>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s Slide Master">
  <a:themeElements>
    <a:clrScheme name="ALLPPT-COLOR-A21">
      <a:dk1>
        <a:sysClr val="windowText" lastClr="000000"/>
      </a:dk1>
      <a:lt1>
        <a:sysClr val="window" lastClr="FFFFFF"/>
      </a:lt1>
      <a:dk2>
        <a:srgbClr val="1F497D"/>
      </a:dk2>
      <a:lt2>
        <a:srgbClr val="EEECE1"/>
      </a:lt2>
      <a:accent1>
        <a:srgbClr val="47A3DE"/>
      </a:accent1>
      <a:accent2>
        <a:srgbClr val="477DC7"/>
      </a:accent2>
      <a:accent3>
        <a:srgbClr val="47A3DE"/>
      </a:accent3>
      <a:accent4>
        <a:srgbClr val="477DC7"/>
      </a:accent4>
      <a:accent5>
        <a:srgbClr val="47A3DE"/>
      </a:accent5>
      <a:accent6>
        <a:srgbClr val="477DC7"/>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7DC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Section Break Slide Master">
  <a:themeElements>
    <a:clrScheme name="ALLPPT-COLOR-A21">
      <a:dk1>
        <a:sysClr val="windowText" lastClr="000000"/>
      </a:dk1>
      <a:lt1>
        <a:sysClr val="window" lastClr="FFFFFF"/>
      </a:lt1>
      <a:dk2>
        <a:srgbClr val="1F497D"/>
      </a:dk2>
      <a:lt2>
        <a:srgbClr val="EEECE1"/>
      </a:lt2>
      <a:accent1>
        <a:srgbClr val="47A3DE"/>
      </a:accent1>
      <a:accent2>
        <a:srgbClr val="477DC7"/>
      </a:accent2>
      <a:accent3>
        <a:srgbClr val="47A3DE"/>
      </a:accent3>
      <a:accent4>
        <a:srgbClr val="477DC7"/>
      </a:accent4>
      <a:accent5>
        <a:srgbClr val="47A3DE"/>
      </a:accent5>
      <a:accent6>
        <a:srgbClr val="477DC7"/>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TotalTime>
  <Words>892</Words>
  <Application>Microsoft Office PowerPoint</Application>
  <PresentationFormat>Widescreen</PresentationFormat>
  <Paragraphs>132</Paragraphs>
  <Slides>16</Slides>
  <Notes>3</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16</vt:i4>
      </vt:variant>
    </vt:vector>
  </HeadingPairs>
  <TitlesOfParts>
    <vt:vector size="35" baseType="lpstr">
      <vt:lpstr>Aharoni</vt:lpstr>
      <vt:lpstr>Arial</vt:lpstr>
      <vt:lpstr>Calibri</vt:lpstr>
      <vt:lpstr>Calibri Light</vt:lpstr>
      <vt:lpstr>HelveticaNeueLTStd-BdIt</vt:lpstr>
      <vt:lpstr>HelveticaNeueLTStd-Roman</vt:lpstr>
      <vt:lpstr>Lato</vt:lpstr>
      <vt:lpstr>MinionPro-It</vt:lpstr>
      <vt:lpstr>MinionPro-Regular</vt:lpstr>
      <vt:lpstr>MundoSansStd-Bold</vt:lpstr>
      <vt:lpstr>MundoSansStd-Light</vt:lpstr>
      <vt:lpstr>MundoSansStd-Medium</vt:lpstr>
      <vt:lpstr>system-ui</vt:lpstr>
      <vt:lpstr>TnQ</vt:lpstr>
      <vt:lpstr>Wingdings</vt:lpstr>
      <vt:lpstr>Office Theme</vt:lpstr>
      <vt:lpstr>Cover and End Slide Master</vt:lpstr>
      <vt:lpstr>Contents Slide Master</vt:lpstr>
      <vt:lpstr>Section Break Slide Master</vt:lpstr>
      <vt:lpstr>PowerPoint Presentation</vt:lpstr>
      <vt:lpstr>PowerPoint Presentation</vt:lpstr>
      <vt:lpstr>Definition</vt:lpstr>
      <vt:lpstr>Copper Metabolism</vt:lpstr>
      <vt:lpstr>Aetiology</vt:lpstr>
      <vt:lpstr>PowerPoint Presentation</vt:lpstr>
      <vt:lpstr>PowerPoint Presentation</vt:lpstr>
      <vt:lpstr>PowerPoint Presentation</vt:lpstr>
      <vt:lpstr>PowerPoint Presentation</vt:lpstr>
      <vt:lpstr>Liver disease</vt:lpstr>
      <vt:lpstr>Investigations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Nada Hassan Ahmed AbdelRahman</dc:creator>
  <cp:lastModifiedBy>Dr Nada Hassan Ahmed Abdelrahman</cp:lastModifiedBy>
  <cp:revision>5</cp:revision>
  <dcterms:created xsi:type="dcterms:W3CDTF">2021-03-11T14:24:30Z</dcterms:created>
  <dcterms:modified xsi:type="dcterms:W3CDTF">2024-09-05T04:53:32Z</dcterms:modified>
</cp:coreProperties>
</file>