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327" r:id="rId3"/>
    <p:sldId id="328" r:id="rId4"/>
    <p:sldId id="331" r:id="rId5"/>
    <p:sldId id="332" r:id="rId6"/>
    <p:sldId id="329" r:id="rId7"/>
    <p:sldId id="333" r:id="rId8"/>
    <p:sldId id="334" r:id="rId9"/>
    <p:sldId id="336" r:id="rId10"/>
    <p:sldId id="338" r:id="rId11"/>
    <p:sldId id="339" r:id="rId12"/>
    <p:sldId id="351" r:id="rId13"/>
    <p:sldId id="365" r:id="rId14"/>
    <p:sldId id="341" r:id="rId15"/>
    <p:sldId id="342" r:id="rId16"/>
    <p:sldId id="353" r:id="rId17"/>
    <p:sldId id="360" r:id="rId18"/>
    <p:sldId id="343" r:id="rId19"/>
    <p:sldId id="344" r:id="rId20"/>
    <p:sldId id="361" r:id="rId21"/>
    <p:sldId id="346" r:id="rId22"/>
    <p:sldId id="347" r:id="rId23"/>
    <p:sldId id="348" r:id="rId24"/>
    <p:sldId id="349" r:id="rId25"/>
    <p:sldId id="350" r:id="rId26"/>
    <p:sldId id="36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D46B8-EEAF-49D9-99D0-C06706741B75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9E6DC-A195-49F6-A838-242178DA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42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9E6DC-A195-49F6-A838-242178DAB23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5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PULMONARY FUNCTION TESTS</a:t>
            </a:r>
            <a:br>
              <a:rPr lang="en-US" dirty="0"/>
            </a:br>
            <a:r>
              <a:rPr lang="en-US" dirty="0"/>
              <a:t>(PFTs)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>
                <a:latin typeface="Constantia" pitchFamily="18" charset="0"/>
              </a:rPr>
              <a:t>Prof. Salih Bin Salih</a:t>
            </a:r>
          </a:p>
          <a:p>
            <a:r>
              <a:rPr lang="en-US" dirty="0">
                <a:latin typeface="Constantia" pitchFamily="18" charset="0"/>
              </a:rPr>
              <a:t>Professor, Department of Medicine</a:t>
            </a:r>
          </a:p>
          <a:p>
            <a:r>
              <a:rPr lang="en-US" dirty="0">
                <a:latin typeface="Constantia" pitchFamily="18" charset="0"/>
              </a:rPr>
              <a:t>King Saud Bin Abdulaziz University for Health Sciences, Riyadh</a:t>
            </a:r>
          </a:p>
          <a:p>
            <a:r>
              <a:rPr lang="en-US" dirty="0">
                <a:latin typeface="Constantia" pitchFamily="18" charset="0"/>
              </a:rPr>
              <a:t>MD; FRCP (</a:t>
            </a:r>
            <a:r>
              <a:rPr lang="en-US" dirty="0" err="1" smtClean="0">
                <a:latin typeface="Constantia" pitchFamily="18" charset="0"/>
              </a:rPr>
              <a:t>Edin</a:t>
            </a:r>
            <a:r>
              <a:rPr lang="en-US" dirty="0" smtClean="0">
                <a:latin typeface="Constantia" pitchFamily="18" charset="0"/>
              </a:rPr>
              <a:t>), ABIM; FACP</a:t>
            </a:r>
            <a:endParaRPr lang="en-US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A spirometer is an apparatus used to measure the volume of air inhaled and exhaled by the lungs.</a:t>
            </a:r>
          </a:p>
          <a:p>
            <a:pPr marL="0" indent="0">
              <a:buNone/>
            </a:pPr>
            <a:r>
              <a:rPr lang="en-US" dirty="0"/>
              <a:t>After attaching the mouth piece, patient inhales maximally then exhales forcefully. This is recorded by the machine.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560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Two very important measurements by the spirometer are: </a:t>
            </a:r>
          </a:p>
          <a:p>
            <a:pPr marL="0" indent="0">
              <a:buNone/>
            </a:pPr>
            <a:r>
              <a:rPr lang="en-US" dirty="0"/>
              <a:t> 1) </a:t>
            </a:r>
            <a:r>
              <a:rPr lang="en-US" b="1" dirty="0"/>
              <a:t>FEV1</a:t>
            </a:r>
            <a:r>
              <a:rPr lang="en-US" dirty="0"/>
              <a:t>: forced expiratory volume in 1 second. </a:t>
            </a:r>
          </a:p>
          <a:p>
            <a:pPr marL="0" indent="0">
              <a:buNone/>
            </a:pPr>
            <a:r>
              <a:rPr lang="en-US" dirty="0"/>
              <a:t>     This is the amount of air which comes out in </a:t>
            </a:r>
          </a:p>
          <a:p>
            <a:pPr marL="0" indent="0">
              <a:buNone/>
            </a:pPr>
            <a:r>
              <a:rPr lang="en-US" dirty="0"/>
              <a:t>      the 1</a:t>
            </a:r>
            <a:r>
              <a:rPr lang="en-US" baseline="30000" dirty="0"/>
              <a:t>st</a:t>
            </a:r>
            <a:r>
              <a:rPr lang="en-US" dirty="0"/>
              <a:t> second of forced expiration.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b="1" dirty="0"/>
              <a:t>Vital capacity</a:t>
            </a:r>
            <a:r>
              <a:rPr lang="en-US" dirty="0"/>
              <a:t>( also called forced vital </a:t>
            </a:r>
          </a:p>
          <a:p>
            <a:pPr marL="0" indent="0">
              <a:buNone/>
            </a:pPr>
            <a:r>
              <a:rPr lang="en-US" dirty="0"/>
              <a:t>     capacity or FVC)</a:t>
            </a:r>
          </a:p>
          <a:p>
            <a:pPr marL="0" indent="0">
              <a:buNone/>
            </a:pPr>
            <a:r>
              <a:rPr lang="en-US" b="1" i="1" dirty="0"/>
              <a:t>Remember: most of the air comes out in the 1</a:t>
            </a:r>
            <a:r>
              <a:rPr lang="en-US" b="1" i="1" baseline="30000" dirty="0"/>
              <a:t>st</a:t>
            </a:r>
            <a:r>
              <a:rPr lang="en-US" b="1" i="1" dirty="0"/>
              <a:t> sec. of exhalation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118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FEV1/ VC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2124869"/>
            <a:ext cx="360045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8727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The FEV1 is used to classify the severity of obstructive lung diseases traditionally based on 0% predicted values into five levels.</a:t>
            </a:r>
          </a:p>
          <a:p>
            <a:r>
              <a:rPr lang="en-US" dirty="0"/>
              <a:t>FEV1&gt;70% of predicted is mild</a:t>
            </a:r>
          </a:p>
          <a:p>
            <a:r>
              <a:rPr lang="en-US" dirty="0"/>
              <a:t>FEV1 60-69% of predicted I is moderate</a:t>
            </a:r>
          </a:p>
          <a:p>
            <a:r>
              <a:rPr lang="en-US" dirty="0"/>
              <a:t>FEV1 50-59% of predicted is moderately severe</a:t>
            </a:r>
          </a:p>
          <a:p>
            <a:r>
              <a:rPr lang="en-US" dirty="0"/>
              <a:t>FEV1 35-49% of predicted is severe</a:t>
            </a:r>
          </a:p>
          <a:p>
            <a:r>
              <a:rPr lang="en-US" dirty="0"/>
              <a:t>FEV1 &lt;35% of predicted is very severe</a:t>
            </a:r>
            <a:endParaRPr lang="en-US" dirty="0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924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SOME NORMAL VAUES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03" y="1600200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TV: 500 cc</a:t>
            </a:r>
          </a:p>
          <a:p>
            <a:pPr marL="514350" indent="-514350">
              <a:buAutoNum type="arabicParenR"/>
            </a:pPr>
            <a:r>
              <a:rPr lang="en-US" dirty="0"/>
              <a:t>F.V.C. : 5 liters(5000cc)</a:t>
            </a:r>
          </a:p>
          <a:p>
            <a:pPr marL="514350" indent="-514350">
              <a:buAutoNum type="arabicParenR"/>
            </a:pPr>
            <a:r>
              <a:rPr lang="en-US" dirty="0"/>
              <a:t>FEV1 : 4 liters (4000cc)</a:t>
            </a:r>
          </a:p>
          <a:p>
            <a:pPr marL="514350" indent="-514350">
              <a:buAutoNum type="arabicParenR"/>
            </a:pPr>
            <a:r>
              <a:rPr lang="en-US" dirty="0"/>
              <a:t>TLC: 5.7 liters (5700cc)</a:t>
            </a:r>
          </a:p>
          <a:p>
            <a:pPr marL="514350" indent="-514350">
              <a:buAutoNum type="arabicParenR"/>
            </a:pPr>
            <a:r>
              <a:rPr lang="en-US" b="1" dirty="0"/>
              <a:t>FEV1/FVC ratio : 4/5 = 75% to 80%</a:t>
            </a:r>
          </a:p>
        </p:txBody>
      </p:sp>
    </p:spTree>
    <p:extLst>
      <p:ext uri="{BB962C8B-B14F-4D97-AF65-F5344CB8AC3E}">
        <p14:creationId xmlns:p14="http://schemas.microsoft.com/office/powerpoint/2010/main" val="364346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USES OF SPIROMETRY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Diagnosis of certain lung diseases </a:t>
            </a:r>
            <a:r>
              <a:rPr lang="en-US" dirty="0" err="1"/>
              <a:t>eg</a:t>
            </a:r>
            <a:r>
              <a:rPr lang="en-US" dirty="0"/>
              <a:t> asthma, COPD, interstitial lung diseases (obstructive pattern vs. restrictive pattern)</a:t>
            </a:r>
          </a:p>
          <a:p>
            <a:pPr marL="514350" indent="-514350">
              <a:buAutoNum type="arabicParenR"/>
            </a:pPr>
            <a:r>
              <a:rPr lang="en-US" dirty="0"/>
              <a:t>To see the effect of medicines being given for those diseases</a:t>
            </a:r>
          </a:p>
          <a:p>
            <a:pPr marL="514350" indent="-514350">
              <a:buAutoNum type="arabicParenR"/>
            </a:pPr>
            <a:r>
              <a:rPr lang="en-US" dirty="0"/>
              <a:t>Pre-operatively, to assess lung function</a:t>
            </a:r>
          </a:p>
        </p:txBody>
      </p:sp>
    </p:spTree>
    <p:extLst>
      <p:ext uri="{BB962C8B-B14F-4D97-AF65-F5344CB8AC3E}">
        <p14:creationId xmlns:p14="http://schemas.microsoft.com/office/powerpoint/2010/main" val="200546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Spirometry results in some lung</a:t>
            </a:r>
            <a:br>
              <a:rPr lang="en-US" dirty="0"/>
            </a:br>
            <a:r>
              <a:rPr lang="en-US" dirty="0"/>
              <a:t>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514350" indent="-514350">
              <a:buAutoNum type="arabicParenR"/>
            </a:pPr>
            <a:r>
              <a:rPr lang="en-US" sz="4500" b="1" dirty="0"/>
              <a:t>Obstructive diseases (asthma, COPD)</a:t>
            </a:r>
          </a:p>
          <a:p>
            <a:pPr marL="0" indent="0">
              <a:buNone/>
            </a:pPr>
            <a:r>
              <a:rPr lang="en-US" dirty="0"/>
              <a:t>   a) </a:t>
            </a:r>
            <a:r>
              <a:rPr lang="en-US" sz="4000" dirty="0"/>
              <a:t>FEV1 is too much reduced</a:t>
            </a:r>
          </a:p>
          <a:p>
            <a:pPr marL="0" indent="0">
              <a:buNone/>
            </a:pPr>
            <a:r>
              <a:rPr lang="en-US" sz="4000" dirty="0"/>
              <a:t>   b) FVC is slightly reduced, so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c) </a:t>
            </a:r>
            <a:r>
              <a:rPr lang="en-US" sz="4000" b="1" dirty="0"/>
              <a:t>FEV1 /FVC ratio is</a:t>
            </a:r>
          </a:p>
          <a:p>
            <a:pPr marL="0" indent="0">
              <a:buNone/>
            </a:pPr>
            <a:r>
              <a:rPr lang="en-US" sz="4000" b="1" dirty="0"/>
              <a:t>        reduced.</a:t>
            </a:r>
          </a:p>
          <a:p>
            <a:pPr marL="0" indent="0">
              <a:buNone/>
            </a:pPr>
            <a:r>
              <a:rPr lang="en-US" sz="4000" dirty="0"/>
              <a:t>   d) TLC is increased</a:t>
            </a:r>
          </a:p>
          <a:p>
            <a:pPr marL="0" indent="0">
              <a:buNone/>
            </a:pPr>
            <a:r>
              <a:rPr lang="en-US" sz="4000" dirty="0"/>
              <a:t>        ( air trapped inside)</a:t>
            </a:r>
          </a:p>
          <a:p>
            <a:pPr marL="0" indent="0">
              <a:buNone/>
            </a:pPr>
            <a:r>
              <a:rPr lang="en-US" sz="4000" dirty="0" err="1"/>
              <a:t>eg</a:t>
            </a:r>
            <a:r>
              <a:rPr lang="en-US" sz="4000" dirty="0"/>
              <a:t> FEV1= 1.3L, FVC = 3.2L, ratio</a:t>
            </a:r>
          </a:p>
          <a:p>
            <a:pPr marL="0" indent="0">
              <a:buNone/>
            </a:pPr>
            <a:r>
              <a:rPr lang="en-US" sz="4000" dirty="0"/>
              <a:t>    will be (1.3/3.2) x 100: 41%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  <p:sp>
        <p:nvSpPr>
          <p:cNvPr id="6" name="Down Arrow 5"/>
          <p:cNvSpPr/>
          <p:nvPr/>
        </p:nvSpPr>
        <p:spPr>
          <a:xfrm rot="4132180">
            <a:off x="3797583" y="2548010"/>
            <a:ext cx="329633" cy="8529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20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                Normal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    obstructive lung disease</a:t>
            </a:r>
          </a:p>
        </p:txBody>
      </p:sp>
      <p:pic>
        <p:nvPicPr>
          <p:cNvPr id="9" name="Content Placeholder 8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2425" y="3207544"/>
            <a:ext cx="24669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7069" y="2412206"/>
            <a:ext cx="360045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4689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Spirometry results in some lung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117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2) </a:t>
            </a:r>
            <a:r>
              <a:rPr lang="en-US" b="1" u="sng" dirty="0"/>
              <a:t>Restrictive diseases ( </a:t>
            </a:r>
            <a:r>
              <a:rPr lang="en-US" b="1" u="sng" dirty="0" err="1"/>
              <a:t>pulm</a:t>
            </a:r>
            <a:r>
              <a:rPr lang="en-US" b="1" u="sng" dirty="0"/>
              <a:t>. fibrosis, decreased chest movement)</a:t>
            </a:r>
          </a:p>
          <a:p>
            <a:pPr marL="0" indent="0">
              <a:buNone/>
            </a:pPr>
            <a:r>
              <a:rPr lang="en-US" dirty="0"/>
              <a:t>    a) FEV1 reduced</a:t>
            </a:r>
          </a:p>
          <a:p>
            <a:pPr marL="0" indent="0">
              <a:buNone/>
            </a:pPr>
            <a:r>
              <a:rPr lang="en-US" dirty="0"/>
              <a:t>    b) FVC equally reduced, so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c) FEV1/ FVC ratio is normal  </a:t>
            </a:r>
          </a:p>
          <a:p>
            <a:pPr marL="0" indent="0">
              <a:buNone/>
            </a:pPr>
            <a:r>
              <a:rPr lang="en-US" dirty="0"/>
              <a:t>    d) TLC is decreased</a:t>
            </a:r>
          </a:p>
          <a:p>
            <a:pPr marL="0" indent="0">
              <a:buNone/>
            </a:pPr>
            <a:r>
              <a:rPr lang="en-US" dirty="0" err="1"/>
              <a:t>Eg</a:t>
            </a:r>
            <a:r>
              <a:rPr lang="en-US" dirty="0"/>
              <a:t>: FEV1 1.7L, FVC 2L, ratio</a:t>
            </a:r>
          </a:p>
          <a:p>
            <a:pPr marL="0" indent="0">
              <a:buNone/>
            </a:pPr>
            <a:r>
              <a:rPr lang="en-US" dirty="0"/>
              <a:t>        ( 1.7/2) x100 : 85%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6469" y="3505200"/>
            <a:ext cx="3390331" cy="312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own Arrow 6"/>
          <p:cNvSpPr/>
          <p:nvPr/>
        </p:nvSpPr>
        <p:spPr>
          <a:xfrm rot="3710041">
            <a:off x="4306934" y="3057147"/>
            <a:ext cx="225332" cy="7437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90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PEAK EXPIRATORY FLOW RATE</a:t>
            </a:r>
            <a:br>
              <a:rPr lang="en-US" dirty="0"/>
            </a:br>
            <a:r>
              <a:rPr lang="en-US" dirty="0"/>
              <a:t>(PEFR)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This is another type of PFT</a:t>
            </a:r>
          </a:p>
          <a:p>
            <a:r>
              <a:rPr lang="en-US" dirty="0"/>
              <a:t>Very simple and cheap, can be done at home</a:t>
            </a:r>
          </a:p>
          <a:p>
            <a:pPr marL="0" indent="0">
              <a:buNone/>
            </a:pPr>
            <a:r>
              <a:rPr lang="en-US" dirty="0"/>
              <a:t>    using a peak flow meter</a:t>
            </a:r>
          </a:p>
          <a:p>
            <a:pPr>
              <a:buFont typeface="Arial" charset="0"/>
              <a:buChar char="•"/>
            </a:pPr>
            <a:r>
              <a:rPr lang="en-US" dirty="0"/>
              <a:t>It shows how quickly and forcefully you can </a:t>
            </a:r>
          </a:p>
          <a:p>
            <a:pPr marL="0" indent="0">
              <a:buNone/>
            </a:pPr>
            <a:r>
              <a:rPr lang="en-US" dirty="0"/>
              <a:t>    blow out air, after a deep inhalation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26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These are some tests done to see the functioning of the lungs. They tell us about the amount of air moving in &amp; out of the lungs, the amount of air inside the lungs &amp; also the diffusion of air in the alveoli. They are very useful in the following situations:</a:t>
            </a:r>
          </a:p>
          <a:p>
            <a:pPr marL="514350" indent="-514350">
              <a:buAutoNum type="arabicParenR"/>
            </a:pPr>
            <a:r>
              <a:rPr lang="en-US" dirty="0"/>
              <a:t>To diagnose certain lung diseases</a:t>
            </a:r>
          </a:p>
          <a:p>
            <a:pPr marL="514350" indent="-514350">
              <a:buAutoNum type="arabicParenR"/>
            </a:pPr>
            <a:r>
              <a:rPr lang="en-US" dirty="0"/>
              <a:t>To monitor the response to treatment</a:t>
            </a:r>
          </a:p>
          <a:p>
            <a:pPr marL="514350" indent="-514350">
              <a:buAutoNum type="arabicParenR"/>
            </a:pPr>
            <a:r>
              <a:rPr lang="en-US" dirty="0"/>
              <a:t>They also tell us if the pathology is in small airways or large ones.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880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METER</a:t>
            </a:r>
          </a:p>
        </p:txBody>
      </p:sp>
      <p:pic>
        <p:nvPicPr>
          <p:cNvPr id="1026" name="Picture 2" descr="C:\Users\wfarooqi\Desktop\ooooooooooooooooooooo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528" y="1600200"/>
            <a:ext cx="6788944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287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PEFR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Very helpful in tracking the severity of asthma and response to treatment.</a:t>
            </a:r>
          </a:p>
          <a:p>
            <a:r>
              <a:rPr lang="en-US" b="1" dirty="0"/>
              <a:t>Should not be used to diagnose asthma </a:t>
            </a:r>
          </a:p>
          <a:p>
            <a:r>
              <a:rPr lang="en-US" dirty="0"/>
              <a:t>Technique:</a:t>
            </a:r>
          </a:p>
          <a:p>
            <a:pPr marL="0" indent="0">
              <a:buNone/>
            </a:pPr>
            <a:r>
              <a:rPr lang="en-US" dirty="0"/>
              <a:t>    * Breathe in as deep as you can. </a:t>
            </a:r>
          </a:p>
          <a:p>
            <a:pPr marL="0" indent="0">
              <a:buNone/>
            </a:pPr>
            <a:r>
              <a:rPr lang="en-US" dirty="0"/>
              <a:t>    * Then, blow forcefully into the mouthpiece </a:t>
            </a:r>
          </a:p>
          <a:p>
            <a:pPr marL="0" indent="0">
              <a:buNone/>
            </a:pPr>
            <a:r>
              <a:rPr lang="en-US" dirty="0"/>
              <a:t>        as hard &amp; fast as you can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79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DLCO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  DIFFUSION CAPACITY OF LUNGS FOR CARBON </a:t>
            </a:r>
          </a:p>
          <a:p>
            <a:pPr marL="0" indent="0">
              <a:buNone/>
            </a:pPr>
            <a:r>
              <a:rPr lang="en-US" dirty="0"/>
              <a:t>                         MONOXIDE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is a common PFT that measures how effective is gas diffusion in the alveoli.</a:t>
            </a:r>
          </a:p>
          <a:p>
            <a:pPr marL="0" indent="0">
              <a:buNone/>
            </a:pPr>
            <a:r>
              <a:rPr lang="en-US" dirty="0"/>
              <a:t>Patient inhales small amounts of CO        reaches the alveoli        then diffuses across the alveolar wall        into the pulmonary capillaries.</a:t>
            </a:r>
          </a:p>
          <a:p>
            <a:pPr marL="0" indent="0">
              <a:buNone/>
            </a:pPr>
            <a:r>
              <a:rPr lang="en-US" dirty="0"/>
              <a:t>The speed with which CO diffuses, tells us how good is the gas exchange.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6248400" y="3908674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09800" y="43434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98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Alveolar-Capillary membrane</a:t>
            </a:r>
          </a:p>
        </p:txBody>
      </p:sp>
      <p:pic>
        <p:nvPicPr>
          <p:cNvPr id="6" name="Picture 2" descr="C:\Users\Dr.Zahoor Ali\Desktop\tumblr_msx09aETOQ1s2ybeco1_54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8569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/>
              <a:t>Gas transfer ( DLCO) is reduced in:</a:t>
            </a:r>
          </a:p>
          <a:p>
            <a:pPr marL="0" indent="0">
              <a:buNone/>
            </a:pPr>
            <a:r>
              <a:rPr lang="en-US" dirty="0"/>
              <a:t>   a) COPD ( surface area of exchange is reduced)</a:t>
            </a:r>
          </a:p>
          <a:p>
            <a:pPr marL="0" indent="0">
              <a:buNone/>
            </a:pPr>
            <a:r>
              <a:rPr lang="en-US" dirty="0"/>
              <a:t>   b) Fluid in alveoli ( not blood)</a:t>
            </a:r>
          </a:p>
          <a:p>
            <a:pPr marL="0" indent="0">
              <a:buNone/>
            </a:pPr>
            <a:r>
              <a:rPr lang="en-US" dirty="0"/>
              <a:t>   c) Pulmonary fibrosis &amp; Interstitial lung disease</a:t>
            </a:r>
          </a:p>
          <a:p>
            <a:pPr marL="0" indent="0">
              <a:buNone/>
            </a:pPr>
            <a:r>
              <a:rPr lang="en-US" dirty="0"/>
              <a:t>   d) Anemia</a:t>
            </a:r>
          </a:p>
          <a:p>
            <a:pPr marL="0" indent="0">
              <a:buNone/>
            </a:pPr>
            <a:r>
              <a:rPr lang="en-US" b="1" u="sng" dirty="0"/>
              <a:t>Gas transfer is increased in :</a:t>
            </a:r>
          </a:p>
          <a:p>
            <a:pPr marL="0" indent="0">
              <a:buNone/>
            </a:pPr>
            <a:r>
              <a:rPr lang="en-US" dirty="0"/>
              <a:t>   a) Asthma ( may be normal)</a:t>
            </a:r>
          </a:p>
          <a:p>
            <a:pPr marL="0" indent="0">
              <a:buNone/>
            </a:pPr>
            <a:r>
              <a:rPr lang="en-US" dirty="0"/>
              <a:t>   b) Polycythemia</a:t>
            </a:r>
          </a:p>
          <a:p>
            <a:pPr marL="0" indent="0">
              <a:buNone/>
            </a:pPr>
            <a:r>
              <a:rPr lang="en-US" dirty="0"/>
              <a:t>   c) Pulmonary hemorrhage</a:t>
            </a:r>
          </a:p>
        </p:txBody>
      </p:sp>
    </p:spTree>
    <p:extLst>
      <p:ext uri="{BB962C8B-B14F-4D97-AF65-F5344CB8AC3E}">
        <p14:creationId xmlns:p14="http://schemas.microsoft.com/office/powerpoint/2010/main" val="9249862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ABG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 1) Tells us about O2 and CO2 saturation in the </a:t>
            </a:r>
          </a:p>
          <a:p>
            <a:pPr marL="0" indent="0">
              <a:buNone/>
            </a:pPr>
            <a:r>
              <a:rPr lang="en-US" dirty="0"/>
              <a:t>       blood.</a:t>
            </a:r>
          </a:p>
          <a:p>
            <a:pPr marL="0" indent="0">
              <a:buNone/>
            </a:pPr>
            <a:r>
              <a:rPr lang="en-US" dirty="0"/>
              <a:t>2) Very important during management of acute asthma, </a:t>
            </a:r>
          </a:p>
          <a:p>
            <a:pPr marL="0" indent="0">
              <a:buNone/>
            </a:pPr>
            <a:r>
              <a:rPr lang="en-US" dirty="0"/>
              <a:t>     acute COPD exacerbations and respiratory</a:t>
            </a:r>
          </a:p>
          <a:p>
            <a:pPr marL="0" indent="0">
              <a:buNone/>
            </a:pPr>
            <a:r>
              <a:rPr lang="en-US" dirty="0"/>
              <a:t>     failure. Repeated measurements may be </a:t>
            </a:r>
          </a:p>
          <a:p>
            <a:pPr marL="0" indent="0">
              <a:buNone/>
            </a:pPr>
            <a:r>
              <a:rPr lang="en-US" dirty="0"/>
              <a:t>     needed.</a:t>
            </a:r>
          </a:p>
          <a:p>
            <a:pPr marL="0" indent="0">
              <a:buNone/>
            </a:pPr>
            <a:r>
              <a:rPr lang="en-US" dirty="0"/>
              <a:t>3) VBG( venous blood gas) is an acceptable </a:t>
            </a:r>
          </a:p>
          <a:p>
            <a:pPr marL="0" indent="0">
              <a:buNone/>
            </a:pPr>
            <a:r>
              <a:rPr lang="en-US" dirty="0"/>
              <a:t>     alternative but not so accurate as ABG.</a:t>
            </a:r>
          </a:p>
          <a:p>
            <a:pPr marL="0" indent="0">
              <a:buNone/>
            </a:pPr>
            <a:r>
              <a:rPr lang="en-US" dirty="0"/>
              <a:t>4) Normal blood pO2 : 80-100mmHg</a:t>
            </a:r>
          </a:p>
          <a:p>
            <a:pPr marL="0" indent="0">
              <a:buNone/>
            </a:pPr>
            <a:r>
              <a:rPr lang="en-US" dirty="0"/>
              <a:t>                              pCO2 : 35-45 mmHg </a:t>
            </a:r>
          </a:p>
        </p:txBody>
      </p:sp>
    </p:spTree>
    <p:extLst>
      <p:ext uri="{BB962C8B-B14F-4D97-AF65-F5344CB8AC3E}">
        <p14:creationId xmlns:p14="http://schemas.microsoft.com/office/powerpoint/2010/main" val="3758782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5334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THANK </a:t>
            </a:r>
          </a:p>
          <a:p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YOU</a:t>
            </a:r>
          </a:p>
        </p:txBody>
      </p:sp>
    </p:spTree>
    <p:extLst>
      <p:ext uri="{BB962C8B-B14F-4D97-AF65-F5344CB8AC3E}">
        <p14:creationId xmlns:p14="http://schemas.microsoft.com/office/powerpoint/2010/main" val="1187976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LUNG VOLUMES &amp; CAPACITIES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50" y="2291556"/>
            <a:ext cx="5905500" cy="3143250"/>
          </a:xfrm>
        </p:spPr>
      </p:pic>
    </p:spTree>
    <p:extLst>
      <p:ext uri="{BB962C8B-B14F-4D97-AF65-F5344CB8AC3E}">
        <p14:creationId xmlns:p14="http://schemas.microsoft.com/office/powerpoint/2010/main" val="310298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Definitions of volumes &amp; capacities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802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b="1" u="sng" dirty="0"/>
              <a:t>Tidal Volume (TV): </a:t>
            </a:r>
            <a:r>
              <a:rPr lang="en-US" dirty="0"/>
              <a:t>amount of air moving in &amp; out of the lungs with each breath ( N: 500cc)</a:t>
            </a:r>
          </a:p>
          <a:p>
            <a:pPr marL="514350" indent="-514350">
              <a:buAutoNum type="arabicParenR"/>
            </a:pPr>
            <a:r>
              <a:rPr lang="en-US" b="1" u="sng" dirty="0"/>
              <a:t>Inspiratory reserve vol.(IRV): </a:t>
            </a:r>
            <a:r>
              <a:rPr lang="en-US" dirty="0"/>
              <a:t>Extra air which you can inhale with full force, after a normal inspiration ( after TV). (N is about 3000 cc)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799" y="4304024"/>
            <a:ext cx="3810001" cy="226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60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3) </a:t>
            </a:r>
            <a:r>
              <a:rPr lang="en-US" b="1" u="sng" dirty="0"/>
              <a:t>Expiratory reserve vol.(ERV) </a:t>
            </a:r>
            <a:r>
              <a:rPr lang="en-US" dirty="0"/>
              <a:t>: Extra air which can be blown out forcefully, at the end of normal expiration(after TV). (N is about 1000cc)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b="1" u="sng" dirty="0"/>
              <a:t>Residual volume(RV)</a:t>
            </a:r>
            <a:r>
              <a:rPr lang="en-US" dirty="0"/>
              <a:t> : Even after full forceful blowing out, some air remains in the lungs, which is called RV.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326" y="4876800"/>
            <a:ext cx="4007623" cy="185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532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CAPACITIES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2 or more volumes, added together, give a capacity. Remember two most important capacities:</a:t>
            </a:r>
          </a:p>
          <a:p>
            <a:pPr marL="514350" indent="-514350">
              <a:buAutoNum type="alphaLcParenR"/>
            </a:pPr>
            <a:r>
              <a:rPr lang="en-US" b="1" u="sng" dirty="0"/>
              <a:t>Vital Capacity( V.C.) </a:t>
            </a:r>
            <a:r>
              <a:rPr lang="en-US" dirty="0"/>
              <a:t>: Maximum forceful </a:t>
            </a:r>
          </a:p>
          <a:p>
            <a:pPr marL="0" indent="0">
              <a:buNone/>
            </a:pPr>
            <a:r>
              <a:rPr lang="en-US" dirty="0"/>
              <a:t>      inhaling + maximum forceful exhaling</a:t>
            </a:r>
          </a:p>
          <a:p>
            <a:pPr marL="0" indent="0">
              <a:buNone/>
            </a:pPr>
            <a:r>
              <a:rPr lang="en-US" dirty="0"/>
              <a:t>     ( TV + IRV + ERV)</a:t>
            </a:r>
          </a:p>
          <a:p>
            <a:pPr marL="0" indent="0">
              <a:buNone/>
            </a:pPr>
            <a:r>
              <a:rPr lang="en-US" dirty="0"/>
              <a:t>      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800600"/>
            <a:ext cx="2594212" cy="1843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902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Capacities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b="1" u="sng" dirty="0"/>
              <a:t>Total lung capacity(TLC): </a:t>
            </a:r>
            <a:r>
              <a:rPr lang="en-US" dirty="0"/>
              <a:t>Maximum amount of air which the lungs can hold after a deep inspiration</a:t>
            </a:r>
          </a:p>
          <a:p>
            <a:pPr marL="0" indent="0">
              <a:buNone/>
            </a:pPr>
            <a:r>
              <a:rPr lang="en-US" dirty="0"/>
              <a:t>               ( T.V. + IRV + ERV + RV)</a:t>
            </a:r>
          </a:p>
          <a:p>
            <a:pPr marL="0" indent="0">
              <a:buNone/>
            </a:pPr>
            <a:r>
              <a:rPr lang="en-US" dirty="0"/>
              <a:t>                              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                     ( VC + RV)</a:t>
            </a:r>
          </a:p>
          <a:p>
            <a:pPr marL="0" indent="0">
              <a:buNone/>
            </a:pPr>
            <a:r>
              <a:rPr lang="en-US" dirty="0"/>
              <a:t> When you take a deep breath in &amp; then hold, this is the total capacity of your lungs.</a:t>
            </a:r>
          </a:p>
          <a:p>
            <a:pPr marL="0" indent="0">
              <a:buNone/>
            </a:pPr>
            <a:r>
              <a:rPr lang="en-US" dirty="0"/>
              <a:t>                  (N: about 5700cc)</a:t>
            </a:r>
          </a:p>
        </p:txBody>
      </p:sp>
      <p:sp>
        <p:nvSpPr>
          <p:cNvPr id="5" name="Right Brace 4"/>
          <p:cNvSpPr/>
          <p:nvPr/>
        </p:nvSpPr>
        <p:spPr>
          <a:xfrm rot="5400000">
            <a:off x="3128480" y="2129320"/>
            <a:ext cx="279279" cy="226903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2076558">
            <a:off x="2843712" y="3352104"/>
            <a:ext cx="211991" cy="6882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82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NAMES OF PULM. FUNC.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Spirometry</a:t>
            </a:r>
          </a:p>
          <a:p>
            <a:pPr marL="514350" indent="-514350">
              <a:buAutoNum type="arabicParenR"/>
            </a:pPr>
            <a:r>
              <a:rPr lang="en-US" dirty="0"/>
              <a:t>Peak expiratory flow measurement</a:t>
            </a:r>
          </a:p>
          <a:p>
            <a:pPr marL="514350" indent="-514350">
              <a:buAutoNum type="arabicParenR"/>
            </a:pPr>
            <a:r>
              <a:rPr lang="en-US" dirty="0"/>
              <a:t>DLCO ( diffusing lung capacity of carbon monoxide). Here we check how good is the diffusion of gases in the alveoli)</a:t>
            </a:r>
          </a:p>
          <a:p>
            <a:pPr marL="514350" indent="-514350">
              <a:buAutoNum type="arabicParenR"/>
            </a:pPr>
            <a:r>
              <a:rPr lang="en-US" dirty="0"/>
              <a:t>ABGs</a:t>
            </a:r>
          </a:p>
          <a:p>
            <a:pPr marL="514350" indent="-514350">
              <a:buAutoNum type="arabicParenR"/>
            </a:pPr>
            <a:r>
              <a:rPr lang="en-US" dirty="0"/>
              <a:t>Pulse oximetry</a:t>
            </a:r>
          </a:p>
          <a:p>
            <a:pPr marL="0" indent="0">
              <a:buNone/>
            </a:pPr>
            <a:r>
              <a:rPr lang="en-US" dirty="0"/>
              <a:t>    In practice, PFT usually means spirometry </a:t>
            </a:r>
          </a:p>
        </p:txBody>
      </p:sp>
    </p:spTree>
    <p:extLst>
      <p:ext uri="{BB962C8B-B14F-4D97-AF65-F5344CB8AC3E}">
        <p14:creationId xmlns:p14="http://schemas.microsoft.com/office/powerpoint/2010/main" val="3461191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MOST IMPORTANT PFT</a:t>
            </a:r>
          </a:p>
        </p:txBody>
      </p:sp>
      <p:pic>
        <p:nvPicPr>
          <p:cNvPr id="4" name="Picture 2" descr="C:\Users\Dr.Zahoor Ali\Desktop\n-M 1\spirometry-graphic-12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7415" y="1905000"/>
            <a:ext cx="7798913" cy="40814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26588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4528705</TotalTime>
  <Words>1101</Words>
  <Application>Microsoft Office PowerPoint</Application>
  <PresentationFormat>On-screen Show (4:3)</PresentationFormat>
  <Paragraphs>142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Algerian</vt:lpstr>
      <vt:lpstr>Arial</vt:lpstr>
      <vt:lpstr>Calibri</vt:lpstr>
      <vt:lpstr>Constantia</vt:lpstr>
      <vt:lpstr>Office Theme</vt:lpstr>
      <vt:lpstr>PULMONARY FUNCTION TESTS (PFTs)</vt:lpstr>
      <vt:lpstr>DEFINITION</vt:lpstr>
      <vt:lpstr>LUNG VOLUMES &amp; CAPACITIES</vt:lpstr>
      <vt:lpstr>Definitions of volumes &amp; capacities</vt:lpstr>
      <vt:lpstr> </vt:lpstr>
      <vt:lpstr>CAPACITIES</vt:lpstr>
      <vt:lpstr>Capacities contd.</vt:lpstr>
      <vt:lpstr>NAMES OF PULM. FUNC. TESTS</vt:lpstr>
      <vt:lpstr>MOST IMPORTANT PFT</vt:lpstr>
      <vt:lpstr> </vt:lpstr>
      <vt:lpstr> </vt:lpstr>
      <vt:lpstr>FEV1/ VC</vt:lpstr>
      <vt:lpstr> </vt:lpstr>
      <vt:lpstr>SOME NORMAL VAUES</vt:lpstr>
      <vt:lpstr>USES OF SPIROMETRY</vt:lpstr>
      <vt:lpstr>Spirometry results in some lung diseases</vt:lpstr>
      <vt:lpstr> </vt:lpstr>
      <vt:lpstr>Spirometry results in some lung diseases</vt:lpstr>
      <vt:lpstr>PEAK EXPIRATORY FLOW RATE (PEFR)</vt:lpstr>
      <vt:lpstr>PEAK FLOW METER</vt:lpstr>
      <vt:lpstr>PEFR</vt:lpstr>
      <vt:lpstr>DLCO</vt:lpstr>
      <vt:lpstr>Alveolar-Capillary membrane</vt:lpstr>
      <vt:lpstr> </vt:lpstr>
      <vt:lpstr>ABG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SYSTEMIC LUPUS ERYTHEMATOSIS (SLE)</dc:title>
  <dc:creator>DELL</dc:creator>
  <cp:lastModifiedBy>ALBANO, MARIVIC</cp:lastModifiedBy>
  <cp:revision>149</cp:revision>
  <dcterms:created xsi:type="dcterms:W3CDTF">2006-08-16T00:00:00Z</dcterms:created>
  <dcterms:modified xsi:type="dcterms:W3CDTF">2024-01-14T12:34:07Z</dcterms:modified>
</cp:coreProperties>
</file>