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61" r:id="rId6"/>
    <p:sldId id="265" r:id="rId7"/>
    <p:sldId id="287" r:id="rId8"/>
    <p:sldId id="290" r:id="rId9"/>
    <p:sldId id="291" r:id="rId10"/>
    <p:sldId id="288" r:id="rId11"/>
    <p:sldId id="292" r:id="rId12"/>
    <p:sldId id="297" r:id="rId13"/>
    <p:sldId id="289" r:id="rId14"/>
    <p:sldId id="262" r:id="rId15"/>
    <p:sldId id="267" r:id="rId16"/>
    <p:sldId id="268" r:id="rId17"/>
    <p:sldId id="269" r:id="rId18"/>
    <p:sldId id="270" r:id="rId19"/>
    <p:sldId id="266" r:id="rId20"/>
    <p:sldId id="271" r:id="rId21"/>
    <p:sldId id="272" r:id="rId22"/>
    <p:sldId id="274" r:id="rId23"/>
    <p:sldId id="273" r:id="rId24"/>
    <p:sldId id="275" r:id="rId25"/>
    <p:sldId id="276" r:id="rId26"/>
    <p:sldId id="277" r:id="rId27"/>
    <p:sldId id="281" r:id="rId28"/>
    <p:sldId id="283" r:id="rId29"/>
    <p:sldId id="284" r:id="rId30"/>
    <p:sldId id="285" r:id="rId31"/>
    <p:sldId id="286" r:id="rId32"/>
    <p:sldId id="282" r:id="rId33"/>
    <p:sldId id="294" r:id="rId34"/>
    <p:sldId id="295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5BF26-B390-4E98-9B5A-5FF06AC048C8}" v="5" dt="2024-08-20T06:34:08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309" autoAdjust="0"/>
  </p:normalViewPr>
  <p:slideViewPr>
    <p:cSldViewPr snapToGrid="0">
      <p:cViewPr varScale="1">
        <p:scale>
          <a:sx n="93" d="100"/>
          <a:sy n="93" d="100"/>
        </p:scale>
        <p:origin x="11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A6BFB-149D-49F6-8639-4DD4A410F0A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70AEF37-C670-4D2C-A80B-D6E0E18F5E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By the end of this session, the students should be able to </a:t>
          </a:r>
        </a:p>
      </dgm:t>
    </dgm:pt>
    <dgm:pt modelId="{152E4759-BD7C-4F5B-B9B5-66D57FC47DE2}" type="parTrans" cxnId="{D10BC1F7-CF38-4AF7-A5C9-7EB67410540F}">
      <dgm:prSet/>
      <dgm:spPr/>
      <dgm:t>
        <a:bodyPr/>
        <a:lstStyle/>
        <a:p>
          <a:endParaRPr lang="en-US"/>
        </a:p>
      </dgm:t>
    </dgm:pt>
    <dgm:pt modelId="{FF9B53FD-C1C7-4AF7-9F03-512C9C018715}" type="sibTrans" cxnId="{D10BC1F7-CF38-4AF7-A5C9-7EB67410540F}">
      <dgm:prSet/>
      <dgm:spPr/>
      <dgm:t>
        <a:bodyPr/>
        <a:lstStyle/>
        <a:p>
          <a:endParaRPr lang="en-US"/>
        </a:p>
      </dgm:t>
    </dgm:pt>
    <dgm:pt modelId="{1EE1C0F9-8440-4479-AFE6-C9DDB1B58C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Describe the clinical features of major pleural disorders</a:t>
          </a:r>
        </a:p>
      </dgm:t>
    </dgm:pt>
    <dgm:pt modelId="{A4957FBC-CE46-4991-8B21-F2FA1836E76A}" type="parTrans" cxnId="{42BDBB23-9E67-48E5-9ED6-B4A18EE1D1D2}">
      <dgm:prSet/>
      <dgm:spPr/>
      <dgm:t>
        <a:bodyPr/>
        <a:lstStyle/>
        <a:p>
          <a:endParaRPr lang="en-US"/>
        </a:p>
      </dgm:t>
    </dgm:pt>
    <dgm:pt modelId="{DDC1E693-2003-4AC0-8670-E7ED6FAE669F}" type="sibTrans" cxnId="{42BDBB23-9E67-48E5-9ED6-B4A18EE1D1D2}">
      <dgm:prSet/>
      <dgm:spPr/>
      <dgm:t>
        <a:bodyPr/>
        <a:lstStyle/>
        <a:p>
          <a:endParaRPr lang="en-US"/>
        </a:p>
      </dgm:t>
    </dgm:pt>
    <dgm:pt modelId="{95D3B067-C307-4E8C-B0B8-A3668E4BE3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Diagnose and manage major pleural disorders</a:t>
          </a:r>
        </a:p>
      </dgm:t>
    </dgm:pt>
    <dgm:pt modelId="{0A01BB3C-9EFF-499F-881E-C7C2D89EDB3A}" type="parTrans" cxnId="{1A4FC61C-4B94-4931-B034-358D7AE37798}">
      <dgm:prSet/>
      <dgm:spPr/>
      <dgm:t>
        <a:bodyPr/>
        <a:lstStyle/>
        <a:p>
          <a:endParaRPr lang="en-US"/>
        </a:p>
      </dgm:t>
    </dgm:pt>
    <dgm:pt modelId="{3281B8A1-2443-43EC-8D64-47AE472ACF4C}" type="sibTrans" cxnId="{1A4FC61C-4B94-4931-B034-358D7AE37798}">
      <dgm:prSet/>
      <dgm:spPr/>
      <dgm:t>
        <a:bodyPr/>
        <a:lstStyle/>
        <a:p>
          <a:endParaRPr lang="en-US"/>
        </a:p>
      </dgm:t>
    </dgm:pt>
    <dgm:pt modelId="{DFF4BE4B-D1EF-4EE8-9B2A-E1C2E56F75FF}" type="pres">
      <dgm:prSet presAssocID="{A1BA6BFB-149D-49F6-8639-4DD4A410F0A8}" presName="root" presStyleCnt="0">
        <dgm:presLayoutVars>
          <dgm:dir/>
          <dgm:resizeHandles val="exact"/>
        </dgm:presLayoutVars>
      </dgm:prSet>
      <dgm:spPr/>
    </dgm:pt>
    <dgm:pt modelId="{CEF61657-C172-4B48-A73A-249DBC089703}" type="pres">
      <dgm:prSet presAssocID="{F70AEF37-C670-4D2C-A80B-D6E0E18F5ECA}" presName="compNode" presStyleCnt="0"/>
      <dgm:spPr/>
    </dgm:pt>
    <dgm:pt modelId="{C1BF93F7-3C49-4576-B181-F786B188D603}" type="pres">
      <dgm:prSet presAssocID="{F70AEF37-C670-4D2C-A80B-D6E0E18F5ECA}" presName="bgRect" presStyleLbl="bgShp" presStyleIdx="0" presStyleCnt="3"/>
      <dgm:spPr/>
    </dgm:pt>
    <dgm:pt modelId="{3A93D8FB-E421-4FA1-8911-DC05BACE42BE}" type="pres">
      <dgm:prSet presAssocID="{F70AEF37-C670-4D2C-A80B-D6E0E18F5ECA}" presName="iconRect" presStyleLbl="node1" presStyleIdx="0" presStyleCnt="3" custAng="17905761" custFlipVert="0" custFlipHor="0" custScaleX="6793" custScaleY="6793" custLinFactY="-57356" custLinFactNeighborX="-49168" custLinFactNeighborY="-100000"/>
      <dgm:spPr/>
    </dgm:pt>
    <dgm:pt modelId="{DFB15A17-3C80-4DE9-B009-E84C4649FFC7}" type="pres">
      <dgm:prSet presAssocID="{F70AEF37-C670-4D2C-A80B-D6E0E18F5ECA}" presName="spaceRect" presStyleCnt="0"/>
      <dgm:spPr/>
    </dgm:pt>
    <dgm:pt modelId="{FBCF7306-11C8-4B3C-85C7-CDCEF9831A17}" type="pres">
      <dgm:prSet presAssocID="{F70AEF37-C670-4D2C-A80B-D6E0E18F5ECA}" presName="parTx" presStyleLbl="revTx" presStyleIdx="0" presStyleCnt="3" custScaleX="101375">
        <dgm:presLayoutVars>
          <dgm:chMax val="0"/>
          <dgm:chPref val="0"/>
        </dgm:presLayoutVars>
      </dgm:prSet>
      <dgm:spPr/>
    </dgm:pt>
    <dgm:pt modelId="{9642F7C9-FB8E-4976-BB18-716779E76766}" type="pres">
      <dgm:prSet presAssocID="{FF9B53FD-C1C7-4AF7-9F03-512C9C018715}" presName="sibTrans" presStyleCnt="0"/>
      <dgm:spPr/>
    </dgm:pt>
    <dgm:pt modelId="{3E39366E-9D42-429B-B40B-A4BABD2166AE}" type="pres">
      <dgm:prSet presAssocID="{1EE1C0F9-8440-4479-AFE6-C9DDB1B58CA2}" presName="compNode" presStyleCnt="0"/>
      <dgm:spPr/>
    </dgm:pt>
    <dgm:pt modelId="{A44E8A37-EA63-463B-A79F-E0EB47D1BC10}" type="pres">
      <dgm:prSet presAssocID="{1EE1C0F9-8440-4479-AFE6-C9DDB1B58CA2}" presName="bgRect" presStyleLbl="bgShp" presStyleIdx="1" presStyleCnt="3"/>
      <dgm:spPr/>
    </dgm:pt>
    <dgm:pt modelId="{4F00B073-3204-4BF8-9F87-E8A23D8B974E}" type="pres">
      <dgm:prSet presAssocID="{1EE1C0F9-8440-4479-AFE6-C9DDB1B58CA2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7C01C77-FE49-4023-8413-FFA4A81741A3}" type="pres">
      <dgm:prSet presAssocID="{1EE1C0F9-8440-4479-AFE6-C9DDB1B58CA2}" presName="spaceRect" presStyleCnt="0"/>
      <dgm:spPr/>
    </dgm:pt>
    <dgm:pt modelId="{2CB100D1-BBC5-40B3-BC1F-EEE2D429B1FD}" type="pres">
      <dgm:prSet presAssocID="{1EE1C0F9-8440-4479-AFE6-C9DDB1B58CA2}" presName="parTx" presStyleLbl="revTx" presStyleIdx="1" presStyleCnt="3">
        <dgm:presLayoutVars>
          <dgm:chMax val="0"/>
          <dgm:chPref val="0"/>
        </dgm:presLayoutVars>
      </dgm:prSet>
      <dgm:spPr/>
    </dgm:pt>
    <dgm:pt modelId="{03807C98-4C5E-4771-B53B-88C35F6D0B0B}" type="pres">
      <dgm:prSet presAssocID="{DDC1E693-2003-4AC0-8670-E7ED6FAE669F}" presName="sibTrans" presStyleCnt="0"/>
      <dgm:spPr/>
    </dgm:pt>
    <dgm:pt modelId="{CA98C6DE-D328-4841-B582-16E73CCDD91E}" type="pres">
      <dgm:prSet presAssocID="{95D3B067-C307-4E8C-B0B8-A3668E4BE314}" presName="compNode" presStyleCnt="0"/>
      <dgm:spPr/>
    </dgm:pt>
    <dgm:pt modelId="{E8C07974-95F7-4362-B6B7-91AFEC0BC149}" type="pres">
      <dgm:prSet presAssocID="{95D3B067-C307-4E8C-B0B8-A3668E4BE314}" presName="bgRect" presStyleLbl="bgShp" presStyleIdx="2" presStyleCnt="3"/>
      <dgm:spPr/>
    </dgm:pt>
    <dgm:pt modelId="{BA953591-CBE0-406C-BB59-9491C0914BDE}" type="pres">
      <dgm:prSet presAssocID="{95D3B067-C307-4E8C-B0B8-A3668E4BE314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D77EAD8-EF54-4EF7-BD49-B52323B952C7}" type="pres">
      <dgm:prSet presAssocID="{95D3B067-C307-4E8C-B0B8-A3668E4BE314}" presName="spaceRect" presStyleCnt="0"/>
      <dgm:spPr/>
    </dgm:pt>
    <dgm:pt modelId="{1BA7F354-CE49-4E17-922B-4A32CA5C77F4}" type="pres">
      <dgm:prSet presAssocID="{95D3B067-C307-4E8C-B0B8-A3668E4BE31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A4FC61C-4B94-4931-B034-358D7AE37798}" srcId="{A1BA6BFB-149D-49F6-8639-4DD4A410F0A8}" destId="{95D3B067-C307-4E8C-B0B8-A3668E4BE314}" srcOrd="2" destOrd="0" parTransId="{0A01BB3C-9EFF-499F-881E-C7C2D89EDB3A}" sibTransId="{3281B8A1-2443-43EC-8D64-47AE472ACF4C}"/>
    <dgm:cxn modelId="{42BDBB23-9E67-48E5-9ED6-B4A18EE1D1D2}" srcId="{A1BA6BFB-149D-49F6-8639-4DD4A410F0A8}" destId="{1EE1C0F9-8440-4479-AFE6-C9DDB1B58CA2}" srcOrd="1" destOrd="0" parTransId="{A4957FBC-CE46-4991-8B21-F2FA1836E76A}" sibTransId="{DDC1E693-2003-4AC0-8670-E7ED6FAE669F}"/>
    <dgm:cxn modelId="{CC0BD945-3C9D-4707-99C5-377AE380D6E6}" type="presOf" srcId="{F70AEF37-C670-4D2C-A80B-D6E0E18F5ECA}" destId="{FBCF7306-11C8-4B3C-85C7-CDCEF9831A17}" srcOrd="0" destOrd="0" presId="urn:microsoft.com/office/officeart/2018/2/layout/IconVerticalSolidList"/>
    <dgm:cxn modelId="{6E6E0E75-3510-4867-BE09-1B2296DFF277}" type="presOf" srcId="{1EE1C0F9-8440-4479-AFE6-C9DDB1B58CA2}" destId="{2CB100D1-BBC5-40B3-BC1F-EEE2D429B1FD}" srcOrd="0" destOrd="0" presId="urn:microsoft.com/office/officeart/2018/2/layout/IconVerticalSolidList"/>
    <dgm:cxn modelId="{FFE612B5-0FCC-48A3-B2F5-940E6D039E10}" type="presOf" srcId="{A1BA6BFB-149D-49F6-8639-4DD4A410F0A8}" destId="{DFF4BE4B-D1EF-4EE8-9B2A-E1C2E56F75FF}" srcOrd="0" destOrd="0" presId="urn:microsoft.com/office/officeart/2018/2/layout/IconVerticalSolidList"/>
    <dgm:cxn modelId="{E4067FC5-0E2C-449E-80CB-A842C0E0C836}" type="presOf" srcId="{95D3B067-C307-4E8C-B0B8-A3668E4BE314}" destId="{1BA7F354-CE49-4E17-922B-4A32CA5C77F4}" srcOrd="0" destOrd="0" presId="urn:microsoft.com/office/officeart/2018/2/layout/IconVerticalSolidList"/>
    <dgm:cxn modelId="{D10BC1F7-CF38-4AF7-A5C9-7EB67410540F}" srcId="{A1BA6BFB-149D-49F6-8639-4DD4A410F0A8}" destId="{F70AEF37-C670-4D2C-A80B-D6E0E18F5ECA}" srcOrd="0" destOrd="0" parTransId="{152E4759-BD7C-4F5B-B9B5-66D57FC47DE2}" sibTransId="{FF9B53FD-C1C7-4AF7-9F03-512C9C018715}"/>
    <dgm:cxn modelId="{49C3B6E1-F5CB-46B1-8F12-EFDA63EFC988}" type="presParOf" srcId="{DFF4BE4B-D1EF-4EE8-9B2A-E1C2E56F75FF}" destId="{CEF61657-C172-4B48-A73A-249DBC089703}" srcOrd="0" destOrd="0" presId="urn:microsoft.com/office/officeart/2018/2/layout/IconVerticalSolidList"/>
    <dgm:cxn modelId="{0C732F95-3842-43C3-AFEB-5407C8F3FEC3}" type="presParOf" srcId="{CEF61657-C172-4B48-A73A-249DBC089703}" destId="{C1BF93F7-3C49-4576-B181-F786B188D603}" srcOrd="0" destOrd="0" presId="urn:microsoft.com/office/officeart/2018/2/layout/IconVerticalSolidList"/>
    <dgm:cxn modelId="{FD483358-22D4-4044-BD2B-6B840DC1B3AF}" type="presParOf" srcId="{CEF61657-C172-4B48-A73A-249DBC089703}" destId="{3A93D8FB-E421-4FA1-8911-DC05BACE42BE}" srcOrd="1" destOrd="0" presId="urn:microsoft.com/office/officeart/2018/2/layout/IconVerticalSolidList"/>
    <dgm:cxn modelId="{16EE9A34-2F72-4DDA-8442-5037060B83B1}" type="presParOf" srcId="{CEF61657-C172-4B48-A73A-249DBC089703}" destId="{DFB15A17-3C80-4DE9-B009-E84C4649FFC7}" srcOrd="2" destOrd="0" presId="urn:microsoft.com/office/officeart/2018/2/layout/IconVerticalSolidList"/>
    <dgm:cxn modelId="{487FF929-B593-4753-B214-37EE90367241}" type="presParOf" srcId="{CEF61657-C172-4B48-A73A-249DBC089703}" destId="{FBCF7306-11C8-4B3C-85C7-CDCEF9831A17}" srcOrd="3" destOrd="0" presId="urn:microsoft.com/office/officeart/2018/2/layout/IconVerticalSolidList"/>
    <dgm:cxn modelId="{4EAF5C38-3880-44DA-A037-6BECC4B23C0D}" type="presParOf" srcId="{DFF4BE4B-D1EF-4EE8-9B2A-E1C2E56F75FF}" destId="{9642F7C9-FB8E-4976-BB18-716779E76766}" srcOrd="1" destOrd="0" presId="urn:microsoft.com/office/officeart/2018/2/layout/IconVerticalSolidList"/>
    <dgm:cxn modelId="{54F09D68-56A5-4801-911C-B41E8578D4A4}" type="presParOf" srcId="{DFF4BE4B-D1EF-4EE8-9B2A-E1C2E56F75FF}" destId="{3E39366E-9D42-429B-B40B-A4BABD2166AE}" srcOrd="2" destOrd="0" presId="urn:microsoft.com/office/officeart/2018/2/layout/IconVerticalSolidList"/>
    <dgm:cxn modelId="{2D126417-1F13-4C1E-87EB-73B135AEE026}" type="presParOf" srcId="{3E39366E-9D42-429B-B40B-A4BABD2166AE}" destId="{A44E8A37-EA63-463B-A79F-E0EB47D1BC10}" srcOrd="0" destOrd="0" presId="urn:microsoft.com/office/officeart/2018/2/layout/IconVerticalSolidList"/>
    <dgm:cxn modelId="{0AD9DF47-CEB9-408E-8A9E-7B4BB9404340}" type="presParOf" srcId="{3E39366E-9D42-429B-B40B-A4BABD2166AE}" destId="{4F00B073-3204-4BF8-9F87-E8A23D8B974E}" srcOrd="1" destOrd="0" presId="urn:microsoft.com/office/officeart/2018/2/layout/IconVerticalSolidList"/>
    <dgm:cxn modelId="{40962B5A-3087-431B-954D-3D475F9C7F92}" type="presParOf" srcId="{3E39366E-9D42-429B-B40B-A4BABD2166AE}" destId="{47C01C77-FE49-4023-8413-FFA4A81741A3}" srcOrd="2" destOrd="0" presId="urn:microsoft.com/office/officeart/2018/2/layout/IconVerticalSolidList"/>
    <dgm:cxn modelId="{C69A4174-AD93-4908-A23E-EC5BF7D994AB}" type="presParOf" srcId="{3E39366E-9D42-429B-B40B-A4BABD2166AE}" destId="{2CB100D1-BBC5-40B3-BC1F-EEE2D429B1FD}" srcOrd="3" destOrd="0" presId="urn:microsoft.com/office/officeart/2018/2/layout/IconVerticalSolidList"/>
    <dgm:cxn modelId="{AC834FAD-5283-43C6-8FFA-376AC7514A89}" type="presParOf" srcId="{DFF4BE4B-D1EF-4EE8-9B2A-E1C2E56F75FF}" destId="{03807C98-4C5E-4771-B53B-88C35F6D0B0B}" srcOrd="3" destOrd="0" presId="urn:microsoft.com/office/officeart/2018/2/layout/IconVerticalSolidList"/>
    <dgm:cxn modelId="{F018C1D5-BD6E-44DB-98A6-2F0CD28D8704}" type="presParOf" srcId="{DFF4BE4B-D1EF-4EE8-9B2A-E1C2E56F75FF}" destId="{CA98C6DE-D328-4841-B582-16E73CCDD91E}" srcOrd="4" destOrd="0" presId="urn:microsoft.com/office/officeart/2018/2/layout/IconVerticalSolidList"/>
    <dgm:cxn modelId="{1CC043AC-75CE-4D56-9A6A-4332458B00E9}" type="presParOf" srcId="{CA98C6DE-D328-4841-B582-16E73CCDD91E}" destId="{E8C07974-95F7-4362-B6B7-91AFEC0BC149}" srcOrd="0" destOrd="0" presId="urn:microsoft.com/office/officeart/2018/2/layout/IconVerticalSolidList"/>
    <dgm:cxn modelId="{16D77D2C-EE36-4B3C-B516-50A76CBD5829}" type="presParOf" srcId="{CA98C6DE-D328-4841-B582-16E73CCDD91E}" destId="{BA953591-CBE0-406C-BB59-9491C0914BDE}" srcOrd="1" destOrd="0" presId="urn:microsoft.com/office/officeart/2018/2/layout/IconVerticalSolidList"/>
    <dgm:cxn modelId="{86CD4AA9-2D28-46C6-89D8-1056BAC5BF10}" type="presParOf" srcId="{CA98C6DE-D328-4841-B582-16E73CCDD91E}" destId="{1D77EAD8-EF54-4EF7-BD49-B52323B952C7}" srcOrd="2" destOrd="0" presId="urn:microsoft.com/office/officeart/2018/2/layout/IconVerticalSolidList"/>
    <dgm:cxn modelId="{285C5F86-ECA2-4E22-8E0B-6C1DE120FF2F}" type="presParOf" srcId="{CA98C6DE-D328-4841-B582-16E73CCDD91E}" destId="{1BA7F354-CE49-4E17-922B-4A32CA5C77F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202542-7867-4A5F-BC65-98203EC9D6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9F5938-F4DE-4698-8169-EBB9F042C7B7}">
      <dgm:prSet/>
      <dgm:spPr>
        <a:ln>
          <a:solidFill>
            <a:srgbClr val="FFFF00"/>
          </a:solidFill>
        </a:ln>
      </dgm:spPr>
      <dgm:t>
        <a:bodyPr/>
        <a:lstStyle/>
        <a:p>
          <a:r>
            <a:rPr lang="en-US" b="1" dirty="0"/>
            <a:t>Bacterial infections</a:t>
          </a:r>
          <a:endParaRPr lang="en-US" dirty="0"/>
        </a:p>
      </dgm:t>
    </dgm:pt>
    <dgm:pt modelId="{22B9B890-DC41-47E4-97E6-980C53B8EB7B}" type="parTrans" cxnId="{57D005D6-7511-4473-B0F5-19BA2E586DD5}">
      <dgm:prSet/>
      <dgm:spPr/>
      <dgm:t>
        <a:bodyPr/>
        <a:lstStyle/>
        <a:p>
          <a:endParaRPr lang="en-US"/>
        </a:p>
      </dgm:t>
    </dgm:pt>
    <dgm:pt modelId="{8A66FF82-DFC9-40A1-80D8-F8A282B3DFBA}" type="sibTrans" cxnId="{57D005D6-7511-4473-B0F5-19BA2E586DD5}">
      <dgm:prSet/>
      <dgm:spPr/>
      <dgm:t>
        <a:bodyPr/>
        <a:lstStyle/>
        <a:p>
          <a:endParaRPr lang="en-US"/>
        </a:p>
      </dgm:t>
    </dgm:pt>
    <dgm:pt modelId="{51CA27A9-EB7F-4D08-8214-4E5A6280BDB5}">
      <dgm:prSet/>
      <dgm:spPr>
        <a:ln>
          <a:solidFill>
            <a:srgbClr val="0070C0"/>
          </a:solidFill>
        </a:ln>
      </dgm:spPr>
      <dgm:t>
        <a:bodyPr/>
        <a:lstStyle/>
        <a:p>
          <a:r>
            <a:rPr lang="en-US" b="1" dirty="0"/>
            <a:t>Inflammatory conditions</a:t>
          </a:r>
          <a:endParaRPr lang="en-US" dirty="0"/>
        </a:p>
      </dgm:t>
    </dgm:pt>
    <dgm:pt modelId="{84AE76DB-94B9-4376-87F1-796F4D4D6802}" type="parTrans" cxnId="{9336C123-8996-4B91-8527-47A73E84ADF9}">
      <dgm:prSet/>
      <dgm:spPr/>
      <dgm:t>
        <a:bodyPr/>
        <a:lstStyle/>
        <a:p>
          <a:endParaRPr lang="en-US"/>
        </a:p>
      </dgm:t>
    </dgm:pt>
    <dgm:pt modelId="{669D1B28-EF7E-453D-A16B-44CAE982CA0E}" type="sibTrans" cxnId="{9336C123-8996-4B91-8527-47A73E84ADF9}">
      <dgm:prSet/>
      <dgm:spPr/>
      <dgm:t>
        <a:bodyPr/>
        <a:lstStyle/>
        <a:p>
          <a:endParaRPr lang="en-US"/>
        </a:p>
      </dgm:t>
    </dgm:pt>
    <dgm:pt modelId="{004F5D3E-FF91-4CDF-8AE6-E9C3EE8CC6D3}">
      <dgm:prSet/>
      <dgm:spPr>
        <a:ln>
          <a:solidFill>
            <a:srgbClr val="0070C0"/>
          </a:solidFill>
        </a:ln>
      </dgm:spPr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b="1" dirty="0"/>
            <a:t>Systemic lupus erythematosus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/>
            <a:t>Sjogren syndrome</a:t>
          </a:r>
          <a:endParaRPr lang="en-US" dirty="0"/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F2868122-CB38-4105-B492-AA56648C4529}" type="parTrans" cxnId="{3D797A03-1110-411C-A0DF-531F2A7253FF}">
      <dgm:prSet/>
      <dgm:spPr/>
      <dgm:t>
        <a:bodyPr/>
        <a:lstStyle/>
        <a:p>
          <a:endParaRPr lang="en-US"/>
        </a:p>
      </dgm:t>
    </dgm:pt>
    <dgm:pt modelId="{09BF61EF-ADD8-4DBD-8C08-50E1D4906928}" type="sibTrans" cxnId="{3D797A03-1110-411C-A0DF-531F2A7253FF}">
      <dgm:prSet/>
      <dgm:spPr/>
      <dgm:t>
        <a:bodyPr/>
        <a:lstStyle/>
        <a:p>
          <a:endParaRPr lang="en-US"/>
        </a:p>
      </dgm:t>
    </dgm:pt>
    <dgm:pt modelId="{591A2232-9A84-4C2D-82C9-320152E3EBD9}">
      <dgm:prSet/>
      <dgm:spPr>
        <a:ln>
          <a:solidFill>
            <a:srgbClr val="0070C0"/>
          </a:solidFill>
        </a:ln>
      </dgm:spPr>
      <dgm:t>
        <a:bodyPr/>
        <a:lstStyle/>
        <a:p>
          <a:r>
            <a:rPr lang="en-US" b="1" dirty="0"/>
            <a:t>Rheumatoid arthritis</a:t>
          </a:r>
          <a:endParaRPr lang="en-US" dirty="0"/>
        </a:p>
      </dgm:t>
    </dgm:pt>
    <dgm:pt modelId="{86CCEDB5-0905-40FC-AE7E-D0F2563BA5A4}" type="parTrans" cxnId="{9AAC4AD6-B444-4E92-92E8-6ED145BC5E02}">
      <dgm:prSet/>
      <dgm:spPr/>
      <dgm:t>
        <a:bodyPr/>
        <a:lstStyle/>
        <a:p>
          <a:endParaRPr lang="en-US"/>
        </a:p>
      </dgm:t>
    </dgm:pt>
    <dgm:pt modelId="{C9584D5A-9D9C-455C-AF8F-4B39B9CEB44E}" type="sibTrans" cxnId="{9AAC4AD6-B444-4E92-92E8-6ED145BC5E02}">
      <dgm:prSet/>
      <dgm:spPr/>
      <dgm:t>
        <a:bodyPr/>
        <a:lstStyle/>
        <a:p>
          <a:endParaRPr lang="en-US"/>
        </a:p>
      </dgm:t>
    </dgm:pt>
    <dgm:pt modelId="{0B2BFE0C-BC25-4019-8775-D94C155AA10C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b="1" dirty="0"/>
            <a:t>Pulmonary conditions</a:t>
          </a:r>
          <a:endParaRPr lang="en-US" dirty="0"/>
        </a:p>
      </dgm:t>
    </dgm:pt>
    <dgm:pt modelId="{E418B334-D996-49E7-9795-FAD399359AB8}" type="parTrans" cxnId="{2B0A01CD-D96B-41DF-9FFF-FC64E75F4E09}">
      <dgm:prSet/>
      <dgm:spPr/>
      <dgm:t>
        <a:bodyPr/>
        <a:lstStyle/>
        <a:p>
          <a:endParaRPr lang="en-US"/>
        </a:p>
      </dgm:t>
    </dgm:pt>
    <dgm:pt modelId="{8D991F33-2135-425B-AE12-DE3317610E18}" type="sibTrans" cxnId="{2B0A01CD-D96B-41DF-9FFF-FC64E75F4E09}">
      <dgm:prSet/>
      <dgm:spPr/>
      <dgm:t>
        <a:bodyPr/>
        <a:lstStyle/>
        <a:p>
          <a:endParaRPr lang="en-US"/>
        </a:p>
      </dgm:t>
    </dgm:pt>
    <dgm:pt modelId="{77DD273F-49A7-4521-AE23-9B6A5B6EBB18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b="1"/>
            <a:t>Pneumothorax</a:t>
          </a:r>
          <a:endParaRPr lang="en-US"/>
        </a:p>
      </dgm:t>
    </dgm:pt>
    <dgm:pt modelId="{2AA753BC-46E4-4B1C-8122-8B8166D81A30}" type="parTrans" cxnId="{386A77B8-9F60-4DB3-95D1-8BB664E7BEBE}">
      <dgm:prSet/>
      <dgm:spPr/>
      <dgm:t>
        <a:bodyPr/>
        <a:lstStyle/>
        <a:p>
          <a:endParaRPr lang="en-US"/>
        </a:p>
      </dgm:t>
    </dgm:pt>
    <dgm:pt modelId="{D47B2FFB-8512-4CEE-8B35-47F68A2F6178}" type="sibTrans" cxnId="{386A77B8-9F60-4DB3-95D1-8BB664E7BEBE}">
      <dgm:prSet/>
      <dgm:spPr/>
      <dgm:t>
        <a:bodyPr/>
        <a:lstStyle/>
        <a:p>
          <a:endParaRPr lang="en-US"/>
        </a:p>
      </dgm:t>
    </dgm:pt>
    <dgm:pt modelId="{2219113E-93D6-4887-AFBD-B457C90D2AA9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b="1" dirty="0"/>
            <a:t>Asbestosis</a:t>
          </a:r>
          <a:endParaRPr lang="en-US" dirty="0"/>
        </a:p>
      </dgm:t>
    </dgm:pt>
    <dgm:pt modelId="{D93D7F12-6B67-43B6-8680-E1DC5E8E3006}" type="parTrans" cxnId="{DBF91CE3-CBB2-4572-91F3-7B931136C655}">
      <dgm:prSet/>
      <dgm:spPr/>
      <dgm:t>
        <a:bodyPr/>
        <a:lstStyle/>
        <a:p>
          <a:endParaRPr lang="en-US"/>
        </a:p>
      </dgm:t>
    </dgm:pt>
    <dgm:pt modelId="{B38690D9-57AF-46D8-9756-91C0A0D610DD}" type="sibTrans" cxnId="{DBF91CE3-CBB2-4572-91F3-7B931136C655}">
      <dgm:prSet/>
      <dgm:spPr/>
      <dgm:t>
        <a:bodyPr/>
        <a:lstStyle/>
        <a:p>
          <a:endParaRPr lang="en-US"/>
        </a:p>
      </dgm:t>
    </dgm:pt>
    <dgm:pt modelId="{08A74BB7-94FE-433B-BB3C-DA772F1888B6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b="1"/>
            <a:t>Malignancy e.g., mesothelioma</a:t>
          </a:r>
          <a:endParaRPr lang="en-US"/>
        </a:p>
      </dgm:t>
    </dgm:pt>
    <dgm:pt modelId="{C05996AC-065A-4B35-AEDE-CCD6A5915E7C}" type="parTrans" cxnId="{EB42AB1F-3FBE-403B-9115-794589DD4204}">
      <dgm:prSet/>
      <dgm:spPr/>
      <dgm:t>
        <a:bodyPr/>
        <a:lstStyle/>
        <a:p>
          <a:endParaRPr lang="en-US"/>
        </a:p>
      </dgm:t>
    </dgm:pt>
    <dgm:pt modelId="{AFB6932F-EB89-4F02-8959-7AF0373D07A6}" type="sibTrans" cxnId="{EB42AB1F-3FBE-403B-9115-794589DD4204}">
      <dgm:prSet/>
      <dgm:spPr/>
      <dgm:t>
        <a:bodyPr/>
        <a:lstStyle/>
        <a:p>
          <a:endParaRPr lang="en-US"/>
        </a:p>
      </dgm:t>
    </dgm:pt>
    <dgm:pt modelId="{E8946B17-722A-42DA-BA4F-804D662D8FA7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b="1" dirty="0"/>
            <a:t>Pulmonary embolism</a:t>
          </a:r>
          <a:endParaRPr lang="en-US" dirty="0"/>
        </a:p>
      </dgm:t>
    </dgm:pt>
    <dgm:pt modelId="{64402CA8-9494-491E-BDA0-BE2E67544C12}" type="parTrans" cxnId="{2C46BAF1-B0B0-4218-B41D-0C3B43B820A5}">
      <dgm:prSet/>
      <dgm:spPr/>
      <dgm:t>
        <a:bodyPr/>
        <a:lstStyle/>
        <a:p>
          <a:endParaRPr lang="en-US"/>
        </a:p>
      </dgm:t>
    </dgm:pt>
    <dgm:pt modelId="{29EF8473-0FB5-48C4-9BC7-CA43FDC77547}" type="sibTrans" cxnId="{2C46BAF1-B0B0-4218-B41D-0C3B43B820A5}">
      <dgm:prSet/>
      <dgm:spPr/>
      <dgm:t>
        <a:bodyPr/>
        <a:lstStyle/>
        <a:p>
          <a:endParaRPr lang="en-US"/>
        </a:p>
      </dgm:t>
    </dgm:pt>
    <dgm:pt modelId="{40803824-D278-428B-AC3C-248C058CE5FC}">
      <dgm:prSet/>
      <dgm:spPr/>
      <dgm:t>
        <a:bodyPr/>
        <a:lstStyle/>
        <a:p>
          <a:r>
            <a:rPr lang="en-US" b="1" dirty="0"/>
            <a:t>Viral infections: most common : coxsackieviruses, </a:t>
          </a:r>
          <a:endParaRPr lang="en-US" dirty="0"/>
        </a:p>
      </dgm:t>
    </dgm:pt>
    <dgm:pt modelId="{2B931B1D-E6FE-4E6A-BCA0-7DDEE03E7D03}" type="sibTrans" cxnId="{70EC1FF6-EB9C-4250-8B00-FE570A9C9318}">
      <dgm:prSet/>
      <dgm:spPr/>
      <dgm:t>
        <a:bodyPr/>
        <a:lstStyle/>
        <a:p>
          <a:endParaRPr lang="en-US"/>
        </a:p>
      </dgm:t>
    </dgm:pt>
    <dgm:pt modelId="{18C27273-9B12-4EC8-B542-0C547553036A}" type="parTrans" cxnId="{70EC1FF6-EB9C-4250-8B00-FE570A9C9318}">
      <dgm:prSet/>
      <dgm:spPr/>
      <dgm:t>
        <a:bodyPr/>
        <a:lstStyle/>
        <a:p>
          <a:endParaRPr lang="en-US"/>
        </a:p>
      </dgm:t>
    </dgm:pt>
    <dgm:pt modelId="{2A0778E1-3932-4453-81AF-5620DB5A42FE}">
      <dgm:prSet/>
      <dgm:spPr>
        <a:noFill/>
      </dgm:spPr>
      <dgm:t>
        <a:bodyPr/>
        <a:lstStyle/>
        <a:p>
          <a:endParaRPr lang="en-US" dirty="0"/>
        </a:p>
      </dgm:t>
    </dgm:pt>
    <dgm:pt modelId="{623B8BF6-3565-4874-957E-A91E0A765A2B}" type="sibTrans" cxnId="{44E2F8A9-D9D8-4375-B90F-64082F9E0F6D}">
      <dgm:prSet/>
      <dgm:spPr/>
      <dgm:t>
        <a:bodyPr/>
        <a:lstStyle/>
        <a:p>
          <a:endParaRPr lang="en-US"/>
        </a:p>
      </dgm:t>
    </dgm:pt>
    <dgm:pt modelId="{61CE692B-EFDE-4FAC-B5FE-C77AC8CDE942}" type="parTrans" cxnId="{44E2F8A9-D9D8-4375-B90F-64082F9E0F6D}">
      <dgm:prSet/>
      <dgm:spPr/>
      <dgm:t>
        <a:bodyPr/>
        <a:lstStyle/>
        <a:p>
          <a:endParaRPr lang="en-US"/>
        </a:p>
      </dgm:t>
    </dgm:pt>
    <dgm:pt modelId="{328EE821-682E-4972-ABFC-19B811B30163}">
      <dgm:prSet/>
      <dgm:spPr>
        <a:ln>
          <a:solidFill>
            <a:srgbClr val="FFFF00"/>
          </a:solidFill>
        </a:ln>
      </dgm:spPr>
      <dgm:t>
        <a:bodyPr/>
        <a:lstStyle/>
        <a:p>
          <a:r>
            <a:rPr lang="en-US" b="1" dirty="0"/>
            <a:t>Tuberculosis (TB pleuritis)</a:t>
          </a:r>
          <a:endParaRPr lang="en-US" dirty="0"/>
        </a:p>
      </dgm:t>
    </dgm:pt>
    <dgm:pt modelId="{A12440A4-BB33-41F6-A373-7C83E3A87E6D}" type="sibTrans" cxnId="{D15744D2-6632-4817-B58D-67CCCE8BC223}">
      <dgm:prSet/>
      <dgm:spPr/>
      <dgm:t>
        <a:bodyPr/>
        <a:lstStyle/>
        <a:p>
          <a:endParaRPr lang="en-US"/>
        </a:p>
      </dgm:t>
    </dgm:pt>
    <dgm:pt modelId="{58E4B661-D6F0-47F6-93B2-30326D06DD0F}" type="parTrans" cxnId="{D15744D2-6632-4817-B58D-67CCCE8BC223}">
      <dgm:prSet/>
      <dgm:spPr/>
      <dgm:t>
        <a:bodyPr/>
        <a:lstStyle/>
        <a:p>
          <a:endParaRPr lang="en-US"/>
        </a:p>
      </dgm:t>
    </dgm:pt>
    <dgm:pt modelId="{D2BF3542-3E15-4056-A8E6-89CB5E052863}">
      <dgm:prSet/>
      <dgm:spPr>
        <a:ln>
          <a:solidFill>
            <a:srgbClr val="FFFF00"/>
          </a:solidFill>
        </a:ln>
      </dgm:spPr>
      <dgm:t>
        <a:bodyPr/>
        <a:lstStyle/>
        <a:p>
          <a:r>
            <a:rPr lang="en-US" b="1" dirty="0"/>
            <a:t>Pneumonia (parapneumonic pleuritis)</a:t>
          </a:r>
          <a:endParaRPr lang="en-US" dirty="0"/>
        </a:p>
      </dgm:t>
    </dgm:pt>
    <dgm:pt modelId="{24CA4098-507F-4A91-AD43-B5447BB9BE5D}" type="sibTrans" cxnId="{72892DDB-E7B9-423A-9476-852C158C170B}">
      <dgm:prSet/>
      <dgm:spPr/>
      <dgm:t>
        <a:bodyPr/>
        <a:lstStyle/>
        <a:p>
          <a:endParaRPr lang="en-US"/>
        </a:p>
      </dgm:t>
    </dgm:pt>
    <dgm:pt modelId="{15EA31D6-2C57-4CCD-8CE3-7199FA4385ED}" type="parTrans" cxnId="{72892DDB-E7B9-423A-9476-852C158C170B}">
      <dgm:prSet/>
      <dgm:spPr/>
      <dgm:t>
        <a:bodyPr/>
        <a:lstStyle/>
        <a:p>
          <a:endParaRPr lang="en-US"/>
        </a:p>
      </dgm:t>
    </dgm:pt>
    <dgm:pt modelId="{C57FE20C-B62B-4A9A-B8F5-76A55D1FDA50}" type="pres">
      <dgm:prSet presAssocID="{FE202542-7867-4A5F-BC65-98203EC9D6BA}" presName="diagram" presStyleCnt="0">
        <dgm:presLayoutVars>
          <dgm:dir/>
          <dgm:resizeHandles val="exact"/>
        </dgm:presLayoutVars>
      </dgm:prSet>
      <dgm:spPr/>
    </dgm:pt>
    <dgm:pt modelId="{1F8F80DD-2C5E-4367-AB28-A0F6E46B7E52}" type="pres">
      <dgm:prSet presAssocID="{40803824-D278-428B-AC3C-248C058CE5FC}" presName="node" presStyleLbl="node1" presStyleIdx="0" presStyleCnt="13" custLinFactX="28097" custLinFactY="200000" custLinFactNeighborX="100000" custLinFactNeighborY="267054">
        <dgm:presLayoutVars>
          <dgm:bulletEnabled val="1"/>
        </dgm:presLayoutVars>
      </dgm:prSet>
      <dgm:spPr/>
    </dgm:pt>
    <dgm:pt modelId="{491506C6-8650-4B32-A8A3-3A1A59EBEE73}" type="pres">
      <dgm:prSet presAssocID="{2B931B1D-E6FE-4E6A-BCA0-7DDEE03E7D03}" presName="sibTrans" presStyleCnt="0"/>
      <dgm:spPr/>
    </dgm:pt>
    <dgm:pt modelId="{15356E4E-5074-4994-8458-0109B6E4CA72}" type="pres">
      <dgm:prSet presAssocID="{D99F5938-F4DE-4698-8169-EBB9F042C7B7}" presName="node" presStyleLbl="node1" presStyleIdx="1" presStyleCnt="13" custScaleX="94663" custLinFactX="-11099" custLinFactNeighborX="-100000" custLinFactNeighborY="15763">
        <dgm:presLayoutVars>
          <dgm:bulletEnabled val="1"/>
        </dgm:presLayoutVars>
      </dgm:prSet>
      <dgm:spPr/>
    </dgm:pt>
    <dgm:pt modelId="{49A72213-9981-4489-9B58-5C7D7DE611A4}" type="pres">
      <dgm:prSet presAssocID="{8A66FF82-DFC9-40A1-80D8-F8A282B3DFBA}" presName="sibTrans" presStyleCnt="0"/>
      <dgm:spPr/>
    </dgm:pt>
    <dgm:pt modelId="{CF9F2976-3C18-4675-81AF-4765B1A861D9}" type="pres">
      <dgm:prSet presAssocID="{D2BF3542-3E15-4056-A8E6-89CB5E052863}" presName="node" presStyleLbl="node1" presStyleIdx="2" presStyleCnt="13" custLinFactX="-9656" custLinFactNeighborX="-100000" custLinFactNeighborY="15763">
        <dgm:presLayoutVars>
          <dgm:bulletEnabled val="1"/>
        </dgm:presLayoutVars>
      </dgm:prSet>
      <dgm:spPr/>
    </dgm:pt>
    <dgm:pt modelId="{55DC8FA6-0574-4CEA-AFEC-BA878485A773}" type="pres">
      <dgm:prSet presAssocID="{24CA4098-507F-4A91-AD43-B5447BB9BE5D}" presName="sibTrans" presStyleCnt="0"/>
      <dgm:spPr/>
    </dgm:pt>
    <dgm:pt modelId="{8A741C6D-77AC-4408-A7C4-52F6049108C6}" type="pres">
      <dgm:prSet presAssocID="{328EE821-682E-4972-ABFC-19B811B30163}" presName="node" presStyleLbl="node1" presStyleIdx="3" presStyleCnt="13" custLinFactX="100000" custLinFactY="-904" custLinFactNeighborX="113140" custLinFactNeighborY="-100000">
        <dgm:presLayoutVars>
          <dgm:bulletEnabled val="1"/>
        </dgm:presLayoutVars>
      </dgm:prSet>
      <dgm:spPr/>
    </dgm:pt>
    <dgm:pt modelId="{47239AD3-11B3-4966-B094-0B230F0F58D1}" type="pres">
      <dgm:prSet presAssocID="{A12440A4-BB33-41F6-A373-7C83E3A87E6D}" presName="sibTrans" presStyleCnt="0"/>
      <dgm:spPr/>
    </dgm:pt>
    <dgm:pt modelId="{C9112C2B-A383-4273-9A40-F6EB60707AA0}" type="pres">
      <dgm:prSet presAssocID="{51CA27A9-EB7F-4D08-8214-4E5A6280BDB5}" presName="node" presStyleLbl="node1" presStyleIdx="4" presStyleCnt="13" custLinFactX="-7514" custLinFactNeighborX="-100000" custLinFactNeighborY="1929">
        <dgm:presLayoutVars>
          <dgm:bulletEnabled val="1"/>
        </dgm:presLayoutVars>
      </dgm:prSet>
      <dgm:spPr/>
    </dgm:pt>
    <dgm:pt modelId="{11EF47FA-C953-434E-8F41-6F6B6F49DAB5}" type="pres">
      <dgm:prSet presAssocID="{669D1B28-EF7E-453D-A16B-44CAE982CA0E}" presName="sibTrans" presStyleCnt="0"/>
      <dgm:spPr/>
    </dgm:pt>
    <dgm:pt modelId="{0FD532B8-E314-4199-9316-9F5BA3B8596E}" type="pres">
      <dgm:prSet presAssocID="{004F5D3E-FF91-4CDF-8AE6-E9C3EE8CC6D3}" presName="node" presStyleLbl="node1" presStyleIdx="5" presStyleCnt="13" custLinFactNeighborX="-5771" custLinFactNeighborY="1929">
        <dgm:presLayoutVars>
          <dgm:bulletEnabled val="1"/>
        </dgm:presLayoutVars>
      </dgm:prSet>
      <dgm:spPr/>
    </dgm:pt>
    <dgm:pt modelId="{F705F6CE-F214-4CBA-A7CF-26FC7B2DC7B9}" type="pres">
      <dgm:prSet presAssocID="{09BF61EF-ADD8-4DBD-8C08-50E1D4906928}" presName="sibTrans" presStyleCnt="0"/>
      <dgm:spPr/>
    </dgm:pt>
    <dgm:pt modelId="{891646F2-898F-4B8B-BE43-FF6DBFFD529A}" type="pres">
      <dgm:prSet presAssocID="{591A2232-9A84-4C2D-82C9-320152E3EBD9}" presName="node" presStyleLbl="node1" presStyleIdx="6" presStyleCnt="13" custLinFactX="10698" custLinFactY="-14738" custLinFactNeighborX="100000" custLinFactNeighborY="-100000">
        <dgm:presLayoutVars>
          <dgm:bulletEnabled val="1"/>
        </dgm:presLayoutVars>
      </dgm:prSet>
      <dgm:spPr/>
    </dgm:pt>
    <dgm:pt modelId="{506CC624-1312-4E33-A6C3-806AEED541D4}" type="pres">
      <dgm:prSet presAssocID="{C9584D5A-9D9C-455C-AF8F-4B39B9CEB44E}" presName="sibTrans" presStyleCnt="0"/>
      <dgm:spPr/>
    </dgm:pt>
    <dgm:pt modelId="{DBF5D000-9FA3-46C0-9AD9-B22A194C2B44}" type="pres">
      <dgm:prSet presAssocID="{2A0778E1-3932-4453-81AF-5620DB5A42FE}" presName="node" presStyleLbl="node1" presStyleIdx="7" presStyleCnt="13" custLinFactY="100000" custLinFactNeighborX="20188" custLinFactNeighborY="133721">
        <dgm:presLayoutVars>
          <dgm:bulletEnabled val="1"/>
        </dgm:presLayoutVars>
      </dgm:prSet>
      <dgm:spPr/>
    </dgm:pt>
    <dgm:pt modelId="{A0C18218-A366-42C1-967F-830CA491FCB3}" type="pres">
      <dgm:prSet presAssocID="{623B8BF6-3565-4874-957E-A91E0A765A2B}" presName="sibTrans" presStyleCnt="0"/>
      <dgm:spPr/>
    </dgm:pt>
    <dgm:pt modelId="{375A0B88-5C79-4AFA-B393-5B1F26250E4C}" type="pres">
      <dgm:prSet presAssocID="{0B2BFE0C-BC25-4019-8775-D94C155AA10C}" presName="node" presStyleLbl="node1" presStyleIdx="8" presStyleCnt="13" custLinFactX="-100000" custLinFactNeighborX="-116296" custLinFactNeighborY="-6718">
        <dgm:presLayoutVars>
          <dgm:bulletEnabled val="1"/>
        </dgm:presLayoutVars>
      </dgm:prSet>
      <dgm:spPr/>
    </dgm:pt>
    <dgm:pt modelId="{AE637A39-D73B-489F-A097-A24A2BD13494}" type="pres">
      <dgm:prSet presAssocID="{8D991F33-2135-425B-AE12-DE3317610E18}" presName="sibTrans" presStyleCnt="0"/>
      <dgm:spPr/>
    </dgm:pt>
    <dgm:pt modelId="{D5E76740-6F70-4302-9A2E-CCE10091A8FE}" type="pres">
      <dgm:prSet presAssocID="{77DD273F-49A7-4521-AE23-9B6A5B6EBB18}" presName="node" presStyleLbl="node1" presStyleIdx="9" presStyleCnt="13" custLinFactNeighborX="3512" custLinFactNeighborY="-12855">
        <dgm:presLayoutVars>
          <dgm:bulletEnabled val="1"/>
        </dgm:presLayoutVars>
      </dgm:prSet>
      <dgm:spPr/>
    </dgm:pt>
    <dgm:pt modelId="{392AAF10-9D85-4C9C-9210-A68DC60DC0DA}" type="pres">
      <dgm:prSet presAssocID="{D47B2FFB-8512-4CEE-8B35-47F68A2F6178}" presName="sibTrans" presStyleCnt="0"/>
      <dgm:spPr/>
    </dgm:pt>
    <dgm:pt modelId="{AA455310-EE3B-4107-B393-01856BFC58D3}" type="pres">
      <dgm:prSet presAssocID="{2219113E-93D6-4887-AFBD-B457C90D2AA9}" presName="node" presStyleLbl="node1" presStyleIdx="10" presStyleCnt="13" custLinFactY="-23123" custLinFactNeighborX="0" custLinFactNeighborY="-100000">
        <dgm:presLayoutVars>
          <dgm:bulletEnabled val="1"/>
        </dgm:presLayoutVars>
      </dgm:prSet>
      <dgm:spPr/>
    </dgm:pt>
    <dgm:pt modelId="{45723424-364C-4D33-BBBA-43B8F4EBFA25}" type="pres">
      <dgm:prSet presAssocID="{B38690D9-57AF-46D8-9756-91C0A0D610DD}" presName="sibTrans" presStyleCnt="0"/>
      <dgm:spPr/>
    </dgm:pt>
    <dgm:pt modelId="{84E51105-8007-4EA5-9CA8-80F58E6251EC}" type="pres">
      <dgm:prSet presAssocID="{08A74BB7-94FE-433B-BB3C-DA772F1888B6}" presName="node" presStyleLbl="node1" presStyleIdx="11" presStyleCnt="13" custLinFactY="-25047" custLinFactNeighborX="-5917" custLinFactNeighborY="-100000">
        <dgm:presLayoutVars>
          <dgm:bulletEnabled val="1"/>
        </dgm:presLayoutVars>
      </dgm:prSet>
      <dgm:spPr/>
    </dgm:pt>
    <dgm:pt modelId="{95164E5E-F366-457F-A555-626E308ADF48}" type="pres">
      <dgm:prSet presAssocID="{AFB6932F-EB89-4F02-8959-7AF0373D07A6}" presName="sibTrans" presStyleCnt="0"/>
      <dgm:spPr/>
    </dgm:pt>
    <dgm:pt modelId="{6986277E-E8F9-4553-85BE-461F21D08344}" type="pres">
      <dgm:prSet presAssocID="{E8946B17-722A-42DA-BA4F-804D662D8FA7}" presName="node" presStyleLbl="node1" presStyleIdx="12" presStyleCnt="13" custLinFactY="-29522" custLinFactNeighborX="577" custLinFactNeighborY="-100000">
        <dgm:presLayoutVars>
          <dgm:bulletEnabled val="1"/>
        </dgm:presLayoutVars>
      </dgm:prSet>
      <dgm:spPr/>
    </dgm:pt>
  </dgm:ptLst>
  <dgm:cxnLst>
    <dgm:cxn modelId="{AE2E4C01-D749-4653-B865-E79A761BD638}" type="presOf" srcId="{004F5D3E-FF91-4CDF-8AE6-E9C3EE8CC6D3}" destId="{0FD532B8-E314-4199-9316-9F5BA3B8596E}" srcOrd="0" destOrd="0" presId="urn:microsoft.com/office/officeart/2005/8/layout/default"/>
    <dgm:cxn modelId="{A272B901-ACD6-4EB2-9497-11B8E4DFF9B7}" type="presOf" srcId="{0B2BFE0C-BC25-4019-8775-D94C155AA10C}" destId="{375A0B88-5C79-4AFA-B393-5B1F26250E4C}" srcOrd="0" destOrd="0" presId="urn:microsoft.com/office/officeart/2005/8/layout/default"/>
    <dgm:cxn modelId="{3D797A03-1110-411C-A0DF-531F2A7253FF}" srcId="{FE202542-7867-4A5F-BC65-98203EC9D6BA}" destId="{004F5D3E-FF91-4CDF-8AE6-E9C3EE8CC6D3}" srcOrd="5" destOrd="0" parTransId="{F2868122-CB38-4105-B492-AA56648C4529}" sibTransId="{09BF61EF-ADD8-4DBD-8C08-50E1D4906928}"/>
    <dgm:cxn modelId="{EB42AB1F-3FBE-403B-9115-794589DD4204}" srcId="{FE202542-7867-4A5F-BC65-98203EC9D6BA}" destId="{08A74BB7-94FE-433B-BB3C-DA772F1888B6}" srcOrd="11" destOrd="0" parTransId="{C05996AC-065A-4B35-AEDE-CCD6A5915E7C}" sibTransId="{AFB6932F-EB89-4F02-8959-7AF0373D07A6}"/>
    <dgm:cxn modelId="{9336C123-8996-4B91-8527-47A73E84ADF9}" srcId="{FE202542-7867-4A5F-BC65-98203EC9D6BA}" destId="{51CA27A9-EB7F-4D08-8214-4E5A6280BDB5}" srcOrd="4" destOrd="0" parTransId="{84AE76DB-94B9-4376-87F1-796F4D4D6802}" sibTransId="{669D1B28-EF7E-453D-A16B-44CAE982CA0E}"/>
    <dgm:cxn modelId="{0A73FC43-6E03-4710-A8D1-28269AF869EB}" type="presOf" srcId="{328EE821-682E-4972-ABFC-19B811B30163}" destId="{8A741C6D-77AC-4408-A7C4-52F6049108C6}" srcOrd="0" destOrd="0" presId="urn:microsoft.com/office/officeart/2005/8/layout/default"/>
    <dgm:cxn modelId="{712B224A-4EFB-4645-8E2A-C1DCEFBD264D}" type="presOf" srcId="{08A74BB7-94FE-433B-BB3C-DA772F1888B6}" destId="{84E51105-8007-4EA5-9CA8-80F58E6251EC}" srcOrd="0" destOrd="0" presId="urn:microsoft.com/office/officeart/2005/8/layout/default"/>
    <dgm:cxn modelId="{B037B84B-CBC0-4E33-AE32-CA664C9ECF34}" type="presOf" srcId="{D99F5938-F4DE-4698-8169-EBB9F042C7B7}" destId="{15356E4E-5074-4994-8458-0109B6E4CA72}" srcOrd="0" destOrd="0" presId="urn:microsoft.com/office/officeart/2005/8/layout/default"/>
    <dgm:cxn modelId="{A2FC2552-7316-4247-A56D-F02501127CC0}" type="presOf" srcId="{FE202542-7867-4A5F-BC65-98203EC9D6BA}" destId="{C57FE20C-B62B-4A9A-B8F5-76A55D1FDA50}" srcOrd="0" destOrd="0" presId="urn:microsoft.com/office/officeart/2005/8/layout/default"/>
    <dgm:cxn modelId="{DAC2E778-D9F6-4BDA-9806-CB0A754A5DAB}" type="presOf" srcId="{2219113E-93D6-4887-AFBD-B457C90D2AA9}" destId="{AA455310-EE3B-4107-B393-01856BFC58D3}" srcOrd="0" destOrd="0" presId="urn:microsoft.com/office/officeart/2005/8/layout/default"/>
    <dgm:cxn modelId="{E1043280-6CFA-4D9B-81E2-D6950DD1DA7C}" type="presOf" srcId="{591A2232-9A84-4C2D-82C9-320152E3EBD9}" destId="{891646F2-898F-4B8B-BE43-FF6DBFFD529A}" srcOrd="0" destOrd="0" presId="urn:microsoft.com/office/officeart/2005/8/layout/default"/>
    <dgm:cxn modelId="{1ACA7D8A-8B9B-4913-943D-BE08E3E0B243}" type="presOf" srcId="{40803824-D278-428B-AC3C-248C058CE5FC}" destId="{1F8F80DD-2C5E-4367-AB28-A0F6E46B7E52}" srcOrd="0" destOrd="0" presId="urn:microsoft.com/office/officeart/2005/8/layout/default"/>
    <dgm:cxn modelId="{FE131E8B-9121-445E-8822-1FE6E355F508}" type="presOf" srcId="{2A0778E1-3932-4453-81AF-5620DB5A42FE}" destId="{DBF5D000-9FA3-46C0-9AD9-B22A194C2B44}" srcOrd="0" destOrd="0" presId="urn:microsoft.com/office/officeart/2005/8/layout/default"/>
    <dgm:cxn modelId="{07E1338C-8DDD-4A6C-B774-BE19092B35CD}" type="presOf" srcId="{51CA27A9-EB7F-4D08-8214-4E5A6280BDB5}" destId="{C9112C2B-A383-4273-9A40-F6EB60707AA0}" srcOrd="0" destOrd="0" presId="urn:microsoft.com/office/officeart/2005/8/layout/default"/>
    <dgm:cxn modelId="{6D64F6A8-E894-40B3-BC15-BC9282134EF7}" type="presOf" srcId="{D2BF3542-3E15-4056-A8E6-89CB5E052863}" destId="{CF9F2976-3C18-4675-81AF-4765B1A861D9}" srcOrd="0" destOrd="0" presId="urn:microsoft.com/office/officeart/2005/8/layout/default"/>
    <dgm:cxn modelId="{44E2F8A9-D9D8-4375-B90F-64082F9E0F6D}" srcId="{FE202542-7867-4A5F-BC65-98203EC9D6BA}" destId="{2A0778E1-3932-4453-81AF-5620DB5A42FE}" srcOrd="7" destOrd="0" parTransId="{61CE692B-EFDE-4FAC-B5FE-C77AC8CDE942}" sibTransId="{623B8BF6-3565-4874-957E-A91E0A765A2B}"/>
    <dgm:cxn modelId="{0D9A2CB1-26D5-432C-A3D9-9D49EBA5A012}" type="presOf" srcId="{E8946B17-722A-42DA-BA4F-804D662D8FA7}" destId="{6986277E-E8F9-4553-85BE-461F21D08344}" srcOrd="0" destOrd="0" presId="urn:microsoft.com/office/officeart/2005/8/layout/default"/>
    <dgm:cxn modelId="{386A77B8-9F60-4DB3-95D1-8BB664E7BEBE}" srcId="{FE202542-7867-4A5F-BC65-98203EC9D6BA}" destId="{77DD273F-49A7-4521-AE23-9B6A5B6EBB18}" srcOrd="9" destOrd="0" parTransId="{2AA753BC-46E4-4B1C-8122-8B8166D81A30}" sibTransId="{D47B2FFB-8512-4CEE-8B35-47F68A2F6178}"/>
    <dgm:cxn modelId="{2B0A01CD-D96B-41DF-9FFF-FC64E75F4E09}" srcId="{FE202542-7867-4A5F-BC65-98203EC9D6BA}" destId="{0B2BFE0C-BC25-4019-8775-D94C155AA10C}" srcOrd="8" destOrd="0" parTransId="{E418B334-D996-49E7-9795-FAD399359AB8}" sibTransId="{8D991F33-2135-425B-AE12-DE3317610E18}"/>
    <dgm:cxn modelId="{D15744D2-6632-4817-B58D-67CCCE8BC223}" srcId="{FE202542-7867-4A5F-BC65-98203EC9D6BA}" destId="{328EE821-682E-4972-ABFC-19B811B30163}" srcOrd="3" destOrd="0" parTransId="{58E4B661-D6F0-47F6-93B2-30326D06DD0F}" sibTransId="{A12440A4-BB33-41F6-A373-7C83E3A87E6D}"/>
    <dgm:cxn modelId="{57D005D6-7511-4473-B0F5-19BA2E586DD5}" srcId="{FE202542-7867-4A5F-BC65-98203EC9D6BA}" destId="{D99F5938-F4DE-4698-8169-EBB9F042C7B7}" srcOrd="1" destOrd="0" parTransId="{22B9B890-DC41-47E4-97E6-980C53B8EB7B}" sibTransId="{8A66FF82-DFC9-40A1-80D8-F8A282B3DFBA}"/>
    <dgm:cxn modelId="{9AAC4AD6-B444-4E92-92E8-6ED145BC5E02}" srcId="{FE202542-7867-4A5F-BC65-98203EC9D6BA}" destId="{591A2232-9A84-4C2D-82C9-320152E3EBD9}" srcOrd="6" destOrd="0" parTransId="{86CCEDB5-0905-40FC-AE7E-D0F2563BA5A4}" sibTransId="{C9584D5A-9D9C-455C-AF8F-4B39B9CEB44E}"/>
    <dgm:cxn modelId="{72892DDB-E7B9-423A-9476-852C158C170B}" srcId="{FE202542-7867-4A5F-BC65-98203EC9D6BA}" destId="{D2BF3542-3E15-4056-A8E6-89CB5E052863}" srcOrd="2" destOrd="0" parTransId="{15EA31D6-2C57-4CCD-8CE3-7199FA4385ED}" sibTransId="{24CA4098-507F-4A91-AD43-B5447BB9BE5D}"/>
    <dgm:cxn modelId="{DBF91CE3-CBB2-4572-91F3-7B931136C655}" srcId="{FE202542-7867-4A5F-BC65-98203EC9D6BA}" destId="{2219113E-93D6-4887-AFBD-B457C90D2AA9}" srcOrd="10" destOrd="0" parTransId="{D93D7F12-6B67-43B6-8680-E1DC5E8E3006}" sibTransId="{B38690D9-57AF-46D8-9756-91C0A0D610DD}"/>
    <dgm:cxn modelId="{552915EF-962E-4AA9-8B32-773532162A29}" type="presOf" srcId="{77DD273F-49A7-4521-AE23-9B6A5B6EBB18}" destId="{D5E76740-6F70-4302-9A2E-CCE10091A8FE}" srcOrd="0" destOrd="0" presId="urn:microsoft.com/office/officeart/2005/8/layout/default"/>
    <dgm:cxn modelId="{2C46BAF1-B0B0-4218-B41D-0C3B43B820A5}" srcId="{FE202542-7867-4A5F-BC65-98203EC9D6BA}" destId="{E8946B17-722A-42DA-BA4F-804D662D8FA7}" srcOrd="12" destOrd="0" parTransId="{64402CA8-9494-491E-BDA0-BE2E67544C12}" sibTransId="{29EF8473-0FB5-48C4-9BC7-CA43FDC77547}"/>
    <dgm:cxn modelId="{70EC1FF6-EB9C-4250-8B00-FE570A9C9318}" srcId="{FE202542-7867-4A5F-BC65-98203EC9D6BA}" destId="{40803824-D278-428B-AC3C-248C058CE5FC}" srcOrd="0" destOrd="0" parTransId="{18C27273-9B12-4EC8-B542-0C547553036A}" sibTransId="{2B931B1D-E6FE-4E6A-BCA0-7DDEE03E7D03}"/>
    <dgm:cxn modelId="{25530727-0C2B-49AD-A931-C79BF947213B}" type="presParOf" srcId="{C57FE20C-B62B-4A9A-B8F5-76A55D1FDA50}" destId="{1F8F80DD-2C5E-4367-AB28-A0F6E46B7E52}" srcOrd="0" destOrd="0" presId="urn:microsoft.com/office/officeart/2005/8/layout/default"/>
    <dgm:cxn modelId="{E647B4E6-3E0F-4559-99AD-DA5C239C439C}" type="presParOf" srcId="{C57FE20C-B62B-4A9A-B8F5-76A55D1FDA50}" destId="{491506C6-8650-4B32-A8A3-3A1A59EBEE73}" srcOrd="1" destOrd="0" presId="urn:microsoft.com/office/officeart/2005/8/layout/default"/>
    <dgm:cxn modelId="{11B891EB-3FCB-4F41-8445-A8A65036149B}" type="presParOf" srcId="{C57FE20C-B62B-4A9A-B8F5-76A55D1FDA50}" destId="{15356E4E-5074-4994-8458-0109B6E4CA72}" srcOrd="2" destOrd="0" presId="urn:microsoft.com/office/officeart/2005/8/layout/default"/>
    <dgm:cxn modelId="{D4DE4A9A-C38D-4942-85DD-1E25334FC57B}" type="presParOf" srcId="{C57FE20C-B62B-4A9A-B8F5-76A55D1FDA50}" destId="{49A72213-9981-4489-9B58-5C7D7DE611A4}" srcOrd="3" destOrd="0" presId="urn:microsoft.com/office/officeart/2005/8/layout/default"/>
    <dgm:cxn modelId="{7CF02A81-6A7D-4982-BACC-EF6CB56945E2}" type="presParOf" srcId="{C57FE20C-B62B-4A9A-B8F5-76A55D1FDA50}" destId="{CF9F2976-3C18-4675-81AF-4765B1A861D9}" srcOrd="4" destOrd="0" presId="urn:microsoft.com/office/officeart/2005/8/layout/default"/>
    <dgm:cxn modelId="{A171C9D7-7AD4-47AD-BCB6-7DB536010D06}" type="presParOf" srcId="{C57FE20C-B62B-4A9A-B8F5-76A55D1FDA50}" destId="{55DC8FA6-0574-4CEA-AFEC-BA878485A773}" srcOrd="5" destOrd="0" presId="urn:microsoft.com/office/officeart/2005/8/layout/default"/>
    <dgm:cxn modelId="{6D25DB1F-3D17-4E23-B7AA-6E686F8F2ED7}" type="presParOf" srcId="{C57FE20C-B62B-4A9A-B8F5-76A55D1FDA50}" destId="{8A741C6D-77AC-4408-A7C4-52F6049108C6}" srcOrd="6" destOrd="0" presId="urn:microsoft.com/office/officeart/2005/8/layout/default"/>
    <dgm:cxn modelId="{9BD0A209-47B1-46D3-A0DF-3190867DD516}" type="presParOf" srcId="{C57FE20C-B62B-4A9A-B8F5-76A55D1FDA50}" destId="{47239AD3-11B3-4966-B094-0B230F0F58D1}" srcOrd="7" destOrd="0" presId="urn:microsoft.com/office/officeart/2005/8/layout/default"/>
    <dgm:cxn modelId="{CCD27089-A363-4756-8987-F29FEAA212DC}" type="presParOf" srcId="{C57FE20C-B62B-4A9A-B8F5-76A55D1FDA50}" destId="{C9112C2B-A383-4273-9A40-F6EB60707AA0}" srcOrd="8" destOrd="0" presId="urn:microsoft.com/office/officeart/2005/8/layout/default"/>
    <dgm:cxn modelId="{53BDD3E5-57CE-4BA6-976B-4909F2371A96}" type="presParOf" srcId="{C57FE20C-B62B-4A9A-B8F5-76A55D1FDA50}" destId="{11EF47FA-C953-434E-8F41-6F6B6F49DAB5}" srcOrd="9" destOrd="0" presId="urn:microsoft.com/office/officeart/2005/8/layout/default"/>
    <dgm:cxn modelId="{F7E4CBEF-184F-4F2C-A573-20D2DAA415D2}" type="presParOf" srcId="{C57FE20C-B62B-4A9A-B8F5-76A55D1FDA50}" destId="{0FD532B8-E314-4199-9316-9F5BA3B8596E}" srcOrd="10" destOrd="0" presId="urn:microsoft.com/office/officeart/2005/8/layout/default"/>
    <dgm:cxn modelId="{20F4356F-4210-4E42-A9D5-09137CB31564}" type="presParOf" srcId="{C57FE20C-B62B-4A9A-B8F5-76A55D1FDA50}" destId="{F705F6CE-F214-4CBA-A7CF-26FC7B2DC7B9}" srcOrd="11" destOrd="0" presId="urn:microsoft.com/office/officeart/2005/8/layout/default"/>
    <dgm:cxn modelId="{063FC0EE-FCDB-419A-A663-E8CA620189AC}" type="presParOf" srcId="{C57FE20C-B62B-4A9A-B8F5-76A55D1FDA50}" destId="{891646F2-898F-4B8B-BE43-FF6DBFFD529A}" srcOrd="12" destOrd="0" presId="urn:microsoft.com/office/officeart/2005/8/layout/default"/>
    <dgm:cxn modelId="{DFFE6026-5F70-4330-8F73-33D74A038483}" type="presParOf" srcId="{C57FE20C-B62B-4A9A-B8F5-76A55D1FDA50}" destId="{506CC624-1312-4E33-A6C3-806AEED541D4}" srcOrd="13" destOrd="0" presId="urn:microsoft.com/office/officeart/2005/8/layout/default"/>
    <dgm:cxn modelId="{588147BC-6315-47B3-A9A2-06F6FBF298C6}" type="presParOf" srcId="{C57FE20C-B62B-4A9A-B8F5-76A55D1FDA50}" destId="{DBF5D000-9FA3-46C0-9AD9-B22A194C2B44}" srcOrd="14" destOrd="0" presId="urn:microsoft.com/office/officeart/2005/8/layout/default"/>
    <dgm:cxn modelId="{0C2E927B-9AAB-43EE-9255-1DC8BF0D51AC}" type="presParOf" srcId="{C57FE20C-B62B-4A9A-B8F5-76A55D1FDA50}" destId="{A0C18218-A366-42C1-967F-830CA491FCB3}" srcOrd="15" destOrd="0" presId="urn:microsoft.com/office/officeart/2005/8/layout/default"/>
    <dgm:cxn modelId="{4E23BE0D-F76F-4340-96EA-658A8579E495}" type="presParOf" srcId="{C57FE20C-B62B-4A9A-B8F5-76A55D1FDA50}" destId="{375A0B88-5C79-4AFA-B393-5B1F26250E4C}" srcOrd="16" destOrd="0" presId="urn:microsoft.com/office/officeart/2005/8/layout/default"/>
    <dgm:cxn modelId="{7B9E1BD5-EB7A-40FA-BDFF-E40260CE52ED}" type="presParOf" srcId="{C57FE20C-B62B-4A9A-B8F5-76A55D1FDA50}" destId="{AE637A39-D73B-489F-A097-A24A2BD13494}" srcOrd="17" destOrd="0" presId="urn:microsoft.com/office/officeart/2005/8/layout/default"/>
    <dgm:cxn modelId="{23F35C8D-C284-4944-B6CA-2C5AED1E1EB0}" type="presParOf" srcId="{C57FE20C-B62B-4A9A-B8F5-76A55D1FDA50}" destId="{D5E76740-6F70-4302-9A2E-CCE10091A8FE}" srcOrd="18" destOrd="0" presId="urn:microsoft.com/office/officeart/2005/8/layout/default"/>
    <dgm:cxn modelId="{0DA32A96-55D7-4E59-B746-75FF70436E40}" type="presParOf" srcId="{C57FE20C-B62B-4A9A-B8F5-76A55D1FDA50}" destId="{392AAF10-9D85-4C9C-9210-A68DC60DC0DA}" srcOrd="19" destOrd="0" presId="urn:microsoft.com/office/officeart/2005/8/layout/default"/>
    <dgm:cxn modelId="{3DA98324-7968-4433-B5F3-BCEBC5ABD7A0}" type="presParOf" srcId="{C57FE20C-B62B-4A9A-B8F5-76A55D1FDA50}" destId="{AA455310-EE3B-4107-B393-01856BFC58D3}" srcOrd="20" destOrd="0" presId="urn:microsoft.com/office/officeart/2005/8/layout/default"/>
    <dgm:cxn modelId="{93BD40C4-B7EC-4690-885A-1BA58679ADB1}" type="presParOf" srcId="{C57FE20C-B62B-4A9A-B8F5-76A55D1FDA50}" destId="{45723424-364C-4D33-BBBA-43B8F4EBFA25}" srcOrd="21" destOrd="0" presId="urn:microsoft.com/office/officeart/2005/8/layout/default"/>
    <dgm:cxn modelId="{53C16703-E271-4E96-8860-F01D659C2B63}" type="presParOf" srcId="{C57FE20C-B62B-4A9A-B8F5-76A55D1FDA50}" destId="{84E51105-8007-4EA5-9CA8-80F58E6251EC}" srcOrd="22" destOrd="0" presId="urn:microsoft.com/office/officeart/2005/8/layout/default"/>
    <dgm:cxn modelId="{7148B7BE-F500-4C78-B180-B4E6E1A0A37E}" type="presParOf" srcId="{C57FE20C-B62B-4A9A-B8F5-76A55D1FDA50}" destId="{95164E5E-F366-457F-A555-626E308ADF48}" srcOrd="23" destOrd="0" presId="urn:microsoft.com/office/officeart/2005/8/layout/default"/>
    <dgm:cxn modelId="{43EBA108-7269-45C6-AE3F-C5676474D757}" type="presParOf" srcId="{C57FE20C-B62B-4A9A-B8F5-76A55D1FDA50}" destId="{6986277E-E8F9-4553-85BE-461F21D08344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035888-2411-4F58-A8F5-11E00D23F0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B8341C-E648-4E0F-A7DE-073BB1FF1164}">
      <dgm:prSet/>
      <dgm:spPr/>
      <dgm:t>
        <a:bodyPr/>
        <a:lstStyle/>
        <a:p>
          <a:r>
            <a:rPr lang="en-GB" b="1"/>
            <a:t>Exudate</a:t>
          </a:r>
          <a:endParaRPr lang="en-US"/>
        </a:p>
      </dgm:t>
    </dgm:pt>
    <dgm:pt modelId="{7A1B21B9-7126-49B8-BFAE-4E94CA1CC6F2}" type="parTrans" cxnId="{408073EA-B8E9-452E-968F-85CD72C7A6BB}">
      <dgm:prSet/>
      <dgm:spPr/>
      <dgm:t>
        <a:bodyPr/>
        <a:lstStyle/>
        <a:p>
          <a:endParaRPr lang="en-US"/>
        </a:p>
      </dgm:t>
    </dgm:pt>
    <dgm:pt modelId="{58118319-D225-410C-8422-54C7DB44792F}" type="sibTrans" cxnId="{408073EA-B8E9-452E-968F-85CD72C7A6BB}">
      <dgm:prSet/>
      <dgm:spPr/>
      <dgm:t>
        <a:bodyPr/>
        <a:lstStyle/>
        <a:p>
          <a:endParaRPr lang="en-US"/>
        </a:p>
      </dgm:t>
    </dgm:pt>
    <dgm:pt modelId="{B2035E1A-AAD9-48F7-9EAA-663FBFB20669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Trauma (high vascular permeability)</a:t>
          </a:r>
          <a:endParaRPr lang="en-US" sz="1600" kern="1200" dirty="0"/>
        </a:p>
      </dgm:t>
    </dgm:pt>
    <dgm:pt modelId="{1B685926-2AB2-45C1-92D5-4FDE434B4DFB}" type="parTrans" cxnId="{EC7FF6DE-C507-413D-85A5-087BCE0E658A}">
      <dgm:prSet/>
      <dgm:spPr/>
      <dgm:t>
        <a:bodyPr/>
        <a:lstStyle/>
        <a:p>
          <a:endParaRPr lang="en-US"/>
        </a:p>
      </dgm:t>
    </dgm:pt>
    <dgm:pt modelId="{DDA66A0C-DF71-4411-AB30-426E45E0E274}" type="sibTrans" cxnId="{EC7FF6DE-C507-413D-85A5-087BCE0E658A}">
      <dgm:prSet/>
      <dgm:spPr/>
      <dgm:t>
        <a:bodyPr/>
        <a:lstStyle/>
        <a:p>
          <a:endParaRPr lang="en-US"/>
        </a:p>
      </dgm:t>
    </dgm:pt>
    <dgm:pt modelId="{A827C9A5-922B-43ED-9F4F-9617D8410D5B}">
      <dgm:prSet custT="1"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2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aramond" panose="02020404030301010803"/>
              <a:ea typeface="+mn-ea"/>
              <a:cs typeface="+mn-cs"/>
            </a:rPr>
            <a:t>Rare</a:t>
          </a:r>
          <a:endParaRPr lang="en-US" sz="24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aramond" panose="02020404030301010803"/>
            <a:ea typeface="+mn-ea"/>
            <a:cs typeface="+mn-cs"/>
          </a:endParaRPr>
        </a:p>
      </dgm:t>
    </dgm:pt>
    <dgm:pt modelId="{144FD3A5-3340-40BB-ABFE-D0551385073A}" type="parTrans" cxnId="{93C1B9EC-0BD7-4BCB-93EA-D01B44BB10CD}">
      <dgm:prSet/>
      <dgm:spPr/>
      <dgm:t>
        <a:bodyPr/>
        <a:lstStyle/>
        <a:p>
          <a:endParaRPr lang="en-GB"/>
        </a:p>
      </dgm:t>
    </dgm:pt>
    <dgm:pt modelId="{575B3F69-2DE9-45B1-8918-A8798B35145A}" type="sibTrans" cxnId="{93C1B9EC-0BD7-4BCB-93EA-D01B44BB10CD}">
      <dgm:prSet/>
      <dgm:spPr/>
      <dgm:t>
        <a:bodyPr/>
        <a:lstStyle/>
        <a:p>
          <a:endParaRPr lang="en-GB"/>
        </a:p>
      </dgm:t>
    </dgm:pt>
    <dgm:pt modelId="{E193C010-359C-4E9E-BB22-1F2E834C185B}">
      <dgm:prSet custT="1"/>
      <dgm:spPr/>
      <dgm:t>
        <a:bodyPr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- Bacterial pneumonia(parapneumonic), empyema,  T.B</a:t>
          </a:r>
        </a:p>
      </dgm:t>
    </dgm:pt>
    <dgm:pt modelId="{9DC7C591-D832-449E-A34E-B9318F362303}" type="parTrans" cxnId="{42329B31-19EC-4C3D-8A4B-6C92904A827E}">
      <dgm:prSet/>
      <dgm:spPr/>
      <dgm:t>
        <a:bodyPr/>
        <a:lstStyle/>
        <a:p>
          <a:endParaRPr lang="en-GB"/>
        </a:p>
      </dgm:t>
    </dgm:pt>
    <dgm:pt modelId="{2BF0EB01-94B0-4532-8692-406DC4BA7A87}" type="sibTrans" cxnId="{42329B31-19EC-4C3D-8A4B-6C92904A827E}">
      <dgm:prSet/>
      <dgm:spPr/>
      <dgm:t>
        <a:bodyPr/>
        <a:lstStyle/>
        <a:p>
          <a:endParaRPr lang="en-GB"/>
        </a:p>
      </dgm:t>
    </dgm:pt>
    <dgm:pt modelId="{CCB05B09-0B41-4FE5-A0B0-BCB37447F302}">
      <dgm:prSet custT="1"/>
      <dgm:spPr/>
      <dgm:t>
        <a:bodyPr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- Carcinoma of bronchus, lymphoma</a:t>
          </a:r>
        </a:p>
      </dgm:t>
    </dgm:pt>
    <dgm:pt modelId="{611734A3-F280-4B00-ABDB-C3B914CE6E83}" type="parTrans" cxnId="{ADE14CAE-46DE-410C-A257-7FD2501D1A7F}">
      <dgm:prSet/>
      <dgm:spPr/>
      <dgm:t>
        <a:bodyPr/>
        <a:lstStyle/>
        <a:p>
          <a:endParaRPr lang="en-GB"/>
        </a:p>
      </dgm:t>
    </dgm:pt>
    <dgm:pt modelId="{A34AE629-C357-4FC7-9110-1E396E7E0354}" type="sibTrans" cxnId="{ADE14CAE-46DE-410C-A257-7FD2501D1A7F}">
      <dgm:prSet/>
      <dgm:spPr/>
      <dgm:t>
        <a:bodyPr/>
        <a:lstStyle/>
        <a:p>
          <a:endParaRPr lang="en-GB"/>
        </a:p>
      </dgm:t>
    </dgm:pt>
    <dgm:pt modelId="{9CD1ECB9-6759-4320-91CB-0E5758889827}">
      <dgm:prSet custT="1"/>
      <dgm:spPr/>
      <dgm:t>
        <a:bodyPr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- Pulmonary Infarction</a:t>
          </a:r>
        </a:p>
      </dgm:t>
    </dgm:pt>
    <dgm:pt modelId="{A7B8DA50-3C54-43C9-AD13-A072E03C0C4D}" type="parTrans" cxnId="{ECD9B0A6-E8F2-4436-840A-43AC15CC9425}">
      <dgm:prSet/>
      <dgm:spPr/>
      <dgm:t>
        <a:bodyPr/>
        <a:lstStyle/>
        <a:p>
          <a:endParaRPr lang="en-GB"/>
        </a:p>
      </dgm:t>
    </dgm:pt>
    <dgm:pt modelId="{E9FE4C41-937C-45CC-A655-4C9AF939ED8D}" type="sibTrans" cxnId="{ECD9B0A6-E8F2-4436-840A-43AC15CC9425}">
      <dgm:prSet/>
      <dgm:spPr/>
      <dgm:t>
        <a:bodyPr/>
        <a:lstStyle/>
        <a:p>
          <a:endParaRPr lang="en-GB"/>
        </a:p>
      </dgm:t>
    </dgm:pt>
    <dgm:pt modelId="{D4CDE750-FA82-40AF-8D24-DE1D18148F20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endParaRPr lang="en-US" sz="1600" kern="1200" dirty="0"/>
        </a:p>
      </dgm:t>
    </dgm:pt>
    <dgm:pt modelId="{C6736AB7-12C2-4CC1-A3F3-94EE315917E9}" type="parTrans" cxnId="{ACEF5C31-338F-4D8C-8B83-9D8EFDEBBB90}">
      <dgm:prSet/>
      <dgm:spPr/>
      <dgm:t>
        <a:bodyPr/>
        <a:lstStyle/>
        <a:p>
          <a:endParaRPr lang="en-GB"/>
        </a:p>
      </dgm:t>
    </dgm:pt>
    <dgm:pt modelId="{4A087F7D-661D-4062-98BF-5405CBC7C1A1}" type="sibTrans" cxnId="{ACEF5C31-338F-4D8C-8B83-9D8EFDEBBB90}">
      <dgm:prSet/>
      <dgm:spPr/>
      <dgm:t>
        <a:bodyPr/>
        <a:lstStyle/>
        <a:p>
          <a:endParaRPr lang="en-GB"/>
        </a:p>
      </dgm:t>
    </dgm:pt>
    <dgm:pt modelId="{71C40AE9-B414-4AFC-AA6F-0766DC1CD993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- Post-MI</a:t>
          </a:r>
        </a:p>
      </dgm:t>
    </dgm:pt>
    <dgm:pt modelId="{B2046E75-B338-4DDA-9D6A-C3DC8A73B171}" type="parTrans" cxnId="{4DD6197B-AE57-449F-88D9-35EF2930994B}">
      <dgm:prSet/>
      <dgm:spPr/>
      <dgm:t>
        <a:bodyPr/>
        <a:lstStyle/>
        <a:p>
          <a:endParaRPr lang="en-GB"/>
        </a:p>
      </dgm:t>
    </dgm:pt>
    <dgm:pt modelId="{2814EC5C-91C6-432B-9893-D448D4CC4D22}" type="sibTrans" cxnId="{4DD6197B-AE57-449F-88D9-35EF2930994B}">
      <dgm:prSet/>
      <dgm:spPr/>
      <dgm:t>
        <a:bodyPr/>
        <a:lstStyle/>
        <a:p>
          <a:endParaRPr lang="en-GB"/>
        </a:p>
      </dgm:t>
    </dgm:pt>
    <dgm:pt modelId="{40046183-9099-4100-85FE-22A5EB6D2981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1600" kern="1200" dirty="0"/>
            <a:t>- Acute pancreatitis – (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↑</a:t>
          </a:r>
          <a:r>
            <a:rPr lang="en-US" sz="1600" kern="1200" dirty="0"/>
            <a:t>amylase)</a:t>
          </a:r>
          <a:endParaRPr lang="en-GB" sz="1600" kern="1200" dirty="0"/>
        </a:p>
      </dgm:t>
    </dgm:pt>
    <dgm:pt modelId="{5A23C1BA-5E0B-4ECD-8D62-998C2460EAD5}" type="parTrans" cxnId="{4FE95ACD-0CC3-4425-BE33-9A8C196BA216}">
      <dgm:prSet/>
      <dgm:spPr/>
      <dgm:t>
        <a:bodyPr/>
        <a:lstStyle/>
        <a:p>
          <a:endParaRPr lang="en-GB"/>
        </a:p>
      </dgm:t>
    </dgm:pt>
    <dgm:pt modelId="{568A376F-ABEA-4FB5-BE26-EDB02B99914C}" type="sibTrans" cxnId="{4FE95ACD-0CC3-4425-BE33-9A8C196BA216}">
      <dgm:prSet/>
      <dgm:spPr/>
      <dgm:t>
        <a:bodyPr/>
        <a:lstStyle/>
        <a:p>
          <a:endParaRPr lang="en-GB"/>
        </a:p>
      </dgm:t>
    </dgm:pt>
    <dgm:pt modelId="{6DDC6EDC-52F7-4196-BF8D-70265244C53F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1600" kern="1200" dirty="0"/>
            <a:t>- SLE, Rheumatoid arthritis ( Connective tissue disorders)</a:t>
          </a:r>
          <a:endParaRPr lang="en-GB" sz="1600" kern="1200" dirty="0"/>
        </a:p>
      </dgm:t>
    </dgm:pt>
    <dgm:pt modelId="{4B76B4EE-0A7C-4125-88DB-8CDBC4DE1B0C}" type="parTrans" cxnId="{30EC1C98-1A37-487F-BF25-60CFA7BE6E43}">
      <dgm:prSet/>
      <dgm:spPr/>
      <dgm:t>
        <a:bodyPr/>
        <a:lstStyle/>
        <a:p>
          <a:endParaRPr lang="en-GB"/>
        </a:p>
      </dgm:t>
    </dgm:pt>
    <dgm:pt modelId="{10ABC92E-32C8-4488-B662-654788F441B7}" type="sibTrans" cxnId="{30EC1C98-1A37-487F-BF25-60CFA7BE6E43}">
      <dgm:prSet/>
      <dgm:spPr/>
      <dgm:t>
        <a:bodyPr/>
        <a:lstStyle/>
        <a:p>
          <a:endParaRPr lang="en-GB"/>
        </a:p>
      </dgm:t>
    </dgm:pt>
    <dgm:pt modelId="{29328704-A258-4871-BA39-A20A523F7635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- Mesothelioma ( Asbestosis )</a:t>
          </a:r>
        </a:p>
      </dgm:t>
    </dgm:pt>
    <dgm:pt modelId="{D14F5E86-0D5B-44E3-80D6-B27642FD3C08}" type="parTrans" cxnId="{F1B8BAC2-1228-4638-A8C1-FB1DDE632738}">
      <dgm:prSet/>
      <dgm:spPr/>
      <dgm:t>
        <a:bodyPr/>
        <a:lstStyle/>
        <a:p>
          <a:endParaRPr lang="en-GB"/>
        </a:p>
      </dgm:t>
    </dgm:pt>
    <dgm:pt modelId="{B104A002-9DCF-4477-938D-0621A3DEECB9}" type="sibTrans" cxnId="{F1B8BAC2-1228-4638-A8C1-FB1DDE632738}">
      <dgm:prSet/>
      <dgm:spPr/>
      <dgm:t>
        <a:bodyPr/>
        <a:lstStyle/>
        <a:p>
          <a:endParaRPr lang="en-GB"/>
        </a:p>
      </dgm:t>
    </dgm:pt>
    <dgm:pt modelId="{9F945E2A-990F-4121-9BC9-F9D306FD1BE5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endParaRPr lang="en-US" sz="1600" kern="1200" dirty="0"/>
        </a:p>
      </dgm:t>
    </dgm:pt>
    <dgm:pt modelId="{A2748CC8-5BA2-4F3A-B69A-1DC1572022D1}" type="parTrans" cxnId="{8DF31B15-C4DA-4ADA-906B-EAABB473BD10}">
      <dgm:prSet/>
      <dgm:spPr/>
      <dgm:t>
        <a:bodyPr/>
        <a:lstStyle/>
        <a:p>
          <a:endParaRPr lang="en-GB"/>
        </a:p>
      </dgm:t>
    </dgm:pt>
    <dgm:pt modelId="{D072E2BB-ED07-40EA-8E00-1E7BA688D790}" type="sibTrans" cxnId="{8DF31B15-C4DA-4ADA-906B-EAABB473BD10}">
      <dgm:prSet/>
      <dgm:spPr/>
      <dgm:t>
        <a:bodyPr/>
        <a:lstStyle/>
        <a:p>
          <a:endParaRPr lang="en-GB"/>
        </a:p>
      </dgm:t>
    </dgm:pt>
    <dgm:pt modelId="{99507AC4-63A6-46F9-8327-E981032770A4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2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aramond" panose="02020404030301010803"/>
              <a:ea typeface="+mn-ea"/>
              <a:cs typeface="+mn-cs"/>
            </a:rPr>
            <a:t>Very rare causes</a:t>
          </a:r>
          <a:endParaRPr lang="en-US" sz="1600" kern="1200" dirty="0"/>
        </a:p>
      </dgm:t>
    </dgm:pt>
    <dgm:pt modelId="{DF5D0540-D164-4668-AF9B-4B8DB5341CE5}" type="parTrans" cxnId="{25EA24A5-BD9D-48C2-AA15-A9194D648AA4}">
      <dgm:prSet/>
      <dgm:spPr/>
      <dgm:t>
        <a:bodyPr/>
        <a:lstStyle/>
        <a:p>
          <a:endParaRPr lang="en-GB"/>
        </a:p>
      </dgm:t>
    </dgm:pt>
    <dgm:pt modelId="{483E7B99-A609-453F-B2EF-78D202AF6165}" type="sibTrans" cxnId="{25EA24A5-BD9D-48C2-AA15-A9194D648AA4}">
      <dgm:prSet/>
      <dgm:spPr/>
      <dgm:t>
        <a:bodyPr/>
        <a:lstStyle/>
        <a:p>
          <a:endParaRPr lang="en-GB"/>
        </a:p>
      </dgm:t>
    </dgm:pt>
    <dgm:pt modelId="{1D66A68F-D3E4-4251-BA53-A64D227C795D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Sarcoidosis</a:t>
          </a:r>
        </a:p>
      </dgm:t>
    </dgm:pt>
    <dgm:pt modelId="{D9FB9722-3183-4123-82B9-A31726BB37AE}" type="parTrans" cxnId="{8D14D799-3E9A-4951-916B-9BFCEE700DFE}">
      <dgm:prSet/>
      <dgm:spPr/>
      <dgm:t>
        <a:bodyPr/>
        <a:lstStyle/>
        <a:p>
          <a:endParaRPr lang="en-GB"/>
        </a:p>
      </dgm:t>
    </dgm:pt>
    <dgm:pt modelId="{1C1317E9-583C-4E4B-BD25-61EE98077675}" type="sibTrans" cxnId="{8D14D799-3E9A-4951-916B-9BFCEE700DFE}">
      <dgm:prSet/>
      <dgm:spPr/>
      <dgm:t>
        <a:bodyPr/>
        <a:lstStyle/>
        <a:p>
          <a:endParaRPr lang="en-GB"/>
        </a:p>
      </dgm:t>
    </dgm:pt>
    <dgm:pt modelId="{3928B32E-4891-41A7-BDCD-B0319F521397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US" sz="1600" kern="1200" dirty="0"/>
            <a:t>Yellow nail syndrome (lymph </a:t>
          </a:r>
          <a:r>
            <a:rPr lang="en-GB" sz="1600" kern="1200" dirty="0"/>
            <a:t>oedema)</a:t>
          </a:r>
        </a:p>
      </dgm:t>
    </dgm:pt>
    <dgm:pt modelId="{5F67943C-6F2F-443E-B1D3-27D096B6E0AB}" type="parTrans" cxnId="{5970F599-5922-4B7D-B11E-749BCD39A604}">
      <dgm:prSet/>
      <dgm:spPr/>
      <dgm:t>
        <a:bodyPr/>
        <a:lstStyle/>
        <a:p>
          <a:endParaRPr lang="en-GB"/>
        </a:p>
      </dgm:t>
    </dgm:pt>
    <dgm:pt modelId="{4A9E1CDC-CC24-4FC9-A16F-C1E20EAA58B9}" type="sibTrans" cxnId="{5970F599-5922-4B7D-B11E-749BCD39A604}">
      <dgm:prSet/>
      <dgm:spPr/>
      <dgm:t>
        <a:bodyPr/>
        <a:lstStyle/>
        <a:p>
          <a:endParaRPr lang="en-GB"/>
        </a:p>
      </dgm:t>
    </dgm:pt>
    <dgm:pt modelId="{050A7B4B-C73B-4F71-9F58-5FED75EB7E14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Familial Mediterranean fever</a:t>
          </a:r>
        </a:p>
      </dgm:t>
    </dgm:pt>
    <dgm:pt modelId="{9D7153C6-B473-4F58-84F7-4EFA16E11A85}" type="parTrans" cxnId="{C31954D5-0170-44CB-97D8-4AB5298ACC52}">
      <dgm:prSet/>
      <dgm:spPr/>
      <dgm:t>
        <a:bodyPr/>
        <a:lstStyle/>
        <a:p>
          <a:endParaRPr lang="en-GB"/>
        </a:p>
      </dgm:t>
    </dgm:pt>
    <dgm:pt modelId="{B754CC09-15EB-4991-9AFD-FA3DAFE9D783}" type="sibTrans" cxnId="{C31954D5-0170-44CB-97D8-4AB5298ACC52}">
      <dgm:prSet/>
      <dgm:spPr/>
      <dgm:t>
        <a:bodyPr/>
        <a:lstStyle/>
        <a:p>
          <a:endParaRPr lang="en-GB"/>
        </a:p>
      </dgm:t>
    </dgm:pt>
    <dgm:pt modelId="{1957078D-79B2-47F5-994B-BC63503D8ECD}">
      <dgm:prSet custT="1"/>
      <dgm:spPr/>
      <dgm:t>
        <a:bodyPr/>
        <a:lstStyle/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</a:pPr>
          <a:r>
            <a:rPr lang="en-GB" sz="1600" kern="1200" dirty="0"/>
            <a:t>Parasitic illness (amebiasis, echinococcal disease)</a:t>
          </a:r>
        </a:p>
      </dgm:t>
    </dgm:pt>
    <dgm:pt modelId="{11B901BE-DD5B-4CBC-9794-FDD49D379065}" type="parTrans" cxnId="{EEE2CE08-88EF-4352-9D5D-FC0E4C2DC6E3}">
      <dgm:prSet/>
      <dgm:spPr/>
      <dgm:t>
        <a:bodyPr/>
        <a:lstStyle/>
        <a:p>
          <a:endParaRPr lang="en-GB"/>
        </a:p>
      </dgm:t>
    </dgm:pt>
    <dgm:pt modelId="{B9911509-C813-429E-9B5B-9314410C77A2}" type="sibTrans" cxnId="{EEE2CE08-88EF-4352-9D5D-FC0E4C2DC6E3}">
      <dgm:prSet/>
      <dgm:spPr/>
      <dgm:t>
        <a:bodyPr/>
        <a:lstStyle/>
        <a:p>
          <a:endParaRPr lang="en-GB"/>
        </a:p>
      </dgm:t>
    </dgm:pt>
    <dgm:pt modelId="{9B0A0699-1AE3-4B59-AD02-422BF24CCD34}">
      <dgm:prSet custT="1"/>
      <dgm:spPr/>
      <dgm:t>
        <a:bodyPr/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400" b="1" kern="1200" dirty="0"/>
            <a:t>Common</a:t>
          </a:r>
        </a:p>
      </dgm:t>
    </dgm:pt>
    <dgm:pt modelId="{31DFC9A5-A6F5-4C1C-9D8D-12958A84F023}" type="parTrans" cxnId="{93174F4E-C7B5-4AE5-A1D4-8D1878B98E1D}">
      <dgm:prSet/>
      <dgm:spPr/>
      <dgm:t>
        <a:bodyPr/>
        <a:lstStyle/>
        <a:p>
          <a:endParaRPr lang="en-GB"/>
        </a:p>
      </dgm:t>
    </dgm:pt>
    <dgm:pt modelId="{4912E319-14C7-411E-BBD5-79AAC35AF1A9}" type="sibTrans" cxnId="{93174F4E-C7B5-4AE5-A1D4-8D1878B98E1D}">
      <dgm:prSet/>
      <dgm:spPr/>
      <dgm:t>
        <a:bodyPr/>
        <a:lstStyle/>
        <a:p>
          <a:endParaRPr lang="en-GB"/>
        </a:p>
      </dgm:t>
    </dgm:pt>
    <dgm:pt modelId="{18AF8289-B848-4302-8F06-BC128637DBA2}" type="pres">
      <dgm:prSet presAssocID="{72035888-2411-4F58-A8F5-11E00D23F06B}" presName="linear" presStyleCnt="0">
        <dgm:presLayoutVars>
          <dgm:animLvl val="lvl"/>
          <dgm:resizeHandles val="exact"/>
        </dgm:presLayoutVars>
      </dgm:prSet>
      <dgm:spPr/>
    </dgm:pt>
    <dgm:pt modelId="{DAC47394-2DEF-40D8-BA41-4A188DEC6013}" type="pres">
      <dgm:prSet presAssocID="{8EB8341C-E648-4E0F-A7DE-073BB1FF1164}" presName="parentText" presStyleLbl="node1" presStyleIdx="0" presStyleCnt="1" custScaleY="51835" custLinFactNeighborX="-1995" custLinFactNeighborY="-11432">
        <dgm:presLayoutVars>
          <dgm:chMax val="0"/>
          <dgm:bulletEnabled val="1"/>
        </dgm:presLayoutVars>
      </dgm:prSet>
      <dgm:spPr/>
    </dgm:pt>
    <dgm:pt modelId="{4F45B798-2237-4157-8DE2-5BD0B29FB766}" type="pres">
      <dgm:prSet presAssocID="{8EB8341C-E648-4E0F-A7DE-073BB1FF1164}" presName="childText" presStyleLbl="revTx" presStyleIdx="0" presStyleCnt="1" custScaleY="107778">
        <dgm:presLayoutVars>
          <dgm:bulletEnabled val="1"/>
        </dgm:presLayoutVars>
      </dgm:prSet>
      <dgm:spPr/>
    </dgm:pt>
  </dgm:ptLst>
  <dgm:cxnLst>
    <dgm:cxn modelId="{EEE2CE08-88EF-4352-9D5D-FC0E4C2DC6E3}" srcId="{8EB8341C-E648-4E0F-A7DE-073BB1FF1164}" destId="{1957078D-79B2-47F5-994B-BC63503D8ECD}" srcOrd="15" destOrd="0" parTransId="{11B901BE-DD5B-4CBC-9794-FDD49D379065}" sibTransId="{B9911509-C813-429E-9B5B-9314410C77A2}"/>
    <dgm:cxn modelId="{8DF31B15-C4DA-4ADA-906B-EAABB473BD10}" srcId="{8EB8341C-E648-4E0F-A7DE-073BB1FF1164}" destId="{9F945E2A-990F-4121-9BC9-F9D306FD1BE5}" srcOrd="10" destOrd="0" parTransId="{A2748CC8-5BA2-4F3A-B69A-1DC1572022D1}" sibTransId="{D072E2BB-ED07-40EA-8E00-1E7BA688D790}"/>
    <dgm:cxn modelId="{58921622-3ECE-49A9-BC6D-9FBF6CE48151}" type="presOf" srcId="{1D66A68F-D3E4-4251-BA53-A64D227C795D}" destId="{4F45B798-2237-4157-8DE2-5BD0B29FB766}" srcOrd="0" destOrd="12" presId="urn:microsoft.com/office/officeart/2005/8/layout/vList2"/>
    <dgm:cxn modelId="{5FBCDF2E-44EE-4320-A969-23EF3BDA2F5C}" type="presOf" srcId="{99507AC4-63A6-46F9-8327-E981032770A4}" destId="{4F45B798-2237-4157-8DE2-5BD0B29FB766}" srcOrd="0" destOrd="11" presId="urn:microsoft.com/office/officeart/2005/8/layout/vList2"/>
    <dgm:cxn modelId="{ACEF5C31-338F-4D8C-8B83-9D8EFDEBBB90}" srcId="{8EB8341C-E648-4E0F-A7DE-073BB1FF1164}" destId="{D4CDE750-FA82-40AF-8D24-DE1D18148F20}" srcOrd="4" destOrd="0" parTransId="{C6736AB7-12C2-4CC1-A3F3-94EE315917E9}" sibTransId="{4A087F7D-661D-4062-98BF-5405CBC7C1A1}"/>
    <dgm:cxn modelId="{42329B31-19EC-4C3D-8A4B-6C92904A827E}" srcId="{8EB8341C-E648-4E0F-A7DE-073BB1FF1164}" destId="{E193C010-359C-4E9E-BB22-1F2E834C185B}" srcOrd="1" destOrd="0" parTransId="{9DC7C591-D832-449E-A34E-B9318F362303}" sibTransId="{2BF0EB01-94B0-4532-8692-406DC4BA7A87}"/>
    <dgm:cxn modelId="{2470A66D-BBE0-4EFC-A35A-247189FEC1AD}" type="presOf" srcId="{9F945E2A-990F-4121-9BC9-F9D306FD1BE5}" destId="{4F45B798-2237-4157-8DE2-5BD0B29FB766}" srcOrd="0" destOrd="10" presId="urn:microsoft.com/office/officeart/2005/8/layout/vList2"/>
    <dgm:cxn modelId="{93174F4E-C7B5-4AE5-A1D4-8D1878B98E1D}" srcId="{8EB8341C-E648-4E0F-A7DE-073BB1FF1164}" destId="{9B0A0699-1AE3-4B59-AD02-422BF24CCD34}" srcOrd="0" destOrd="0" parTransId="{31DFC9A5-A6F5-4C1C-9D8D-12958A84F023}" sibTransId="{4912E319-14C7-411E-BBD5-79AAC35AF1A9}"/>
    <dgm:cxn modelId="{61EF1270-A53A-4CAD-9DD1-B16D7FD6D746}" type="presOf" srcId="{9CD1ECB9-6759-4320-91CB-0E5758889827}" destId="{4F45B798-2237-4157-8DE2-5BD0B29FB766}" srcOrd="0" destOrd="3" presId="urn:microsoft.com/office/officeart/2005/8/layout/vList2"/>
    <dgm:cxn modelId="{7925355A-DEB2-4128-AF42-B393F5E0412F}" type="presOf" srcId="{A827C9A5-922B-43ED-9F4F-9617D8410D5B}" destId="{4F45B798-2237-4157-8DE2-5BD0B29FB766}" srcOrd="0" destOrd="5" presId="urn:microsoft.com/office/officeart/2005/8/layout/vList2"/>
    <dgm:cxn modelId="{4DD6197B-AE57-449F-88D9-35EF2930994B}" srcId="{8EB8341C-E648-4E0F-A7DE-073BB1FF1164}" destId="{71C40AE9-B414-4AFC-AA6F-0766DC1CD993}" srcOrd="6" destOrd="0" parTransId="{B2046E75-B338-4DDA-9D6A-C3DC8A73B171}" sibTransId="{2814EC5C-91C6-432B-9893-D448D4CC4D22}"/>
    <dgm:cxn modelId="{8D984C8C-79CE-44CD-8D75-CF8AACBF8F66}" type="presOf" srcId="{40046183-9099-4100-85FE-22A5EB6D2981}" destId="{4F45B798-2237-4157-8DE2-5BD0B29FB766}" srcOrd="0" destOrd="7" presId="urn:microsoft.com/office/officeart/2005/8/layout/vList2"/>
    <dgm:cxn modelId="{30EC1C98-1A37-487F-BF25-60CFA7BE6E43}" srcId="{8EB8341C-E648-4E0F-A7DE-073BB1FF1164}" destId="{6DDC6EDC-52F7-4196-BF8D-70265244C53F}" srcOrd="8" destOrd="0" parTransId="{4B76B4EE-0A7C-4125-88DB-8CDBC4DE1B0C}" sibTransId="{10ABC92E-32C8-4488-B662-654788F441B7}"/>
    <dgm:cxn modelId="{A66A9D99-02F3-4013-8975-E745870D07E7}" type="presOf" srcId="{B2035E1A-AAD9-48F7-9EAA-663FBFB20669}" destId="{4F45B798-2237-4157-8DE2-5BD0B29FB766}" srcOrd="0" destOrd="16" presId="urn:microsoft.com/office/officeart/2005/8/layout/vList2"/>
    <dgm:cxn modelId="{8D14D799-3E9A-4951-916B-9BFCEE700DFE}" srcId="{8EB8341C-E648-4E0F-A7DE-073BB1FF1164}" destId="{1D66A68F-D3E4-4251-BA53-A64D227C795D}" srcOrd="12" destOrd="0" parTransId="{D9FB9722-3183-4123-82B9-A31726BB37AE}" sibTransId="{1C1317E9-583C-4E4B-BD25-61EE98077675}"/>
    <dgm:cxn modelId="{5970F599-5922-4B7D-B11E-749BCD39A604}" srcId="{8EB8341C-E648-4E0F-A7DE-073BB1FF1164}" destId="{3928B32E-4891-41A7-BDCD-B0319F521397}" srcOrd="13" destOrd="0" parTransId="{5F67943C-6F2F-443E-B1D3-27D096B6E0AB}" sibTransId="{4A9E1CDC-CC24-4FC9-A16F-C1E20EAA58B9}"/>
    <dgm:cxn modelId="{227E559A-82CD-4BA3-B954-06281157B232}" type="presOf" srcId="{1957078D-79B2-47F5-994B-BC63503D8ECD}" destId="{4F45B798-2237-4157-8DE2-5BD0B29FB766}" srcOrd="0" destOrd="15" presId="urn:microsoft.com/office/officeart/2005/8/layout/vList2"/>
    <dgm:cxn modelId="{2113CD9F-9CCA-4E72-8B93-311D88A02840}" type="presOf" srcId="{29328704-A258-4871-BA39-A20A523F7635}" destId="{4F45B798-2237-4157-8DE2-5BD0B29FB766}" srcOrd="0" destOrd="9" presId="urn:microsoft.com/office/officeart/2005/8/layout/vList2"/>
    <dgm:cxn modelId="{48CE68A3-BAD5-4572-9649-954EB740688A}" type="presOf" srcId="{D4CDE750-FA82-40AF-8D24-DE1D18148F20}" destId="{4F45B798-2237-4157-8DE2-5BD0B29FB766}" srcOrd="0" destOrd="4" presId="urn:microsoft.com/office/officeart/2005/8/layout/vList2"/>
    <dgm:cxn modelId="{25EA24A5-BD9D-48C2-AA15-A9194D648AA4}" srcId="{8EB8341C-E648-4E0F-A7DE-073BB1FF1164}" destId="{99507AC4-63A6-46F9-8327-E981032770A4}" srcOrd="11" destOrd="0" parTransId="{DF5D0540-D164-4668-AF9B-4B8DB5341CE5}" sibTransId="{483E7B99-A609-453F-B2EF-78D202AF6165}"/>
    <dgm:cxn modelId="{ECD9B0A6-E8F2-4436-840A-43AC15CC9425}" srcId="{8EB8341C-E648-4E0F-A7DE-073BB1FF1164}" destId="{9CD1ECB9-6759-4320-91CB-0E5758889827}" srcOrd="3" destOrd="0" parTransId="{A7B8DA50-3C54-43C9-AD13-A072E03C0C4D}" sibTransId="{E9FE4C41-937C-45CC-A655-4C9AF939ED8D}"/>
    <dgm:cxn modelId="{BA5216A8-B274-44B6-9E51-9CAD0FEB32EF}" type="presOf" srcId="{71C40AE9-B414-4AFC-AA6F-0766DC1CD993}" destId="{4F45B798-2237-4157-8DE2-5BD0B29FB766}" srcOrd="0" destOrd="6" presId="urn:microsoft.com/office/officeart/2005/8/layout/vList2"/>
    <dgm:cxn modelId="{814145AE-6AA1-4D8B-8DF6-60FD0257F709}" type="presOf" srcId="{72035888-2411-4F58-A8F5-11E00D23F06B}" destId="{18AF8289-B848-4302-8F06-BC128637DBA2}" srcOrd="0" destOrd="0" presId="urn:microsoft.com/office/officeart/2005/8/layout/vList2"/>
    <dgm:cxn modelId="{ADE14CAE-46DE-410C-A257-7FD2501D1A7F}" srcId="{8EB8341C-E648-4E0F-A7DE-073BB1FF1164}" destId="{CCB05B09-0B41-4FE5-A0B0-BCB37447F302}" srcOrd="2" destOrd="0" parTransId="{611734A3-F280-4B00-ABDB-C3B914CE6E83}" sibTransId="{A34AE629-C357-4FC7-9110-1E396E7E0354}"/>
    <dgm:cxn modelId="{9F5776B1-5032-41B7-BC53-2D7718AE7C60}" type="presOf" srcId="{050A7B4B-C73B-4F71-9F58-5FED75EB7E14}" destId="{4F45B798-2237-4157-8DE2-5BD0B29FB766}" srcOrd="0" destOrd="14" presId="urn:microsoft.com/office/officeart/2005/8/layout/vList2"/>
    <dgm:cxn modelId="{B93746B2-F9A7-4D56-AAE2-362DF02BC1C0}" type="presOf" srcId="{CCB05B09-0B41-4FE5-A0B0-BCB37447F302}" destId="{4F45B798-2237-4157-8DE2-5BD0B29FB766}" srcOrd="0" destOrd="2" presId="urn:microsoft.com/office/officeart/2005/8/layout/vList2"/>
    <dgm:cxn modelId="{075020BF-7165-4FF3-8C50-538F853566D6}" type="presOf" srcId="{E193C010-359C-4E9E-BB22-1F2E834C185B}" destId="{4F45B798-2237-4157-8DE2-5BD0B29FB766}" srcOrd="0" destOrd="1" presId="urn:microsoft.com/office/officeart/2005/8/layout/vList2"/>
    <dgm:cxn modelId="{F1B8BAC2-1228-4638-A8C1-FB1DDE632738}" srcId="{8EB8341C-E648-4E0F-A7DE-073BB1FF1164}" destId="{29328704-A258-4871-BA39-A20A523F7635}" srcOrd="9" destOrd="0" parTransId="{D14F5E86-0D5B-44E3-80D6-B27642FD3C08}" sibTransId="{B104A002-9DCF-4477-938D-0621A3DEECB9}"/>
    <dgm:cxn modelId="{FFE771C7-DA9A-43E3-8957-AC514C1C3F79}" type="presOf" srcId="{6DDC6EDC-52F7-4196-BF8D-70265244C53F}" destId="{4F45B798-2237-4157-8DE2-5BD0B29FB766}" srcOrd="0" destOrd="8" presId="urn:microsoft.com/office/officeart/2005/8/layout/vList2"/>
    <dgm:cxn modelId="{4FE95ACD-0CC3-4425-BE33-9A8C196BA216}" srcId="{8EB8341C-E648-4E0F-A7DE-073BB1FF1164}" destId="{40046183-9099-4100-85FE-22A5EB6D2981}" srcOrd="7" destOrd="0" parTransId="{5A23C1BA-5E0B-4ECD-8D62-998C2460EAD5}" sibTransId="{568A376F-ABEA-4FB5-BE26-EDB02B99914C}"/>
    <dgm:cxn modelId="{CA9D8DD1-DAF0-4970-8FF2-341EE454FEFC}" type="presOf" srcId="{9B0A0699-1AE3-4B59-AD02-422BF24CCD34}" destId="{4F45B798-2237-4157-8DE2-5BD0B29FB766}" srcOrd="0" destOrd="0" presId="urn:microsoft.com/office/officeart/2005/8/layout/vList2"/>
    <dgm:cxn modelId="{C31954D5-0170-44CB-97D8-4AB5298ACC52}" srcId="{8EB8341C-E648-4E0F-A7DE-073BB1FF1164}" destId="{050A7B4B-C73B-4F71-9F58-5FED75EB7E14}" srcOrd="14" destOrd="0" parTransId="{9D7153C6-B473-4F58-84F7-4EFA16E11A85}" sibTransId="{B754CC09-15EB-4991-9AFD-FA3DAFE9D783}"/>
    <dgm:cxn modelId="{EC7FF6DE-C507-413D-85A5-087BCE0E658A}" srcId="{8EB8341C-E648-4E0F-A7DE-073BB1FF1164}" destId="{B2035E1A-AAD9-48F7-9EAA-663FBFB20669}" srcOrd="16" destOrd="0" parTransId="{1B685926-2AB2-45C1-92D5-4FDE434B4DFB}" sibTransId="{DDA66A0C-DF71-4411-AB30-426E45E0E274}"/>
    <dgm:cxn modelId="{4DF550E6-C01C-4E3B-AEF3-465EA88074AB}" type="presOf" srcId="{3928B32E-4891-41A7-BDCD-B0319F521397}" destId="{4F45B798-2237-4157-8DE2-5BD0B29FB766}" srcOrd="0" destOrd="13" presId="urn:microsoft.com/office/officeart/2005/8/layout/vList2"/>
    <dgm:cxn modelId="{408073EA-B8E9-452E-968F-85CD72C7A6BB}" srcId="{72035888-2411-4F58-A8F5-11E00D23F06B}" destId="{8EB8341C-E648-4E0F-A7DE-073BB1FF1164}" srcOrd="0" destOrd="0" parTransId="{7A1B21B9-7126-49B8-BFAE-4E94CA1CC6F2}" sibTransId="{58118319-D225-410C-8422-54C7DB44792F}"/>
    <dgm:cxn modelId="{93C1B9EC-0BD7-4BCB-93EA-D01B44BB10CD}" srcId="{8EB8341C-E648-4E0F-A7DE-073BB1FF1164}" destId="{A827C9A5-922B-43ED-9F4F-9617D8410D5B}" srcOrd="5" destOrd="0" parTransId="{144FD3A5-3340-40BB-ABFE-D0551385073A}" sibTransId="{575B3F69-2DE9-45B1-8918-A8798B35145A}"/>
    <dgm:cxn modelId="{00A64DF3-0550-4341-AEFF-7C9EE448C10D}" type="presOf" srcId="{8EB8341C-E648-4E0F-A7DE-073BB1FF1164}" destId="{DAC47394-2DEF-40D8-BA41-4A188DEC6013}" srcOrd="0" destOrd="0" presId="urn:microsoft.com/office/officeart/2005/8/layout/vList2"/>
    <dgm:cxn modelId="{6365AD16-7A74-4CD4-B3FB-15A3FA0EE862}" type="presParOf" srcId="{18AF8289-B848-4302-8F06-BC128637DBA2}" destId="{DAC47394-2DEF-40D8-BA41-4A188DEC6013}" srcOrd="0" destOrd="0" presId="urn:microsoft.com/office/officeart/2005/8/layout/vList2"/>
    <dgm:cxn modelId="{96F34EFD-EB75-40E8-AC0C-9485FE6EBF1A}" type="presParOf" srcId="{18AF8289-B848-4302-8F06-BC128637DBA2}" destId="{4F45B798-2237-4157-8DE2-5BD0B29FB76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F93F7-3C49-4576-B181-F786B188D603}">
      <dsp:nvSpPr>
        <dsp:cNvPr id="0" name=""/>
        <dsp:cNvSpPr/>
      </dsp:nvSpPr>
      <dsp:spPr>
        <a:xfrm>
          <a:off x="0" y="4703"/>
          <a:ext cx="5668310" cy="12213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3D8FB-E421-4FA1-8911-DC05BACE42BE}">
      <dsp:nvSpPr>
        <dsp:cNvPr id="0" name=""/>
        <dsp:cNvSpPr/>
      </dsp:nvSpPr>
      <dsp:spPr>
        <a:xfrm rot="17905761">
          <a:off x="23950" y="541953"/>
          <a:ext cx="3102" cy="3102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F7306-11C8-4B3C-85C7-CDCEF9831A17}">
      <dsp:nvSpPr>
        <dsp:cNvPr id="0" name=""/>
        <dsp:cNvSpPr/>
      </dsp:nvSpPr>
      <dsp:spPr>
        <a:xfrm>
          <a:off x="66657" y="4703"/>
          <a:ext cx="4314794" cy="122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260" tIns="129260" rIns="129260" bIns="1292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By the end of this session, the students should be able to </a:t>
          </a:r>
        </a:p>
      </dsp:txBody>
      <dsp:txXfrm>
        <a:off x="66657" y="4703"/>
        <a:ext cx="4314794" cy="1221351"/>
      </dsp:txXfrm>
    </dsp:sp>
    <dsp:sp modelId="{A44E8A37-EA63-463B-A79F-E0EB47D1BC10}">
      <dsp:nvSpPr>
        <dsp:cNvPr id="0" name=""/>
        <dsp:cNvSpPr/>
      </dsp:nvSpPr>
      <dsp:spPr>
        <a:xfrm>
          <a:off x="0" y="1531392"/>
          <a:ext cx="5668310" cy="12213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0B073-3204-4BF8-9F87-E8A23D8B974E}">
      <dsp:nvSpPr>
        <dsp:cNvPr id="0" name=""/>
        <dsp:cNvSpPr/>
      </dsp:nvSpPr>
      <dsp:spPr>
        <a:xfrm>
          <a:off x="369458" y="1806196"/>
          <a:ext cx="671743" cy="6717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100D1-BBC5-40B3-BC1F-EEE2D429B1FD}">
      <dsp:nvSpPr>
        <dsp:cNvPr id="0" name=""/>
        <dsp:cNvSpPr/>
      </dsp:nvSpPr>
      <dsp:spPr>
        <a:xfrm>
          <a:off x="1410660" y="1531392"/>
          <a:ext cx="4256270" cy="122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260" tIns="129260" rIns="129260" bIns="1292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Describe the clinical features of major pleural disorders</a:t>
          </a:r>
        </a:p>
      </dsp:txBody>
      <dsp:txXfrm>
        <a:off x="1410660" y="1531392"/>
        <a:ext cx="4256270" cy="1221351"/>
      </dsp:txXfrm>
    </dsp:sp>
    <dsp:sp modelId="{E8C07974-95F7-4362-B6B7-91AFEC0BC149}">
      <dsp:nvSpPr>
        <dsp:cNvPr id="0" name=""/>
        <dsp:cNvSpPr/>
      </dsp:nvSpPr>
      <dsp:spPr>
        <a:xfrm>
          <a:off x="0" y="3058081"/>
          <a:ext cx="5668310" cy="12213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53591-CBE0-406C-BB59-9491C0914BDE}">
      <dsp:nvSpPr>
        <dsp:cNvPr id="0" name=""/>
        <dsp:cNvSpPr/>
      </dsp:nvSpPr>
      <dsp:spPr>
        <a:xfrm>
          <a:off x="369458" y="3332885"/>
          <a:ext cx="671743" cy="6717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7F354-CE49-4E17-922B-4A32CA5C77F4}">
      <dsp:nvSpPr>
        <dsp:cNvPr id="0" name=""/>
        <dsp:cNvSpPr/>
      </dsp:nvSpPr>
      <dsp:spPr>
        <a:xfrm>
          <a:off x="1410660" y="3058081"/>
          <a:ext cx="4256270" cy="122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260" tIns="129260" rIns="129260" bIns="12926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Diagnose and manage major pleural disorders</a:t>
          </a:r>
        </a:p>
      </dsp:txBody>
      <dsp:txXfrm>
        <a:off x="1410660" y="3058081"/>
        <a:ext cx="4256270" cy="1221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F80DD-2C5E-4367-AB28-A0F6E46B7E52}">
      <dsp:nvSpPr>
        <dsp:cNvPr id="0" name=""/>
        <dsp:cNvSpPr/>
      </dsp:nvSpPr>
      <dsp:spPr>
        <a:xfrm>
          <a:off x="2385741" y="4534293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Viral infections: most common : coxsackieviruses, </a:t>
          </a:r>
          <a:endParaRPr lang="en-US" sz="1400" kern="1200" dirty="0"/>
        </a:p>
      </dsp:txBody>
      <dsp:txXfrm>
        <a:off x="2385741" y="4534293"/>
        <a:ext cx="1616705" cy="970023"/>
      </dsp:txXfrm>
    </dsp:sp>
    <dsp:sp modelId="{15356E4E-5074-4994-8458-0109B6E4CA72}">
      <dsp:nvSpPr>
        <dsp:cNvPr id="0" name=""/>
        <dsp:cNvSpPr/>
      </dsp:nvSpPr>
      <dsp:spPr>
        <a:xfrm>
          <a:off x="297021" y="156664"/>
          <a:ext cx="1530422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Bacterial infections</a:t>
          </a:r>
          <a:endParaRPr lang="en-US" sz="1400" kern="1200" dirty="0"/>
        </a:p>
      </dsp:txBody>
      <dsp:txXfrm>
        <a:off x="297021" y="156664"/>
        <a:ext cx="1530422" cy="970023"/>
      </dsp:txXfrm>
    </dsp:sp>
    <dsp:sp modelId="{CF9F2976-3C18-4675-81AF-4765B1A861D9}">
      <dsp:nvSpPr>
        <dsp:cNvPr id="0" name=""/>
        <dsp:cNvSpPr/>
      </dsp:nvSpPr>
      <dsp:spPr>
        <a:xfrm>
          <a:off x="2012443" y="156664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Pneumonia (parapneumonic pleuritis)</a:t>
          </a:r>
          <a:endParaRPr lang="en-US" sz="1400" kern="1200" dirty="0"/>
        </a:p>
      </dsp:txBody>
      <dsp:txXfrm>
        <a:off x="2012443" y="156664"/>
        <a:ext cx="1616705" cy="970023"/>
      </dsp:txXfrm>
    </dsp:sp>
    <dsp:sp modelId="{8A741C6D-77AC-4408-A7C4-52F6049108C6}">
      <dsp:nvSpPr>
        <dsp:cNvPr id="0" name=""/>
        <dsp:cNvSpPr/>
      </dsp:nvSpPr>
      <dsp:spPr>
        <a:xfrm>
          <a:off x="3717494" y="156661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Tuberculosis (TB pleuritis)</a:t>
          </a:r>
          <a:endParaRPr lang="en-US" sz="1400" kern="1200" dirty="0"/>
        </a:p>
      </dsp:txBody>
      <dsp:txXfrm>
        <a:off x="3717494" y="156661"/>
        <a:ext cx="1616705" cy="970023"/>
      </dsp:txXfrm>
    </dsp:sp>
    <dsp:sp modelId="{C9112C2B-A383-4273-9A40-F6EB60707AA0}">
      <dsp:nvSpPr>
        <dsp:cNvPr id="0" name=""/>
        <dsp:cNvSpPr/>
      </dsp:nvSpPr>
      <dsp:spPr>
        <a:xfrm>
          <a:off x="311839" y="1154165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Inflammatory conditions</a:t>
          </a:r>
          <a:endParaRPr lang="en-US" sz="1400" kern="1200" dirty="0"/>
        </a:p>
      </dsp:txBody>
      <dsp:txXfrm>
        <a:off x="311839" y="1154165"/>
        <a:ext cx="1616705" cy="970023"/>
      </dsp:txXfrm>
    </dsp:sp>
    <dsp:sp modelId="{0FD532B8-E314-4199-9316-9F5BA3B8596E}">
      <dsp:nvSpPr>
        <dsp:cNvPr id="0" name=""/>
        <dsp:cNvSpPr/>
      </dsp:nvSpPr>
      <dsp:spPr>
        <a:xfrm>
          <a:off x="3735100" y="1154165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Systemic lupus erythematosus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kern="1200" dirty="0"/>
            <a:t>Sjogren syndrome</a:t>
          </a:r>
          <a:endParaRPr lang="en-US" sz="1400" kern="1200" dirty="0"/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3735100" y="1154165"/>
        <a:ext cx="1616705" cy="970023"/>
      </dsp:txXfrm>
    </dsp:sp>
    <dsp:sp modelId="{891646F2-898F-4B8B-BE43-FF6DBFFD529A}">
      <dsp:nvSpPr>
        <dsp:cNvPr id="0" name=""/>
        <dsp:cNvSpPr/>
      </dsp:nvSpPr>
      <dsp:spPr>
        <a:xfrm>
          <a:off x="2061308" y="1154162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Rheumatoid arthritis</a:t>
          </a:r>
          <a:endParaRPr lang="en-US" sz="1400" kern="1200" dirty="0"/>
        </a:p>
      </dsp:txBody>
      <dsp:txXfrm>
        <a:off x="2061308" y="1154162"/>
        <a:ext cx="1616705" cy="970023"/>
      </dsp:txXfrm>
    </dsp:sp>
    <dsp:sp modelId="{DBF5D000-9FA3-46C0-9AD9-B22A194C2B44}">
      <dsp:nvSpPr>
        <dsp:cNvPr id="0" name=""/>
        <dsp:cNvSpPr/>
      </dsp:nvSpPr>
      <dsp:spPr>
        <a:xfrm>
          <a:off x="2376404" y="4534296"/>
          <a:ext cx="1616705" cy="970023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376404" y="4534296"/>
        <a:ext cx="1616705" cy="970023"/>
      </dsp:txXfrm>
    </dsp:sp>
    <dsp:sp modelId="{375A0B88-5C79-4AFA-B393-5B1F26250E4C}">
      <dsp:nvSpPr>
        <dsp:cNvPr id="0" name=""/>
        <dsp:cNvSpPr/>
      </dsp:nvSpPr>
      <dsp:spPr>
        <a:xfrm>
          <a:off x="331530" y="2201982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Pulmonary conditions</a:t>
          </a:r>
          <a:endParaRPr lang="en-US" sz="1400" kern="1200" dirty="0"/>
        </a:p>
      </dsp:txBody>
      <dsp:txXfrm>
        <a:off x="331530" y="2201982"/>
        <a:ext cx="1616705" cy="970023"/>
      </dsp:txXfrm>
    </dsp:sp>
    <dsp:sp modelId="{D5E76740-6F70-4302-9A2E-CCE10091A8FE}">
      <dsp:nvSpPr>
        <dsp:cNvPr id="0" name=""/>
        <dsp:cNvSpPr/>
      </dsp:nvSpPr>
      <dsp:spPr>
        <a:xfrm>
          <a:off x="349997" y="3274145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Pneumothorax</a:t>
          </a:r>
          <a:endParaRPr lang="en-US" sz="1400" kern="1200"/>
        </a:p>
      </dsp:txBody>
      <dsp:txXfrm>
        <a:off x="349997" y="3274145"/>
        <a:ext cx="1616705" cy="970023"/>
      </dsp:txXfrm>
    </dsp:sp>
    <dsp:sp modelId="{AA455310-EE3B-4107-B393-01856BFC58D3}">
      <dsp:nvSpPr>
        <dsp:cNvPr id="0" name=""/>
        <dsp:cNvSpPr/>
      </dsp:nvSpPr>
      <dsp:spPr>
        <a:xfrm>
          <a:off x="2071595" y="2204520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Asbestosis</a:t>
          </a:r>
          <a:endParaRPr lang="en-US" sz="1400" kern="1200" dirty="0"/>
        </a:p>
      </dsp:txBody>
      <dsp:txXfrm>
        <a:off x="2071595" y="2204520"/>
        <a:ext cx="1616705" cy="970023"/>
      </dsp:txXfrm>
    </dsp:sp>
    <dsp:sp modelId="{84E51105-8007-4EA5-9CA8-80F58E6251EC}">
      <dsp:nvSpPr>
        <dsp:cNvPr id="0" name=""/>
        <dsp:cNvSpPr/>
      </dsp:nvSpPr>
      <dsp:spPr>
        <a:xfrm>
          <a:off x="3754310" y="2185857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Malignancy e.g., mesothelioma</a:t>
          </a:r>
          <a:endParaRPr lang="en-US" sz="1400" kern="1200"/>
        </a:p>
      </dsp:txBody>
      <dsp:txXfrm>
        <a:off x="3754310" y="2185857"/>
        <a:ext cx="1616705" cy="970023"/>
      </dsp:txXfrm>
    </dsp:sp>
    <dsp:sp modelId="{6986277E-E8F9-4553-85BE-461F21D08344}">
      <dsp:nvSpPr>
        <dsp:cNvPr id="0" name=""/>
        <dsp:cNvSpPr/>
      </dsp:nvSpPr>
      <dsp:spPr>
        <a:xfrm>
          <a:off x="2080923" y="3274142"/>
          <a:ext cx="1616705" cy="970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Pulmonary embolism</a:t>
          </a:r>
          <a:endParaRPr lang="en-US" sz="1400" kern="1200" dirty="0"/>
        </a:p>
      </dsp:txBody>
      <dsp:txXfrm>
        <a:off x="2080923" y="3274142"/>
        <a:ext cx="1616705" cy="9700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47394-2DEF-40D8-BA41-4A188DEC6013}">
      <dsp:nvSpPr>
        <dsp:cNvPr id="0" name=""/>
        <dsp:cNvSpPr/>
      </dsp:nvSpPr>
      <dsp:spPr>
        <a:xfrm>
          <a:off x="0" y="0"/>
          <a:ext cx="5238883" cy="691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1" kern="1200"/>
            <a:t>Exudate</a:t>
          </a:r>
          <a:endParaRPr lang="en-US" sz="3000" kern="1200"/>
        </a:p>
      </dsp:txBody>
      <dsp:txXfrm>
        <a:off x="33750" y="33750"/>
        <a:ext cx="5171383" cy="623875"/>
      </dsp:txXfrm>
    </dsp:sp>
    <dsp:sp modelId="{4F45B798-2237-4157-8DE2-5BD0B29FB766}">
      <dsp:nvSpPr>
        <dsp:cNvPr id="0" name=""/>
        <dsp:cNvSpPr/>
      </dsp:nvSpPr>
      <dsp:spPr>
        <a:xfrm>
          <a:off x="0" y="739704"/>
          <a:ext cx="5238883" cy="5086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335" tIns="30480" rIns="170688" bIns="30480" numCol="1" spcCol="1270" anchor="t" anchorCtr="0">
          <a:noAutofit/>
        </a:bodyPr>
        <a:lstStyle/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400" b="1" kern="1200" dirty="0"/>
            <a:t>Common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- Bacterial pneumonia(parapneumonic), empyema,  T.B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- Carcinoma of bronchus, lymphoma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- Pulmonary Infarction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2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aramond" panose="02020404030301010803"/>
              <a:ea typeface="+mn-ea"/>
              <a:cs typeface="+mn-cs"/>
            </a:rPr>
            <a:t>Rare</a:t>
          </a:r>
          <a:endParaRPr lang="en-US" sz="24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Garamond" panose="02020404030301010803"/>
            <a:ea typeface="+mn-ea"/>
            <a:cs typeface="+mn-cs"/>
          </a:endParaRP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- Post-MI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- Acute pancreatitis – (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↑</a:t>
          </a:r>
          <a:r>
            <a:rPr lang="en-US" sz="1600" kern="1200" dirty="0"/>
            <a:t>amylase)</a:t>
          </a:r>
          <a:endParaRPr lang="en-GB" sz="1600" kern="1200" dirty="0"/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- SLE, Rheumatoid arthritis ( Connective tissue disorders)</a:t>
          </a:r>
          <a:endParaRPr lang="en-GB" sz="1600" kern="1200" dirty="0"/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- Mesothelioma ( Asbestosis )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2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aramond" panose="02020404030301010803"/>
              <a:ea typeface="+mn-ea"/>
              <a:cs typeface="+mn-cs"/>
            </a:rPr>
            <a:t>Very rare causes</a:t>
          </a:r>
          <a:endParaRPr lang="en-US" sz="1600" kern="1200" dirty="0"/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Sarcoidosis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Yellow nail syndrome (lymph </a:t>
          </a:r>
          <a:r>
            <a:rPr lang="en-GB" sz="1600" kern="1200" dirty="0"/>
            <a:t>oedema)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Familial Mediterranean fever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Parasitic illness (amebiasis, echinococcal disease)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dirty="0"/>
            <a:t>Trauma (high vascular permeability)</a:t>
          </a:r>
          <a:endParaRPr lang="en-US" sz="1600" kern="1200" dirty="0"/>
        </a:p>
      </dsp:txBody>
      <dsp:txXfrm>
        <a:off x="0" y="739704"/>
        <a:ext cx="5238883" cy="5086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786FE-7B16-4C18-BC79-7350415D4F5D}" type="datetimeFigureOut">
              <a:rPr lang="en-GB" smtClean="0"/>
              <a:t>20/08/2024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8427B-F250-4029-A066-E15F51F06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11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560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r>
              <a:rPr lang="en-US" b="0" i="0" dirty="0" err="1">
                <a:solidFill>
                  <a:srgbClr val="212529"/>
                </a:solidFill>
                <a:effectLst/>
                <a:latin typeface="system-ui"/>
              </a:rPr>
              <a:t>evere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 respiratory distress and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system-ui"/>
              </a:rPr>
              <a:t>haemodynamic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 collapse..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62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067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A9CCE"/>
                </a:solidFill>
                <a:effectLst/>
                <a:latin typeface="system-ui"/>
              </a:rPr>
              <a:t>Clinical features</a:t>
            </a:r>
          </a:p>
          <a:p>
            <a:pPr algn="l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Symptoms tend to come on suddenly:</a:t>
            </a:r>
            <a:br>
              <a:rPr lang="en-US" dirty="0"/>
            </a:b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dyspnoea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chest pain: often pleuritic</a:t>
            </a:r>
          </a:p>
          <a:p>
            <a:pPr algn="l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Signs</a:t>
            </a:r>
            <a:br>
              <a:rPr lang="en-US" dirty="0"/>
            </a:b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hyper-resonant lung percussion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reduced breath sounds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reduced lung expansion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tachypnoea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tachycardia</a:t>
            </a:r>
          </a:p>
          <a:p>
            <a:pPr algn="l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In tension pneumothorax:</a:t>
            </a:r>
            <a:br>
              <a:rPr lang="en-US" dirty="0"/>
            </a:b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respiratory distress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tracheal deviation away from the side of the pneumothorax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hypotension</a:t>
            </a:r>
          </a:p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25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There are completely absent lung markings on the right, with the right lung collapsed and pushed across into the left hemithorax, along</a:t>
            </a:r>
          </a:p>
          <a:p>
            <a:pPr algn="l"/>
            <a:r>
              <a:rPr lang="en-GB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with the mediastinal contents.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832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it includes an 8FG catheter mounted on an 18G needle and a pigtail catheter to minimize the risk of occlusion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ambulatory devices typically have a one-way valve and vent to prevent air and fluid return to the pleural space while allowing for controlled escape of air and drainage of fluid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many devices also have an indication diaphragm that signals when the catheter tip enters the pleural space and continues to fluctuate with respiration, aiding in the assessment of pneumothorax resolution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81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800" b="0" i="0">
                <a:solidFill>
                  <a:srgbClr val="212529"/>
                </a:solidFill>
                <a:effectLst/>
                <a:latin typeface="system-ui"/>
              </a:rPr>
              <a:t>Clubbing, however, has been shown to be a poor prognostic indicator as it has been associated with progression to mesothelioma.</a:t>
            </a:r>
            <a:endParaRPr lang="en-US" sz="1800" b="0" i="0" u="none" strike="noStrike" baseline="0">
              <a:latin typeface="p592_g_d0_f781"/>
            </a:endParaRPr>
          </a:p>
          <a:p>
            <a:pPr algn="l"/>
            <a:r>
              <a:rPr lang="en-US" sz="1800" b="0" i="0" u="none" strike="noStrike" baseline="0" dirty="0">
                <a:latin typeface="p592_g_d0_f781"/>
              </a:rPr>
              <a:t>Asbestosis is usually slowly progressive and has a better prognosis</a:t>
            </a:r>
          </a:p>
          <a:p>
            <a:pPr algn="l"/>
            <a:r>
              <a:rPr lang="en-US" sz="1800" b="0" i="0" u="none" strike="noStrike" baseline="0" dirty="0">
                <a:latin typeface="p592_g_d0_f781"/>
              </a:rPr>
              <a:t>than untreated IPF. In advanced cases respiratory failure, pulmonary</a:t>
            </a:r>
          </a:p>
          <a:p>
            <a:pPr algn="l"/>
            <a:r>
              <a:rPr lang="en-US" sz="1800" b="0" i="0" u="none" strike="noStrike" baseline="0" dirty="0">
                <a:latin typeface="p592_g_d0_f781"/>
              </a:rPr>
              <a:t>hypertension and </a:t>
            </a:r>
            <a:r>
              <a:rPr lang="en-US" sz="1800" b="0" i="0" u="none" strike="noStrike" baseline="0" dirty="0" err="1">
                <a:latin typeface="p592_g_d0_f781"/>
              </a:rPr>
              <a:t>cor</a:t>
            </a:r>
            <a:r>
              <a:rPr lang="en-US" sz="1800" b="0" i="0" u="none" strike="noStrike" baseline="0" dirty="0">
                <a:latin typeface="p592_g_d0_f781"/>
              </a:rPr>
              <a:t> pulmonale may still develop, and treatment is supportive.</a:t>
            </a:r>
          </a:p>
          <a:p>
            <a:pPr algn="l"/>
            <a:r>
              <a:rPr lang="en-US" sz="1800" b="0" i="0" u="none" strike="noStrike" baseline="0" dirty="0">
                <a:latin typeface="p592_g_d0_f781"/>
              </a:rPr>
              <a:t>Those with asbestosis have a 10-fold increased risk of developing</a:t>
            </a:r>
          </a:p>
          <a:p>
            <a:pPr algn="l"/>
            <a:r>
              <a:rPr lang="en-US" sz="1800" b="0" i="0" u="none" strike="noStrike" baseline="0" dirty="0">
                <a:latin typeface="p592_g_d0_f781"/>
              </a:rPr>
              <a:t>lung cancer, with rates even higher amongst those with additional</a:t>
            </a:r>
          </a:p>
          <a:p>
            <a:pPr algn="l"/>
            <a:r>
              <a:rPr lang="en-GB" sz="1800" b="0" i="0" u="none" strike="noStrike" baseline="0" dirty="0">
                <a:latin typeface="p592_g_d0_f781"/>
              </a:rPr>
              <a:t>smoking history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7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It is detected on X-ray when 300ml of fluid is present.</a:t>
            </a:r>
          </a:p>
          <a:p>
            <a:pPr algn="l"/>
            <a:r>
              <a:rPr lang="en-US" sz="1800" b="0" i="0" u="none" strike="noStrike" baseline="0" dirty="0">
                <a:solidFill>
                  <a:srgbClr val="D7EDFF"/>
                </a:solidFill>
                <a:latin typeface="Wingdings-Regular"/>
              </a:rPr>
              <a:t>§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Small pleural effusion can be identified by</a:t>
            </a:r>
          </a:p>
          <a:p>
            <a:pPr algn="l"/>
            <a:r>
              <a:rPr lang="en-GB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ultrasound, CT.</a:t>
            </a:r>
          </a:p>
          <a:p>
            <a:pPr algn="l"/>
            <a:r>
              <a:rPr lang="en-US" sz="1800" b="0" i="0" u="none" strike="noStrike" baseline="0" dirty="0">
                <a:solidFill>
                  <a:srgbClr val="D7EDFF"/>
                </a:solidFill>
                <a:latin typeface="Wingdings-Regular"/>
              </a:rPr>
              <a:t>§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Clinically it is detected when 500ml fluid or more is</a:t>
            </a:r>
          </a:p>
          <a:p>
            <a:pPr algn="l"/>
            <a:r>
              <a:rPr lang="en-GB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present</a:t>
            </a:r>
          </a:p>
          <a:p>
            <a:pPr algn="l"/>
            <a:r>
              <a:rPr lang="en-GB" sz="1800" b="0" i="0" u="none" strike="noStrike" baseline="0" dirty="0">
                <a:solidFill>
                  <a:srgbClr val="D7EDFF"/>
                </a:solidFill>
                <a:latin typeface="Corbel" panose="020B0503020204020204" pitchFamily="34" charset="0"/>
              </a:rPr>
              <a:t>15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Fluid permeates into the pleural cavity through intact pulmonary vessels, e.g., in congestive heart failure (CHF).</a:t>
            </a:r>
          </a:p>
          <a:p>
            <a:pPr algn="l"/>
            <a:endParaRPr lang="en-US" b="0" i="0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en-US" dirty="0"/>
              <a:t>fluid escapes into the pleural cavity through lesions in blood and lymph vessels, e.g., due to inflammation or tumors.</a:t>
            </a:r>
            <a:endParaRPr lang="en-US" b="0" i="0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en-US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Exudate </a:t>
            </a:r>
            <a:r>
              <a:rPr lang="en-US" b="0" i="0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Exudate</a:t>
            </a:r>
            <a:r>
              <a:rPr lang="en-US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is and therefore tends to be yellow or cloudy.</a:t>
            </a:r>
          </a:p>
          <a:p>
            <a:pPr algn="l"/>
            <a:endParaRPr lang="en-US" b="0" i="0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9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D7EDFF"/>
                </a:solidFill>
                <a:latin typeface="Corbel" panose="020B0503020204020204" pitchFamily="34" charset="0"/>
              </a:rPr>
              <a:t>-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Breath sound – reduced or absent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D7EDFF"/>
                </a:solidFill>
                <a:latin typeface="Corbel" panose="020B0503020204020204" pitchFamily="34" charset="0"/>
              </a:rPr>
              <a:t>-</a:t>
            </a:r>
            <a:endParaRPr lang="en-US" sz="1800" b="0" i="0" u="none" strike="noStrike" baseline="0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algn="l"/>
            <a:r>
              <a:rPr lang="en-GB" sz="1800" b="0" i="0" u="none" strike="noStrike" baseline="0" dirty="0">
                <a:solidFill>
                  <a:srgbClr val="D7EDFF"/>
                </a:solidFill>
                <a:latin typeface="Corbel" panose="020B0503020204020204" pitchFamily="34" charset="0"/>
              </a:rPr>
              <a:t>- </a:t>
            </a:r>
            <a:r>
              <a:rPr lang="en-GB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Added sound – none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511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contrast CT is now increasingly performed to investigate the underlying cause, particularly for exudative effusions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4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787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The BTS recommend using the criteria for borderline cases:</a:t>
            </a:r>
          </a:p>
          <a:p>
            <a:pPr algn="l"/>
            <a:r>
              <a:rPr lang="en-US" dirty="0"/>
              <a:t>exudates have a protein level of &gt;30 g/L, transudates have a protein level of &lt;30 g/L</a:t>
            </a:r>
          </a:p>
          <a:p>
            <a:pPr algn="l"/>
            <a:r>
              <a:rPr lang="en-US" dirty="0"/>
              <a:t>if the protein level is between 25-35 g/L, Light's criteria should be applied. An exudate is likely if at least one of the following criteria are met: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59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52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Pleural infection</a:t>
            </a:r>
          </a:p>
          <a:p>
            <a:endParaRPr lang="en-US" dirty="0"/>
          </a:p>
          <a:p>
            <a:r>
              <a:rPr lang="en-US" dirty="0"/>
              <a:t>All patients with a pleural effusion in association with sepsis or a pneumonic illness require diagnostic pleural fluid sampling</a:t>
            </a:r>
          </a:p>
          <a:p>
            <a:r>
              <a:rPr lang="en-US" dirty="0"/>
              <a:t>if the fluid is purulent or turbid/cloudy a chest tube should be placed to allow drainage</a:t>
            </a:r>
          </a:p>
          <a:p>
            <a:r>
              <a:rPr lang="en-US" dirty="0"/>
              <a:t>if the fluid is clear but the pH is less than 7.2 in patients with suspected pleural infection a chest tube should be placed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8427B-F250-4029-A066-E15F51F0670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68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8/20/2024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0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0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4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0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7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2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8/20/2024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7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05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2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tian.com/home-remedies-for-chronic-obstructive-pulmonary-disease-cop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elo.isciii.es/scielo.php?script=sci_arttext&amp;pid=S1135-76062014000200005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s://eu.wikipedia.org/wiki/Asbestos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terview.net/2015/05/gujarat-government-indifference-towards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aio.com/mesothelioma-asbestosis-difference/" TargetMode="External"/><Relationship Id="rId5" Type="http://schemas.openxmlformats.org/officeDocument/2006/relationships/image" Target="../media/image22.jpg"/><Relationship Id="rId4" Type="http://schemas.openxmlformats.org/officeDocument/2006/relationships/hyperlink" Target="https://mesothelioma.net/sarcomatoid-mesotheliom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ula.uct.ac.za/access/content/group/9c29ba04-b1ee-49b9-8c85-9a468b556ce2/ClinicalSkills/chest_10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creativecommons.org/licenses/by-nc-sa/3.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scirp.org/journal/PaperInformation.aspx?PaperID=69042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next.amboss.com/us/article/Op0IpS#Zcb1d7e5d84a3ae9bbb461b5d04e9959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s://next.amboss.com/us/article/7o04WS#Ze7bafca4efbb6f56b727dd28554faa16" TargetMode="External"/><Relationship Id="rId5" Type="http://schemas.openxmlformats.org/officeDocument/2006/relationships/hyperlink" Target="https://www.scirp.org/journal/PaperInformation.aspx?PaperID=79008" TargetMode="External"/><Relationship Id="rId10" Type="http://schemas.openxmlformats.org/officeDocument/2006/relationships/hyperlink" Target="https://next.amboss.com/us/article/Op0IpS#Z4e1d54e321abea0bc57d27e038129d4a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340303315586974497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Op0IpS#Za7b4bc1601743ad1327ca3052deb208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thebottomline.org.uk/summaries/em/primary-spontaneous-pneumothorax-psp-trial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litfl.com/searching-for-smaug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academycasemanagement.org/httpwww-academycasemanagement-orgnews-2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4D0I45_mQ0" TargetMode="External"/><Relationship Id="rId2" Type="http://schemas.openxmlformats.org/officeDocument/2006/relationships/hyperlink" Target="https://youtu.be/J1n2mJ00xK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Bt0axpDlTd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server.org/highway-signs2/d/diagnosis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terview.net/2015/05/gujarat-government-indifference-towards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s://vula.uct.ac.za/access/content/group/9c29ba04-b1ee-49b9-8c85-9a468b556ce2/DOh/Module%204%20_Toxom%20II_/toxom2/REHRLICH/Asbestos2.htm" TargetMode="External"/><Relationship Id="rId7" Type="http://schemas.openxmlformats.org/officeDocument/2006/relationships/hyperlink" Target="http://www.flickr.com/photos/sarflondondunc/5744111418/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s://en.wikipedia.org/wiki/Asbestos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5.jpg"/><Relationship Id="rId9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psychic.com/search/mesothelioma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">
            <a:extLst>
              <a:ext uri="{FF2B5EF4-FFF2-40B4-BE49-F238E27FC236}">
                <a16:creationId xmlns:a16="http://schemas.microsoft.com/office/drawing/2014/main" id="{E9F66704-C706-87A0-0950-F924CBC3A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85" r="-3" b="-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197F4-C6CA-621C-8F65-7C1A88295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dirty="0" err="1"/>
              <a:t>PLeural</a:t>
            </a:r>
            <a:r>
              <a:rPr lang="en-US" dirty="0"/>
              <a:t>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0FAD-799B-DB14-DCC8-0A69FB392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</a:rPr>
              <a:t>Dr Nada Abdelrahman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</a:rPr>
              <a:t>Associate Professor of internal medicine</a:t>
            </a:r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99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, pink, close, meat&#10;&#10;Description automatically generated">
            <a:extLst>
              <a:ext uri="{FF2B5EF4-FFF2-40B4-BE49-F238E27FC236}">
                <a16:creationId xmlns:a16="http://schemas.microsoft.com/office/drawing/2014/main" id="{C3A9ABD3-8A2C-D153-8926-4A27A34C5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934" r="1" b="29025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221CB-136A-53A0-79AE-B0012666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574019"/>
            <a:ext cx="5245269" cy="82044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Asbestosis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">
            <a:extLst>
              <a:ext uri="{FF2B5EF4-FFF2-40B4-BE49-F238E27FC236}">
                <a16:creationId xmlns:a16="http://schemas.microsoft.com/office/drawing/2014/main" id="{8A5C9D21-DF2C-74E5-9CE3-43307F5D38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59" r="35558"/>
          <a:stretch/>
        </p:blipFill>
        <p:spPr>
          <a:xfrm>
            <a:off x="3048" y="3429000"/>
            <a:ext cx="5657065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0D1DC-2B9C-5340-B216-25D1937F5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480" y="1394466"/>
            <a:ext cx="5888735" cy="5143494"/>
          </a:xfrm>
        </p:spPr>
        <p:txBody>
          <a:bodyPr>
            <a:normAutofit/>
          </a:bodyPr>
          <a:lstStyle/>
          <a:p>
            <a:r>
              <a:rPr lang="en-US" sz="2400" b="0" i="0" u="none" strike="noStrike" baseline="0" dirty="0">
                <a:latin typeface="Corbel" panose="020B0503020204020204" pitchFamily="34" charset="0"/>
              </a:rPr>
              <a:t>Asbestosis is nodular interstitial fibrosis due to asbestos dust (</a:t>
            </a:r>
            <a:r>
              <a:rPr lang="en-GB" sz="2400" b="0" i="0" u="none" strike="noStrike" baseline="0" dirty="0">
                <a:latin typeface="p591_g_d0_f781"/>
              </a:rPr>
              <a:t>silicate)</a:t>
            </a:r>
            <a:r>
              <a:rPr lang="en-US" sz="2400" b="0" i="0" u="none" strike="noStrike" baseline="0" dirty="0">
                <a:latin typeface="Corbel" panose="020B0503020204020204" pitchFamily="34" charset="0"/>
              </a:rPr>
              <a:t>. </a:t>
            </a:r>
          </a:p>
          <a:p>
            <a:r>
              <a:rPr lang="en-GB" sz="2400" dirty="0">
                <a:latin typeface="Corbel" panose="020B0503020204020204" pitchFamily="34" charset="0"/>
              </a:rPr>
              <a:t>Crocidolite (blue asbestos)</a:t>
            </a:r>
          </a:p>
          <a:p>
            <a:r>
              <a:rPr lang="en-US" sz="2400" dirty="0">
                <a:latin typeface="p592_g_d0_f781"/>
              </a:rPr>
              <a:t>Slowly progressive.  Fibrosis of </a:t>
            </a:r>
            <a:r>
              <a:rPr lang="en-US" sz="2400" dirty="0">
                <a:latin typeface="Corbel" panose="020B0503020204020204" pitchFamily="34" charset="0"/>
              </a:rPr>
              <a:t>parietal &amp; visceral </a:t>
            </a:r>
          </a:p>
          <a:p>
            <a:r>
              <a:rPr lang="en-GB" sz="2400" b="0" i="0" u="none" strike="noStrike" baseline="0" dirty="0">
                <a:latin typeface="Corbel" panose="020B0503020204020204" pitchFamily="34" charset="0"/>
              </a:rPr>
              <a:t>Symptoms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0" i="0" u="none" strike="noStrike" baseline="0" dirty="0">
                <a:latin typeface="Corbel" panose="020B0503020204020204" pitchFamily="34" charset="0"/>
              </a:rPr>
              <a:t>-Breathlessness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0" i="0" u="none" strike="noStrike" baseline="0" dirty="0">
                <a:latin typeface="Corbel" panose="020B0503020204020204" pitchFamily="34" charset="0"/>
              </a:rPr>
              <a:t>-Finger clubbing *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b="0" i="0" u="none" strike="noStrike" baseline="0" dirty="0">
                <a:latin typeface="Corbel" panose="020B0503020204020204" pitchFamily="34" charset="0"/>
              </a:rPr>
              <a:t>Bilateral  basal end-inspiratory crackles</a:t>
            </a:r>
          </a:p>
          <a:p>
            <a:pPr algn="l"/>
            <a:r>
              <a:rPr lang="en-GB" sz="2400" dirty="0">
                <a:latin typeface="Corbel" panose="020B0503020204020204" pitchFamily="34" charset="0"/>
              </a:rPr>
              <a:t>Complications: R</a:t>
            </a:r>
            <a:r>
              <a:rPr lang="en-US" sz="2400" dirty="0" err="1">
                <a:latin typeface="Corbel" panose="020B0503020204020204" pitchFamily="34" charset="0"/>
              </a:rPr>
              <a:t>espiratory</a:t>
            </a:r>
            <a:r>
              <a:rPr lang="en-US" sz="2400" dirty="0">
                <a:latin typeface="Corbel" panose="020B0503020204020204" pitchFamily="34" charset="0"/>
              </a:rPr>
              <a:t> failure, pulmonary hypertension and </a:t>
            </a:r>
            <a:r>
              <a:rPr lang="en-US" sz="2400" dirty="0" err="1">
                <a:latin typeface="Corbel" panose="020B0503020204020204" pitchFamily="34" charset="0"/>
              </a:rPr>
              <a:t>cor</a:t>
            </a:r>
            <a:r>
              <a:rPr lang="en-US" sz="2400" dirty="0">
                <a:latin typeface="Corbel" panose="020B0503020204020204" pitchFamily="34" charset="0"/>
              </a:rPr>
              <a:t> pulmonale</a:t>
            </a:r>
            <a:endParaRPr lang="en-GB" sz="2400" dirty="0"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01B86-6381-A32C-CBCC-7A40172D124C}"/>
              </a:ext>
            </a:extLst>
          </p:cNvPr>
          <p:cNvSpPr txBox="1"/>
          <p:nvPr/>
        </p:nvSpPr>
        <p:spPr>
          <a:xfrm>
            <a:off x="3303540" y="6657945"/>
            <a:ext cx="235994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6" tooltip="https://scielo.isciii.es/scielo.php?script=sci_arttext&amp;pid=S1135-7606201400020000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7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178A0A-95C6-3854-74CA-12091E9E8852}"/>
              </a:ext>
            </a:extLst>
          </p:cNvPr>
          <p:cNvSpPr txBox="1"/>
          <p:nvPr/>
        </p:nvSpPr>
        <p:spPr>
          <a:xfrm>
            <a:off x="3325982" y="3228945"/>
            <a:ext cx="233749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eu.wikipedia.org/wiki/Asbestos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36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sign">
            <a:extLst>
              <a:ext uri="{FF2B5EF4-FFF2-40B4-BE49-F238E27FC236}">
                <a16:creationId xmlns:a16="http://schemas.microsoft.com/office/drawing/2014/main" id="{AB2F4FF3-E4B9-46A1-9516-D49FBEEF8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863" b="2804"/>
          <a:stretch/>
        </p:blipFill>
        <p:spPr>
          <a:xfrm>
            <a:off x="960130" y="4108653"/>
            <a:ext cx="12191980" cy="68579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E963D-3B90-9F07-BBF1-3BDF7A2C49D3}"/>
              </a:ext>
            </a:extLst>
          </p:cNvPr>
          <p:cNvSpPr txBox="1"/>
          <p:nvPr/>
        </p:nvSpPr>
        <p:spPr>
          <a:xfrm>
            <a:off x="1769532" y="2091263"/>
            <a:ext cx="8652938" cy="246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i="0" u="none" strike="noStrike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Mesothelioma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BD879-CE45-CC45-04C8-99472BBA6B04}"/>
              </a:ext>
            </a:extLst>
          </p:cNvPr>
          <p:cNvSpPr txBox="1"/>
          <p:nvPr/>
        </p:nvSpPr>
        <p:spPr>
          <a:xfrm>
            <a:off x="9665347" y="6657945"/>
            <a:ext cx="25266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www.counterview.net/2015/05/gujarat-government-indifference-toward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00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E963D-3B90-9F07-BBF1-3BDF7A2C49D3}"/>
              </a:ext>
            </a:extLst>
          </p:cNvPr>
          <p:cNvSpPr txBox="1"/>
          <p:nvPr/>
        </p:nvSpPr>
        <p:spPr>
          <a:xfrm>
            <a:off x="1769532" y="2091263"/>
            <a:ext cx="8652938" cy="246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i="0" u="none" strike="noStrike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Pleural effusion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14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7F51F6-3745-A0D2-6833-32435E3A9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35665"/>
            <a:ext cx="2450063" cy="1896567"/>
          </a:xfrm>
          <a:prstGeom prst="rect">
            <a:avLst/>
          </a:prstGeom>
        </p:spPr>
      </p:pic>
      <p:pic>
        <p:nvPicPr>
          <p:cNvPr id="9" name="Picture 8" descr="A picture containing purple">
            <a:extLst>
              <a:ext uri="{FF2B5EF4-FFF2-40B4-BE49-F238E27FC236}">
                <a16:creationId xmlns:a16="http://schemas.microsoft.com/office/drawing/2014/main" id="{AC2F1224-08D3-4FB9-D23E-22F7527A5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54397" y="1114177"/>
            <a:ext cx="2450063" cy="1739544"/>
          </a:xfrm>
          <a:prstGeom prst="rect">
            <a:avLst/>
          </a:prstGeom>
        </p:spPr>
      </p:pic>
      <p:pic>
        <p:nvPicPr>
          <p:cNvPr id="11" name="Picture 10" descr="Graphical user interface">
            <a:extLst>
              <a:ext uri="{FF2B5EF4-FFF2-40B4-BE49-F238E27FC236}">
                <a16:creationId xmlns:a16="http://schemas.microsoft.com/office/drawing/2014/main" id="{A4D7BAB9-933A-EA8A-96C2-D1E72D7FF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3468" y="3832522"/>
            <a:ext cx="5060992" cy="21256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45EA6-B1C7-C194-CD41-6F5AF27E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804074"/>
            <a:ext cx="4602152" cy="5973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Mesothelioma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A505F-A23D-FF01-F442-E377A13EA08E}"/>
              </a:ext>
            </a:extLst>
          </p:cNvPr>
          <p:cNvSpPr txBox="1"/>
          <p:nvPr/>
        </p:nvSpPr>
        <p:spPr>
          <a:xfrm>
            <a:off x="6629400" y="1401417"/>
            <a:ext cx="4809102" cy="492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200" dirty="0"/>
              <a:t>Mesothelioma is a malignant </a:t>
            </a:r>
            <a:r>
              <a:rPr lang="en-US" sz="2200" dirty="0" err="1"/>
              <a:t>tumour</a:t>
            </a:r>
            <a:r>
              <a:rPr lang="en-US" sz="2200" dirty="0"/>
              <a:t> of pleura or rarely </a:t>
            </a:r>
            <a:r>
              <a:rPr lang="en-GB" sz="2200" dirty="0"/>
              <a:t>peritoneum.</a:t>
            </a:r>
            <a:endParaRPr lang="en-US" sz="2200" dirty="0"/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200" dirty="0"/>
              <a:t>usually associated with Crocidolite blue asbestos 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200" dirty="0"/>
              <a:t>after 20 years of exposure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/>
              <a:t>chest pain,</a:t>
            </a:r>
            <a:r>
              <a:rPr lang="en-GB" sz="2200" dirty="0"/>
              <a:t> </a:t>
            </a:r>
            <a:r>
              <a:rPr lang="en-US" sz="2200" dirty="0"/>
              <a:t>unremitting: involvement of the chest wall</a:t>
            </a:r>
            <a:endParaRPr lang="en-GB" sz="22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2200" dirty="0"/>
              <a:t>Increasing breathlessness:</a:t>
            </a:r>
            <a:endParaRPr lang="en-US" sz="2200" dirty="0"/>
          </a:p>
          <a:p>
            <a:pPr marL="102870" indent="-28575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 dirty="0"/>
              <a:t>Pleural effusion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200" dirty="0"/>
              <a:t>Treatment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200" dirty="0"/>
              <a:t>- Chemotherapy: </a:t>
            </a:r>
            <a:r>
              <a:rPr lang="en-GB" sz="2200" b="0" i="0" u="none" strike="noStrike" baseline="0" dirty="0">
                <a:latin typeface="p592_g_d0_f781"/>
              </a:rPr>
              <a:t>3 months</a:t>
            </a:r>
            <a:endParaRPr lang="en-US" sz="2200" dirty="0"/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200" dirty="0"/>
              <a:t>Prognosis: very poor.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34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B03E8-7E02-9FD3-67E4-BEFC6BC2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521" y="1544103"/>
            <a:ext cx="5623867" cy="60964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Pleural effusion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0C8E26-3914-D7B7-3C6C-0A84F6094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0684" y="725557"/>
            <a:ext cx="4235266" cy="5277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5C02BE-6D60-65B7-88D7-ED31D2D535F8}"/>
              </a:ext>
            </a:extLst>
          </p:cNvPr>
          <p:cNvSpPr txBox="1"/>
          <p:nvPr/>
        </p:nvSpPr>
        <p:spPr>
          <a:xfrm>
            <a:off x="5182674" y="2488278"/>
            <a:ext cx="60976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 imbalance between the oncotic and hydrostatic forces that govern pleural fluid formation and lymphatic drainage can result in excessive fluid accumulation. </a:t>
            </a:r>
          </a:p>
          <a:p>
            <a:endParaRPr lang="en-US" dirty="0"/>
          </a:p>
          <a:p>
            <a:r>
              <a:rPr lang="en-US" b="1" dirty="0"/>
              <a:t>Transudate:  </a:t>
            </a:r>
            <a:r>
              <a:rPr lang="en-US" dirty="0"/>
              <a:t>clear, extravascular fluid caused by increased capillary hydrostatic pressure (CHF) or decreased capillary oncotic pressure (hypoalbuminemia).  Low in protein and cells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Exudate</a:t>
            </a:r>
            <a:r>
              <a:rPr lang="en-US" dirty="0"/>
              <a:t>: yellow /cloudy extravascular fluid caused by increased capillary permeability (inflammation or malignancy). </a:t>
            </a:r>
            <a:r>
              <a:rPr lang="en-US" b="0" i="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high in protein and cells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593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F70358D-EF14-2CCD-BAE7-F74C3D65B42D}"/>
              </a:ext>
            </a:extLst>
          </p:cNvPr>
          <p:cNvSpPr txBox="1"/>
          <p:nvPr/>
        </p:nvSpPr>
        <p:spPr>
          <a:xfrm>
            <a:off x="9118013" y="310598"/>
            <a:ext cx="31794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vula.uct.ac.za/access/content/group/9c29ba04-b1ee-49b9-8c85-9a468b556ce2/ClinicalSkills/chest_10.html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4" tooltip="https://creativecommons.org/licenses/by-nc-sa/3.0/"/>
              </a:rPr>
              <a:t>CC BY-SA-NC</a:t>
            </a:r>
            <a:endParaRPr lang="en-GB" sz="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02E167-9914-A6ED-5DBD-F81F1F5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72" y="549288"/>
            <a:ext cx="4687957" cy="55948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Clinical features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B9CF5-5557-0BB0-B122-B9C9F0C2D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80" y="1620079"/>
            <a:ext cx="6164059" cy="440889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Asymptomatic : small pleural effusion (&lt; 300 mL) </a:t>
            </a:r>
          </a:p>
          <a:p>
            <a:endParaRPr lang="en-US" sz="2200" b="1" dirty="0"/>
          </a:p>
          <a:p>
            <a:r>
              <a:rPr lang="en-US" sz="2200" b="1" dirty="0"/>
              <a:t>Characteristic symptoms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Dyspnea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Pleuritic chest pain (sharp retrosternal pain)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Dry, nonproductive cough.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Symptoms of hypoxia</a:t>
            </a:r>
          </a:p>
          <a:p>
            <a:endParaRPr lang="en-US" sz="2200" dirty="0"/>
          </a:p>
          <a:p>
            <a:r>
              <a:rPr lang="en-US" sz="2200" dirty="0"/>
              <a:t>Symptoms of the underlying disease (fever in empyema, cachexia in cases of malignancy, symptoms of left-sided heart failure)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63608-8A4B-FD8D-E03E-3DAB88377BD7}"/>
              </a:ext>
            </a:extLst>
          </p:cNvPr>
          <p:cNvSpPr txBox="1"/>
          <p:nvPr/>
        </p:nvSpPr>
        <p:spPr>
          <a:xfrm>
            <a:off x="6571939" y="1817026"/>
            <a:ext cx="5092147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Physical exam findings: clinically detected if &gt; 500 ml.</a:t>
            </a:r>
          </a:p>
          <a:p>
            <a:r>
              <a:rPr lang="en-US" b="1" dirty="0"/>
              <a:t>Inspection and palpation (affected side)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Asymmetric expansion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en-US" dirty="0"/>
              <a:t>Chest movement)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Mediastinal displacement ( Trachea shifted )away from side of </a:t>
            </a:r>
            <a:r>
              <a:rPr lang="en-GB" dirty="0"/>
              <a:t>lesion in massive effusion.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US" dirty="0"/>
              <a:t>Reduced Tactile fremitus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r>
              <a:rPr lang="en-US" b="1" dirty="0"/>
              <a:t>Percussion: </a:t>
            </a:r>
            <a:r>
              <a:rPr lang="en-US" dirty="0"/>
              <a:t>stony dullness</a:t>
            </a:r>
          </a:p>
          <a:p>
            <a:endParaRPr lang="en-US" b="1" dirty="0"/>
          </a:p>
          <a:p>
            <a:r>
              <a:rPr lang="en-US" b="1" dirty="0"/>
              <a:t>Auscultation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Faint or absent breath sounds over the area of effusion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orbel" panose="020B0503020204020204" pitchFamily="34" charset="0"/>
              </a:rPr>
              <a:t>Vocal resonance – reduced or absent</a:t>
            </a:r>
            <a:endParaRPr lang="en-US" dirty="0"/>
          </a:p>
        </p:txBody>
      </p:sp>
      <p:pic>
        <p:nvPicPr>
          <p:cNvPr id="7" name="Picture 6" descr="Diagram">
            <a:extLst>
              <a:ext uri="{FF2B5EF4-FFF2-40B4-BE49-F238E27FC236}">
                <a16:creationId xmlns:a16="http://schemas.microsoft.com/office/drawing/2014/main" id="{EA06C4E3-70DA-CC5A-8C62-7850E05FE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23513" y="1"/>
            <a:ext cx="2968487" cy="1620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5E7FD-BB69-0A2E-5A74-58028B907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530" y="0"/>
            <a:ext cx="1798983" cy="16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0C189C-C99E-5AE4-C2AF-EC980F7FCD1C}"/>
              </a:ext>
            </a:extLst>
          </p:cNvPr>
          <p:cNvSpPr txBox="1"/>
          <p:nvPr/>
        </p:nvSpPr>
        <p:spPr>
          <a:xfrm>
            <a:off x="6314147" y="2775251"/>
            <a:ext cx="8602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www.scirp.org/journal/PaperInformation.aspx?PaperID=69042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4" tooltip="https://creativecommons.org/licenses/by/3.0/"/>
              </a:rPr>
              <a:t>CC BY</a:t>
            </a:r>
            <a:endParaRPr lang="en-GB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A1801-58F6-1790-50C5-98C1AA1CE4E1}"/>
              </a:ext>
            </a:extLst>
          </p:cNvPr>
          <p:cNvSpPr txBox="1"/>
          <p:nvPr/>
        </p:nvSpPr>
        <p:spPr>
          <a:xfrm>
            <a:off x="6501028" y="5697287"/>
            <a:ext cx="57634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5" tooltip="https://www.scirp.org/journal/PaperInformation.aspx?PaperID=79008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4" tooltip="https://creativecommons.org/licenses/by/3.0/"/>
              </a:rPr>
              <a:t>CC BY</a:t>
            </a:r>
            <a:endParaRPr lang="en-GB" sz="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CFB91-11C2-3CDB-5180-CC14C124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99" y="748828"/>
            <a:ext cx="5027562" cy="497249"/>
          </a:xfrm>
        </p:spPr>
        <p:txBody>
          <a:bodyPr>
            <a:normAutofit fontScale="90000"/>
          </a:bodyPr>
          <a:lstStyle/>
          <a:p>
            <a:r>
              <a:rPr lang="en-GB" b="1" i="0" dirty="0">
                <a:solidFill>
                  <a:srgbClr val="364149"/>
                </a:solidFill>
                <a:effectLst/>
                <a:latin typeface="Lato" panose="020F0502020204030203" pitchFamily="34" charset="0"/>
              </a:rPr>
              <a:t>Diagnostics</a:t>
            </a:r>
            <a:br>
              <a:rPr lang="en-GB" b="1" i="0" dirty="0">
                <a:solidFill>
                  <a:srgbClr val="364149"/>
                </a:solidFill>
                <a:effectLst/>
                <a:latin typeface="Lato" panose="020F0502020204030203" pitchFamily="34" charset="0"/>
              </a:rPr>
            </a:br>
            <a:r>
              <a:rPr lang="en-US" sz="2700" b="1" dirty="0"/>
              <a:t>Imaging to confirm the diagnosis</a:t>
            </a:r>
            <a:br>
              <a:rPr lang="en-US" sz="2700" b="1" dirty="0"/>
            </a:br>
            <a:endParaRPr lang="en-GB" sz="2700" b="1" i="0" dirty="0">
              <a:solidFill>
                <a:srgbClr val="364149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11" name="Picture 10" descr="A close-up of a person's face">
            <a:extLst>
              <a:ext uri="{FF2B5EF4-FFF2-40B4-BE49-F238E27FC236}">
                <a16:creationId xmlns:a16="http://schemas.microsoft.com/office/drawing/2014/main" id="{71498492-5AA0-A6E0-D120-FEF7B0A03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45633" y="508893"/>
            <a:ext cx="6474218" cy="2789005"/>
          </a:xfrm>
          <a:prstGeom prst="rect">
            <a:avLst/>
          </a:prstGeom>
        </p:spPr>
      </p:pic>
      <p:pic>
        <p:nvPicPr>
          <p:cNvPr id="14" name="Picture 13" descr="Graphical user interface">
            <a:extLst>
              <a:ext uri="{FF2B5EF4-FFF2-40B4-BE49-F238E27FC236}">
                <a16:creationId xmlns:a16="http://schemas.microsoft.com/office/drawing/2014/main" id="{FA823433-9716-F3D5-40C2-FE7FECBB3F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39" r="23155"/>
          <a:stretch/>
        </p:blipFill>
        <p:spPr>
          <a:xfrm>
            <a:off x="9193695" y="3726154"/>
            <a:ext cx="2843181" cy="2421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5A9215-593F-34E0-FEF2-9C16587CFA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2608" r="1052" b="59333"/>
          <a:stretch/>
        </p:blipFill>
        <p:spPr>
          <a:xfrm>
            <a:off x="8881460" y="508893"/>
            <a:ext cx="2879622" cy="2610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0AF4B3-C84B-4E5E-06AC-866481312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876233"/>
            <a:ext cx="3067878" cy="2228850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1BFC978-099A-47D2-C047-8E0067C03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448656"/>
            <a:ext cx="5716862" cy="48894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600" b="1" dirty="0"/>
              <a:t>Chest Xray: </a:t>
            </a:r>
            <a:r>
              <a:rPr lang="en-GB" sz="5600" dirty="0"/>
              <a:t>Lateral decubitus view (most sensitive): &gt; 200 ml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5600" dirty="0"/>
              <a:t>unilateral blunting of the </a:t>
            </a:r>
            <a:r>
              <a:rPr lang="en-GB" sz="5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costophrenic angle</a:t>
            </a:r>
            <a:r>
              <a:rPr lang="en-GB" sz="5600" dirty="0"/>
              <a:t>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5600" dirty="0"/>
              <a:t>Homogeneous density with a </a:t>
            </a:r>
            <a:r>
              <a:rPr lang="en-GB" sz="56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meniscus</a:t>
            </a:r>
            <a:r>
              <a:rPr lang="en-GB" sz="5600" dirty="0"/>
              <a:t>-shaped margin (meniscus sign)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5600" dirty="0"/>
              <a:t> </a:t>
            </a:r>
            <a:r>
              <a:rPr lang="en-US" sz="5600" dirty="0"/>
              <a:t>Complete opacification of the lung (Large effusion) and </a:t>
            </a:r>
            <a:r>
              <a:rPr lang="en-GB" sz="56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Mediastinal</a:t>
            </a:r>
            <a:r>
              <a:rPr lang="en-GB" sz="5600" dirty="0"/>
              <a:t> shift and tracheal deviation. </a:t>
            </a:r>
          </a:p>
          <a:p>
            <a:pPr marL="0" indent="0">
              <a:buNone/>
            </a:pPr>
            <a:r>
              <a:rPr lang="en-US" sz="5600" dirty="0"/>
              <a:t> </a:t>
            </a:r>
          </a:p>
          <a:p>
            <a:pPr marL="0" indent="0">
              <a:buNone/>
            </a:pPr>
            <a:r>
              <a:rPr lang="en-US" sz="5600" b="1" dirty="0"/>
              <a:t>Ultrasound</a:t>
            </a:r>
            <a:r>
              <a:rPr lang="en-US" sz="5600" dirty="0"/>
              <a:t>: Quick, bedside assessment, if planning thoracentesis.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5600" dirty="0"/>
              <a:t>Very sensitive</a:t>
            </a:r>
            <a:r>
              <a:rPr lang="en-US" sz="5600" b="1" dirty="0"/>
              <a:t>: 20 ml</a:t>
            </a:r>
            <a:r>
              <a:rPr lang="en-US" sz="5600" dirty="0"/>
              <a:t>. hypoechoic collection.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5600" dirty="0"/>
              <a:t>detection of pleural thickening and pleural nodules </a:t>
            </a:r>
          </a:p>
          <a:p>
            <a:pPr marL="347663" indent="-347663">
              <a:buFont typeface="Wingdings" panose="05000000000000000000" pitchFamily="2" charset="2"/>
              <a:buChar char="q"/>
            </a:pPr>
            <a:endParaRPr lang="en-GB" sz="5600" dirty="0"/>
          </a:p>
          <a:p>
            <a:pPr marL="0" indent="0">
              <a:buNone/>
            </a:pPr>
            <a:r>
              <a:rPr lang="en-US" sz="5600" b="1" dirty="0"/>
              <a:t>CT: Gold standard for small</a:t>
            </a:r>
          </a:p>
          <a:p>
            <a:pPr marL="347663" indent="-347663">
              <a:buFont typeface="Wingdings" panose="05000000000000000000" pitchFamily="2" charset="2"/>
              <a:buChar char="q"/>
            </a:pPr>
            <a:r>
              <a:rPr lang="en-US" sz="5600" dirty="0"/>
              <a:t>Guiding placement of indwelling pleural catheters</a:t>
            </a:r>
          </a:p>
          <a:p>
            <a:pPr marL="347663" indent="-347663">
              <a:buFont typeface="Wingdings" panose="05000000000000000000" pitchFamily="2" charset="2"/>
              <a:buChar char="q"/>
            </a:pPr>
            <a:r>
              <a:rPr lang="en-US" sz="5600" dirty="0"/>
              <a:t>Directed thoracentesis of a loculated effusion</a:t>
            </a:r>
          </a:p>
          <a:p>
            <a:pPr marL="347663" indent="-347663">
              <a:buFont typeface="Wingdings" panose="05000000000000000000" pitchFamily="2" charset="2"/>
              <a:buChar char="q"/>
            </a:pPr>
            <a:r>
              <a:rPr lang="en-US" sz="5600" dirty="0"/>
              <a:t>Suspected parenchymal or pleural pathology</a:t>
            </a:r>
          </a:p>
          <a:p>
            <a:pPr marL="0" indent="0">
              <a:buNone/>
            </a:pPr>
            <a:endParaRPr lang="en-US" sz="5600" b="1" dirty="0"/>
          </a:p>
          <a:p>
            <a:pPr algn="l"/>
            <a:r>
              <a:rPr lang="en-US" sz="5600" b="1" dirty="0"/>
              <a:t>Thoracentesis: 21G needle 20 ml syringe under aseptic condition through intercostal space towards top area of dullness. </a:t>
            </a:r>
            <a:endParaRPr lang="en-GB" sz="5600" b="1" dirty="0"/>
          </a:p>
        </p:txBody>
      </p:sp>
    </p:spTree>
    <p:extLst>
      <p:ext uri="{BB962C8B-B14F-4D97-AF65-F5344CB8AC3E}">
        <p14:creationId xmlns:p14="http://schemas.microsoft.com/office/powerpoint/2010/main" val="288774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satellite&#10;&#10;Description automatically generated with low confidence">
            <a:extLst>
              <a:ext uri="{FF2B5EF4-FFF2-40B4-BE49-F238E27FC236}">
                <a16:creationId xmlns:a16="http://schemas.microsoft.com/office/drawing/2014/main" id="{85A1E836-EA6A-941F-DD59-BAD6D751B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8759" b="-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D6E1F-02D9-4EDD-936F-156F056E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222" y="727627"/>
            <a:ext cx="5082378" cy="624096"/>
          </a:xfrm>
        </p:spPr>
        <p:txBody>
          <a:bodyPr>
            <a:normAutofit fontScale="90000"/>
          </a:bodyPr>
          <a:lstStyle/>
          <a:p>
            <a:r>
              <a:rPr lang="en-GB" b="1" i="0" dirty="0">
                <a:effectLst/>
                <a:latin typeface="Lato" panose="020F0502020204030203" pitchFamily="34" charset="0"/>
              </a:rPr>
              <a:t>Diagnostic thoracentesis 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084A2C-84DB-EA53-6B35-F9A6ABD04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222" y="1671762"/>
            <a:ext cx="5082378" cy="4599829"/>
          </a:xfrm>
        </p:spPr>
        <p:txBody>
          <a:bodyPr>
            <a:normAutofit fontScale="25000" lnSpcReduction="20000"/>
          </a:bodyPr>
          <a:lstStyle/>
          <a:p>
            <a:r>
              <a:rPr lang="en-GB" sz="6400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For diagnostic and/or therapeutic purposes</a:t>
            </a:r>
          </a:p>
          <a:p>
            <a:pPr marL="0" indent="0">
              <a:buNone/>
            </a:pPr>
            <a:endParaRPr lang="en-GB" sz="6400" b="1" dirty="0">
              <a:solidFill>
                <a:srgbClr val="1A1C1C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GB" sz="6400" b="1" dirty="0">
                <a:solidFill>
                  <a:srgbClr val="1A1C1C"/>
                </a:solidFill>
                <a:latin typeface="Lato" panose="020F0502020204030203" pitchFamily="34" charset="0"/>
              </a:rPr>
              <a:t>Indications:</a:t>
            </a:r>
          </a:p>
          <a:p>
            <a:r>
              <a:rPr lang="en-US" sz="6400" dirty="0"/>
              <a:t>New unilateral effusion </a:t>
            </a:r>
          </a:p>
          <a:p>
            <a:r>
              <a:rPr lang="en-US" sz="6400" dirty="0" err="1"/>
              <a:t>Hx</a:t>
            </a:r>
            <a:r>
              <a:rPr lang="en-US" sz="6400" dirty="0"/>
              <a:t> malignant tumor with effusion </a:t>
            </a:r>
          </a:p>
          <a:p>
            <a:r>
              <a:rPr lang="en-US" sz="6400" dirty="0"/>
              <a:t>Pneumonia with parapneumonic effusion </a:t>
            </a:r>
          </a:p>
          <a:p>
            <a:r>
              <a:rPr lang="en-US" sz="6400" dirty="0"/>
              <a:t>Heart failure with atypical findings (e.g., pleuritic chest pain, fever, unilateral effusion)</a:t>
            </a:r>
          </a:p>
          <a:p>
            <a:pPr marL="0" indent="0">
              <a:buNone/>
            </a:pPr>
            <a:endParaRPr lang="en-US" sz="6400" b="1" dirty="0"/>
          </a:p>
          <a:p>
            <a:pPr marL="0" indent="0">
              <a:buNone/>
            </a:pPr>
            <a:r>
              <a:rPr lang="en-US" sz="6400" b="1" dirty="0"/>
              <a:t>C/I</a:t>
            </a:r>
            <a:r>
              <a:rPr lang="en-US" sz="6400" dirty="0"/>
              <a:t>: local infection, bleeding risk.</a:t>
            </a:r>
          </a:p>
          <a:p>
            <a:pPr marL="0" indent="0">
              <a:buNone/>
            </a:pPr>
            <a:endParaRPr lang="en-US" sz="6400" dirty="0">
              <a:solidFill>
                <a:srgbClr val="1A1C1C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sz="6400" dirty="0">
                <a:solidFill>
                  <a:srgbClr val="1A1C1C"/>
                </a:solidFill>
                <a:latin typeface="Lato" panose="020F0502020204030203" pitchFamily="34" charset="0"/>
              </a:rPr>
              <a:t>Studies (5 C)</a:t>
            </a:r>
          </a:p>
          <a:p>
            <a:pPr marL="0" indent="0">
              <a:buNone/>
            </a:pPr>
            <a:r>
              <a:rPr lang="en-US" sz="6400" dirty="0"/>
              <a:t> </a:t>
            </a:r>
            <a:r>
              <a:rPr lang="en-US" sz="6600" dirty="0"/>
              <a:t>Color Cytology Culture Cell count Chemistry </a:t>
            </a:r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r>
              <a:rPr lang="en-US" sz="6400" dirty="0"/>
              <a:t>TB testing: adenosine deaminase, AFB smear microscopy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7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74E8-5668-B791-5128-92AFEA8B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7" y="491554"/>
            <a:ext cx="10449636" cy="888032"/>
          </a:xfrm>
        </p:spPr>
        <p:txBody>
          <a:bodyPr>
            <a:normAutofit fontScale="90000"/>
          </a:bodyPr>
          <a:lstStyle/>
          <a:p>
            <a:r>
              <a:rPr lang="en-US" sz="3600" b="1" i="0" dirty="0">
                <a:solidFill>
                  <a:srgbClr val="364149"/>
                </a:solidFill>
                <a:effectLst/>
                <a:latin typeface="Lato" panose="020F0502020204030203" pitchFamily="34" charset="0"/>
              </a:rPr>
              <a:t>Pleural fluid analysis: Light criteria</a:t>
            </a:r>
            <a:br>
              <a:rPr lang="en-US" sz="3600" b="1" i="0" dirty="0">
                <a:solidFill>
                  <a:srgbClr val="364149"/>
                </a:solidFill>
                <a:effectLst/>
                <a:latin typeface="Lato" panose="020F0502020204030203" pitchFamily="34" charset="0"/>
              </a:rPr>
            </a:br>
            <a:r>
              <a:rPr lang="en-US" sz="2700" b="1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Differentiating transudates (Bilateral) from exudates </a:t>
            </a:r>
            <a:endParaRPr lang="en-GB" sz="2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63530-5847-9690-A647-1F4CA58DF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94" b="34265"/>
          <a:stretch/>
        </p:blipFill>
        <p:spPr>
          <a:xfrm>
            <a:off x="430697" y="1480931"/>
            <a:ext cx="9894831" cy="2700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B3329-C6A8-95B1-A410-CCCD702616FB}"/>
              </a:ext>
            </a:extLst>
          </p:cNvPr>
          <p:cNvSpPr txBox="1"/>
          <p:nvPr/>
        </p:nvSpPr>
        <p:spPr>
          <a:xfrm>
            <a:off x="559905" y="5690657"/>
            <a:ext cx="10770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MEAT</a:t>
            </a:r>
            <a:r>
              <a:rPr lang="en-GB" dirty="0"/>
              <a:t> has low glucose: </a:t>
            </a:r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dirty="0"/>
              <a:t>alignancy, </a:t>
            </a:r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en-GB" dirty="0"/>
              <a:t>mpyema, </a:t>
            </a: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rthritis (rheumatoid pleurisy), and </a:t>
            </a: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/>
              <a:t>uberculosis are causes of pulmonary effusion associated 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with low glucose levels</a:t>
            </a:r>
            <a:r>
              <a:rPr lang="en-GB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2BC6D-4AD5-DE7A-3B7E-C35566AA6DFA}"/>
              </a:ext>
            </a:extLst>
          </p:cNvPr>
          <p:cNvSpPr txBox="1"/>
          <p:nvPr/>
        </p:nvSpPr>
        <p:spPr>
          <a:xfrm>
            <a:off x="430696" y="4282927"/>
            <a:ext cx="10685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criteria for borderline cases:</a:t>
            </a:r>
          </a:p>
          <a:p>
            <a:r>
              <a:rPr lang="en-US" dirty="0"/>
              <a:t>Exudates have a protein level of &gt;30 g/L, transudates have a protein level of &lt;30 g/L</a:t>
            </a:r>
          </a:p>
          <a:p>
            <a:r>
              <a:rPr lang="en-US" dirty="0"/>
              <a:t>If the protein level is between </a:t>
            </a:r>
            <a:r>
              <a:rPr lang="en-US" b="1" dirty="0">
                <a:highlight>
                  <a:srgbClr val="FFFF00"/>
                </a:highlight>
              </a:rPr>
              <a:t>25 and 35 g/L</a:t>
            </a:r>
            <a:r>
              <a:rPr lang="en-US" dirty="0"/>
              <a:t>, Light's criteria should be applied. </a:t>
            </a:r>
          </a:p>
        </p:txBody>
      </p:sp>
    </p:spTree>
    <p:extLst>
      <p:ext uri="{BB962C8B-B14F-4D97-AF65-F5344CB8AC3E}">
        <p14:creationId xmlns:p14="http://schemas.microsoft.com/office/powerpoint/2010/main" val="1271960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03E8-7E02-9FD3-67E4-BEFC6BC2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72" y="426609"/>
            <a:ext cx="10058400" cy="1371600"/>
          </a:xfrm>
        </p:spPr>
        <p:txBody>
          <a:bodyPr/>
          <a:lstStyle/>
          <a:p>
            <a:r>
              <a:rPr lang="en-US" dirty="0"/>
              <a:t>Common causes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E7D65-B5FB-3E36-5915-35AEC7998460}"/>
              </a:ext>
            </a:extLst>
          </p:cNvPr>
          <p:cNvSpPr txBox="1"/>
          <p:nvPr/>
        </p:nvSpPr>
        <p:spPr>
          <a:xfrm>
            <a:off x="585527" y="1986999"/>
            <a:ext cx="44097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	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Congestive heart failure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Hepatic cirrhosis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Nephrotic syndrome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Protein-losing enteropathy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Hypo-</a:t>
            </a:r>
            <a:r>
              <a:rPr lang="en-GB" dirty="0" err="1"/>
              <a:t>albuminaema</a:t>
            </a:r>
            <a:endParaRPr lang="en-GB" dirty="0"/>
          </a:p>
        </p:txBody>
      </p:sp>
      <p:graphicFrame>
        <p:nvGraphicFramePr>
          <p:cNvPr id="11" name="TextBox 7">
            <a:extLst>
              <a:ext uri="{FF2B5EF4-FFF2-40B4-BE49-F238E27FC236}">
                <a16:creationId xmlns:a16="http://schemas.microsoft.com/office/drawing/2014/main" id="{FCBCE5A0-CD03-C6C4-4F54-C6E10F207E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080072"/>
              </p:ext>
            </p:extLst>
          </p:nvPr>
        </p:nvGraphicFramePr>
        <p:xfrm>
          <a:off x="6487842" y="556667"/>
          <a:ext cx="5238883" cy="587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7B8CC338-4DF7-7D83-7BDD-0E1DD1959940}"/>
              </a:ext>
            </a:extLst>
          </p:cNvPr>
          <p:cNvGrpSpPr/>
          <p:nvPr/>
        </p:nvGrpSpPr>
        <p:grpSpPr>
          <a:xfrm>
            <a:off x="525661" y="1628115"/>
            <a:ext cx="4165609" cy="781169"/>
            <a:chOff x="-2458759" y="239701"/>
            <a:chExt cx="4165609" cy="7811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2743761-E6EB-7846-27F7-48960F73C53D}"/>
                </a:ext>
              </a:extLst>
            </p:cNvPr>
            <p:cNvSpPr/>
            <p:nvPr/>
          </p:nvSpPr>
          <p:spPr>
            <a:xfrm>
              <a:off x="-2458759" y="240652"/>
              <a:ext cx="4012931" cy="63214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3E1D3024-AB36-A6FF-55C5-A28642FC91FF}"/>
                </a:ext>
              </a:extLst>
            </p:cNvPr>
            <p:cNvSpPr txBox="1"/>
            <p:nvPr/>
          </p:nvSpPr>
          <p:spPr>
            <a:xfrm>
              <a:off x="-2458759" y="239701"/>
              <a:ext cx="4165609" cy="781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r>
                <a:rPr lang="en-GB" sz="4000" b="1" dirty="0"/>
                <a:t>Transudate:</a:t>
              </a:r>
              <a:r>
                <a:rPr lang="en-GB" sz="1400" b="1" dirty="0"/>
                <a:t>30g of protein</a:t>
              </a:r>
            </a:p>
          </p:txBody>
        </p:sp>
      </p:grp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1D65129-0A56-0CBD-87E8-3FF9E1788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65275" y="3930115"/>
            <a:ext cx="2787020" cy="2124088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94CFBE-C1CE-B703-0766-867B37CDDC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245" t="13479" r="17681" b="13188"/>
          <a:stretch/>
        </p:blipFill>
        <p:spPr>
          <a:xfrm>
            <a:off x="3312161" y="3930115"/>
            <a:ext cx="2975159" cy="21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4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821B9-0CFF-4B38-BBA6-D630BD3AF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AB1B5-54A8-EEDA-C5F9-11E044DB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5"/>
            <a:ext cx="2888344" cy="21606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objectives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6394E5-E242-48C2-9BFF-BDCB27E4F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EFCA7-18D5-4FA9-867D-374429893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3182AD-CBBA-42F2-964B-8C8644688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07AED4-24D6-0410-81AE-765A2C9312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933510"/>
              </p:ext>
            </p:extLst>
          </p:nvPr>
        </p:nvGraphicFramePr>
        <p:xfrm>
          <a:off x="1286615" y="1286931"/>
          <a:ext cx="5668310" cy="428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 descr="Classroom">
            <a:extLst>
              <a:ext uri="{FF2B5EF4-FFF2-40B4-BE49-F238E27FC236}">
                <a16:creationId xmlns:a16="http://schemas.microsoft.com/office/drawing/2014/main" id="{A9418761-CB64-5912-3849-D6D6164DD9B5}"/>
              </a:ext>
            </a:extLst>
          </p:cNvPr>
          <p:cNvSpPr/>
          <p:nvPr/>
        </p:nvSpPr>
        <p:spPr>
          <a:xfrm>
            <a:off x="9126583" y="3814355"/>
            <a:ext cx="2342605" cy="278674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7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46F9D-FB96-0B56-E690-3617B77C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131" y="1679713"/>
            <a:ext cx="3359426" cy="686595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Differential diagnosis of exudative effusions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711805-DD90-6A21-B938-A1B3342C0A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625239"/>
              </p:ext>
            </p:extLst>
          </p:nvPr>
        </p:nvGraphicFramePr>
        <p:xfrm>
          <a:off x="447261" y="318052"/>
          <a:ext cx="7205870" cy="6175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208">
                  <a:extLst>
                    <a:ext uri="{9D8B030D-6E8A-4147-A177-3AD203B41FA5}">
                      <a16:colId xmlns:a16="http://schemas.microsoft.com/office/drawing/2014/main" val="3617227921"/>
                    </a:ext>
                  </a:extLst>
                </a:gridCol>
                <a:gridCol w="4414662">
                  <a:extLst>
                    <a:ext uri="{9D8B030D-6E8A-4147-A177-3AD203B41FA5}">
                      <a16:colId xmlns:a16="http://schemas.microsoft.com/office/drawing/2014/main" val="1055121520"/>
                    </a:ext>
                  </a:extLst>
                </a:gridCol>
              </a:tblGrid>
              <a:tr h="364034">
                <a:tc>
                  <a:txBody>
                    <a:bodyPr/>
                    <a:lstStyle/>
                    <a:p>
                      <a:r>
                        <a:rPr lang="en-GB" sz="1200" b="1" dirty="0">
                          <a:effectLst/>
                          <a:hlinkClick r:id="rId3"/>
                        </a:rPr>
                        <a:t>Pleural fluid</a:t>
                      </a:r>
                      <a:r>
                        <a:rPr lang="en-GB" sz="1200" b="1" dirty="0">
                          <a:effectLst/>
                        </a:rPr>
                        <a:t>       parameter</a:t>
                      </a:r>
                      <a:endParaRPr lang="en-GB" dirty="0"/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Associated conditions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806848884"/>
                  </a:ext>
                </a:extLst>
              </a:tr>
              <a:tr h="816662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WBC count &gt; 10,000 cells/mm</a:t>
                      </a:r>
                      <a:r>
                        <a:rPr lang="en-US" sz="1200" b="1" baseline="300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Parapneumonic effusion    Pancreatitis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Pulmonary embolism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3034029026"/>
                  </a:ext>
                </a:extLst>
              </a:tr>
              <a:tr h="562598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Neutrophils &gt; 50% of total leukocytes</a:t>
                      </a:r>
                      <a:endParaRPr lang="en-US" sz="12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Acute infection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Pulmonary infarct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105215216"/>
                  </a:ext>
                </a:extLst>
              </a:tr>
              <a:tr h="647697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Lymphocytes &gt; 50% of total leukocytes</a:t>
                      </a:r>
                      <a:endParaRPr lang="en-US" sz="1200" dirty="0">
                        <a:effectLst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Tuberculous infection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Malignant effusion               Chylothorax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2706720718"/>
                  </a:ext>
                </a:extLst>
              </a:tr>
              <a:tr h="647697"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RBC count &gt; 5,000 cells/</a:t>
                      </a:r>
                      <a:r>
                        <a:rPr lang="en-US" sz="1200" b="1" dirty="0" err="1">
                          <a:effectLst/>
                        </a:rPr>
                        <a:t>μL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Hemothorax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effectLst/>
                        </a:rPr>
                        <a:t>Malignant effusion        Pulmonary embolism/infarct</a:t>
                      </a:r>
                    </a:p>
                  </a:txBody>
                  <a:tcPr marL="152400" marR="152400" marT="76200" marB="76200" anchor="ctr"/>
                </a:tc>
                <a:extLst>
                  <a:ext uri="{0D108BD9-81ED-4DB2-BD59-A6C34878D82A}">
                    <a16:rowId xmlns:a16="http://schemas.microsoft.com/office/drawing/2014/main" val="876266466"/>
                  </a:ext>
                </a:extLst>
              </a:tr>
              <a:tr h="893538">
                <a:tc>
                  <a:txBody>
                    <a:bodyPr/>
                    <a:lstStyle/>
                    <a:p>
                      <a:r>
                        <a:rPr lang="en-GB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 &lt; 7.2 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Complicated parapneumonic effusion               Empyema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Malignant effusion                                       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Esophageal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perforation 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05347"/>
                  </a:ext>
                </a:extLst>
              </a:tr>
              <a:tr h="496410">
                <a:tc>
                  <a:txBody>
                    <a:bodyPr/>
                    <a:lstStyle/>
                    <a:p>
                      <a:r>
                        <a:rPr lang="en-GB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Positive Gram stain or culture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Parapneumonic effusion</a:t>
                      </a:r>
                    </a:p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Empyema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03871"/>
                  </a:ext>
                </a:extLst>
              </a:tr>
              <a:tr h="496410">
                <a:tc>
                  <a:txBody>
                    <a:bodyPr/>
                    <a:lstStyle/>
                    <a:p>
                      <a:r>
                        <a:rPr lang="en-GB" sz="1200" dirty="0"/>
                        <a:t>Adenosine deaminase &gt; 50 mcg/L</a:t>
                      </a:r>
                    </a:p>
                    <a:p>
                      <a:r>
                        <a:rPr lang="en-GB" sz="1200" dirty="0"/>
                        <a:t>Positive AFB smear microscopy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Tuberculous effusion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10740"/>
                  </a:ext>
                </a:extLst>
              </a:tr>
              <a:tr h="357247">
                <a:tc>
                  <a:txBody>
                    <a:bodyPr/>
                    <a:lstStyle/>
                    <a:p>
                      <a:r>
                        <a:rPr lang="en-GB" sz="1200" dirty="0"/>
                        <a:t>Abnormal cytology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Malignant effusion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913804"/>
                  </a:ext>
                </a:extLst>
              </a:tr>
              <a:tr h="893538">
                <a:tc>
                  <a:txBody>
                    <a:bodyPr/>
                    <a:lstStyle/>
                    <a:p>
                      <a:r>
                        <a:rPr lang="en-GB" sz="1200" dirty="0"/>
                        <a:t>Amylase &gt; 200 mcg/dL	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Pancreatitis</a:t>
                      </a:r>
                    </a:p>
                    <a:p>
                      <a:r>
                        <a:rPr lang="en-GB" sz="1200" dirty="0" err="1"/>
                        <a:t>Esophageal</a:t>
                      </a:r>
                      <a:r>
                        <a:rPr lang="en-GB" sz="1200" dirty="0"/>
                        <a:t> perforation</a:t>
                      </a:r>
                    </a:p>
                    <a:p>
                      <a:r>
                        <a:rPr lang="en-GB" sz="1200" dirty="0"/>
                        <a:t>Ruptured ectopic pregnancy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487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795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1530A-0F98-75A1-CEAE-191B778F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526774"/>
            <a:ext cx="10058400" cy="808519"/>
          </a:xfrm>
        </p:spPr>
        <p:txBody>
          <a:bodyPr/>
          <a:lstStyle/>
          <a:p>
            <a:r>
              <a:rPr lang="en-US" dirty="0"/>
              <a:t>Management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A8E86-7ABF-F776-4AA5-5086F03E5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9" y="1592494"/>
            <a:ext cx="11221277" cy="4738732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q"/>
            </a:pPr>
            <a:r>
              <a:rPr lang="en-GB" sz="1800" b="0" i="0" u="none" strike="noStrike" baseline="0" dirty="0">
                <a:latin typeface="Corbel" panose="020B0503020204020204" pitchFamily="34" charset="0"/>
              </a:rPr>
              <a:t>Treat the underlying condition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 Large: drainage. Maximum aspiration of pleural fluid at one time  is </a:t>
            </a:r>
            <a:r>
              <a:rPr lang="en-GB" sz="1800" b="0" i="0" u="none" strike="noStrike" baseline="0" dirty="0">
                <a:latin typeface="Corbel" panose="020B0503020204020204" pitchFamily="34" charset="0"/>
              </a:rPr>
              <a:t>1000ml</a:t>
            </a:r>
          </a:p>
          <a:p>
            <a:r>
              <a:rPr lang="en-US" dirty="0"/>
              <a:t>All patients with a pleural effusion in association with sepsis or a pneumonic illness require diagnostic pleural fluid sampling</a:t>
            </a:r>
          </a:p>
          <a:p>
            <a:r>
              <a:rPr lang="en-US" dirty="0"/>
              <a:t>if the fluid is purulent or turbid/cloudy a chest tube should be placed to allow drainage</a:t>
            </a:r>
          </a:p>
          <a:p>
            <a:r>
              <a:rPr lang="en-US" dirty="0"/>
              <a:t>if the fluid is clear but the pH is less than 7.2 in patients with suspected pleural infection a chest tube should be placed</a:t>
            </a:r>
          </a:p>
          <a:p>
            <a:pPr algn="l">
              <a:buFont typeface="Wingdings" panose="05000000000000000000" pitchFamily="2" charset="2"/>
              <a:buChar char="q"/>
            </a:pPr>
            <a:endParaRPr lang="en-GB" sz="1800" b="0" i="0" u="none" strike="noStrike" baseline="0" dirty="0">
              <a:latin typeface="Corbel" panose="020B0503020204020204" pitchFamily="34" charset="0"/>
            </a:endParaRPr>
          </a:p>
          <a:p>
            <a:pPr algn="l">
              <a:buFont typeface="Wingdings" panose="05000000000000000000" pitchFamily="2" charset="2"/>
              <a:buChar char="q"/>
            </a:pPr>
            <a:r>
              <a:rPr lang="en-GB" sz="1800" b="1" i="0" u="none" strike="noStrike" baseline="0" dirty="0">
                <a:latin typeface="Corbel-Bold"/>
              </a:rPr>
              <a:t>Malignant pleural effusion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Corbel" panose="020B0503020204020204" pitchFamily="34" charset="0"/>
              </a:rPr>
              <a:t> Symptomatic and reaccumulate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: aspirated to dryness followed </a:t>
            </a:r>
            <a:r>
              <a:rPr lang="en-US" dirty="0">
                <a:latin typeface="Corbel" panose="020B0503020204020204" pitchFamily="34" charset="0"/>
              </a:rPr>
              <a:t>by PLEURODESIS.</a:t>
            </a:r>
            <a:endParaRPr lang="en-US" sz="1800" b="0" i="0" u="none" strike="noStrike" baseline="0" dirty="0">
              <a:latin typeface="Corbel" panose="020B0503020204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Instillation of a sclerosing agent as tetracycline or talc ( Magnesium silicate). 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dirty="0">
              <a:latin typeface="Corbel" panose="020B0503020204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B0F0"/>
                </a:solidFill>
              </a:rPr>
              <a:t>https://youtu.be/gASiQ2I_4KY</a:t>
            </a:r>
          </a:p>
        </p:txBody>
      </p:sp>
    </p:spTree>
    <p:extLst>
      <p:ext uri="{BB962C8B-B14F-4D97-AF65-F5344CB8AC3E}">
        <p14:creationId xmlns:p14="http://schemas.microsoft.com/office/powerpoint/2010/main" val="128493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blue, light">
            <a:extLst>
              <a:ext uri="{FF2B5EF4-FFF2-40B4-BE49-F238E27FC236}">
                <a16:creationId xmlns:a16="http://schemas.microsoft.com/office/drawing/2014/main" id="{853F1AEB-F5A5-657C-069A-51F4AC57E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3024" t="1896" r="2149" b="27987"/>
          <a:stretch/>
        </p:blipFill>
        <p:spPr>
          <a:xfrm>
            <a:off x="3564412" y="645106"/>
            <a:ext cx="5050168" cy="3229275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822CE-BC56-E031-E48F-AEAC285808BC}"/>
              </a:ext>
            </a:extLst>
          </p:cNvPr>
          <p:cNvSpPr txBox="1"/>
          <p:nvPr/>
        </p:nvSpPr>
        <p:spPr>
          <a:xfrm>
            <a:off x="925032" y="4519486"/>
            <a:ext cx="10366743" cy="1054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chemeClr val="bg1"/>
                </a:solidFill>
                <a:latin typeface="+mj-lt"/>
              </a:rPr>
              <a:t>Pneumothorax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58C8B-468E-8495-8BD8-135F83F6528E}"/>
              </a:ext>
            </a:extLst>
          </p:cNvPr>
          <p:cNvSpPr txBox="1"/>
          <p:nvPr/>
        </p:nvSpPr>
        <p:spPr>
          <a:xfrm>
            <a:off x="6087927" y="3674326"/>
            <a:ext cx="25266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www.thebottomline.org.uk/summaries/em/primary-spontaneous-pneumothorax-psp-tri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83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844E5-6C82-7C24-CA0A-0384AA98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99" y="509030"/>
            <a:ext cx="10058400" cy="1371600"/>
          </a:xfrm>
        </p:spPr>
        <p:txBody>
          <a:bodyPr/>
          <a:lstStyle/>
          <a:p>
            <a:r>
              <a:rPr lang="en-GB" sz="3200" b="1" dirty="0">
                <a:solidFill>
                  <a:srgbClr val="364149"/>
                </a:solidFill>
                <a:latin typeface="Lato" panose="020F0502020204030203" pitchFamily="34" charset="0"/>
              </a:rPr>
              <a:t>Pneumothorax</a:t>
            </a:r>
            <a:br>
              <a:rPr lang="en-GB" sz="3200" b="1" dirty="0">
                <a:solidFill>
                  <a:srgbClr val="364149"/>
                </a:solidFill>
                <a:latin typeface="Lato" panose="020F0502020204030203" pitchFamily="34" charset="0"/>
              </a:rPr>
            </a:br>
            <a:r>
              <a:rPr lang="en-GB" sz="3200" b="1" dirty="0">
                <a:solidFill>
                  <a:srgbClr val="364149"/>
                </a:solidFill>
                <a:latin typeface="Lato" panose="020F0502020204030203" pitchFamily="34" charset="0"/>
              </a:rPr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CDB9-5E9B-BB2F-1738-3591A5CFD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9" y="2014194"/>
            <a:ext cx="11310730" cy="39385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Pneumothorax</a:t>
            </a:r>
            <a:r>
              <a:rPr lang="en-US" dirty="0"/>
              <a:t>: a collection of air within the pleural cavity that can lead to partial or complete pulmonary collapse. </a:t>
            </a:r>
          </a:p>
          <a:p>
            <a:pPr marL="0" indent="0">
              <a:buNone/>
            </a:pPr>
            <a:r>
              <a:rPr lang="en-US" dirty="0"/>
              <a:t>Classified as:</a:t>
            </a:r>
          </a:p>
          <a:p>
            <a:r>
              <a:rPr lang="en-US" b="1" dirty="0"/>
              <a:t>Spontaneous pneumothorax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Primary SP:  </a:t>
            </a:r>
            <a:r>
              <a:rPr lang="en-US" dirty="0"/>
              <a:t>without clinically apparent underlying lung disease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Secondary </a:t>
            </a:r>
            <a:r>
              <a:rPr lang="en-US" dirty="0"/>
              <a:t>SP: a complication of underlying lung disease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Recurrent pneumothorax</a:t>
            </a:r>
            <a:r>
              <a:rPr lang="en-US" dirty="0"/>
              <a:t>: a second episode of SP either ipsilateral or contralateral.</a:t>
            </a:r>
          </a:p>
          <a:p>
            <a:endParaRPr lang="en-US" b="1" dirty="0"/>
          </a:p>
          <a:p>
            <a:r>
              <a:rPr lang="en-US" b="1" dirty="0"/>
              <a:t>Traumatic pneumothorax</a:t>
            </a:r>
            <a:r>
              <a:rPr lang="en-US" dirty="0"/>
              <a:t>: caused by trauma (e.g., penetrating injury, </a:t>
            </a:r>
            <a:r>
              <a:rPr lang="en-GB" dirty="0"/>
              <a:t>blunt,  </a:t>
            </a:r>
            <a:r>
              <a:rPr lang="en-US" dirty="0"/>
              <a:t>iatrogenic trauma: </a:t>
            </a:r>
            <a:r>
              <a:rPr lang="en-GB" dirty="0"/>
              <a:t>mechanical ventilation </a:t>
            </a:r>
            <a:r>
              <a:rPr lang="en-US" dirty="0"/>
              <a:t> )</a:t>
            </a:r>
          </a:p>
          <a:p>
            <a:r>
              <a:rPr lang="en-US" b="1" dirty="0"/>
              <a:t>Iatrogenic pneumothorax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: </a:t>
            </a:r>
            <a:r>
              <a:rPr lang="en-US" dirty="0"/>
              <a:t>complication of medical procedures (thoracentesis, CV placement, ventilation, including non-invasive ventilation or lung biopsy.</a:t>
            </a:r>
          </a:p>
          <a:p>
            <a:r>
              <a:rPr lang="en-US" b="1" dirty="0"/>
              <a:t>Tension pneumothorax</a:t>
            </a:r>
            <a:r>
              <a:rPr lang="en-US" dirty="0"/>
              <a:t>: a life-threatening characterized by progressively increasing pressure within the chest and cardiorespiratory compromise.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41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94B3-6063-E69A-A790-6D50DD83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5" y="506896"/>
            <a:ext cx="10568609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Aetiology and epidemiology of pneumothorax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ED234-29B8-7425-F388-DDDB85650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1777429"/>
            <a:ext cx="5874026" cy="457367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800" b="1" i="0" u="none" strike="noStrike" baseline="0" dirty="0">
                <a:latin typeface="Corbel" panose="020B0503020204020204" pitchFamily="34" charset="0"/>
              </a:rPr>
              <a:t>Primary pneumothorax: </a:t>
            </a:r>
          </a:p>
          <a:p>
            <a:r>
              <a:rPr lang="en-US" sz="1800" b="0" i="0" u="none" strike="noStrike" baseline="0" dirty="0">
                <a:latin typeface="Corbel" panose="020B0503020204020204" pitchFamily="34" charset="0"/>
              </a:rPr>
              <a:t>It is caused by rupture of  apical pleural bleb</a:t>
            </a:r>
            <a:r>
              <a:rPr lang="en-US" dirty="0">
                <a:latin typeface="Corbel" panose="020B0503020204020204" pitchFamily="34" charset="0"/>
              </a:rPr>
              <a:t>, due to a congenital defect in the connective tissue of alveolar wall. 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latin typeface="Corbel" panose="020B0503020204020204" pitchFamily="34" charset="0"/>
            </a:endParaRPr>
          </a:p>
          <a:p>
            <a:pPr marL="0" indent="0" algn="l">
              <a:buNone/>
            </a:pPr>
            <a:r>
              <a:rPr lang="en-US" sz="1800" b="1" i="0" u="none" strike="noStrike" baseline="0" dirty="0">
                <a:latin typeface="Corbel" panose="020B0503020204020204" pitchFamily="34" charset="0"/>
              </a:rPr>
              <a:t>Risk factors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Family history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Male sex             M : F ratio  6:1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Young age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Asthenic body habitus (slim, tall stature)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Smoking (90% of cases): up to 20-fold 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1800" b="0" i="0" u="none" strike="noStrike" baseline="0" dirty="0">
                <a:latin typeface="Corbel" panose="020B0503020204020204" pitchFamily="34" charset="0"/>
              </a:rPr>
              <a:t>Homocystinuria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GB" dirty="0"/>
              <a:t>Marfan Syndrome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latin typeface="Corbel" panose="020B0503020204020204" pitchFamily="34" charset="0"/>
            </a:endParaRPr>
          </a:p>
          <a:p>
            <a:pPr algn="l"/>
            <a:endParaRPr lang="en-US" sz="1800" b="0" i="0" u="none" strike="noStrike" baseline="0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A667C-4A03-3199-DBE3-F2C1A08FAA40}"/>
              </a:ext>
            </a:extLst>
          </p:cNvPr>
          <p:cNvSpPr txBox="1"/>
          <p:nvPr/>
        </p:nvSpPr>
        <p:spPr>
          <a:xfrm>
            <a:off x="6877209" y="2507568"/>
            <a:ext cx="4876427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Secondarily </a:t>
            </a:r>
            <a:r>
              <a:rPr lang="en-US" sz="1800" b="1" i="0" u="none" strike="noStrike" baseline="0" dirty="0">
                <a:latin typeface="Corbel" panose="020B0503020204020204" pitchFamily="34" charset="0"/>
              </a:rPr>
              <a:t>pneumothorax:</a:t>
            </a:r>
          </a:p>
          <a:p>
            <a:r>
              <a:rPr lang="en-GB" dirty="0"/>
              <a:t> Commonest Causes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 COPD: rupture emphysema bullae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 Bronchial asthma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Carcinoma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 Lung abscess – bronchopleural fistula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 Cystic fibrosis: severe pulmonary fibrosis with cyst formation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Infections: TB, Pneumocystis pneumonia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 Catamenial pneumothorax : rare</a:t>
            </a:r>
          </a:p>
        </p:txBody>
      </p:sp>
    </p:spTree>
    <p:extLst>
      <p:ext uri="{BB962C8B-B14F-4D97-AF65-F5344CB8AC3E}">
        <p14:creationId xmlns:p14="http://schemas.microsoft.com/office/powerpoint/2010/main" val="124100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2FEE-ACFD-5B61-7279-78786F78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73" y="447261"/>
            <a:ext cx="10058400" cy="461444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features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3D2D0-BFE7-8E67-4F46-3280F99FA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8" y="1639957"/>
            <a:ext cx="5025887" cy="477078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Asymptomatic</a:t>
            </a:r>
          </a:p>
          <a:p>
            <a:r>
              <a:rPr lang="en-GB" dirty="0"/>
              <a:t>Sudden, severe, and/or stabbing, ipsilateral pleuritic chest pain and </a:t>
            </a:r>
            <a:r>
              <a:rPr lang="en-GB" dirty="0" err="1"/>
              <a:t>dyspnea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 algn="l">
              <a:buNone/>
            </a:pPr>
            <a:r>
              <a:rPr lang="en-GB" b="1" dirty="0"/>
              <a:t>Physical signs</a:t>
            </a:r>
          </a:p>
          <a:p>
            <a:pPr algn="l"/>
            <a:r>
              <a:rPr lang="en-US" dirty="0"/>
              <a:t>Chest movement reduced on the affected side</a:t>
            </a:r>
          </a:p>
          <a:p>
            <a:r>
              <a:rPr lang="en-US" dirty="0"/>
              <a:t>Mediastinal shift:  Trachea shifted to the opposite </a:t>
            </a:r>
          </a:p>
          <a:p>
            <a:r>
              <a:rPr lang="en-GB" dirty="0"/>
              <a:t>Percussion note – hyper resonant</a:t>
            </a:r>
          </a:p>
          <a:p>
            <a:pPr algn="l"/>
            <a:r>
              <a:rPr lang="en-US" dirty="0"/>
              <a:t>Breath sound – reduced or absent</a:t>
            </a:r>
          </a:p>
          <a:p>
            <a:pPr algn="l"/>
            <a:r>
              <a:rPr lang="en-US" dirty="0"/>
              <a:t>Vocal resonance – reduced or absent</a:t>
            </a:r>
          </a:p>
          <a:p>
            <a:pPr algn="l"/>
            <a:r>
              <a:rPr lang="en-GB" dirty="0"/>
              <a:t>Added sound – none</a:t>
            </a:r>
          </a:p>
          <a:p>
            <a:r>
              <a:rPr lang="en-GB" dirty="0"/>
              <a:t>Subcutaneous emphysema</a:t>
            </a:r>
          </a:p>
          <a:p>
            <a:pPr algn="l"/>
            <a:endParaRPr lang="en-GB" sz="1800" b="0" i="0" u="none" strike="noStrike" baseline="0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3002A-D27E-6DEF-29F6-A9DDC423037C}"/>
              </a:ext>
            </a:extLst>
          </p:cNvPr>
          <p:cNvSpPr txBox="1"/>
          <p:nvPr/>
        </p:nvSpPr>
        <p:spPr>
          <a:xfrm>
            <a:off x="6367670" y="762980"/>
            <a:ext cx="5221357" cy="424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Additional findings in tension pneumothorax</a:t>
            </a:r>
          </a:p>
          <a:p>
            <a:pPr algn="l"/>
            <a:r>
              <a:rPr lang="en-US" dirty="0"/>
              <a:t>Valvular mechanism: when air is sucked into the pleural space during inspiration but not expelled during expiration             ↑ pleural pressure         lung collapse and mediastinum shift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. </a:t>
            </a:r>
            <a:r>
              <a:rPr lang="en-US" dirty="0"/>
              <a:t>This will ↓ venous return and ↑ respiratory difficulty. 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Clinically: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Severe acute respiratory distress: cyanosis, restlessness, sweating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Distended neck veins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Hemodynamic instability (tachycardia, hypotension, pulsus paradoxus)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Secondary injuries (open or closed wounds).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C782EF7-8179-5F28-2346-3D438D019217}"/>
              </a:ext>
            </a:extLst>
          </p:cNvPr>
          <p:cNvSpPr/>
          <p:nvPr/>
        </p:nvSpPr>
        <p:spPr>
          <a:xfrm>
            <a:off x="7484165" y="1729409"/>
            <a:ext cx="477078" cy="20872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C448789-2FBF-09FF-CF64-F5EB251C2E27}"/>
              </a:ext>
            </a:extLst>
          </p:cNvPr>
          <p:cNvSpPr/>
          <p:nvPr/>
        </p:nvSpPr>
        <p:spPr>
          <a:xfrm>
            <a:off x="9674087" y="1729408"/>
            <a:ext cx="477078" cy="20872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9BBF52-15ED-08FE-F05A-1BD0DB0ED491}"/>
              </a:ext>
            </a:extLst>
          </p:cNvPr>
          <p:cNvSpPr txBox="1"/>
          <p:nvPr/>
        </p:nvSpPr>
        <p:spPr>
          <a:xfrm>
            <a:off x="4673876" y="5487409"/>
            <a:ext cx="691515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P-THORAX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leuritic pain, </a:t>
            </a:r>
            <a:r>
              <a:rPr lang="en-US" dirty="0">
                <a:solidFill>
                  <a:srgbClr val="FF0000"/>
                </a:solidFill>
              </a:rPr>
              <a:t>Tr</a:t>
            </a:r>
            <a:r>
              <a:rPr lang="en-US" dirty="0"/>
              <a:t>acheal deviation,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yperresonance,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nset sudden,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educed breath sounds (and dyspnea),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bsent fremitus, 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/>
              <a:t>-rays show collapse.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601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7B0F9-1C02-B2DB-FA3C-6403FD5D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46" y="74889"/>
            <a:ext cx="4602152" cy="706109"/>
          </a:xfrm>
        </p:spPr>
        <p:txBody>
          <a:bodyPr>
            <a:normAutofit/>
          </a:bodyPr>
          <a:lstStyle/>
          <a:p>
            <a:r>
              <a:rPr lang="en-US" sz="3200" b="1" dirty="0"/>
              <a:t>Tension pneumothorax</a:t>
            </a:r>
            <a:endParaRPr lang="en-GB" sz="3200" b="1" dirty="0"/>
          </a:p>
        </p:txBody>
      </p:sp>
      <p:pic>
        <p:nvPicPr>
          <p:cNvPr id="5" name="Picture 4" descr="X-ray of a person's chest">
            <a:extLst>
              <a:ext uri="{FF2B5EF4-FFF2-40B4-BE49-F238E27FC236}">
                <a16:creationId xmlns:a16="http://schemas.microsoft.com/office/drawing/2014/main" id="{27CB0BF4-6F4C-C16D-C239-B61F9180F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3468" y="780998"/>
            <a:ext cx="5060992" cy="52718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3B4CC-A2F1-9948-EB9B-78601735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171" y="4239022"/>
            <a:ext cx="4602152" cy="1463315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>
                <a:latin typeface="Corbel" panose="020B0503020204020204" pitchFamily="34" charset="0"/>
              </a:rPr>
              <a:t>Normally intrapleural pressure is negative</a:t>
            </a:r>
          </a:p>
          <a:p>
            <a:r>
              <a:rPr lang="en-US" b="0" i="0" u="none" strike="noStrike" baseline="0" dirty="0">
                <a:latin typeface="Corbel" panose="020B0503020204020204" pitchFamily="34" charset="0"/>
              </a:rPr>
              <a:t>In Pneumothorax, it becomes positive leading to </a:t>
            </a:r>
            <a:r>
              <a:rPr lang="en-GB" b="0" i="0" u="none" strike="noStrike" baseline="0" dirty="0">
                <a:latin typeface="Corbel" panose="020B0503020204020204" pitchFamily="34" charset="0"/>
              </a:rPr>
              <a:t>collapse of lung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D7179-4103-54DF-6A05-089A68B54D3F}"/>
              </a:ext>
            </a:extLst>
          </p:cNvPr>
          <p:cNvSpPr txBox="1"/>
          <p:nvPr/>
        </p:nvSpPr>
        <p:spPr>
          <a:xfrm>
            <a:off x="3211470" y="5852809"/>
            <a:ext cx="24929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litfl.com/searching-for-smau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9646D-BAE3-A6F0-2226-132F29271B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31" r="7599" b="4970"/>
          <a:stretch/>
        </p:blipFill>
        <p:spPr>
          <a:xfrm>
            <a:off x="7003574" y="427534"/>
            <a:ext cx="4444715" cy="3657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4F71E-9879-E4E5-BDEC-14F697767193}"/>
              </a:ext>
            </a:extLst>
          </p:cNvPr>
          <p:cNvSpPr txBox="1"/>
          <p:nvPr/>
        </p:nvSpPr>
        <p:spPr>
          <a:xfrm>
            <a:off x="6748669" y="5420070"/>
            <a:ext cx="4799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In cases of tension pneumothorax, immediate decompression is a priority and should not be delayed by imaging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632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C1CCC2-3A8B-8AB7-0AF1-AAD6F704F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819" y="311254"/>
            <a:ext cx="11054995" cy="62354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D6078-44F7-5B92-3DAD-88E51052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405" y="5954333"/>
            <a:ext cx="10058400" cy="1371600"/>
          </a:xfrm>
        </p:spPr>
        <p:txBody>
          <a:bodyPr/>
          <a:lstStyle/>
          <a:p>
            <a:r>
              <a:rPr lang="en-US" dirty="0"/>
              <a:t>Management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357CB-2261-5033-0C12-7D2B3B577E3E}"/>
              </a:ext>
            </a:extLst>
          </p:cNvPr>
          <p:cNvSpPr txBox="1"/>
          <p:nvPr/>
        </p:nvSpPr>
        <p:spPr>
          <a:xfrm>
            <a:off x="863029" y="6382341"/>
            <a:ext cx="9041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Kumar : </a:t>
            </a:r>
            <a:r>
              <a:rPr lang="en-GB" b="1" dirty="0"/>
              <a:t>974 Respiratory disease</a:t>
            </a:r>
          </a:p>
        </p:txBody>
      </p:sp>
    </p:spTree>
    <p:extLst>
      <p:ext uri="{BB962C8B-B14F-4D97-AF65-F5344CB8AC3E}">
        <p14:creationId xmlns:p14="http://schemas.microsoft.com/office/powerpoint/2010/main" val="2839864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F7FCF-268A-ED5D-8317-06A7BE9C7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1" r="7772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2ECC6-2009-A90B-DD04-AC506AD8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GB" sz="4000" b="1">
                <a:latin typeface="Calibri-Bold"/>
              </a:rPr>
              <a:t>Management of Pneumothox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0CFAE-0D95-C324-702B-4EC21A6D5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0" u="none" strike="noStrike" baseline="0">
                <a:latin typeface="Corbel-Bold"/>
              </a:rPr>
              <a:t>Small Pneumothorax: </a:t>
            </a:r>
            <a:r>
              <a:rPr lang="en-US" b="0" i="0" u="none" strike="noStrike" baseline="0">
                <a:latin typeface="Corbel" panose="020B0503020204020204" pitchFamily="34" charset="0"/>
              </a:rPr>
              <a:t>&lt; 20% of radiographic volume ( Best seen in expiratory film)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0" i="0" u="none" strike="noStrike" baseline="0">
                <a:latin typeface="Corbel" panose="020B0503020204020204" pitchFamily="34" charset="0"/>
              </a:rPr>
              <a:t> minimal symptoms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u="none" strike="noStrike" baseline="0">
                <a:latin typeface="Corbel" panose="020B0503020204020204" pitchFamily="34" charset="0"/>
              </a:rPr>
              <a:t>Observe 2 weeks until air is reabsorbed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 i="0" u="none" strike="noStrike" baseline="0">
                <a:latin typeface="Corbel" panose="020B0503020204020204" pitchFamily="34" charset="0"/>
              </a:rPr>
              <a:t> resume normal activity but avoid </a:t>
            </a:r>
            <a:r>
              <a:rPr lang="en-GB" b="0" i="0" u="none" strike="noStrike" baseline="0">
                <a:latin typeface="Corbel" panose="020B0503020204020204" pitchFamily="34" charset="0"/>
              </a:rPr>
              <a:t>strenuous exercise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CDBB2-DEE2-6FE2-FA29-E0B86A1ED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44517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746CF-304B-6A07-C7F4-FDC7A94D0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8" r="10919" b="-1"/>
          <a:stretch/>
        </p:blipFill>
        <p:spPr>
          <a:xfrm>
            <a:off x="572091" y="264242"/>
            <a:ext cx="5522976" cy="63402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5EE68-79C9-5B70-D0DA-7D2D88F5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GB" sz="3700" b="1">
                <a:latin typeface="Corbel-Bold"/>
              </a:rPr>
              <a:t>Moderate Pneumothorax</a:t>
            </a:r>
            <a:br>
              <a:rPr lang="en-GB" sz="3700" b="1">
                <a:latin typeface="Corbel-Bold"/>
              </a:rPr>
            </a:br>
            <a:endParaRPr lang="en-GB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CB300-0811-1620-1BBC-C61F85D48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0" i="0" u="none" strike="noStrike" baseline="0">
                <a:latin typeface="Corbel" panose="020B0503020204020204" pitchFamily="34" charset="0"/>
              </a:rPr>
              <a:t>When there is 20-50% of radiographic volume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b="0" i="0" u="none" strike="noStrike" baseline="0">
                <a:latin typeface="Corbel" panose="020B0503020204020204" pitchFamily="34" charset="0"/>
              </a:rPr>
              <a:t> Aspirate air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5B085-9C27-FDC7-9265-5C1E9B37F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8" y="253548"/>
            <a:ext cx="5908423" cy="63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diagram">
            <a:extLst>
              <a:ext uri="{FF2B5EF4-FFF2-40B4-BE49-F238E27FC236}">
                <a16:creationId xmlns:a16="http://schemas.microsoft.com/office/drawing/2014/main" id="{049EC26A-7418-2698-868E-88D48FB42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29" r="26231" b="2"/>
          <a:stretch/>
        </p:blipFill>
        <p:spPr>
          <a:xfrm>
            <a:off x="-94925" y="-17857"/>
            <a:ext cx="6392647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2FCC2-3688-F1F9-C345-412FD98C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701014"/>
          </a:xfrm>
        </p:spPr>
        <p:txBody>
          <a:bodyPr>
            <a:normAutofit/>
          </a:bodyPr>
          <a:lstStyle/>
          <a:p>
            <a:r>
              <a:rPr lang="en-US" sz="4000" dirty="0"/>
              <a:t>Introduction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EA403-BA1E-AEF4-F965-A7AA32C8E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725" y="1481871"/>
            <a:ext cx="4960586" cy="4844285"/>
          </a:xfrm>
        </p:spPr>
        <p:txBody>
          <a:bodyPr>
            <a:norm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Pleura</a:t>
            </a:r>
            <a:r>
              <a:rPr lang="en-US" dirty="0">
                <a:latin typeface="Corbel" panose="020B0503020204020204" pitchFamily="34" charset="0"/>
              </a:rPr>
              <a:t> : a </a:t>
            </a:r>
            <a:r>
              <a:rPr lang="en-US" b="0" i="0" u="none" strike="noStrike" baseline="0" dirty="0">
                <a:latin typeface="Corbel" panose="020B0503020204020204" pitchFamily="34" charset="0"/>
              </a:rPr>
              <a:t>layer of connective tissue covered by </a:t>
            </a:r>
            <a:r>
              <a:rPr lang="en-GB" b="0" i="0" u="none" strike="noStrike" baseline="0" dirty="0">
                <a:latin typeface="Corbel" panose="020B0503020204020204" pitchFamily="34" charset="0"/>
              </a:rPr>
              <a:t>simple squamous epithelium.</a:t>
            </a:r>
          </a:p>
          <a:p>
            <a:r>
              <a:rPr lang="en-US" b="1" i="0" u="none" strike="noStrike" baseline="0" dirty="0">
                <a:latin typeface="Corbel" panose="020B0503020204020204" pitchFamily="34" charset="0"/>
              </a:rPr>
              <a:t>Two layers</a:t>
            </a:r>
            <a:r>
              <a:rPr lang="en-US" b="0" i="0" u="none" strike="noStrike" baseline="0" dirty="0">
                <a:latin typeface="Corbel" panose="020B0503020204020204" pitchFamily="34" charset="0"/>
              </a:rPr>
              <a:t>:  visceral (cover the lungs surface)  and parietal pleura (lines </a:t>
            </a:r>
            <a:r>
              <a:rPr lang="en-GB" sz="1800" b="0" i="0" u="none" strike="noStrike" baseline="0" dirty="0">
                <a:latin typeface="Corbel" panose="020B0503020204020204" pitchFamily="34" charset="0"/>
              </a:rPr>
              <a:t>thorax)</a:t>
            </a:r>
            <a:r>
              <a:rPr lang="en-GB" sz="1800" b="0" i="0" u="none" strike="noStrike" baseline="0" dirty="0">
                <a:solidFill>
                  <a:srgbClr val="FFFFFF"/>
                </a:solidFill>
                <a:latin typeface="Corbel" panose="020B0503020204020204" pitchFamily="34" charset="0"/>
              </a:rPr>
              <a:t>.</a:t>
            </a:r>
            <a:r>
              <a:rPr lang="en-US" b="0" i="0" u="none" strike="noStrike" baseline="0" dirty="0">
                <a:latin typeface="Corbel" panose="020B0503020204020204" pitchFamily="34" charset="0"/>
              </a:rPr>
              <a:t>.</a:t>
            </a:r>
          </a:p>
          <a:p>
            <a:pPr algn="l"/>
            <a:r>
              <a:rPr lang="en-GB" dirty="0">
                <a:latin typeface="Corbel" panose="020B0503020204020204" pitchFamily="34" charset="0"/>
              </a:rPr>
              <a:t>Normal intrapleural pressure is </a:t>
            </a:r>
            <a:r>
              <a:rPr lang="en-GB" b="1" dirty="0">
                <a:solidFill>
                  <a:srgbClr val="FF0000"/>
                </a:solidFill>
                <a:latin typeface="Corbel" panose="020B0503020204020204" pitchFamily="34" charset="0"/>
              </a:rPr>
              <a:t>negative.</a:t>
            </a:r>
          </a:p>
          <a:p>
            <a:pPr algn="l"/>
            <a:r>
              <a:rPr lang="en-US" b="1" dirty="0">
                <a:latin typeface="Corbel" panose="020B0503020204020204" pitchFamily="34" charset="0"/>
              </a:rPr>
              <a:t>Pleural fluid</a:t>
            </a:r>
            <a:r>
              <a:rPr lang="en-US" dirty="0">
                <a:latin typeface="Corbel" panose="020B0503020204020204" pitchFamily="34" charset="0"/>
              </a:rPr>
              <a:t>: small lubricating fluid (5-10 ml ) between the visceral and parietal </a:t>
            </a:r>
            <a:r>
              <a:rPr lang="en-GB" dirty="0">
                <a:latin typeface="Corbel" panose="020B0503020204020204" pitchFamily="34" charset="0"/>
              </a:rPr>
              <a:t>pleura.</a:t>
            </a:r>
          </a:p>
          <a:p>
            <a:pPr algn="l"/>
            <a:r>
              <a:rPr lang="en-US" b="1" dirty="0">
                <a:latin typeface="Corbel" panose="020B0503020204020204" pitchFamily="34" charset="0"/>
              </a:rPr>
              <a:t>Pleurisy</a:t>
            </a:r>
            <a:r>
              <a:rPr lang="en-GB" dirty="0">
                <a:latin typeface="Corbel" panose="020B0503020204020204" pitchFamily="34" charset="0"/>
              </a:rPr>
              <a:t>: a sharp localized pain worse on deep inspiration</a:t>
            </a:r>
          </a:p>
          <a:p>
            <a:pPr algn="l"/>
            <a:r>
              <a:rPr lang="en-GB" b="1" dirty="0">
                <a:latin typeface="Corbel" panose="020B0503020204020204" pitchFamily="34" charset="0"/>
              </a:rPr>
              <a:t>Empyema</a:t>
            </a:r>
            <a:r>
              <a:rPr lang="en-GB" dirty="0">
                <a:latin typeface="Corbel" panose="020B0503020204020204" pitchFamily="34" charset="0"/>
              </a:rPr>
              <a:t>: accumulation of pus </a:t>
            </a:r>
          </a:p>
          <a:p>
            <a:pPr algn="l"/>
            <a:r>
              <a:rPr lang="en-GB" b="1" dirty="0">
                <a:latin typeface="Corbel" panose="020B0503020204020204" pitchFamily="34" charset="0"/>
              </a:rPr>
              <a:t>Haemothorax</a:t>
            </a:r>
            <a:r>
              <a:rPr lang="en-GB" dirty="0">
                <a:latin typeface="Corbel" panose="020B0503020204020204" pitchFamily="34" charset="0"/>
              </a:rPr>
              <a:t>: accumulation of blood</a:t>
            </a:r>
          </a:p>
          <a:p>
            <a:pPr algn="l"/>
            <a:r>
              <a:rPr lang="en-GB" sz="1900" b="1" dirty="0">
                <a:latin typeface="Corbel" panose="020B0503020204020204" pitchFamily="34" charset="0"/>
              </a:rPr>
              <a:t>Chylothorax:  milky </a:t>
            </a:r>
            <a:r>
              <a:rPr lang="en-US" dirty="0">
                <a:latin typeface="Corbel" panose="020B0503020204020204" pitchFamily="34" charset="0"/>
              </a:rPr>
              <a:t>accumulation of lymph in the pleural space, leakage from the thoracic duct following trauma or carcinoma</a:t>
            </a:r>
            <a:r>
              <a:rPr lang="en-GB" dirty="0">
                <a:latin typeface="Corbel" panose="020B0503020204020204" pitchFamily="34" charset="0"/>
              </a:rPr>
              <a:t>.</a:t>
            </a:r>
          </a:p>
          <a:p>
            <a:pPr algn="l"/>
            <a:endParaRPr lang="en-GB" dirty="0">
              <a:latin typeface="Corbel" panose="020B0503020204020204" pitchFamily="34" charset="0"/>
            </a:endParaRPr>
          </a:p>
          <a:p>
            <a:pPr algn="l"/>
            <a:endParaRPr lang="en-GB" dirty="0">
              <a:latin typeface="Corbel" panose="020B0503020204020204" pitchFamily="34" charset="0"/>
            </a:endParaRPr>
          </a:p>
          <a:p>
            <a:pPr algn="l"/>
            <a:endParaRPr lang="en-GB" dirty="0">
              <a:latin typeface="Corbel" panose="020B0503020204020204" pitchFamily="34" charset="0"/>
            </a:endParaRPr>
          </a:p>
          <a:p>
            <a:pPr algn="l"/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297B42-657D-A2E7-5D96-6A35BB2D096A}"/>
              </a:ext>
            </a:extLst>
          </p:cNvPr>
          <p:cNvSpPr txBox="1"/>
          <p:nvPr/>
        </p:nvSpPr>
        <p:spPr>
          <a:xfrm>
            <a:off x="3899677" y="6657945"/>
            <a:ext cx="24929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www.academycasemanagement.org/httpwww-academycasemanagement-orgnews-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958045-AD91-CF5F-8A7D-12C949243C49}"/>
              </a:ext>
            </a:extLst>
          </p:cNvPr>
          <p:cNvCxnSpPr>
            <a:cxnSpLocks/>
          </p:cNvCxnSpPr>
          <p:nvPr/>
        </p:nvCxnSpPr>
        <p:spPr>
          <a:xfrm flipV="1">
            <a:off x="3899677" y="1167319"/>
            <a:ext cx="1125033" cy="846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39D38A-DAFD-94EE-08A3-3047A79F5849}"/>
              </a:ext>
            </a:extLst>
          </p:cNvPr>
          <p:cNvSpPr txBox="1"/>
          <p:nvPr/>
        </p:nvSpPr>
        <p:spPr>
          <a:xfrm>
            <a:off x="2947696" y="1967791"/>
            <a:ext cx="6130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latin typeface="Corbel" panose="020B0503020204020204" pitchFamily="34" charset="0"/>
              </a:rPr>
              <a:t>visceral</a:t>
            </a:r>
            <a:endParaRPr lang="en-GB" b="1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6C6854-43DC-B7AE-7D3F-DAFE816988D5}"/>
              </a:ext>
            </a:extLst>
          </p:cNvPr>
          <p:cNvCxnSpPr>
            <a:cxnSpLocks/>
          </p:cNvCxnSpPr>
          <p:nvPr/>
        </p:nvCxnSpPr>
        <p:spPr>
          <a:xfrm flipV="1">
            <a:off x="3987872" y="1717458"/>
            <a:ext cx="1822511" cy="1412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8550D93-90DA-327F-89C3-611DB1AFD676}"/>
              </a:ext>
            </a:extLst>
          </p:cNvPr>
          <p:cNvSpPr txBox="1"/>
          <p:nvPr/>
        </p:nvSpPr>
        <p:spPr>
          <a:xfrm>
            <a:off x="3170330" y="3066569"/>
            <a:ext cx="2297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latin typeface="Corbel" panose="020B0503020204020204" pitchFamily="34" charset="0"/>
              </a:rPr>
              <a:t>parietal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25253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13F5-EBF4-3932-B658-636B02A3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GB" sz="3700" b="1" dirty="0">
                <a:latin typeface="Corbel-Bold"/>
              </a:rPr>
              <a:t>Management </a:t>
            </a:r>
            <a:br>
              <a:rPr lang="en-GB" sz="3700" b="1" dirty="0">
                <a:latin typeface="Corbel-Bold"/>
              </a:rPr>
            </a:br>
            <a:r>
              <a:rPr lang="en-GB" sz="3700" b="1" dirty="0">
                <a:latin typeface="Corbel-Bold"/>
              </a:rPr>
              <a:t>Large Pneumothorax</a:t>
            </a:r>
            <a:br>
              <a:rPr lang="en-GB" sz="3700" b="1" dirty="0">
                <a:latin typeface="Corbel-Bold"/>
              </a:rPr>
            </a:br>
            <a:endParaRPr lang="en-GB" sz="3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B5346-5637-D8D8-8527-99007B74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72" y="1206900"/>
            <a:ext cx="4350805" cy="44623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023CC-AF1C-BA5F-782D-58BBC0C2E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236304"/>
            <a:ext cx="4957554" cy="37987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u="none" strike="noStrike" baseline="0" dirty="0">
                <a:latin typeface="Wingdings-Regular"/>
              </a:rPr>
              <a:t>§ </a:t>
            </a:r>
            <a:r>
              <a:rPr lang="en-US" b="1" i="0" u="none" strike="noStrike" baseline="0" dirty="0">
                <a:latin typeface="Corbel" panose="020B0503020204020204" pitchFamily="34" charset="0"/>
              </a:rPr>
              <a:t>When more than 50% of the radiographic volume and it</a:t>
            </a:r>
          </a:p>
          <a:p>
            <a:pPr>
              <a:lnSpc>
                <a:spcPct val="90000"/>
              </a:lnSpc>
            </a:pPr>
            <a:r>
              <a:rPr lang="en-US" b="1" i="0" u="none" strike="noStrike" baseline="0" dirty="0">
                <a:latin typeface="Corbel" panose="020B0503020204020204" pitchFamily="34" charset="0"/>
              </a:rPr>
              <a:t>causes shift of trachea and mediastinum</a:t>
            </a:r>
          </a:p>
          <a:p>
            <a:pPr>
              <a:lnSpc>
                <a:spcPct val="90000"/>
              </a:lnSpc>
            </a:pPr>
            <a:r>
              <a:rPr lang="en-GB" b="1" i="0" u="none" strike="noStrike" baseline="0" dirty="0">
                <a:latin typeface="Wingdings-Regular"/>
              </a:rPr>
              <a:t>§ </a:t>
            </a:r>
            <a:r>
              <a:rPr lang="en-GB" b="1" i="0" u="none" strike="noStrike" baseline="0" dirty="0">
                <a:latin typeface="Corbel" panose="020B0503020204020204" pitchFamily="34" charset="0"/>
              </a:rPr>
              <a:t>Aspirate air</a:t>
            </a:r>
          </a:p>
          <a:p>
            <a:pPr>
              <a:lnSpc>
                <a:spcPct val="90000"/>
              </a:lnSpc>
            </a:pPr>
            <a:r>
              <a:rPr lang="en-US" b="1" i="0" u="none" strike="noStrike" baseline="0" dirty="0">
                <a:latin typeface="Wingdings-Regular"/>
              </a:rPr>
              <a:t>§ </a:t>
            </a:r>
            <a:r>
              <a:rPr lang="en-US" b="1" i="0" u="none" strike="noStrike" baseline="0" dirty="0">
                <a:latin typeface="Corbel" panose="020B0503020204020204" pitchFamily="34" charset="0"/>
              </a:rPr>
              <a:t>If reoccurrence, insert intercostal drainage tube with under water seal for 2-3 days</a:t>
            </a:r>
          </a:p>
          <a:p>
            <a:pPr>
              <a:lnSpc>
                <a:spcPct val="90000"/>
              </a:lnSpc>
            </a:pPr>
            <a:r>
              <a:rPr lang="en-US" b="1" i="0" u="none" strike="noStrike" baseline="0" dirty="0">
                <a:latin typeface="Wingdings-Regular"/>
              </a:rPr>
              <a:t>§ </a:t>
            </a:r>
            <a:r>
              <a:rPr lang="en-US" b="1" i="0" u="none" strike="noStrike" baseline="0" dirty="0">
                <a:latin typeface="Corbel" panose="020B0503020204020204" pitchFamily="34" charset="0"/>
              </a:rPr>
              <a:t>Look for </a:t>
            </a:r>
            <a:r>
              <a:rPr lang="en-US" b="1" i="0" u="none" strike="noStrike" baseline="0" dirty="0" err="1">
                <a:latin typeface="Corbel" panose="020B0503020204020204" pitchFamily="34" charset="0"/>
              </a:rPr>
              <a:t>reexpansion</a:t>
            </a:r>
            <a:r>
              <a:rPr lang="en-US" b="1" i="0" u="none" strike="noStrike" baseline="0" dirty="0">
                <a:latin typeface="Corbel" panose="020B0503020204020204" pitchFamily="34" charset="0"/>
              </a:rPr>
              <a:t> (tube not bubbling) and remove tube and do X-ray chest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13D66-0480-C6E2-D15E-88846F1C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72" y="1188735"/>
            <a:ext cx="4350806" cy="448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6DFE2-0A99-9937-B651-E739900CC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083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F2751-8BC8-2B2E-1B05-FA7A6D08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GB" sz="3400" b="1">
                <a:latin typeface="Corbel-Bold"/>
              </a:rPr>
              <a:t>Management of Tension Pneumothorax</a:t>
            </a:r>
            <a:br>
              <a:rPr lang="en-GB" sz="3400" b="1">
                <a:latin typeface="Corbel-Bold"/>
              </a:rPr>
            </a:br>
            <a:endParaRPr lang="en-GB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B4AED-2B17-6C91-1950-6DB36D7C9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347" y="2161232"/>
            <a:ext cx="4602152" cy="3557805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>
                <a:latin typeface="Corbel" panose="020B0503020204020204" pitchFamily="34" charset="0"/>
              </a:rPr>
              <a:t>Causes collapse of lung and shifting of trachea and </a:t>
            </a:r>
            <a:r>
              <a:rPr lang="en-GB" b="0" i="0" u="none" strike="noStrike" baseline="0" dirty="0">
                <a:latin typeface="Corbel" panose="020B0503020204020204" pitchFamily="34" charset="0"/>
              </a:rPr>
              <a:t>mediastinum to opposite side.</a:t>
            </a:r>
          </a:p>
          <a:p>
            <a:r>
              <a:rPr lang="en-GB" b="0" i="0" u="none" strike="noStrike" baseline="0" dirty="0">
                <a:latin typeface="Wingdings-Regular"/>
              </a:rPr>
              <a:t>§ </a:t>
            </a:r>
            <a:r>
              <a:rPr lang="en-GB" b="0" i="0" u="none" strike="noStrike" baseline="0" dirty="0">
                <a:latin typeface="Corbel" panose="020B0503020204020204" pitchFamily="34" charset="0"/>
              </a:rPr>
              <a:t>Aspirate air till preparing drain</a:t>
            </a:r>
          </a:p>
          <a:p>
            <a:r>
              <a:rPr lang="en-US" b="0" i="0" u="none" strike="noStrike" baseline="0" dirty="0">
                <a:latin typeface="Wingdings-Regular"/>
              </a:rPr>
              <a:t>§ </a:t>
            </a:r>
            <a:r>
              <a:rPr lang="en-US" b="0" i="0" u="none" strike="noStrike" baseline="0" dirty="0">
                <a:latin typeface="Corbel" panose="020B0503020204020204" pitchFamily="34" charset="0"/>
              </a:rPr>
              <a:t>insert intercostal drainage tube with under water seal for 2-3 days</a:t>
            </a:r>
          </a:p>
          <a:p>
            <a:r>
              <a:rPr lang="en-US" b="0" i="0" u="none" strike="noStrike" baseline="0" dirty="0">
                <a:latin typeface="Wingdings-Regular"/>
              </a:rPr>
              <a:t>§ </a:t>
            </a:r>
            <a:r>
              <a:rPr lang="en-US" b="0" i="0" u="none" strike="noStrike" baseline="0" dirty="0">
                <a:latin typeface="Corbel" panose="020B0503020204020204" pitchFamily="34" charset="0"/>
              </a:rPr>
              <a:t>Look for </a:t>
            </a:r>
            <a:r>
              <a:rPr lang="en-US" b="0" i="0" u="none" strike="noStrike" baseline="0" dirty="0" err="1">
                <a:latin typeface="Corbel" panose="020B0503020204020204" pitchFamily="34" charset="0"/>
              </a:rPr>
              <a:t>reexpansion</a:t>
            </a:r>
            <a:r>
              <a:rPr lang="en-US" b="0" i="0" u="none" strike="noStrike" baseline="0" dirty="0">
                <a:latin typeface="Corbel" panose="020B0503020204020204" pitchFamily="34" charset="0"/>
              </a:rPr>
              <a:t> (tube not bubbling) and remove tube and do X-ray chest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D77BD-F908-6470-3DD5-08CC5513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8" y="276766"/>
            <a:ext cx="5835482" cy="63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A62E-3FDB-AA0B-958F-8DB86BA0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008" y="642594"/>
            <a:ext cx="5738191" cy="381136"/>
          </a:xfrm>
        </p:spPr>
        <p:txBody>
          <a:bodyPr>
            <a:normAutofit fontScale="90000"/>
          </a:bodyPr>
          <a:lstStyle/>
          <a:p>
            <a:r>
              <a:rPr lang="en-GB" b="1" i="0" dirty="0">
                <a:solidFill>
                  <a:schemeClr val="tx1"/>
                </a:solidFill>
                <a:effectLst/>
                <a:latin typeface="Lato" panose="020F0502020204030203" pitchFamily="34" charset="0"/>
              </a:rPr>
              <a:t>Safe Triangle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DA8503-16F9-7BF5-0EF4-92EF9B64D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895" y="374029"/>
            <a:ext cx="4631722" cy="551987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83CEC-4CC8-BEC4-D487-EC376DB4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094" y="1252331"/>
            <a:ext cx="3436039" cy="2433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CEE03-C0FD-22B9-1BD8-F89C16BF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133" y="2212171"/>
            <a:ext cx="3261972" cy="2433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B0152-281B-F94A-F0C9-FA19156E2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093" y="3685988"/>
            <a:ext cx="3436040" cy="22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2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3335-0632-9C0C-A4ED-67B00CD7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423D16-178A-7F82-96F8-A276F6EE3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853" y="350507"/>
            <a:ext cx="6678203" cy="6214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E96AA-A342-9441-8582-F3964EAC9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813" y="292814"/>
            <a:ext cx="4973228" cy="6153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80884-954C-0934-3949-D2E69BD75866}"/>
              </a:ext>
            </a:extLst>
          </p:cNvPr>
          <p:cNvSpPr txBox="1"/>
          <p:nvPr/>
        </p:nvSpPr>
        <p:spPr>
          <a:xfrm>
            <a:off x="8076344" y="6030740"/>
            <a:ext cx="3048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 Rocket® Pleural Vent™</a:t>
            </a:r>
          </a:p>
        </p:txBody>
      </p:sp>
    </p:spTree>
    <p:extLst>
      <p:ext uri="{BB962C8B-B14F-4D97-AF65-F5344CB8AC3E}">
        <p14:creationId xmlns:p14="http://schemas.microsoft.com/office/powerpoint/2010/main" val="2298760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A5F3-DAAB-B70A-29B7-91C04D02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Discharge advice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3BB77-9BDC-A3B8-11A6-022B9455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79" y="2103120"/>
            <a:ext cx="11116637" cy="3849624"/>
          </a:xfrm>
        </p:spPr>
        <p:txBody>
          <a:bodyPr>
            <a:normAutofit/>
          </a:bodyPr>
          <a:lstStyle/>
          <a:p>
            <a:r>
              <a:rPr lang="en-US" b="1" dirty="0"/>
              <a:t>Smoking: </a:t>
            </a:r>
            <a:r>
              <a:rPr lang="en-US" dirty="0"/>
              <a:t>avoid smoking to reduce the risk of further episodes - the lifetime risk smoking men is around 10% compared with around 0.1% in non-smoking men</a:t>
            </a:r>
          </a:p>
          <a:p>
            <a:endParaRPr lang="en-US" dirty="0"/>
          </a:p>
          <a:p>
            <a:r>
              <a:rPr lang="en-US" b="1" dirty="0"/>
              <a:t>Fitness to fly: </a:t>
            </a:r>
            <a:r>
              <a:rPr lang="en-US" dirty="0"/>
              <a:t>1 week post check x-ray</a:t>
            </a:r>
          </a:p>
          <a:p>
            <a:endParaRPr lang="en-US" dirty="0"/>
          </a:p>
          <a:p>
            <a:r>
              <a:rPr lang="en-US" b="1" dirty="0"/>
              <a:t>Scuba diving: </a:t>
            </a:r>
          </a:p>
          <a:p>
            <a:r>
              <a:rPr lang="en-US" dirty="0"/>
              <a:t>the BTS guidelines state: 'Diving should be permanently avoided unless the patient has undergone bilateral surgical pleurectomy and has normal lung function and chest CT scan postoperatively.'</a:t>
            </a:r>
          </a:p>
        </p:txBody>
      </p:sp>
    </p:spTree>
    <p:extLst>
      <p:ext uri="{BB962C8B-B14F-4D97-AF65-F5344CB8AC3E}">
        <p14:creationId xmlns:p14="http://schemas.microsoft.com/office/powerpoint/2010/main" val="810031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2F0C-E1EE-97C7-D717-D06061DB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20" y="622045"/>
            <a:ext cx="10058400" cy="13716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09A9-173C-88C4-021E-571D28618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63" y="2216136"/>
            <a:ext cx="10058400" cy="384962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https://youtu.be/J1n2mJ00xKs</a:t>
            </a:r>
            <a:endParaRPr lang="en-US" dirty="0"/>
          </a:p>
          <a:p>
            <a:r>
              <a:rPr lang="en-US" dirty="0">
                <a:hlinkClick r:id="rId3"/>
              </a:rPr>
              <a:t>https://youtu.be/M4D0I45_mQ0</a:t>
            </a:r>
            <a:endParaRPr lang="en-US" dirty="0"/>
          </a:p>
          <a:p>
            <a:r>
              <a:rPr lang="en-US" dirty="0">
                <a:hlinkClick r:id="rId4"/>
              </a:rPr>
              <a:t>https://youtu.be/Bt0axpDlTd8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0B92-2092-4074-94EE-31EFCCB7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59" y="381337"/>
            <a:ext cx="10058400" cy="747667"/>
          </a:xfrm>
        </p:spPr>
        <p:txBody>
          <a:bodyPr>
            <a:normAutofit fontScale="90000"/>
          </a:bodyPr>
          <a:lstStyle/>
          <a:p>
            <a:r>
              <a:rPr lang="en-US" dirty="0"/>
              <a:t>Pleurisy: </a:t>
            </a:r>
            <a:r>
              <a:rPr lang="en-US" b="1" dirty="0"/>
              <a:t>Aetiology</a:t>
            </a:r>
            <a:endParaRPr lang="en-GB" dirty="0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68DF094-77B9-3A89-7DE7-D98DEB06A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970717"/>
              </p:ext>
            </p:extLst>
          </p:nvPr>
        </p:nvGraphicFramePr>
        <p:xfrm>
          <a:off x="321807" y="972343"/>
          <a:ext cx="5738325" cy="550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AA2DE3B-2704-8FBD-75A9-9EF99C2B93D2}"/>
              </a:ext>
            </a:extLst>
          </p:cNvPr>
          <p:cNvSpPr txBox="1"/>
          <p:nvPr/>
        </p:nvSpPr>
        <p:spPr>
          <a:xfrm>
            <a:off x="7402285" y="972343"/>
            <a:ext cx="40401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Cardiac conditions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Myocardial infarction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Aortic dissection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Cardiac surgery</a:t>
            </a:r>
          </a:p>
          <a:p>
            <a:endParaRPr lang="en-GB" b="1" dirty="0"/>
          </a:p>
          <a:p>
            <a:r>
              <a:rPr lang="en-GB" b="1" dirty="0"/>
              <a:t>Drugs</a:t>
            </a:r>
          </a:p>
          <a:p>
            <a:r>
              <a:rPr lang="en-GB" dirty="0"/>
              <a:t>Amiodarone, bleomycin, methotrexate</a:t>
            </a:r>
          </a:p>
          <a:p>
            <a:r>
              <a:rPr lang="en-GB" dirty="0"/>
              <a:t>Isoniazid, procainamide, hydralazine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4225E-FBD8-D572-BC7E-B27F698D7043}"/>
              </a:ext>
            </a:extLst>
          </p:cNvPr>
          <p:cNvSpPr txBox="1"/>
          <p:nvPr/>
        </p:nvSpPr>
        <p:spPr>
          <a:xfrm>
            <a:off x="6328882" y="3577334"/>
            <a:ext cx="5276746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i="0" u="none" strike="noStrike" baseline="0" dirty="0">
                <a:latin typeface="Calibri-Bold"/>
              </a:rPr>
              <a:t>Bornholm Disease: </a:t>
            </a:r>
            <a:r>
              <a:rPr lang="en-GB" sz="1800" b="0" i="1" u="none" strike="noStrike" baseline="0" dirty="0">
                <a:latin typeface="HelveticaNeueLTStd-BdIt"/>
              </a:rPr>
              <a:t>Epidemic myalgia</a:t>
            </a:r>
            <a:endParaRPr lang="en-GB" sz="1800" b="1" i="0" u="none" strike="noStrike" baseline="0" dirty="0">
              <a:latin typeface="Calibri-Bold"/>
            </a:endParaRPr>
          </a:p>
          <a:p>
            <a:pPr algn="l"/>
            <a:endParaRPr lang="en-GB" b="1" dirty="0">
              <a:latin typeface="Calibri-Bold"/>
            </a:endParaRPr>
          </a:p>
          <a:p>
            <a:pPr algn="l"/>
            <a:r>
              <a:rPr lang="en-GB" b="1" dirty="0">
                <a:latin typeface="Calibri-Bold"/>
              </a:rPr>
              <a:t>A self-limiting disorder characterised by </a:t>
            </a:r>
            <a:r>
              <a:rPr lang="en-US" sz="1800" b="0" i="0" u="none" strike="noStrike" baseline="0" dirty="0">
                <a:latin typeface="Corbel" panose="020B0503020204020204" pitchFamily="34" charset="0"/>
              </a:rPr>
              <a:t>upper RTI due to coxsackie B virus in young adults, followed by</a:t>
            </a:r>
          </a:p>
          <a:p>
            <a:pPr algn="l"/>
            <a:r>
              <a:rPr lang="en-US" sz="1800" b="0" i="0" u="none" strike="noStrike" baseline="0" dirty="0">
                <a:latin typeface="Corbel" panose="020B0503020204020204" pitchFamily="34" charset="0"/>
              </a:rPr>
              <a:t>Pleuritic chest pain, and upper abdominal pain </a:t>
            </a:r>
            <a:r>
              <a:rPr lang="en-GB" sz="1800" b="0" i="0" u="none" strike="noStrike" baseline="0" dirty="0">
                <a:latin typeface="Corbel" panose="020B0503020204020204" pitchFamily="34" charset="0"/>
              </a:rPr>
              <a:t>with tender muscles.</a:t>
            </a:r>
          </a:p>
          <a:p>
            <a:pPr algn="l"/>
            <a:r>
              <a:rPr lang="en-GB" sz="1800" b="0" i="0" u="none" strike="noStrike" baseline="0" dirty="0">
                <a:latin typeface="Wingdings-Regular"/>
              </a:rPr>
              <a:t>§ </a:t>
            </a:r>
            <a:r>
              <a:rPr lang="en-GB" sz="1800" b="0" i="0" u="none" strike="noStrike" baseline="0" dirty="0">
                <a:latin typeface="Corbel" panose="020B0503020204020204" pitchFamily="34" charset="0"/>
              </a:rPr>
              <a:t>X-ray chest is normal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49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4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98671-E642-0A30-F416-C1BEA5D9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chemeClr val="bg1"/>
                </a:solidFill>
              </a:rPr>
              <a:t>Pleurisy: Clinical feature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90341-D7EB-CB66-87CC-BB6C9F10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461" y="4708186"/>
            <a:ext cx="3568148" cy="99222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0" u="none" strike="noStrike" spc="8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Pleural rub: is heard on deep inspiration on auscultation.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sound of inflamed pleural layers rubbing together during inspiration and expiration)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1400" b="1" i="0" u="none" strike="noStrike" spc="8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y2mate.com - Pleural Friction Rub Lung Breath Sounds Abnormal_1080p">
            <a:hlinkClick r:id="" action="ppaction://media"/>
            <a:extLst>
              <a:ext uri="{FF2B5EF4-FFF2-40B4-BE49-F238E27FC236}">
                <a16:creationId xmlns:a16="http://schemas.microsoft.com/office/drawing/2014/main" id="{97AB5236-56A9-C3A1-D0B1-B21AA0ED4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3565" y="345129"/>
            <a:ext cx="6202238" cy="348875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9D440-7138-567C-AEBD-C759380EC57E}"/>
              </a:ext>
            </a:extLst>
          </p:cNvPr>
          <p:cNvSpPr txBox="1"/>
          <p:nvPr/>
        </p:nvSpPr>
        <p:spPr>
          <a:xfrm>
            <a:off x="5272100" y="4318714"/>
            <a:ext cx="66336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Other features include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Pleuritic chest pain </a:t>
            </a:r>
          </a:p>
          <a:p>
            <a:endParaRPr lang="en-US" b="1" dirty="0"/>
          </a:p>
          <a:p>
            <a:r>
              <a:rPr lang="en-US" b="1" dirty="0"/>
              <a:t>Further symptoms depend on the underlying disease, e.g.: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Constitutional symptoms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Dry cough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Dyspnea</a:t>
            </a:r>
          </a:p>
        </p:txBody>
      </p:sp>
    </p:spTree>
    <p:extLst>
      <p:ext uri="{BB962C8B-B14F-4D97-AF65-F5344CB8AC3E}">
        <p14:creationId xmlns:p14="http://schemas.microsoft.com/office/powerpoint/2010/main" val="4012136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street sign&#10;&#10;Description automatically generated with low confidence">
            <a:extLst>
              <a:ext uri="{FF2B5EF4-FFF2-40B4-BE49-F238E27FC236}">
                <a16:creationId xmlns:a16="http://schemas.microsoft.com/office/drawing/2014/main" id="{962121B9-54AE-661E-90CA-5DA6C5C4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273" r="-1" b="2436"/>
          <a:stretch/>
        </p:blipFill>
        <p:spPr>
          <a:xfrm>
            <a:off x="-103099" y="-100018"/>
            <a:ext cx="1218893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4A043-9262-24A6-643F-74B0ACD6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07" y="1241130"/>
            <a:ext cx="4633416" cy="56360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Diagnosis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68062-2592-E696-39C1-648068AC5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501" y="1939445"/>
            <a:ext cx="4633415" cy="1738258"/>
          </a:xfrm>
        </p:spPr>
        <p:txBody>
          <a:bodyPr>
            <a:normAutofit/>
          </a:bodyPr>
          <a:lstStyle/>
          <a:p>
            <a:r>
              <a:rPr lang="en-GB" dirty="0"/>
              <a:t>History and physical examination</a:t>
            </a:r>
          </a:p>
          <a:p>
            <a:r>
              <a:rPr lang="en-GB" dirty="0"/>
              <a:t>CXR: signs of underlying pulmonary pathology e.g., pneumonia, pleural effusion</a:t>
            </a:r>
          </a:p>
          <a:p>
            <a:r>
              <a:rPr lang="en-GB" dirty="0"/>
              <a:t>Rule out life-threatening causes of pleuritic chest pain: ECG (MI or pericarditis).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584-8D63-F7E3-E4BB-458B476A6506}"/>
              </a:ext>
            </a:extLst>
          </p:cNvPr>
          <p:cNvSpPr txBox="1"/>
          <p:nvPr/>
        </p:nvSpPr>
        <p:spPr>
          <a:xfrm>
            <a:off x="9851454" y="6657945"/>
            <a:ext cx="233749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www.picserver.org/highway-signs2/d/diagnosi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4157F-B2B9-94B3-E16F-7C04F5197704}"/>
              </a:ext>
            </a:extLst>
          </p:cNvPr>
          <p:cNvSpPr txBox="1"/>
          <p:nvPr/>
        </p:nvSpPr>
        <p:spPr>
          <a:xfrm>
            <a:off x="1192007" y="4085542"/>
            <a:ext cx="47124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Differential diagnosis of pleuritic chest pain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Myocardial infarction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Pulmonary embolism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Pneumothorax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Pericarditis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Bornholm disease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B6F3A-C005-119E-7BEC-AE01B26CC665}"/>
              </a:ext>
            </a:extLst>
          </p:cNvPr>
          <p:cNvSpPr txBox="1"/>
          <p:nvPr/>
        </p:nvSpPr>
        <p:spPr>
          <a:xfrm>
            <a:off x="6886303" y="480030"/>
            <a:ext cx="4957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Treatment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Analgesia:</a:t>
            </a:r>
            <a:r>
              <a:rPr lang="en-US" dirty="0"/>
              <a:t> NSAIDs (first line) : relief of symptoms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Treat underlying cause accordingly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7885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holding a sign">
            <a:extLst>
              <a:ext uri="{FF2B5EF4-FFF2-40B4-BE49-F238E27FC236}">
                <a16:creationId xmlns:a16="http://schemas.microsoft.com/office/drawing/2014/main" id="{AB2F4FF3-E4B9-46A1-9516-D49FBEEF8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863" b="28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E963D-3B90-9F07-BBF1-3BDF7A2C49D3}"/>
              </a:ext>
            </a:extLst>
          </p:cNvPr>
          <p:cNvSpPr txBox="1"/>
          <p:nvPr/>
        </p:nvSpPr>
        <p:spPr>
          <a:xfrm>
            <a:off x="1769532" y="2091263"/>
            <a:ext cx="8652938" cy="246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6800" i="0" u="none" strike="noStrike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Asbestosis</a:t>
            </a:r>
            <a:endParaRPr lang="en-US" sz="6800" cap="all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BD879-CE45-CC45-04C8-99472BBA6B04}"/>
              </a:ext>
            </a:extLst>
          </p:cNvPr>
          <p:cNvSpPr txBox="1"/>
          <p:nvPr/>
        </p:nvSpPr>
        <p:spPr>
          <a:xfrm>
            <a:off x="9665347" y="6657945"/>
            <a:ext cx="25266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www.counterview.net/2015/05/gujarat-government-indifference-toward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29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0AC7-D60C-0F97-6777-8852BBB2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6" y="642594"/>
            <a:ext cx="4555243" cy="806062"/>
          </a:xfrm>
        </p:spPr>
        <p:txBody>
          <a:bodyPr>
            <a:normAutofit/>
          </a:bodyPr>
          <a:lstStyle/>
          <a:p>
            <a:r>
              <a:rPr lang="en-US" sz="3800" b="1" dirty="0"/>
              <a:t>Asbestosis</a:t>
            </a:r>
            <a:endParaRPr lang="en-GB" sz="3800" b="1" dirty="0"/>
          </a:p>
        </p:txBody>
      </p:sp>
      <p:sp>
        <p:nvSpPr>
          <p:cNvPr id="17" name="Round Single Corner Rectangle 8">
            <a:extLst>
              <a:ext uri="{FF2B5EF4-FFF2-40B4-BE49-F238E27FC236}">
                <a16:creationId xmlns:a16="http://schemas.microsoft.com/office/drawing/2014/main" id="{2A77A974-349D-4B74-B0D3-E73790C2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4973" y="808058"/>
            <a:ext cx="5280353" cy="2536764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115ECA1-BEBE-F143-F99C-9ACA3B7C1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2573" y="1283442"/>
            <a:ext cx="4645152" cy="1585996"/>
          </a:xfrm>
          <a:prstGeom prst="rect">
            <a:avLst/>
          </a:prstGeom>
        </p:spPr>
      </p:pic>
      <p:sp>
        <p:nvSpPr>
          <p:cNvPr id="19" name="Round Diagonal Corner Rectangle 7">
            <a:extLst>
              <a:ext uri="{FF2B5EF4-FFF2-40B4-BE49-F238E27FC236}">
                <a16:creationId xmlns:a16="http://schemas.microsoft.com/office/drawing/2014/main" id="{6DC31DE9-F9FC-408C-827C-074E2BEDF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3505687"/>
            <a:ext cx="2565764" cy="25367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close-up of a crystal&#10;&#10;Description automatically generated with medium confidence">
            <a:extLst>
              <a:ext uri="{FF2B5EF4-FFF2-40B4-BE49-F238E27FC236}">
                <a16:creationId xmlns:a16="http://schemas.microsoft.com/office/drawing/2014/main" id="{6AE5D0C9-A637-5D39-7692-6152A3AF2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7143" y="4034471"/>
            <a:ext cx="1929384" cy="1479194"/>
          </a:xfrm>
          <a:prstGeom prst="rect">
            <a:avLst/>
          </a:prstGeom>
        </p:spPr>
      </p:pic>
      <p:sp>
        <p:nvSpPr>
          <p:cNvPr id="21" name="Round Single Corner Rectangle 9">
            <a:extLst>
              <a:ext uri="{FF2B5EF4-FFF2-40B4-BE49-F238E27FC236}">
                <a16:creationId xmlns:a16="http://schemas.microsoft.com/office/drawing/2014/main" id="{FA004DE8-B266-4768-B305-766C439E7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582" y="3505686"/>
            <a:ext cx="2559743" cy="253676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indoor, dirty">
            <a:extLst>
              <a:ext uri="{FF2B5EF4-FFF2-40B4-BE49-F238E27FC236}">
                <a16:creationId xmlns:a16="http://schemas.microsoft.com/office/drawing/2014/main" id="{B0BFEEB2-9FD7-A822-0FA6-739BCC760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40761" y="4130135"/>
            <a:ext cx="1929384" cy="12878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B9500-9F8C-3FEE-A4B4-221B0992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190" y="1581745"/>
            <a:ext cx="5532199" cy="4736862"/>
          </a:xfrm>
        </p:spPr>
        <p:txBody>
          <a:bodyPr>
            <a:normAutofit/>
          </a:bodyPr>
          <a:lstStyle/>
          <a:p>
            <a:r>
              <a:rPr lang="en-US" sz="1700" b="0" i="0" u="none" strike="noStrike" baseline="0" dirty="0">
                <a:latin typeface="Corbel" panose="020B0503020204020204" pitchFamily="34" charset="0"/>
              </a:rPr>
              <a:t>It is mixture of silicate of iron, magnesium, nickel, </a:t>
            </a:r>
            <a:r>
              <a:rPr lang="en-GB" sz="1700" b="0" i="0" u="none" strike="noStrike" baseline="0" dirty="0">
                <a:latin typeface="Corbel" panose="020B0503020204020204" pitchFamily="34" charset="0"/>
              </a:rPr>
              <a:t>cadmium, and </a:t>
            </a:r>
            <a:r>
              <a:rPr lang="en-GB" sz="1700" b="0" i="0" u="none" strike="noStrike" baseline="0" dirty="0" err="1">
                <a:latin typeface="Corbel" panose="020B0503020204020204" pitchFamily="34" charset="0"/>
              </a:rPr>
              <a:t>aluminum</a:t>
            </a:r>
            <a:endParaRPr lang="en-GB" sz="1700" b="0" i="0" u="none" strike="noStrike" baseline="0" dirty="0">
              <a:latin typeface="Corbel" panose="020B0503020204020204" pitchFamily="34" charset="0"/>
            </a:endParaRPr>
          </a:p>
          <a:p>
            <a:r>
              <a:rPr lang="en-US" sz="1700" b="0" i="0" u="none" strike="noStrike" baseline="0" dirty="0">
                <a:latin typeface="Corbel" panose="020B0503020204020204" pitchFamily="34" charset="0"/>
              </a:rPr>
              <a:t>Fiber and is used for roofing, insulation, fire </a:t>
            </a:r>
            <a:r>
              <a:rPr lang="en-GB" sz="1700" b="0" i="0" u="none" strike="noStrike" baseline="0" dirty="0">
                <a:latin typeface="Corbel" panose="020B0503020204020204" pitchFamily="34" charset="0"/>
              </a:rPr>
              <a:t>proofing .</a:t>
            </a:r>
          </a:p>
          <a:p>
            <a:endParaRPr lang="en-GB" sz="1700" b="0" i="0" u="none" strike="noStrike" baseline="0" dirty="0">
              <a:latin typeface="Corbel" panose="020B0503020204020204" pitchFamily="34" charset="0"/>
            </a:endParaRPr>
          </a:p>
          <a:p>
            <a:r>
              <a:rPr lang="en-GB" sz="1700" b="1" i="0" u="none" strike="noStrike" baseline="0" dirty="0">
                <a:latin typeface="Corbel" panose="020B0503020204020204" pitchFamily="34" charset="0"/>
              </a:rPr>
              <a:t>Types of Asbestos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700" b="0" i="0" u="none" strike="noStrike" baseline="0" dirty="0">
                <a:latin typeface="Corbel" panose="020B0503020204020204" pitchFamily="34" charset="0"/>
              </a:rPr>
              <a:t>Chrysotile- white asbestos :  90% of worlds </a:t>
            </a:r>
            <a:r>
              <a:rPr lang="en-GB" sz="1700" b="0" i="0" u="none" strike="noStrike" baseline="0" dirty="0">
                <a:latin typeface="Corbel" panose="020B0503020204020204" pitchFamily="34" charset="0"/>
              </a:rPr>
              <a:t>production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700" b="0" i="0" u="none" strike="noStrike" baseline="0" dirty="0">
                <a:latin typeface="Corbel" panose="020B0503020204020204" pitchFamily="34" charset="0"/>
              </a:rPr>
              <a:t>Crocidolite- blue asbestos: </a:t>
            </a:r>
            <a:r>
              <a:rPr lang="en-GB" sz="1700" dirty="0">
                <a:latin typeface="Corbel" panose="020B0503020204020204" pitchFamily="34" charset="0"/>
              </a:rPr>
              <a:t>is associated with asbestosis and mesothelioma.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700" b="0" i="0" u="none" strike="noStrike" baseline="0" dirty="0">
                <a:latin typeface="Corbel" panose="020B0503020204020204" pitchFamily="34" charset="0"/>
              </a:rPr>
              <a:t>Amosite – brown asbestos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CE0A7-C439-8A88-8F46-8B3BAD0775C6}"/>
              </a:ext>
            </a:extLst>
          </p:cNvPr>
          <p:cNvSpPr txBox="1"/>
          <p:nvPr/>
        </p:nvSpPr>
        <p:spPr>
          <a:xfrm>
            <a:off x="9665347" y="6870700"/>
            <a:ext cx="25266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7" tooltip="http://www.flickr.com/photos/sarflondondunc/574411141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8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AD872-9C9C-4FB8-02FB-DF6EFB20773D}"/>
              </a:ext>
            </a:extLst>
          </p:cNvPr>
          <p:cNvSpPr txBox="1"/>
          <p:nvPr/>
        </p:nvSpPr>
        <p:spPr>
          <a:xfrm>
            <a:off x="3274735" y="2669383"/>
            <a:ext cx="24929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vula.uct.ac.za/access/content/group/9c29ba04-b1ee-49b9-8c85-9a468b556ce2/DOh/Module%204%20_Toxom%20II_/toxom2/REHRLICH/Asbestos2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DC0C5-0707-3240-F00A-E7C936B4A258}"/>
              </a:ext>
            </a:extLst>
          </p:cNvPr>
          <p:cNvSpPr txBox="1"/>
          <p:nvPr/>
        </p:nvSpPr>
        <p:spPr>
          <a:xfrm>
            <a:off x="7315148" y="6870700"/>
            <a:ext cx="233749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5" tooltip="https://en.wikipedia.org/wiki/Asbest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1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665003-5B93-4A19-9549-739B2EFD3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543A8-3AE5-4FAA-B94E-BE588D1A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833" y="643464"/>
            <a:ext cx="396945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wooden, wood">
            <a:extLst>
              <a:ext uri="{FF2B5EF4-FFF2-40B4-BE49-F238E27FC236}">
                <a16:creationId xmlns:a16="http://schemas.microsoft.com/office/drawing/2014/main" id="{4330F814-B47B-3CA1-8684-0ED59808D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230" r="24164"/>
          <a:stretch/>
        </p:blipFill>
        <p:spPr>
          <a:xfrm>
            <a:off x="813906" y="809244"/>
            <a:ext cx="3639312" cy="52395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96D7B5-9420-4F03-A37C-7ED97D1E5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8001" y="255102"/>
            <a:ext cx="6705400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FFB398-DF5E-4361-A724-EE10E91B1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2592" y="393365"/>
            <a:ext cx="6364719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514B-3A5A-FDB1-63FF-D877F9AE4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666" y="393365"/>
            <a:ext cx="5447250" cy="1017312"/>
          </a:xfrm>
        </p:spPr>
        <p:txBody>
          <a:bodyPr>
            <a:normAutofit/>
          </a:bodyPr>
          <a:lstStyle/>
          <a:p>
            <a:r>
              <a:rPr lang="en-US" b="1" dirty="0"/>
              <a:t>Asbestosis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5F609-704B-0B71-85F2-B7FA27D2C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035" y="1868557"/>
            <a:ext cx="6142382" cy="41024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0" i="0" u="none" strike="noStrike" baseline="0" dirty="0">
                <a:latin typeface="Corbel" panose="020B0503020204020204" pitchFamily="34" charset="0"/>
              </a:rPr>
              <a:t>Exposure to Asbestos : shipyards and construction, pipes (occupational)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0" i="0" u="none" strike="noStrike" baseline="0" dirty="0">
                <a:latin typeface="Corbel" panose="020B0503020204020204" pitchFamily="34" charset="0"/>
              </a:rPr>
              <a:t>After exposure to Asbestos – Mesothelioma :</a:t>
            </a:r>
            <a:r>
              <a:rPr lang="en-GB" sz="2800" b="0" i="0" u="none" strike="noStrike" baseline="0" dirty="0">
                <a:latin typeface="Corbel" panose="020B0503020204020204" pitchFamily="34" charset="0"/>
              </a:rPr>
              <a:t> 20-40 years later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0" i="0" u="none" strike="noStrike" baseline="0" dirty="0">
                <a:latin typeface="Corbel" panose="020B0503020204020204" pitchFamily="34" charset="0"/>
              </a:rPr>
              <a:t>Asbestos dust causes pleural thickening, </a:t>
            </a:r>
            <a:r>
              <a:rPr lang="en-GB" sz="2800" b="0" i="0" u="none" strike="noStrike" baseline="0" dirty="0">
                <a:latin typeface="Corbel" panose="020B0503020204020204" pitchFamily="34" charset="0"/>
              </a:rPr>
              <a:t>asbestosis, mesothelioma and Adenocarcinoma lung.</a:t>
            </a:r>
          </a:p>
        </p:txBody>
      </p:sp>
    </p:spTree>
    <p:extLst>
      <p:ext uri="{BB962C8B-B14F-4D97-AF65-F5344CB8AC3E}">
        <p14:creationId xmlns:p14="http://schemas.microsoft.com/office/powerpoint/2010/main" val="40301338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2707</Words>
  <Application>Microsoft Office PowerPoint</Application>
  <PresentationFormat>Widescreen</PresentationFormat>
  <Paragraphs>403</Paragraphs>
  <Slides>35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Calibri</vt:lpstr>
      <vt:lpstr>Calibri-Bold</vt:lpstr>
      <vt:lpstr>Corbel</vt:lpstr>
      <vt:lpstr>Corbel-Bold</vt:lpstr>
      <vt:lpstr>Garamond</vt:lpstr>
      <vt:lpstr>HelveticaNeueLTStd-BdIt</vt:lpstr>
      <vt:lpstr>Lato</vt:lpstr>
      <vt:lpstr>p591_g_d0_f781</vt:lpstr>
      <vt:lpstr>p592_g_d0_f781</vt:lpstr>
      <vt:lpstr>system-ui</vt:lpstr>
      <vt:lpstr>Wingdings</vt:lpstr>
      <vt:lpstr>Wingdings-Regular</vt:lpstr>
      <vt:lpstr>SavonVTI</vt:lpstr>
      <vt:lpstr>PLeural disorders</vt:lpstr>
      <vt:lpstr>Learning objectives</vt:lpstr>
      <vt:lpstr>Introduction</vt:lpstr>
      <vt:lpstr>Pleurisy: Aetiology</vt:lpstr>
      <vt:lpstr>Pleurisy: Clinical feature</vt:lpstr>
      <vt:lpstr>Diagnosis</vt:lpstr>
      <vt:lpstr>PowerPoint Presentation</vt:lpstr>
      <vt:lpstr>Asbestosis</vt:lpstr>
      <vt:lpstr>Asbestosis</vt:lpstr>
      <vt:lpstr>Asbestosis</vt:lpstr>
      <vt:lpstr>PowerPoint Presentation</vt:lpstr>
      <vt:lpstr>PowerPoint Presentation</vt:lpstr>
      <vt:lpstr>Mesothelioma</vt:lpstr>
      <vt:lpstr>Pleural effusion</vt:lpstr>
      <vt:lpstr>Clinical features</vt:lpstr>
      <vt:lpstr>Diagnostics Imaging to confirm the diagnosis </vt:lpstr>
      <vt:lpstr>Diagnostic thoracentesis </vt:lpstr>
      <vt:lpstr>Pleural fluid analysis: Light criteria Differentiating transudates (Bilateral) from exudates </vt:lpstr>
      <vt:lpstr>Common causes</vt:lpstr>
      <vt:lpstr>Differential diagnosis of exudative effusions</vt:lpstr>
      <vt:lpstr>Management </vt:lpstr>
      <vt:lpstr>PowerPoint Presentation</vt:lpstr>
      <vt:lpstr>Pneumothorax Definition</vt:lpstr>
      <vt:lpstr>Aetiology and epidemiology of pneumothorax</vt:lpstr>
      <vt:lpstr>Clinical features</vt:lpstr>
      <vt:lpstr>Tension pneumothorax</vt:lpstr>
      <vt:lpstr>Management</vt:lpstr>
      <vt:lpstr>Management of Pneumothox</vt:lpstr>
      <vt:lpstr>Moderate Pneumothorax </vt:lpstr>
      <vt:lpstr>Management  Large Pneumothorax </vt:lpstr>
      <vt:lpstr>Management of Tension Pneumothorax </vt:lpstr>
      <vt:lpstr>Safe Triangle</vt:lpstr>
      <vt:lpstr>PowerPoint Presentation</vt:lpstr>
      <vt:lpstr>Discharge advice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PLeural disorders</dc:title>
  <dc:creator>Nada Hassan Ahmed Abdelrahman</dc:creator>
  <cp:lastModifiedBy>Dr Nada Hassan Ahmed Abdelrahman</cp:lastModifiedBy>
  <cp:revision>17</cp:revision>
  <dcterms:created xsi:type="dcterms:W3CDTF">2022-09-01T03:18:49Z</dcterms:created>
  <dcterms:modified xsi:type="dcterms:W3CDTF">2024-08-20T06:43:09Z</dcterms:modified>
</cp:coreProperties>
</file>