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310" r:id="rId5"/>
    <p:sldId id="259" r:id="rId6"/>
    <p:sldId id="260" r:id="rId7"/>
    <p:sldId id="261" r:id="rId8"/>
    <p:sldId id="262" r:id="rId9"/>
    <p:sldId id="263" r:id="rId10"/>
    <p:sldId id="264" r:id="rId11"/>
    <p:sldId id="322" r:id="rId12"/>
    <p:sldId id="265" r:id="rId13"/>
    <p:sldId id="266" r:id="rId14"/>
    <p:sldId id="267" r:id="rId15"/>
    <p:sldId id="268" r:id="rId16"/>
    <p:sldId id="270" r:id="rId17"/>
    <p:sldId id="271" r:id="rId18"/>
    <p:sldId id="272" r:id="rId19"/>
    <p:sldId id="273" r:id="rId20"/>
    <p:sldId id="269" r:id="rId21"/>
    <p:sldId id="274" r:id="rId22"/>
    <p:sldId id="275" r:id="rId23"/>
    <p:sldId id="298" r:id="rId24"/>
    <p:sldId id="276" r:id="rId25"/>
    <p:sldId id="278" r:id="rId26"/>
    <p:sldId id="279" r:id="rId27"/>
    <p:sldId id="326" r:id="rId28"/>
    <p:sldId id="280" r:id="rId29"/>
    <p:sldId id="281" r:id="rId30"/>
    <p:sldId id="325" r:id="rId31"/>
    <p:sldId id="282" r:id="rId32"/>
    <p:sldId id="284" r:id="rId33"/>
    <p:sldId id="283" r:id="rId34"/>
    <p:sldId id="287" r:id="rId35"/>
    <p:sldId id="288" r:id="rId36"/>
    <p:sldId id="343" r:id="rId37"/>
    <p:sldId id="344" r:id="rId38"/>
    <p:sldId id="345" r:id="rId39"/>
    <p:sldId id="346" r:id="rId40"/>
    <p:sldId id="347" r:id="rId41"/>
    <p:sldId id="348" r:id="rId42"/>
    <p:sldId id="323" r:id="rId4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5" autoAdjust="0"/>
    <p:restoredTop sz="94660"/>
  </p:normalViewPr>
  <p:slideViewPr>
    <p:cSldViewPr>
      <p:cViewPr varScale="1">
        <p:scale>
          <a:sx n="74" d="100"/>
          <a:sy n="74" d="100"/>
        </p:scale>
        <p:origin x="1709" y="6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tableStyles" Target="tableStyle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heme" Target="theme/theme1.xml"/><Relationship Id="rId20" Type="http://schemas.openxmlformats.org/officeDocument/2006/relationships/slide" Target="slides/slide19.xml"/><Relationship Id="rId41" Type="http://schemas.openxmlformats.org/officeDocument/2006/relationships/slide" Target="slides/slide40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9/2/2024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solidFill>
            <a:schemeClr val="accent1"/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MEGALOBLASTIC ANEMIA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098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r>
              <a:rPr lang="en-US" dirty="0"/>
              <a:t>BY</a:t>
            </a:r>
          </a:p>
          <a:p>
            <a:r>
              <a:rPr lang="en-US" dirty="0"/>
              <a:t>DR WAQAR</a:t>
            </a:r>
          </a:p>
          <a:p>
            <a:r>
              <a:rPr lang="en-US" dirty="0"/>
              <a:t>MBBS, MRCP( Int. Medicine)</a:t>
            </a:r>
          </a:p>
          <a:p>
            <a:r>
              <a:rPr lang="en-US" dirty="0"/>
              <a:t>MRCP( Endo. &amp; Diabetes)</a:t>
            </a:r>
          </a:p>
          <a:p>
            <a:r>
              <a:rPr lang="en-US" dirty="0"/>
              <a:t>ASST. PROFESSOR of MEDICINE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IMPORTANT CAUSES OF B12</a:t>
            </a:r>
            <a:br>
              <a:rPr lang="en-US" dirty="0"/>
            </a:br>
            <a:r>
              <a:rPr lang="en-US" dirty="0"/>
              <a:t>DEDFICIENCY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 marL="514350" indent="-514350">
              <a:buAutoNum type="arabicParenR"/>
            </a:pPr>
            <a:r>
              <a:rPr lang="en-US" dirty="0"/>
              <a:t>Decreased  intake ( eg.in vegetarians)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2) Decreased gastric acid (PPIs, old age)</a:t>
            </a:r>
          </a:p>
          <a:p>
            <a:pPr marL="514350" indent="-514350">
              <a:buAutoNum type="arabicParenR"/>
            </a:pPr>
            <a:endParaRPr lang="en-US" dirty="0"/>
          </a:p>
          <a:p>
            <a:pPr marL="514350" indent="-514350">
              <a:buAutoNum type="arabicParenR"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                                          Gastrectomy</a:t>
            </a:r>
          </a:p>
          <a:p>
            <a:pPr marL="0" indent="0">
              <a:buNone/>
            </a:pPr>
            <a:r>
              <a:rPr lang="en-US" dirty="0"/>
              <a:t>3) Loss of intrinsic factor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Pernicious anemia</a:t>
            </a:r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</p:txBody>
      </p:sp>
      <p:sp>
        <p:nvSpPr>
          <p:cNvPr id="10" name="Right Arrow 9"/>
          <p:cNvSpPr/>
          <p:nvPr/>
        </p:nvSpPr>
        <p:spPr>
          <a:xfrm rot="20184981">
            <a:off x="4595206" y="4571230"/>
            <a:ext cx="908922" cy="20344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ight Arrow 10"/>
          <p:cNvSpPr/>
          <p:nvPr/>
        </p:nvSpPr>
        <p:spPr>
          <a:xfrm rot="1140175">
            <a:off x="4612596" y="5067720"/>
            <a:ext cx="605340" cy="22495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5) Chronic pancreatitis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6) Terminal </a:t>
            </a:r>
            <a:r>
              <a:rPr lang="en-US" dirty="0" err="1"/>
              <a:t>ileal</a:t>
            </a:r>
            <a:r>
              <a:rPr lang="en-US" dirty="0"/>
              <a:t> disease( Crohn’s, surgery, celiac)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7) Metformin (decreases absorption)</a:t>
            </a:r>
          </a:p>
          <a:p>
            <a:pPr marL="0" indent="0">
              <a:buNone/>
            </a:pPr>
            <a:r>
              <a:rPr lang="en-US" dirty="0"/>
              <a:t>8) Infection by </a:t>
            </a:r>
            <a:r>
              <a:rPr lang="en-US" i="1" dirty="0" err="1"/>
              <a:t>Diphyllobothrium</a:t>
            </a:r>
            <a:r>
              <a:rPr lang="en-US" i="1" dirty="0"/>
              <a:t> </a:t>
            </a:r>
            <a:r>
              <a:rPr lang="en-US" i="1" dirty="0" err="1"/>
              <a:t>latum</a:t>
            </a:r>
            <a:r>
              <a:rPr lang="en-US" i="1" dirty="0"/>
              <a:t> </a:t>
            </a:r>
            <a:r>
              <a:rPr lang="en-US" dirty="0"/>
              <a:t>(fish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latum</a:t>
            </a:r>
            <a:r>
              <a:rPr lang="en-US" dirty="0"/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1035817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PERNICIOUS ANEMIA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292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/>
              <a:t>It is an autoimmune disorder in which antibodies are formed against the parietal cells of the stomach &amp; against intrinsic factor, resulting in loss of “intrinsic factor” production. This then causes Vit.B12 deficiency, which then produces a </a:t>
            </a:r>
            <a:r>
              <a:rPr lang="en-US" dirty="0" err="1"/>
              <a:t>megaloblastic</a:t>
            </a:r>
            <a:r>
              <a:rPr lang="en-US" dirty="0"/>
              <a:t> anemia.</a:t>
            </a:r>
          </a:p>
          <a:p>
            <a:r>
              <a:rPr lang="en-US" dirty="0"/>
              <a:t>OTHER CAUSES OF VIT.B12 DEFICIENCY ARE NOT CALLED PERNICIOUS ANEMIA. THEY ARE JUST CALLED MEGALOBLASTIC ANEMIA DUE TO VIT. B12 DEFICIENCY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LETS DISCUSS PERNICIOUS ANEMIA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1816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* A common cause of B 12 deficiency in the West</a:t>
            </a:r>
          </a:p>
          <a:p>
            <a:r>
              <a:rPr lang="en-US" dirty="0"/>
              <a:t>More common in old people</a:t>
            </a:r>
          </a:p>
          <a:p>
            <a:r>
              <a:rPr lang="en-US" dirty="0"/>
              <a:t>Associated with other autoimmune diseases:</a:t>
            </a:r>
          </a:p>
          <a:p>
            <a:pPr>
              <a:buNone/>
            </a:pPr>
            <a:r>
              <a:rPr lang="en-US" dirty="0"/>
              <a:t>        * Autoimmune </a:t>
            </a:r>
            <a:r>
              <a:rPr lang="en-US" dirty="0" err="1"/>
              <a:t>thyroiditis</a:t>
            </a:r>
            <a:r>
              <a:rPr lang="en-US" dirty="0"/>
              <a:t>   * </a:t>
            </a:r>
            <a:r>
              <a:rPr lang="en-US" dirty="0" err="1"/>
              <a:t>Vitiligo</a:t>
            </a:r>
            <a:endParaRPr lang="en-US" dirty="0"/>
          </a:p>
          <a:p>
            <a:pPr>
              <a:buNone/>
            </a:pPr>
            <a:r>
              <a:rPr lang="en-US" dirty="0"/>
              <a:t>         * Addison’s disease * DM</a:t>
            </a:r>
          </a:p>
          <a:p>
            <a:r>
              <a:rPr lang="en-US" dirty="0"/>
              <a:t>Most patients have “parietal cell antibodies” &amp; “intrinsic factor antibodies.”( more specific)</a:t>
            </a:r>
          </a:p>
          <a:p>
            <a:pPr>
              <a:buNone/>
            </a:pPr>
            <a:endParaRPr lang="en-US" dirty="0"/>
          </a:p>
        </p:txBody>
      </p:sp>
      <p:sp>
        <p:nvSpPr>
          <p:cNvPr id="4" name="Curved Up Arrow 3"/>
          <p:cNvSpPr/>
          <p:nvPr/>
        </p:nvSpPr>
        <p:spPr>
          <a:xfrm>
            <a:off x="4267200" y="5715000"/>
            <a:ext cx="2362200" cy="762000"/>
          </a:xfrm>
          <a:prstGeom prst="curvedUp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S/S of </a:t>
            </a:r>
            <a:r>
              <a:rPr lang="en-US" dirty="0" err="1"/>
              <a:t>Vit</a:t>
            </a:r>
            <a:r>
              <a:rPr lang="en-US" dirty="0"/>
              <a:t> B12 deficiency develop slowly over few yrs., because, as said before, liver has enough amounts of B12 which can last for </a:t>
            </a:r>
          </a:p>
          <a:p>
            <a:pPr>
              <a:buNone/>
            </a:pPr>
            <a:r>
              <a:rPr lang="en-US" dirty="0"/>
              <a:t>    more than 2 yrs. 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S/S OF  PERNICIOUS  ANEMIA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Features of anemia         Features due to </a:t>
            </a:r>
            <a:r>
              <a:rPr lang="en-US" b="1" dirty="0" err="1"/>
              <a:t>neuro</a:t>
            </a:r>
            <a:r>
              <a:rPr lang="en-US" b="1" dirty="0"/>
              <a:t>-</a:t>
            </a:r>
          </a:p>
          <a:p>
            <a:pPr>
              <a:buNone/>
            </a:pPr>
            <a:r>
              <a:rPr lang="en-US" b="1" dirty="0"/>
              <a:t>                                             - logical </a:t>
            </a:r>
          </a:p>
          <a:p>
            <a:pPr>
              <a:buNone/>
            </a:pPr>
            <a:r>
              <a:rPr lang="en-US" b="1" dirty="0"/>
              <a:t>                                              involvement</a:t>
            </a:r>
          </a:p>
          <a:p>
            <a:pPr>
              <a:buNone/>
            </a:pPr>
            <a:r>
              <a:rPr lang="en-US" dirty="0"/>
              <a:t>   </a:t>
            </a:r>
            <a:r>
              <a:rPr lang="en-US" b="1" dirty="0"/>
              <a:t>Glossitis</a:t>
            </a:r>
            <a:r>
              <a:rPr lang="en-US" dirty="0"/>
              <a:t>                         ( brain, spinal cord, </a:t>
            </a:r>
          </a:p>
          <a:p>
            <a:pPr>
              <a:buNone/>
            </a:pPr>
            <a:r>
              <a:rPr lang="en-US" dirty="0"/>
              <a:t>                                              nerves)</a:t>
            </a:r>
          </a:p>
        </p:txBody>
      </p:sp>
      <p:sp>
        <p:nvSpPr>
          <p:cNvPr id="4" name="Down Arrow 3"/>
          <p:cNvSpPr/>
          <p:nvPr/>
        </p:nvSpPr>
        <p:spPr>
          <a:xfrm rot="2320873">
            <a:off x="3600791" y="1441096"/>
            <a:ext cx="306450" cy="40164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2189766">
            <a:off x="2695263" y="1552514"/>
            <a:ext cx="344044" cy="117597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Down Arrow 6"/>
          <p:cNvSpPr/>
          <p:nvPr/>
        </p:nvSpPr>
        <p:spPr>
          <a:xfrm rot="19492107">
            <a:off x="5811559" y="1560320"/>
            <a:ext cx="380927" cy="12525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3400" y="228600"/>
            <a:ext cx="8229600" cy="1143000"/>
          </a:xfrm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Anemia S/S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All symptoms of anemia                       all </a:t>
            </a:r>
          </a:p>
          <a:p>
            <a:r>
              <a:rPr lang="en-US" dirty="0"/>
              <a:t>Pallor, tachycardia, systolic murmur  </a:t>
            </a:r>
            <a:r>
              <a:rPr lang="en-US" dirty="0" err="1"/>
              <a:t>anemias</a:t>
            </a:r>
            <a:endParaRPr lang="en-US" dirty="0"/>
          </a:p>
          <a:p>
            <a:pPr>
              <a:buNone/>
            </a:pPr>
            <a:r>
              <a:rPr lang="en-US" dirty="0"/>
              <a:t>    weakness, fatigue                                 cause this                             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b="1" dirty="0"/>
              <a:t>Glossitis (tongue inflammation)</a:t>
            </a:r>
          </a:p>
        </p:txBody>
      </p:sp>
      <p:sp>
        <p:nvSpPr>
          <p:cNvPr id="6" name="Right Brace 5"/>
          <p:cNvSpPr/>
          <p:nvPr/>
        </p:nvSpPr>
        <p:spPr>
          <a:xfrm>
            <a:off x="6629400" y="1752600"/>
            <a:ext cx="457200" cy="12954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NEUROLOGICAL  S/S OF</a:t>
            </a:r>
            <a:br>
              <a:rPr lang="en-US" dirty="0"/>
            </a:br>
            <a:r>
              <a:rPr lang="en-US" dirty="0"/>
              <a:t>B12  DEFICIENCY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endParaRPr lang="en-US" dirty="0"/>
          </a:p>
          <a:p>
            <a:pPr marL="514350" indent="-514350">
              <a:buAutoNum type="arabicParenR"/>
            </a:pPr>
            <a:r>
              <a:rPr lang="en-US" dirty="0"/>
              <a:t>Peripheral Nerves</a:t>
            </a:r>
          </a:p>
          <a:p>
            <a:pPr marL="514350" indent="-514350">
              <a:buAutoNum type="arabicParenR"/>
            </a:pPr>
            <a:r>
              <a:rPr lang="en-US" dirty="0"/>
              <a:t>Spinal cord</a:t>
            </a:r>
          </a:p>
          <a:p>
            <a:pPr marL="514350" indent="-514350">
              <a:buAutoNum type="arabicParenR"/>
            </a:pPr>
            <a:r>
              <a:rPr lang="en-US" dirty="0"/>
              <a:t>Brain</a:t>
            </a:r>
          </a:p>
          <a:p>
            <a:pPr marL="514350" indent="-514350">
              <a:buNone/>
            </a:pPr>
            <a:endParaRPr lang="en-US" dirty="0"/>
          </a:p>
          <a:p>
            <a:pPr marL="514350" indent="-514350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371600"/>
            <a:ext cx="8229600" cy="53340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en-US" u="sng" dirty="0"/>
              <a:t>Peripheral neuropathy:</a:t>
            </a:r>
          </a:p>
          <a:p>
            <a:pPr marL="514350" indent="-514350">
              <a:buNone/>
            </a:pPr>
            <a:r>
              <a:rPr lang="en-US" dirty="0"/>
              <a:t>  * Tingling &amp; numbness in the toes &amp; fingers </a:t>
            </a:r>
          </a:p>
          <a:p>
            <a:pPr marL="514350" indent="-514350">
              <a:buNone/>
            </a:pPr>
            <a:r>
              <a:rPr lang="en-US" dirty="0"/>
              <a:t>      ( symmetrical)</a:t>
            </a:r>
          </a:p>
          <a:p>
            <a:pPr marL="514350" indent="-514350">
              <a:buNone/>
            </a:pPr>
            <a:r>
              <a:rPr lang="en-US" dirty="0"/>
              <a:t> 2) </a:t>
            </a:r>
            <a:r>
              <a:rPr lang="en-US" b="1" u="sng" dirty="0" err="1"/>
              <a:t>Subacute</a:t>
            </a:r>
            <a:r>
              <a:rPr lang="en-US" b="1" u="sng" dirty="0"/>
              <a:t> combined degeneration of the cord</a:t>
            </a:r>
          </a:p>
          <a:p>
            <a:pPr marL="514350" indent="-514350">
              <a:buNone/>
            </a:pPr>
            <a:r>
              <a:rPr lang="en-US" dirty="0"/>
              <a:t>  * There is damage to the posterior column &amp;  lateral white column of the spinal cord. This leads to:</a:t>
            </a:r>
          </a:p>
          <a:p>
            <a:pPr marL="514350" indent="-514350">
              <a:buNone/>
            </a:pPr>
            <a:r>
              <a:rPr lang="en-US" dirty="0"/>
              <a:t>  a) Loss of position &amp; vibration sense    leads </a:t>
            </a:r>
          </a:p>
          <a:p>
            <a:pPr marL="514350" indent="-514350">
              <a:buNone/>
            </a:pPr>
            <a:r>
              <a:rPr lang="en-US" dirty="0"/>
              <a:t>  b) Weakness                                                to</a:t>
            </a:r>
          </a:p>
          <a:p>
            <a:pPr marL="514350" indent="-514350">
              <a:buNone/>
            </a:pPr>
            <a:r>
              <a:rPr lang="en-US" dirty="0"/>
              <a:t>  c) Ataxia                                                      imbalance</a:t>
            </a:r>
          </a:p>
        </p:txBody>
      </p:sp>
      <p:sp>
        <p:nvSpPr>
          <p:cNvPr id="5" name="Right Brace 4"/>
          <p:cNvSpPr/>
          <p:nvPr/>
        </p:nvSpPr>
        <p:spPr>
          <a:xfrm>
            <a:off x="6400800" y="5105400"/>
            <a:ext cx="381000" cy="13716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Neuro</a:t>
            </a:r>
            <a:r>
              <a:rPr lang="en-US" dirty="0"/>
              <a:t> S/S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3</a:t>
            </a:r>
            <a:r>
              <a:rPr lang="en-US" u="sng" dirty="0"/>
              <a:t>) Brain </a:t>
            </a:r>
            <a:r>
              <a:rPr lang="en-US" dirty="0"/>
              <a:t>: dementia, psychiatric problems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If neuro features are present for less than 6 months, they can be corrected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b="1" dirty="0"/>
              <a:t>NOTE: Neuro features can occur even without</a:t>
            </a:r>
          </a:p>
          <a:p>
            <a:pPr>
              <a:buNone/>
            </a:pPr>
            <a:r>
              <a:rPr lang="en-US" b="1" dirty="0"/>
              <a:t>             anemia &amp; with a normal CBC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en-US" dirty="0"/>
              <a:t>                                </a:t>
            </a:r>
            <a:r>
              <a:rPr lang="en-US" b="1" dirty="0"/>
              <a:t> ANEMIA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u="sng" dirty="0" err="1"/>
              <a:t>Normocytic</a:t>
            </a:r>
            <a:r>
              <a:rPr lang="en-US" dirty="0"/>
              <a:t>         </a:t>
            </a:r>
            <a:r>
              <a:rPr lang="en-US" u="sng" dirty="0" err="1"/>
              <a:t>Microcytic</a:t>
            </a:r>
            <a:r>
              <a:rPr lang="en-US" dirty="0"/>
              <a:t>          </a:t>
            </a:r>
            <a:r>
              <a:rPr lang="en-US" u="sng" dirty="0"/>
              <a:t> </a:t>
            </a:r>
            <a:r>
              <a:rPr lang="en-US" u="sng" dirty="0" err="1"/>
              <a:t>Macrocytic</a:t>
            </a:r>
            <a:endParaRPr lang="en-US" u="sng" dirty="0"/>
          </a:p>
          <a:p>
            <a:pPr>
              <a:buNone/>
            </a:pPr>
            <a:r>
              <a:rPr lang="en-US" dirty="0"/>
              <a:t>(normal RBC       ( small RBC         ( big RBCs, so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size,so</a:t>
            </a:r>
            <a:r>
              <a:rPr lang="en-US" dirty="0"/>
              <a:t> norm.       MCV low)            MCV high)</a:t>
            </a:r>
          </a:p>
          <a:p>
            <a:pPr>
              <a:buNone/>
            </a:pPr>
            <a:r>
              <a:rPr lang="en-US" dirty="0"/>
              <a:t>  MCV)                                       </a:t>
            </a:r>
          </a:p>
          <a:p>
            <a:pPr>
              <a:buNone/>
            </a:pPr>
            <a:r>
              <a:rPr lang="en-US" dirty="0"/>
              <a:t>                                    </a:t>
            </a:r>
            <a:r>
              <a:rPr lang="en-US" dirty="0" err="1"/>
              <a:t>Megaloblastic</a:t>
            </a:r>
            <a:r>
              <a:rPr lang="en-US" dirty="0"/>
              <a:t>       Non-</a:t>
            </a:r>
          </a:p>
          <a:p>
            <a:pPr>
              <a:buNone/>
            </a:pPr>
            <a:r>
              <a:rPr lang="en-US" dirty="0"/>
              <a:t>                                                                   </a:t>
            </a:r>
            <a:r>
              <a:rPr lang="en-US" dirty="0" err="1"/>
              <a:t>megaloblastic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 flipV="1">
            <a:off x="2362200" y="20574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3314700" y="24765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00600" y="2133600"/>
            <a:ext cx="914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4648200" y="4267200"/>
            <a:ext cx="838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6248400" y="45720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INVESTIGATIONS  IN </a:t>
            </a:r>
            <a:br>
              <a:rPr lang="en-US" dirty="0"/>
            </a:br>
            <a:r>
              <a:rPr lang="en-US" dirty="0"/>
              <a:t>PERNICIOUS ANEMIA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514350" indent="-514350">
              <a:buAutoNum type="arabicParenR"/>
            </a:pPr>
            <a:r>
              <a:rPr lang="en-US" u="sng" dirty="0"/>
              <a:t>CBC</a:t>
            </a:r>
            <a:r>
              <a:rPr lang="en-US" dirty="0"/>
              <a:t>        * Low </a:t>
            </a:r>
            <a:r>
              <a:rPr lang="en-US" dirty="0" err="1"/>
              <a:t>Hb</a:t>
            </a:r>
            <a:endParaRPr lang="en-US" dirty="0"/>
          </a:p>
          <a:p>
            <a:pPr marL="514350" indent="-514350">
              <a:buNone/>
            </a:pPr>
            <a:r>
              <a:rPr lang="en-US" dirty="0"/>
              <a:t>                     * MCV high ( due to </a:t>
            </a:r>
            <a:r>
              <a:rPr lang="en-US" dirty="0" err="1"/>
              <a:t>macrocytes</a:t>
            </a:r>
            <a:r>
              <a:rPr lang="en-US" dirty="0"/>
              <a:t>)</a:t>
            </a:r>
          </a:p>
          <a:p>
            <a:pPr marL="514350" indent="-514350">
              <a:buNone/>
            </a:pPr>
            <a:r>
              <a:rPr lang="en-US" dirty="0"/>
              <a:t>                     * May be low WBC &amp; </a:t>
            </a:r>
            <a:r>
              <a:rPr lang="en-US" dirty="0" err="1"/>
              <a:t>plts</a:t>
            </a:r>
            <a:r>
              <a:rPr lang="en-US" dirty="0"/>
              <a:t>. ( late)</a:t>
            </a:r>
          </a:p>
          <a:p>
            <a:pPr marL="514350" indent="-514350">
              <a:buNone/>
            </a:pPr>
            <a:r>
              <a:rPr lang="en-US" dirty="0"/>
              <a:t>2) </a:t>
            </a:r>
            <a:r>
              <a:rPr lang="en-US" u="sng" dirty="0"/>
              <a:t>Peripheral Smear </a:t>
            </a:r>
            <a:r>
              <a:rPr lang="en-US" dirty="0"/>
              <a:t>:</a:t>
            </a:r>
          </a:p>
          <a:p>
            <a:pPr marL="514350" indent="-514350">
              <a:buNone/>
            </a:pPr>
            <a:r>
              <a:rPr lang="en-US" dirty="0"/>
              <a:t>                   * </a:t>
            </a:r>
            <a:r>
              <a:rPr lang="en-US" b="1" dirty="0" err="1"/>
              <a:t>Macrocytes</a:t>
            </a:r>
            <a:endParaRPr lang="en-US" b="1" dirty="0"/>
          </a:p>
          <a:p>
            <a:pPr marL="514350" indent="-514350">
              <a:buNone/>
            </a:pPr>
            <a:r>
              <a:rPr lang="en-US" dirty="0"/>
              <a:t>                   * </a:t>
            </a:r>
            <a:r>
              <a:rPr lang="en-US" b="1" dirty="0"/>
              <a:t>Large abnormal </a:t>
            </a:r>
            <a:r>
              <a:rPr lang="en-US" b="1" dirty="0" err="1"/>
              <a:t>neutrophils</a:t>
            </a:r>
            <a:r>
              <a:rPr lang="en-US" b="1" dirty="0"/>
              <a:t> with</a:t>
            </a:r>
          </a:p>
          <a:p>
            <a:pPr marL="514350" indent="-514350">
              <a:buNone/>
            </a:pPr>
            <a:r>
              <a:rPr lang="en-US" b="1" dirty="0"/>
              <a:t>                      </a:t>
            </a:r>
            <a:r>
              <a:rPr lang="en-US" b="1" dirty="0" err="1"/>
              <a:t>hypersegmented</a:t>
            </a:r>
            <a:r>
              <a:rPr lang="en-US" b="1" dirty="0"/>
              <a:t> nucleus ( </a:t>
            </a:r>
            <a:r>
              <a:rPr lang="en-US" b="1" dirty="0" err="1"/>
              <a:t>multilobed</a:t>
            </a:r>
            <a:r>
              <a:rPr lang="en-US" b="1" dirty="0"/>
              <a:t> </a:t>
            </a:r>
          </a:p>
          <a:p>
            <a:pPr marL="514350" indent="-514350">
              <a:buNone/>
            </a:pPr>
            <a:r>
              <a:rPr lang="en-US" b="1" dirty="0"/>
              <a:t>                                                                      nucleus) </a:t>
            </a:r>
          </a:p>
          <a:p>
            <a:pPr marL="514350" indent="-514350">
              <a:buNone/>
            </a:pPr>
            <a:r>
              <a:rPr lang="en-US" dirty="0"/>
              <a:t>             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Peripheral Smear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Note the large </a:t>
            </a:r>
          </a:p>
          <a:p>
            <a:pPr>
              <a:buNone/>
            </a:pPr>
            <a:r>
              <a:rPr lang="en-US" dirty="0"/>
              <a:t>RBCs &amp; the large </a:t>
            </a:r>
          </a:p>
          <a:p>
            <a:pPr>
              <a:buNone/>
            </a:pPr>
            <a:r>
              <a:rPr lang="en-US" dirty="0" err="1"/>
              <a:t>neutrophil</a:t>
            </a:r>
            <a:r>
              <a:rPr lang="en-US" dirty="0"/>
              <a:t> with</a:t>
            </a:r>
          </a:p>
          <a:p>
            <a:pPr>
              <a:buNone/>
            </a:pPr>
            <a:r>
              <a:rPr lang="en-US" dirty="0" err="1"/>
              <a:t>multilobed</a:t>
            </a:r>
            <a:endParaRPr lang="en-US" dirty="0"/>
          </a:p>
          <a:p>
            <a:pPr>
              <a:buNone/>
            </a:pPr>
            <a:r>
              <a:rPr lang="en-US" dirty="0"/>
              <a:t>nucleus </a:t>
            </a:r>
          </a:p>
        </p:txBody>
      </p:sp>
      <p:pic>
        <p:nvPicPr>
          <p:cNvPr id="3075" name="Picture 3" descr="C:\Users\DELL\Desktop\smear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1143000"/>
            <a:ext cx="5257800" cy="5029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944562"/>
          </a:xfrm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Investig</a:t>
            </a:r>
            <a:r>
              <a:rPr lang="en-US" dirty="0"/>
              <a:t>.(</a:t>
            </a:r>
            <a:r>
              <a:rPr lang="en-US" dirty="0" err="1"/>
              <a:t>contd</a:t>
            </a:r>
            <a:r>
              <a:rPr lang="en-US" dirty="0"/>
              <a:t>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371600"/>
            <a:ext cx="8229600" cy="54102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>
              <a:buNone/>
            </a:pPr>
            <a:r>
              <a:rPr lang="en-US" dirty="0"/>
              <a:t>3) Low </a:t>
            </a:r>
            <a:r>
              <a:rPr lang="en-US" u="sng" dirty="0"/>
              <a:t>Vit.B12</a:t>
            </a:r>
            <a:r>
              <a:rPr lang="en-US" dirty="0"/>
              <a:t> levels in the blood</a:t>
            </a:r>
          </a:p>
          <a:p>
            <a:pPr>
              <a:buNone/>
            </a:pPr>
            <a:r>
              <a:rPr lang="en-US" dirty="0"/>
              <a:t>4) In some cases of borderline B12 levels, check </a:t>
            </a:r>
            <a:r>
              <a:rPr lang="en-US" b="1" dirty="0"/>
              <a:t>MMA</a:t>
            </a:r>
            <a:r>
              <a:rPr lang="en-US" dirty="0"/>
              <a:t> (methylmalonic acid). It is high          </a:t>
            </a:r>
          </a:p>
          <a:p>
            <a:pPr>
              <a:buNone/>
            </a:pPr>
            <a:r>
              <a:rPr lang="en-US" dirty="0"/>
              <a:t>4</a:t>
            </a:r>
            <a:r>
              <a:rPr lang="en-US" u="sng" dirty="0"/>
              <a:t>) Serum autoantibodies</a:t>
            </a:r>
            <a:r>
              <a:rPr lang="en-US" dirty="0"/>
              <a:t>:</a:t>
            </a:r>
          </a:p>
          <a:p>
            <a:pPr>
              <a:buNone/>
            </a:pPr>
            <a:r>
              <a:rPr lang="en-US" dirty="0"/>
              <a:t>    * Intrinsic factor ab.</a:t>
            </a:r>
          </a:p>
          <a:p>
            <a:pPr>
              <a:buNone/>
            </a:pPr>
            <a:r>
              <a:rPr lang="en-US" dirty="0"/>
              <a:t>   * Parietal cell ab. </a:t>
            </a:r>
          </a:p>
          <a:p>
            <a:pPr>
              <a:buNone/>
            </a:pPr>
            <a:r>
              <a:rPr lang="en-US" dirty="0"/>
              <a:t>( if B12 deficiency is due to other causes, these antibodies will not be present) </a:t>
            </a:r>
          </a:p>
          <a:p>
            <a:pPr>
              <a:buNone/>
            </a:pPr>
            <a:r>
              <a:rPr lang="en-US" dirty="0"/>
              <a:t>   </a:t>
            </a:r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err="1"/>
              <a:t>Investig</a:t>
            </a:r>
            <a:r>
              <a:rPr lang="en-US" dirty="0"/>
              <a:t>.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5) </a:t>
            </a:r>
            <a:r>
              <a:rPr lang="en-US" u="sng" dirty="0"/>
              <a:t>Bone Marrow:</a:t>
            </a:r>
          </a:p>
          <a:p>
            <a:pPr marL="0" indent="0">
              <a:buNone/>
            </a:pPr>
            <a:r>
              <a:rPr lang="en-US" dirty="0"/>
              <a:t> * </a:t>
            </a:r>
            <a:r>
              <a:rPr lang="en-US" dirty="0" err="1"/>
              <a:t>Megaloblasts</a:t>
            </a:r>
            <a:r>
              <a:rPr lang="en-US" dirty="0"/>
              <a:t> ( large cells with immature </a:t>
            </a:r>
          </a:p>
          <a:p>
            <a:pPr marL="0" indent="0">
              <a:buNone/>
            </a:pPr>
            <a:r>
              <a:rPr lang="en-US" dirty="0"/>
              <a:t>                                                              nucleus)</a:t>
            </a:r>
          </a:p>
          <a:p>
            <a:pPr marL="0" indent="0">
              <a:buNone/>
            </a:pPr>
            <a:r>
              <a:rPr lang="en-US" dirty="0"/>
              <a:t>*  Frequently not done in a straightforward case </a:t>
            </a:r>
          </a:p>
          <a:p>
            <a:pPr marL="0" indent="0">
              <a:buNone/>
            </a:pPr>
            <a:r>
              <a:rPr lang="en-US" dirty="0"/>
              <a:t>    of macrocytic anemia with low B12 levels. 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So, specific diagnostic tests for pernicious anemia are:  a) Parietal cell antibodies                  </a:t>
            </a:r>
          </a:p>
          <a:p>
            <a:pPr marL="0" indent="0">
              <a:buNone/>
            </a:pPr>
            <a:r>
              <a:rPr lang="en-US" dirty="0"/>
              <a:t>                       b) Intrinsic factor antibodies</a:t>
            </a:r>
          </a:p>
        </p:txBody>
      </p:sp>
    </p:spTree>
    <p:extLst>
      <p:ext uri="{BB962C8B-B14F-4D97-AF65-F5344CB8AC3E}">
        <p14:creationId xmlns:p14="http://schemas.microsoft.com/office/powerpoint/2010/main" val="146726246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Bone marrow</a:t>
            </a:r>
          </a:p>
        </p:txBody>
      </p:sp>
      <p:pic>
        <p:nvPicPr>
          <p:cNvPr id="5122" name="Picture 2" descr="C:\Users\DELL\Desktop\bone marrow.jpe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609600" y="1447800"/>
            <a:ext cx="8077200" cy="54102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D/D of Pernicious Anemia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r>
              <a:rPr lang="en-US" dirty="0"/>
              <a:t>Folic acid deficiency</a:t>
            </a:r>
          </a:p>
          <a:p>
            <a:r>
              <a:rPr lang="en-US" dirty="0"/>
              <a:t>Drug induced megaloblastic anemia  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 OF P.A.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54864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en-US" dirty="0" err="1"/>
              <a:t>i.m</a:t>
            </a:r>
            <a:r>
              <a:rPr lang="en-US" dirty="0"/>
              <a:t>. injections of B12 : Different protocols are</a:t>
            </a:r>
          </a:p>
          <a:p>
            <a:pPr marL="514350" indent="-514350">
              <a:buNone/>
            </a:pPr>
            <a:r>
              <a:rPr lang="en-US" dirty="0"/>
              <a:t>     used :</a:t>
            </a:r>
          </a:p>
          <a:p>
            <a:pPr marL="514350" indent="-514350">
              <a:buNone/>
            </a:pPr>
            <a:r>
              <a:rPr lang="en-US" dirty="0"/>
              <a:t>     * 1mg </a:t>
            </a:r>
            <a:r>
              <a:rPr lang="en-US" dirty="0" err="1"/>
              <a:t>i.m</a:t>
            </a:r>
            <a:r>
              <a:rPr lang="en-US" dirty="0"/>
              <a:t>. daily for 1 wk</a:t>
            </a:r>
          </a:p>
          <a:p>
            <a:pPr marL="514350" indent="-514350">
              <a:buNone/>
            </a:pPr>
            <a:r>
              <a:rPr lang="en-US" dirty="0"/>
              <a:t>     * Then, 1mg once a wk. for 1 month</a:t>
            </a:r>
          </a:p>
          <a:p>
            <a:pPr marL="514350" indent="-514350">
              <a:buNone/>
            </a:pPr>
            <a:r>
              <a:rPr lang="en-US" dirty="0"/>
              <a:t>     * Then 1 mg once a month “forever”</a:t>
            </a:r>
          </a:p>
          <a:p>
            <a:pPr marL="514350" indent="-514350">
              <a:buNone/>
            </a:pPr>
            <a:r>
              <a:rPr lang="en-US" dirty="0"/>
              <a:t>     </a:t>
            </a:r>
            <a:r>
              <a:rPr lang="en-US" b="1" dirty="0"/>
              <a:t>JUST REMEMBER THAT TREATMENT IS BY I.M.</a:t>
            </a:r>
          </a:p>
          <a:p>
            <a:pPr marL="514350" indent="-514350">
              <a:buNone/>
            </a:pPr>
            <a:r>
              <a:rPr lang="en-US" dirty="0"/>
              <a:t>     </a:t>
            </a:r>
            <a:r>
              <a:rPr lang="en-US" b="1" dirty="0"/>
              <a:t>INJECTIONS &amp; IT IS FOREVER</a:t>
            </a:r>
          </a:p>
          <a:p>
            <a:pPr marL="514350" indent="-514350">
              <a:buNone/>
            </a:pPr>
            <a:r>
              <a:rPr lang="en-US" dirty="0"/>
              <a:t>2) High doses of oral B12 can be used (absorption by alternate pathway, not requiring intrinsic factor). However, this is not preferable.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24000"/>
            <a:ext cx="8229600" cy="4525963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B12 deficiency causes folic acid def. also. So, for </a:t>
            </a:r>
          </a:p>
          <a:p>
            <a:pPr marL="0" indent="0">
              <a:buNone/>
            </a:pPr>
            <a:r>
              <a:rPr lang="en-US" dirty="0"/>
              <a:t>  a few months, give folic acid also </a:t>
            </a:r>
            <a:r>
              <a:rPr lang="en-US" dirty="0" err="1"/>
              <a:t>alongwith</a:t>
            </a:r>
            <a:r>
              <a:rPr lang="en-US" dirty="0"/>
              <a:t> </a:t>
            </a:r>
          </a:p>
          <a:p>
            <a:pPr marL="0" indent="0">
              <a:buNone/>
            </a:pPr>
            <a:r>
              <a:rPr lang="en-US" dirty="0"/>
              <a:t>  B12</a:t>
            </a:r>
          </a:p>
        </p:txBody>
      </p:sp>
    </p:spTree>
    <p:extLst>
      <p:ext uri="{BB962C8B-B14F-4D97-AF65-F5344CB8AC3E}">
        <p14:creationId xmlns:p14="http://schemas.microsoft.com/office/powerpoint/2010/main" val="592785828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>
              <a:buNone/>
            </a:pPr>
            <a:endParaRPr lang="en-US" dirty="0"/>
          </a:p>
          <a:p>
            <a:r>
              <a:rPr lang="en-US" dirty="0"/>
              <a:t>Anemia is corrected in few weeks, but mild neuro S/S improve in </a:t>
            </a:r>
            <a:r>
              <a:rPr lang="en-US" b="1" dirty="0"/>
              <a:t>6-12 months</a:t>
            </a:r>
          </a:p>
          <a:p>
            <a:r>
              <a:rPr lang="en-US" b="1" dirty="0"/>
              <a:t>Full blown neuro features are irreversible</a:t>
            </a:r>
          </a:p>
          <a:p>
            <a:pPr marL="0" indent="0">
              <a:buNone/>
            </a:pPr>
            <a:endParaRPr lang="en-US" b="1" dirty="0"/>
          </a:p>
          <a:p>
            <a:pPr marL="0" indent="0">
              <a:buNone/>
            </a:pPr>
            <a:r>
              <a:rPr lang="en-US" b="1" dirty="0"/>
              <a:t>                    </a:t>
            </a:r>
            <a:r>
              <a:rPr lang="en-US" b="1" u="sng" dirty="0"/>
              <a:t>Stomach cancer risk </a:t>
            </a:r>
            <a:endParaRPr lang="en-US" u="sng" dirty="0"/>
          </a:p>
          <a:p>
            <a:pPr marL="0" indent="0">
              <a:buNone/>
            </a:pPr>
            <a:r>
              <a:rPr lang="en-US" dirty="0"/>
              <a:t>Patients with pernicious anemia have an increased risk of gastric carcinoma. So they should be regularly screened for this, by endoscopy or barium studies.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FOLIC ACID DEFICIENCY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43000"/>
            <a:ext cx="8229600" cy="57150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/>
              <a:t>This is another cause of </a:t>
            </a:r>
            <a:r>
              <a:rPr lang="en-US" dirty="0" err="1"/>
              <a:t>Megaloblastic</a:t>
            </a:r>
            <a:r>
              <a:rPr lang="en-US" dirty="0"/>
              <a:t> anemia</a:t>
            </a:r>
          </a:p>
          <a:p>
            <a:r>
              <a:rPr lang="en-US" dirty="0"/>
              <a:t>It causes anemia </a:t>
            </a:r>
            <a:r>
              <a:rPr lang="en-US" b="1" dirty="0"/>
              <a:t>BUT NO NEURO S/S</a:t>
            </a:r>
            <a:endParaRPr lang="en-US" dirty="0"/>
          </a:p>
          <a:p>
            <a:pPr>
              <a:buNone/>
            </a:pPr>
            <a:r>
              <a:rPr lang="en-US" dirty="0"/>
              <a:t>  Folic acid is found in fruits &amp; green leafy </a:t>
            </a:r>
          </a:p>
          <a:p>
            <a:pPr>
              <a:buNone/>
            </a:pPr>
            <a:r>
              <a:rPr lang="en-US" b="1" dirty="0"/>
              <a:t>  </a:t>
            </a:r>
            <a:r>
              <a:rPr lang="en-US" dirty="0"/>
              <a:t>vegetables</a:t>
            </a:r>
          </a:p>
          <a:p>
            <a:pPr>
              <a:buNone/>
            </a:pPr>
            <a:r>
              <a:rPr lang="en-US" b="1" dirty="0"/>
              <a:t>               </a:t>
            </a:r>
            <a:r>
              <a:rPr lang="en-US" b="1" u="sng" dirty="0"/>
              <a:t>CAUSES  OF  FOLIC ACID  DEF. </a:t>
            </a:r>
          </a:p>
          <a:p>
            <a:pPr marL="514350" indent="-514350">
              <a:buAutoNum type="arabicParenR"/>
            </a:pPr>
            <a:r>
              <a:rPr lang="en-US" dirty="0"/>
              <a:t>Decreased intake (not eating KHUDRAA &amp; FAWAAKA, alcoholics, poor diet)  </a:t>
            </a:r>
          </a:p>
          <a:p>
            <a:pPr>
              <a:buNone/>
            </a:pPr>
            <a:r>
              <a:rPr lang="en-US" dirty="0"/>
              <a:t>2) Increased requirements: </a:t>
            </a:r>
            <a:endParaRPr lang="en-US" u="sng" dirty="0"/>
          </a:p>
          <a:p>
            <a:pPr>
              <a:buNone/>
            </a:pPr>
            <a:r>
              <a:rPr lang="en-US" dirty="0"/>
              <a:t>  a) Pregnancy, lactation</a:t>
            </a:r>
          </a:p>
          <a:p>
            <a:pPr>
              <a:buNone/>
            </a:pPr>
            <a:r>
              <a:rPr lang="en-US" b="1" dirty="0"/>
              <a:t>  </a:t>
            </a:r>
            <a:r>
              <a:rPr lang="en-US" dirty="0"/>
              <a:t>b) Dialysis patients (loss of folic acid)</a:t>
            </a:r>
            <a:r>
              <a:rPr lang="en-US" b="1" dirty="0"/>
              <a:t>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Normal RBC synthesis in bone marrow</a:t>
            </a:r>
          </a:p>
        </p:txBody>
      </p:sp>
      <p:pic>
        <p:nvPicPr>
          <p:cNvPr id="2050" name="Picture 2" descr="C:\Users\DELL\Desktop\erythropoiesis.jpg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1981200" y="1600200"/>
            <a:ext cx="4191000" cy="4724399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Causes of def. </a:t>
            </a:r>
            <a:r>
              <a:rPr lang="en-US" dirty="0" err="1"/>
              <a:t>contd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547018"/>
            <a:ext cx="8229600" cy="4525963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c) Hemolytic anemias ( loss of RBCs           bone</a:t>
            </a:r>
          </a:p>
          <a:p>
            <a:pPr marL="0" indent="0">
              <a:buNone/>
            </a:pPr>
            <a:r>
              <a:rPr lang="en-US" dirty="0"/>
              <a:t>     marrow becomes overactive to compensate</a:t>
            </a:r>
          </a:p>
          <a:p>
            <a:pPr marL="0" indent="0">
              <a:buNone/>
            </a:pPr>
            <a:r>
              <a:rPr lang="en-US" dirty="0"/>
              <a:t>                 needs more nutrients</a:t>
            </a:r>
          </a:p>
          <a:p>
            <a:pPr marL="0" indent="0">
              <a:buNone/>
            </a:pPr>
            <a:r>
              <a:rPr lang="en-US" dirty="0"/>
              <a:t>d) B12 def. can cause folic acid def.</a:t>
            </a:r>
          </a:p>
        </p:txBody>
      </p:sp>
      <p:sp>
        <p:nvSpPr>
          <p:cNvPr id="4" name="Right Arrow 3"/>
          <p:cNvSpPr/>
          <p:nvPr/>
        </p:nvSpPr>
        <p:spPr>
          <a:xfrm>
            <a:off x="6629400" y="2362200"/>
            <a:ext cx="685800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ight Arrow 4"/>
          <p:cNvSpPr/>
          <p:nvPr/>
        </p:nvSpPr>
        <p:spPr>
          <a:xfrm>
            <a:off x="1350818" y="3415284"/>
            <a:ext cx="609600" cy="3947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70435254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Causes of folate deficiency contd.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pPr>
              <a:buNone/>
            </a:pPr>
            <a:r>
              <a:rPr lang="en-US" dirty="0"/>
              <a:t>3) Drugs : Methotrexate, Phenytoin </a:t>
            </a:r>
          </a:p>
          <a:p>
            <a:pPr>
              <a:buNone/>
            </a:pPr>
            <a:r>
              <a:rPr lang="en-US" dirty="0"/>
              <a:t>4) </a:t>
            </a:r>
            <a:r>
              <a:rPr lang="en-US" dirty="0" err="1"/>
              <a:t>Malabsorption</a:t>
            </a:r>
            <a:r>
              <a:rPr lang="en-US" dirty="0"/>
              <a:t> :  * </a:t>
            </a:r>
            <a:r>
              <a:rPr lang="en-US" u="sng" dirty="0"/>
              <a:t>Celiac disease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Body stores of folic acid are not too much, so </a:t>
            </a:r>
          </a:p>
          <a:p>
            <a:pPr>
              <a:buNone/>
            </a:pPr>
            <a:r>
              <a:rPr lang="en-US" dirty="0"/>
              <a:t>deficiency occurs quickly, in about 4 months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                           </a:t>
            </a:r>
            <a:endParaRPr lang="en-US" sz="3600" b="1" u="sng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INVESTIGATIONS IN FOLIC ACID</a:t>
            </a:r>
            <a:br>
              <a:rPr lang="en-US" dirty="0"/>
            </a:br>
            <a:r>
              <a:rPr lang="en-US" dirty="0"/>
              <a:t>DEFICIENCY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/>
              <a:t>CBC , Peripheral smear &amp; bone marrow findings are same as in B12 def.( low </a:t>
            </a:r>
            <a:r>
              <a:rPr lang="en-US" dirty="0" err="1"/>
              <a:t>Hb</a:t>
            </a:r>
            <a:r>
              <a:rPr lang="en-US" dirty="0"/>
              <a:t>. &amp; </a:t>
            </a:r>
            <a:r>
              <a:rPr lang="en-US" dirty="0" err="1"/>
              <a:t>macrocytes</a:t>
            </a:r>
            <a:r>
              <a:rPr lang="en-US" dirty="0"/>
              <a:t> in the blood, </a:t>
            </a:r>
            <a:r>
              <a:rPr lang="en-US" dirty="0" err="1"/>
              <a:t>megaloblasts</a:t>
            </a:r>
            <a:r>
              <a:rPr lang="en-US" dirty="0"/>
              <a:t> in the marrow)</a:t>
            </a:r>
          </a:p>
          <a:p>
            <a:pPr marL="514350" indent="-514350">
              <a:buAutoNum type="arabicParenR"/>
            </a:pPr>
            <a:r>
              <a:rPr lang="en-US" dirty="0"/>
              <a:t>Serum folic acid levels are low</a:t>
            </a:r>
          </a:p>
          <a:p>
            <a:pPr marL="514350" indent="-514350">
              <a:buAutoNum type="arabicParenR"/>
            </a:pPr>
            <a:r>
              <a:rPr lang="en-US" b="1" dirty="0"/>
              <a:t>RBC folic acid low</a:t>
            </a:r>
            <a:r>
              <a:rPr lang="en-US" dirty="0"/>
              <a:t>( more accurately indicates</a:t>
            </a:r>
          </a:p>
          <a:p>
            <a:pPr marL="514350" indent="-514350">
              <a:buNone/>
            </a:pPr>
            <a:r>
              <a:rPr lang="en-US" dirty="0"/>
              <a:t>      body stores of folate),so it is </a:t>
            </a:r>
            <a:r>
              <a:rPr lang="en-US" b="1" dirty="0"/>
              <a:t>test of choice</a:t>
            </a:r>
            <a:r>
              <a:rPr lang="en-US" dirty="0"/>
              <a:t>  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TREATMENT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514350" indent="-514350">
              <a:buAutoNum type="arabicParenR"/>
            </a:pPr>
            <a:r>
              <a:rPr lang="en-US" dirty="0"/>
              <a:t>Correct the cause</a:t>
            </a:r>
          </a:p>
          <a:p>
            <a:pPr marL="514350" indent="-514350">
              <a:buAutoNum type="arabicParenR"/>
            </a:pPr>
            <a:r>
              <a:rPr lang="en-US" dirty="0"/>
              <a:t>Folic acid tablets, 1 or 5 mg daily</a:t>
            </a:r>
          </a:p>
          <a:p>
            <a:pPr marL="514350" indent="-514350">
              <a:buAutoNum type="arabicParenR"/>
            </a:pPr>
            <a:r>
              <a:rPr lang="en-US" dirty="0"/>
              <a:t>Prophylactic folic acid is given in all hemolytic anemias , </a:t>
            </a:r>
            <a:r>
              <a:rPr lang="en-US" dirty="0" err="1"/>
              <a:t>eg</a:t>
            </a:r>
            <a:r>
              <a:rPr lang="en-US" dirty="0"/>
              <a:t> sickle cell disease, &amp; also in pregnancy, lactation, dialysis patients</a:t>
            </a:r>
          </a:p>
          <a:p>
            <a:pPr marL="514350" indent="-514350">
              <a:buAutoNum type="arabicParenR"/>
            </a:pPr>
            <a:r>
              <a:rPr lang="en-US" dirty="0"/>
              <a:t>If it is due to B12 def. give that also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Review this slide again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>
              <a:buNone/>
            </a:pPr>
            <a:r>
              <a:rPr lang="en-US" dirty="0"/>
              <a:t>                                </a:t>
            </a:r>
            <a:r>
              <a:rPr lang="en-US" b="1" dirty="0"/>
              <a:t> ANEMIA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u="sng" dirty="0" err="1"/>
              <a:t>Normocytic</a:t>
            </a:r>
            <a:r>
              <a:rPr lang="en-US" dirty="0"/>
              <a:t>         </a:t>
            </a:r>
            <a:r>
              <a:rPr lang="en-US" u="sng" dirty="0" err="1"/>
              <a:t>Microcytic</a:t>
            </a:r>
            <a:r>
              <a:rPr lang="en-US" dirty="0"/>
              <a:t>          </a:t>
            </a:r>
            <a:r>
              <a:rPr lang="en-US" u="sng" dirty="0"/>
              <a:t> </a:t>
            </a:r>
            <a:r>
              <a:rPr lang="en-US" u="sng" dirty="0" err="1"/>
              <a:t>Macrocytic</a:t>
            </a:r>
            <a:endParaRPr lang="en-US" u="sng" dirty="0"/>
          </a:p>
          <a:p>
            <a:pPr>
              <a:buNone/>
            </a:pPr>
            <a:r>
              <a:rPr lang="en-US" dirty="0"/>
              <a:t>(normal RBC       ( small RBC         ( big RBCs, so</a:t>
            </a:r>
          </a:p>
          <a:p>
            <a:pPr>
              <a:buNone/>
            </a:pPr>
            <a:r>
              <a:rPr lang="en-US" dirty="0"/>
              <a:t> </a:t>
            </a:r>
            <a:r>
              <a:rPr lang="en-US" dirty="0" err="1"/>
              <a:t>size,so</a:t>
            </a:r>
            <a:r>
              <a:rPr lang="en-US" dirty="0"/>
              <a:t> norm.       MCV low)            MCV high)</a:t>
            </a:r>
          </a:p>
          <a:p>
            <a:pPr>
              <a:buNone/>
            </a:pPr>
            <a:r>
              <a:rPr lang="en-US" dirty="0"/>
              <a:t>  MCV)                                       </a:t>
            </a:r>
          </a:p>
          <a:p>
            <a:pPr>
              <a:buNone/>
            </a:pPr>
            <a:r>
              <a:rPr lang="en-US" dirty="0"/>
              <a:t>                                    </a:t>
            </a:r>
            <a:r>
              <a:rPr lang="en-US" dirty="0" err="1"/>
              <a:t>Megaloblastic</a:t>
            </a:r>
            <a:r>
              <a:rPr lang="en-US" dirty="0"/>
              <a:t>       Non-</a:t>
            </a:r>
          </a:p>
          <a:p>
            <a:pPr>
              <a:buNone/>
            </a:pPr>
            <a:r>
              <a:rPr lang="en-US" dirty="0"/>
              <a:t>                                                                   </a:t>
            </a:r>
            <a:r>
              <a:rPr lang="en-US" dirty="0" err="1"/>
              <a:t>megaloblastic</a:t>
            </a:r>
            <a:endParaRPr lang="en-US" dirty="0"/>
          </a:p>
        </p:txBody>
      </p:sp>
      <p:cxnSp>
        <p:nvCxnSpPr>
          <p:cNvPr id="5" name="Straight Arrow Connector 4"/>
          <p:cNvCxnSpPr/>
          <p:nvPr/>
        </p:nvCxnSpPr>
        <p:spPr>
          <a:xfrm rot="10800000" flipV="1">
            <a:off x="2362200" y="2057400"/>
            <a:ext cx="9144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Arrow Connector 9"/>
          <p:cNvCxnSpPr/>
          <p:nvPr/>
        </p:nvCxnSpPr>
        <p:spPr>
          <a:xfrm rot="5400000">
            <a:off x="3314700" y="2476500"/>
            <a:ext cx="8382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>
            <a:off x="4800600" y="2133600"/>
            <a:ext cx="914400" cy="5334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5" name="Straight Arrow Connector 24"/>
          <p:cNvCxnSpPr/>
          <p:nvPr/>
        </p:nvCxnSpPr>
        <p:spPr>
          <a:xfrm rot="10800000" flipV="1">
            <a:off x="4648200" y="4267200"/>
            <a:ext cx="838200" cy="68580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Arrow Connector 28"/>
          <p:cNvCxnSpPr/>
          <p:nvPr/>
        </p:nvCxnSpPr>
        <p:spPr>
          <a:xfrm rot="5400000">
            <a:off x="6248400" y="4572000"/>
            <a:ext cx="609600" cy="158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>
              <a:buNone/>
            </a:pPr>
            <a:r>
              <a:rPr lang="en-US" dirty="0"/>
              <a:t>             </a:t>
            </a:r>
            <a:r>
              <a:rPr lang="en-US" u="sng" dirty="0"/>
              <a:t>OTHER CAUSES OF HIGH MCV</a:t>
            </a:r>
          </a:p>
          <a:p>
            <a:pPr>
              <a:buNone/>
            </a:pPr>
            <a:r>
              <a:rPr lang="en-US" dirty="0"/>
              <a:t>                 ( but no </a:t>
            </a:r>
            <a:r>
              <a:rPr lang="en-US" dirty="0" err="1"/>
              <a:t>megaloblasts</a:t>
            </a:r>
            <a:r>
              <a:rPr lang="en-US" dirty="0"/>
              <a:t>)</a:t>
            </a:r>
          </a:p>
          <a:p>
            <a:pPr marL="514350" indent="-514350">
              <a:buAutoNum type="arabicParenR"/>
            </a:pPr>
            <a:r>
              <a:rPr lang="en-US" dirty="0"/>
              <a:t>Pregnancy</a:t>
            </a:r>
          </a:p>
          <a:p>
            <a:pPr marL="514350" indent="-514350">
              <a:buAutoNum type="arabicParenR"/>
            </a:pPr>
            <a:r>
              <a:rPr lang="en-US" dirty="0"/>
              <a:t>Hypothyroidism</a:t>
            </a:r>
          </a:p>
          <a:p>
            <a:pPr marL="514350" indent="-514350">
              <a:buAutoNum type="arabicParenR"/>
            </a:pPr>
            <a:r>
              <a:rPr lang="en-US" dirty="0"/>
              <a:t>Drugs (azathioprine)</a:t>
            </a:r>
          </a:p>
          <a:p>
            <a:pPr marL="514350" indent="-514350">
              <a:buAutoNum type="arabicParenR"/>
            </a:pPr>
            <a:r>
              <a:rPr lang="en-US" dirty="0"/>
              <a:t>Liver disease 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APPROACH TO HIGH MCV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pPr marL="514350" indent="-514350">
              <a:buAutoNum type="arabicParenR"/>
            </a:pPr>
            <a:r>
              <a:rPr lang="en-US" dirty="0"/>
              <a:t>Rule out any drug induced cause, </a:t>
            </a:r>
            <a:r>
              <a:rPr lang="en-US" dirty="0" err="1"/>
              <a:t>preg</a:t>
            </a:r>
            <a:r>
              <a:rPr lang="en-US" dirty="0"/>
              <a:t>., hypothyroidism</a:t>
            </a:r>
          </a:p>
          <a:p>
            <a:pPr marL="514350" indent="-514350">
              <a:buAutoNum type="arabicParenR"/>
            </a:pPr>
            <a:r>
              <a:rPr lang="en-US" dirty="0"/>
              <a:t>Do peripheral smear </a:t>
            </a:r>
          </a:p>
          <a:p>
            <a:pPr marL="514350" indent="-514350">
              <a:buAutoNum type="arabicParenR"/>
            </a:pPr>
            <a:r>
              <a:rPr lang="en-US" dirty="0"/>
              <a:t>Check B12 </a:t>
            </a:r>
            <a:r>
              <a:rPr lang="en-US" b="1" dirty="0"/>
              <a:t>plus</a:t>
            </a:r>
            <a:r>
              <a:rPr lang="en-US" dirty="0"/>
              <a:t> folate levels</a:t>
            </a:r>
          </a:p>
          <a:p>
            <a:pPr marL="514350" indent="-514350">
              <a:buAutoNum type="arabicParenR"/>
            </a:pPr>
            <a:r>
              <a:rPr lang="en-US" dirty="0"/>
              <a:t>If both are low, give both</a:t>
            </a:r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</a:t>
            </a:r>
            <a:r>
              <a:rPr lang="en-US" b="1" dirty="0"/>
              <a:t>Never give folic acid alone if there is only B12 def. It will correct the anemia but neuro features will progress</a:t>
            </a:r>
          </a:p>
          <a:p>
            <a:pPr marL="0" indent="0">
              <a:buNone/>
            </a:pP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687041559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/>
              <a:t>RAPID FIRE QUESTIONS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/>
          </a:bodyPr>
          <a:lstStyle/>
          <a:p>
            <a:pPr marL="514350" indent="-514350">
              <a:buAutoNum type="arabicParenR"/>
            </a:pPr>
            <a:r>
              <a:rPr lang="en-US" dirty="0"/>
              <a:t>Causes of microcytic anemia?</a:t>
            </a:r>
          </a:p>
          <a:p>
            <a:pPr marL="514350" indent="-514350">
              <a:buAutoNum type="arabicParenR"/>
            </a:pPr>
            <a:r>
              <a:rPr lang="en-US" dirty="0"/>
              <a:t>2 causes of megaloblastic anemia?</a:t>
            </a:r>
          </a:p>
          <a:p>
            <a:pPr marL="514350" indent="-514350">
              <a:buAutoNum type="arabicParenR"/>
            </a:pPr>
            <a:r>
              <a:rPr lang="en-US" dirty="0"/>
              <a:t>What 2 things are needed for B12 absorption?</a:t>
            </a:r>
          </a:p>
          <a:p>
            <a:pPr marL="514350" indent="-514350">
              <a:buAutoNum type="arabicParenR"/>
            </a:pPr>
            <a:r>
              <a:rPr lang="en-US" dirty="0"/>
              <a:t>Which foods contain B12?</a:t>
            </a:r>
          </a:p>
          <a:p>
            <a:pPr marL="514350" indent="-514350">
              <a:buAutoNum type="arabicParenR"/>
            </a:pPr>
            <a:r>
              <a:rPr lang="en-US" dirty="0"/>
              <a:t>Causes of B12 </a:t>
            </a:r>
            <a:r>
              <a:rPr lang="en-US" dirty="0" err="1"/>
              <a:t>def</a:t>
            </a:r>
            <a:r>
              <a:rPr lang="en-US" dirty="0"/>
              <a:t>?</a:t>
            </a:r>
          </a:p>
          <a:p>
            <a:pPr marL="514350" indent="-514350">
              <a:buAutoNum type="arabicParenR"/>
            </a:pPr>
            <a:r>
              <a:rPr lang="en-US" dirty="0"/>
              <a:t>Where is B12 absorbed?</a:t>
            </a:r>
          </a:p>
          <a:p>
            <a:pPr marL="514350" indent="-514350">
              <a:buAutoNum type="arabicParenR"/>
            </a:pPr>
            <a:r>
              <a:rPr lang="en-US" dirty="0"/>
              <a:t>No B12 is absorbed in the duodenum, true or false?</a:t>
            </a:r>
          </a:p>
          <a:p>
            <a:pPr marL="514350" indent="-514350">
              <a:buAutoNum type="arabicParenR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99562695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en-US" dirty="0"/>
              <a:t>8) Besides anemia, what else can occur in B12 </a:t>
            </a:r>
          </a:p>
          <a:p>
            <a:pPr marL="0" indent="0">
              <a:buNone/>
            </a:pPr>
            <a:r>
              <a:rPr lang="en-US" dirty="0"/>
              <a:t>     </a:t>
            </a:r>
            <a:r>
              <a:rPr lang="en-US" dirty="0" err="1"/>
              <a:t>def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9) Name 3 neuro problems?</a:t>
            </a:r>
          </a:p>
          <a:p>
            <a:pPr marL="0" indent="0">
              <a:buNone/>
            </a:pPr>
            <a:r>
              <a:rPr lang="en-US" dirty="0"/>
              <a:t>10) What will you see on peripheral smear?</a:t>
            </a:r>
          </a:p>
          <a:p>
            <a:pPr marL="0" indent="0">
              <a:buNone/>
            </a:pPr>
            <a:r>
              <a:rPr lang="en-US" dirty="0"/>
              <a:t>11) If B12 levels are borderline, what to check </a:t>
            </a:r>
          </a:p>
          <a:p>
            <a:pPr marL="0" indent="0">
              <a:buNone/>
            </a:pPr>
            <a:r>
              <a:rPr lang="en-US" dirty="0"/>
              <a:t>       next?</a:t>
            </a:r>
          </a:p>
          <a:p>
            <a:pPr marL="0" indent="0">
              <a:buNone/>
            </a:pPr>
            <a:r>
              <a:rPr lang="en-US" dirty="0"/>
              <a:t>12) Bone marrow biopsy LAAZIM ?</a:t>
            </a:r>
          </a:p>
          <a:p>
            <a:pPr marL="0" indent="0">
              <a:buNone/>
            </a:pPr>
            <a:r>
              <a:rPr lang="en-US" dirty="0"/>
              <a:t>13) What is pernicious anemia?</a:t>
            </a:r>
          </a:p>
          <a:p>
            <a:pPr marL="0" indent="0">
              <a:buNone/>
            </a:pPr>
            <a:r>
              <a:rPr lang="en-US" dirty="0"/>
              <a:t>14) Name the antibodies of pernicious? </a:t>
            </a:r>
          </a:p>
        </p:txBody>
      </p:sp>
    </p:spTree>
    <p:extLst>
      <p:ext uri="{BB962C8B-B14F-4D97-AF65-F5344CB8AC3E}">
        <p14:creationId xmlns:p14="http://schemas.microsoft.com/office/powerpoint/2010/main" val="2663652235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15) B12 </a:t>
            </a:r>
            <a:r>
              <a:rPr lang="en-US" dirty="0" err="1"/>
              <a:t>def</a:t>
            </a:r>
            <a:r>
              <a:rPr lang="en-US" dirty="0"/>
              <a:t> due to gastrectomy is called pernicious anemia, true or false?</a:t>
            </a:r>
          </a:p>
          <a:p>
            <a:pPr marL="0" indent="0">
              <a:buNone/>
            </a:pPr>
            <a:r>
              <a:rPr lang="en-US" dirty="0"/>
              <a:t>16) Best treatment for pernicious, injections or oral?</a:t>
            </a:r>
          </a:p>
          <a:p>
            <a:pPr marL="0" indent="0">
              <a:buNone/>
            </a:pPr>
            <a:r>
              <a:rPr lang="en-US" dirty="0"/>
              <a:t>17) Patient has B12 def. What 2 medicines to give?</a:t>
            </a:r>
          </a:p>
          <a:p>
            <a:pPr marL="0" indent="0">
              <a:buNone/>
            </a:pPr>
            <a:r>
              <a:rPr lang="en-US" dirty="0"/>
              <a:t>18) In B12 def., are neuro features reversible?</a:t>
            </a:r>
          </a:p>
          <a:p>
            <a:pPr marL="0" indent="0">
              <a:buNone/>
            </a:pPr>
            <a:r>
              <a:rPr lang="en-US" dirty="0"/>
              <a:t>19) Food sources of folic acid?</a:t>
            </a:r>
          </a:p>
        </p:txBody>
      </p:sp>
    </p:spTree>
    <p:extLst>
      <p:ext uri="{BB962C8B-B14F-4D97-AF65-F5344CB8AC3E}">
        <p14:creationId xmlns:p14="http://schemas.microsoft.com/office/powerpoint/2010/main" val="5377891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2162"/>
          </a:xfrm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3340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en-US" dirty="0"/>
              <a:t> Many substances are required for this normal </a:t>
            </a:r>
          </a:p>
          <a:p>
            <a:pPr>
              <a:buNone/>
            </a:pPr>
            <a:r>
              <a:rPr lang="en-US" dirty="0"/>
              <a:t>process of RBC synthesis. 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2 things which are very important for RBC synthesis ( and also for synthesis of WBC &amp; platelets) are :</a:t>
            </a:r>
          </a:p>
          <a:p>
            <a:pPr>
              <a:buNone/>
            </a:pPr>
            <a:r>
              <a:rPr lang="en-US" dirty="0"/>
              <a:t>  a) Vitamin B12</a:t>
            </a:r>
          </a:p>
          <a:p>
            <a:pPr>
              <a:buNone/>
            </a:pPr>
            <a:r>
              <a:rPr lang="en-US" dirty="0"/>
              <a:t>  b) Folic acid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These are required for normal maturation of cells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  <a:p>
            <a:pPr>
              <a:buNone/>
            </a:pPr>
            <a:r>
              <a:rPr lang="en-US" dirty="0"/>
              <a:t> 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20) Causes of folate </a:t>
            </a:r>
            <a:r>
              <a:rPr lang="en-US" dirty="0" err="1"/>
              <a:t>def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21) Can B12 </a:t>
            </a:r>
            <a:r>
              <a:rPr lang="en-US" dirty="0" err="1"/>
              <a:t>def</a:t>
            </a:r>
            <a:r>
              <a:rPr lang="en-US" dirty="0"/>
              <a:t> cause folate </a:t>
            </a:r>
            <a:r>
              <a:rPr lang="en-US" dirty="0" err="1"/>
              <a:t>def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22) Best test to diagnose folate </a:t>
            </a:r>
            <a:r>
              <a:rPr lang="en-US" dirty="0" err="1"/>
              <a:t>def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23) Folate </a:t>
            </a:r>
            <a:r>
              <a:rPr lang="en-US" dirty="0" err="1"/>
              <a:t>def</a:t>
            </a:r>
            <a:r>
              <a:rPr lang="en-US" dirty="0"/>
              <a:t> causes neuro problems, true?</a:t>
            </a:r>
          </a:p>
          <a:p>
            <a:pPr marL="0" indent="0">
              <a:buNone/>
            </a:pPr>
            <a:r>
              <a:rPr lang="en-US" dirty="0"/>
              <a:t>24) Causes of macrocytic anemia without </a:t>
            </a:r>
            <a:r>
              <a:rPr lang="en-US" dirty="0" err="1"/>
              <a:t>megaloblasts</a:t>
            </a:r>
            <a:r>
              <a:rPr lang="en-US" dirty="0"/>
              <a:t>?</a:t>
            </a:r>
          </a:p>
          <a:p>
            <a:pPr marL="0" indent="0">
              <a:buNone/>
            </a:pPr>
            <a:r>
              <a:rPr lang="en-US" dirty="0"/>
              <a:t>25) Name 1 drug which causes macrocytic anemia?</a:t>
            </a:r>
          </a:p>
        </p:txBody>
      </p:sp>
    </p:spTree>
    <p:extLst>
      <p:ext uri="{BB962C8B-B14F-4D97-AF65-F5344CB8AC3E}">
        <p14:creationId xmlns:p14="http://schemas.microsoft.com/office/powerpoint/2010/main" val="78834876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r>
              <a:rPr lang="en-US" dirty="0"/>
              <a:t>26) 50 year old male. Vegetarian</a:t>
            </a:r>
          </a:p>
          <a:p>
            <a:pPr marL="0" indent="0">
              <a:buNone/>
            </a:pPr>
            <a:r>
              <a:rPr lang="en-US" dirty="0"/>
              <a:t>       TANMEEL in hands &amp; feet since 1 month</a:t>
            </a:r>
          </a:p>
          <a:p>
            <a:pPr marL="0" indent="0">
              <a:buNone/>
            </a:pPr>
            <a:r>
              <a:rPr lang="en-US" dirty="0"/>
              <a:t>        No anemia on physical exam</a:t>
            </a:r>
          </a:p>
          <a:p>
            <a:pPr marL="0" indent="0">
              <a:buNone/>
            </a:pPr>
            <a:r>
              <a:rPr lang="en-US" dirty="0"/>
              <a:t>        CBC normal</a:t>
            </a:r>
          </a:p>
          <a:p>
            <a:pPr marL="0" indent="0">
              <a:buNone/>
            </a:pPr>
            <a:r>
              <a:rPr lang="en-US" dirty="0"/>
              <a:t>What will you do next?</a:t>
            </a:r>
          </a:p>
        </p:txBody>
      </p:sp>
    </p:spTree>
    <p:extLst>
      <p:ext uri="{BB962C8B-B14F-4D97-AF65-F5344CB8AC3E}">
        <p14:creationId xmlns:p14="http://schemas.microsoft.com/office/powerpoint/2010/main" val="4106281266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/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dirty="0"/>
              <a:t>            LAST  SLIDE  IS  VERY  IMPORTANT </a:t>
            </a:r>
          </a:p>
        </p:txBody>
      </p:sp>
    </p:spTree>
    <p:extLst>
      <p:ext uri="{BB962C8B-B14F-4D97-AF65-F5344CB8AC3E}">
        <p14:creationId xmlns:p14="http://schemas.microsoft.com/office/powerpoint/2010/main" val="421635260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What happens in B12 or folic acid</a:t>
            </a:r>
            <a:br>
              <a:rPr lang="en-US" dirty="0"/>
            </a:br>
            <a:r>
              <a:rPr lang="en-US" dirty="0"/>
              <a:t>deficiency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530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/>
              <a:t>Due to deficiency of B12 or folic acid, the cells in the marrow cannot develop normally.</a:t>
            </a:r>
          </a:p>
          <a:p>
            <a:r>
              <a:rPr lang="en-US" dirty="0"/>
              <a:t>This results in large abnormal cells with  immature nucleus. These cells are called  “</a:t>
            </a:r>
            <a:r>
              <a:rPr lang="en-US" dirty="0" err="1"/>
              <a:t>megaloblasts</a:t>
            </a:r>
            <a:r>
              <a:rPr lang="en-US" dirty="0"/>
              <a:t>”</a:t>
            </a:r>
          </a:p>
          <a:p>
            <a:r>
              <a:rPr lang="en-US" dirty="0"/>
              <a:t>Some RBC </a:t>
            </a:r>
            <a:r>
              <a:rPr lang="en-US" dirty="0" err="1"/>
              <a:t>megaloblasts</a:t>
            </a:r>
            <a:r>
              <a:rPr lang="en-US" dirty="0"/>
              <a:t>  lose the nucleus and go in the blood as large “</a:t>
            </a:r>
            <a:r>
              <a:rPr lang="en-US" dirty="0" err="1"/>
              <a:t>macrocytes</a:t>
            </a:r>
            <a:r>
              <a:rPr lang="en-US" dirty="0"/>
              <a:t>.”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68362"/>
          </a:xfrm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DEFINITION of </a:t>
            </a:r>
            <a:r>
              <a:rPr lang="en-US" dirty="0" err="1"/>
              <a:t>Megaloblastic</a:t>
            </a:r>
            <a:r>
              <a:rPr lang="en-US" dirty="0"/>
              <a:t> anemia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295400"/>
            <a:ext cx="8229600" cy="5364163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lnSpcReduction="10000"/>
          </a:bodyPr>
          <a:lstStyle/>
          <a:p>
            <a:r>
              <a:rPr lang="en-US" dirty="0"/>
              <a:t>Megaloblastic anemia is a type of macrocytic anemia </a:t>
            </a:r>
            <a:r>
              <a:rPr lang="en-US" dirty="0" err="1"/>
              <a:t>characterised</a:t>
            </a:r>
            <a:r>
              <a:rPr lang="en-US" dirty="0"/>
              <a:t> by the presence </a:t>
            </a:r>
            <a:r>
              <a:rPr lang="en-US" dirty="0" err="1"/>
              <a:t>of“megaloblasts</a:t>
            </a:r>
            <a:r>
              <a:rPr lang="en-US" dirty="0"/>
              <a:t>” in the bone marrow, and is mostly due to Vit.B12 or Folic acid deficiency. The RBCs which enter the blood, are large  (</a:t>
            </a:r>
            <a:r>
              <a:rPr lang="en-US" dirty="0" err="1"/>
              <a:t>macrocytes</a:t>
            </a:r>
            <a:r>
              <a:rPr lang="en-US" dirty="0"/>
              <a:t>)</a:t>
            </a:r>
          </a:p>
          <a:p>
            <a:pPr>
              <a:buNone/>
            </a:pPr>
            <a:r>
              <a:rPr lang="en-US" dirty="0"/>
              <a:t>   </a:t>
            </a:r>
          </a:p>
          <a:p>
            <a:pPr>
              <a:buNone/>
            </a:pPr>
            <a:r>
              <a:rPr lang="en-US" dirty="0"/>
              <a:t>“Megaloblasts” are large, abnormal cells with immature nucleus due to problem in cell maturation. WBCs &amp; platelets are also affected.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CAUSES OF MEGALOBLASTIC ANEMIA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Vitamin B12 deficiency         </a:t>
            </a:r>
          </a:p>
          <a:p>
            <a:pPr>
              <a:buNone/>
            </a:pPr>
            <a:r>
              <a:rPr lang="en-US" dirty="0"/>
              <a:t>                                                commonest causes</a:t>
            </a:r>
          </a:p>
          <a:p>
            <a:r>
              <a:rPr lang="en-US" dirty="0"/>
              <a:t>Folic acid deficiency</a:t>
            </a:r>
          </a:p>
          <a:p>
            <a:endParaRPr lang="en-US" dirty="0"/>
          </a:p>
          <a:p>
            <a:r>
              <a:rPr lang="en-US" dirty="0"/>
              <a:t>Drugs</a:t>
            </a:r>
          </a:p>
        </p:txBody>
      </p:sp>
      <p:sp>
        <p:nvSpPr>
          <p:cNvPr id="4" name="Right Brace 3"/>
          <p:cNvSpPr/>
          <p:nvPr/>
        </p:nvSpPr>
        <p:spPr>
          <a:xfrm>
            <a:off x="4724400" y="1676400"/>
            <a:ext cx="152400" cy="1981200"/>
          </a:xfrm>
          <a:prstGeom prst="righ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VITAMIN B12</a:t>
            </a:r>
            <a:br>
              <a:rPr lang="en-US" dirty="0"/>
            </a:br>
            <a:r>
              <a:rPr lang="en-US" dirty="0"/>
              <a:t>(CYANOCOBALAMIN)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/>
              <a:t>Water soluble vitamin</a:t>
            </a:r>
          </a:p>
          <a:p>
            <a:r>
              <a:rPr lang="en-US" dirty="0"/>
              <a:t>Found in meat, fish and animal products(milk, eggs ) </a:t>
            </a:r>
          </a:p>
          <a:p>
            <a:r>
              <a:rPr lang="en-US" dirty="0"/>
              <a:t>Not found in vegetables.</a:t>
            </a:r>
          </a:p>
          <a:p>
            <a:r>
              <a:rPr lang="en-US" dirty="0"/>
              <a:t>Stored in the body mainly in the liver (2-3 mg)</a:t>
            </a:r>
          </a:p>
          <a:p>
            <a:pPr>
              <a:buNone/>
            </a:pPr>
            <a:r>
              <a:rPr lang="en-US" dirty="0"/>
              <a:t>    which is enough for more than 2 yrs.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tx2">
              <a:lumMod val="50000"/>
              <a:lumOff val="50000"/>
            </a:schemeClr>
          </a:solidFill>
        </p:spPr>
        <p:style>
          <a:lnRef idx="3">
            <a:schemeClr val="lt1"/>
          </a:lnRef>
          <a:fillRef idx="1">
            <a:schemeClr val="accent4"/>
          </a:fillRef>
          <a:effectRef idx="1">
            <a:schemeClr val="accent4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>Absorption &amp;</a:t>
            </a:r>
            <a:br>
              <a:rPr lang="en-US" dirty="0"/>
            </a:br>
            <a:r>
              <a:rPr lang="en-US" dirty="0"/>
              <a:t>Transport of B12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676400"/>
            <a:ext cx="8229600" cy="5029200"/>
          </a:xfrm>
          <a:solidFill>
            <a:schemeClr val="accent4">
              <a:lumMod val="20000"/>
              <a:lumOff val="80000"/>
            </a:schemeClr>
          </a:solidFill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en-US" dirty="0"/>
              <a:t>1) B12 in the food comes in the stomach         released from the food by gastric acid.</a:t>
            </a:r>
          </a:p>
          <a:p>
            <a:pPr>
              <a:buNone/>
            </a:pPr>
            <a:r>
              <a:rPr lang="en-US" dirty="0"/>
              <a:t>2) Free B12 binds with a substance called “intrinsic factor  in the stomach ( which is secreted by parietal cells)</a:t>
            </a:r>
          </a:p>
          <a:p>
            <a:pPr>
              <a:buNone/>
            </a:pPr>
            <a:r>
              <a:rPr lang="en-US" dirty="0"/>
              <a:t>3) This intrinsic factor &amp; B12 complex reaches the terminal ileum </a:t>
            </a:r>
          </a:p>
          <a:p>
            <a:pPr>
              <a:buNone/>
            </a:pPr>
            <a:r>
              <a:rPr lang="en-US" dirty="0"/>
              <a:t>4) B12 is then released from I.F. &amp; absorbed in the terminal ileum             carried to all the tissues</a:t>
            </a:r>
          </a:p>
          <a:p>
            <a:pPr>
              <a:buNone/>
            </a:pPr>
            <a:r>
              <a:rPr lang="en-US" dirty="0"/>
              <a:t>5) </a:t>
            </a:r>
            <a:r>
              <a:rPr lang="en-US" b="1" dirty="0"/>
              <a:t>Some B12 is absorbed in the duodenum without  intrinsic factor</a:t>
            </a:r>
            <a:r>
              <a:rPr lang="en-US" dirty="0"/>
              <a:t> ( direct absorption)</a:t>
            </a:r>
          </a:p>
          <a:p>
            <a:pPr>
              <a:buNone/>
            </a:pPr>
            <a:endParaRPr lang="en-US" dirty="0"/>
          </a:p>
          <a:p>
            <a:pPr>
              <a:buNone/>
            </a:pPr>
            <a:endParaRPr lang="en-US" dirty="0"/>
          </a:p>
        </p:txBody>
      </p:sp>
      <p:sp>
        <p:nvSpPr>
          <p:cNvPr id="5" name="Right Arrow 4"/>
          <p:cNvSpPr/>
          <p:nvPr/>
        </p:nvSpPr>
        <p:spPr>
          <a:xfrm>
            <a:off x="3200400" y="5361709"/>
            <a:ext cx="762000" cy="19050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ight Arrow 5"/>
          <p:cNvSpPr/>
          <p:nvPr/>
        </p:nvSpPr>
        <p:spPr>
          <a:xfrm>
            <a:off x="6837217" y="1773382"/>
            <a:ext cx="464127" cy="24231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Perspective">
      <a:dk1>
        <a:sysClr val="windowText" lastClr="000000"/>
      </a:dk1>
      <a:lt1>
        <a:sysClr val="window" lastClr="FFFFFF"/>
      </a:lt1>
      <a:dk2>
        <a:srgbClr val="283138"/>
      </a:dk2>
      <a:lt2>
        <a:srgbClr val="FF8600"/>
      </a:lt2>
      <a:accent1>
        <a:srgbClr val="838D9B"/>
      </a:accent1>
      <a:accent2>
        <a:srgbClr val="D2610C"/>
      </a:accent2>
      <a:accent3>
        <a:srgbClr val="80716A"/>
      </a:accent3>
      <a:accent4>
        <a:srgbClr val="94147C"/>
      </a:accent4>
      <a:accent5>
        <a:srgbClr val="5D5AD2"/>
      </a:accent5>
      <a:accent6>
        <a:srgbClr val="6F6C7D"/>
      </a:accent6>
      <a:hlink>
        <a:srgbClr val="6187E3"/>
      </a:hlink>
      <a:folHlink>
        <a:srgbClr val="7B8EB8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1468</TotalTime>
  <Words>1860</Words>
  <Application>Microsoft Office PowerPoint</Application>
  <PresentationFormat>On-screen Show (4:3)</PresentationFormat>
  <Paragraphs>267</Paragraphs>
  <Slides>42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42</vt:i4>
      </vt:variant>
    </vt:vector>
  </HeadingPairs>
  <TitlesOfParts>
    <vt:vector size="45" baseType="lpstr">
      <vt:lpstr>Arial</vt:lpstr>
      <vt:lpstr>Calibri</vt:lpstr>
      <vt:lpstr>Office Theme</vt:lpstr>
      <vt:lpstr>MEGALOBLASTIC ANEMIA</vt:lpstr>
      <vt:lpstr>PowerPoint Presentation</vt:lpstr>
      <vt:lpstr>Normal RBC synthesis in bone marrow</vt:lpstr>
      <vt:lpstr>PowerPoint Presentation</vt:lpstr>
      <vt:lpstr>What happens in B12 or folic acid deficiency</vt:lpstr>
      <vt:lpstr>DEFINITION of Megaloblastic anemia</vt:lpstr>
      <vt:lpstr>CAUSES OF MEGALOBLASTIC ANEMIA</vt:lpstr>
      <vt:lpstr>VITAMIN B12 (CYANOCOBALAMIN)</vt:lpstr>
      <vt:lpstr>Absorption &amp; Transport of B12</vt:lpstr>
      <vt:lpstr>IMPORTANT CAUSES OF B12 DEDFICIENCY</vt:lpstr>
      <vt:lpstr>PowerPoint Presentation</vt:lpstr>
      <vt:lpstr>PERNICIOUS ANEMIA</vt:lpstr>
      <vt:lpstr>LETS DISCUSS PERNICIOUS ANEMIA</vt:lpstr>
      <vt:lpstr>PowerPoint Presentation</vt:lpstr>
      <vt:lpstr>S/S OF  PERNICIOUS  ANEMIA</vt:lpstr>
      <vt:lpstr>Anemia S/S </vt:lpstr>
      <vt:lpstr>NEUROLOGICAL  S/S OF B12  DEFICIENCY</vt:lpstr>
      <vt:lpstr>PowerPoint Presentation</vt:lpstr>
      <vt:lpstr>Neuro S/S contd.</vt:lpstr>
      <vt:lpstr>INVESTIGATIONS  IN  PERNICIOUS ANEMIA</vt:lpstr>
      <vt:lpstr>Peripheral Smear</vt:lpstr>
      <vt:lpstr>Investig.(contd)</vt:lpstr>
      <vt:lpstr>Investig. Contd.</vt:lpstr>
      <vt:lpstr>Bone marrow</vt:lpstr>
      <vt:lpstr>D/D of Pernicious Anemia</vt:lpstr>
      <vt:lpstr>TREATMENT OF P.A.</vt:lpstr>
      <vt:lpstr>PowerPoint Presentation</vt:lpstr>
      <vt:lpstr>Treatment contd.</vt:lpstr>
      <vt:lpstr>FOLIC ACID DEFICIENCY</vt:lpstr>
      <vt:lpstr>Causes of def. contd</vt:lpstr>
      <vt:lpstr>Causes of folate deficiency contd.</vt:lpstr>
      <vt:lpstr>INVESTIGATIONS IN FOLIC ACID DEFICIENCY</vt:lpstr>
      <vt:lpstr>TREATMENT</vt:lpstr>
      <vt:lpstr>Review this slide again</vt:lpstr>
      <vt:lpstr>PowerPoint Presentation</vt:lpstr>
      <vt:lpstr>APPROACH TO HIGH MCV</vt:lpstr>
      <vt:lpstr>RAPID FIRE QUESTIONS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MEGALOBLASTIC ANEMIA</dc:title>
  <dc:creator>DELL</dc:creator>
  <cp:lastModifiedBy>Waqar Al</cp:lastModifiedBy>
  <cp:revision>164</cp:revision>
  <dcterms:created xsi:type="dcterms:W3CDTF">2006-08-16T00:00:00Z</dcterms:created>
  <dcterms:modified xsi:type="dcterms:W3CDTF">2024-09-02T18:33:06Z</dcterms:modified>
</cp:coreProperties>
</file>