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483" r:id="rId3"/>
    <p:sldId id="259" r:id="rId4"/>
    <p:sldId id="260" r:id="rId5"/>
    <p:sldId id="261" r:id="rId6"/>
    <p:sldId id="296" r:id="rId7"/>
    <p:sldId id="319" r:id="rId8"/>
    <p:sldId id="297" r:id="rId9"/>
    <p:sldId id="266" r:id="rId10"/>
    <p:sldId id="298" r:id="rId11"/>
    <p:sldId id="301" r:id="rId12"/>
    <p:sldId id="302" r:id="rId13"/>
    <p:sldId id="318" r:id="rId14"/>
    <p:sldId id="299" r:id="rId15"/>
    <p:sldId id="320" r:id="rId16"/>
    <p:sldId id="284" r:id="rId17"/>
    <p:sldId id="267" r:id="rId18"/>
    <p:sldId id="308" r:id="rId19"/>
    <p:sldId id="309" r:id="rId20"/>
    <p:sldId id="310" r:id="rId21"/>
    <p:sldId id="306" r:id="rId22"/>
    <p:sldId id="307" r:id="rId23"/>
    <p:sldId id="321" r:id="rId24"/>
    <p:sldId id="263" r:id="rId25"/>
    <p:sldId id="264" r:id="rId26"/>
    <p:sldId id="322" r:id="rId27"/>
    <p:sldId id="323" r:id="rId28"/>
    <p:sldId id="324" r:id="rId29"/>
    <p:sldId id="325" r:id="rId30"/>
    <p:sldId id="328" r:id="rId31"/>
    <p:sldId id="329" r:id="rId32"/>
    <p:sldId id="330" r:id="rId33"/>
    <p:sldId id="311" r:id="rId35"/>
    <p:sldId id="312" r:id="rId36"/>
    <p:sldId id="317" r:id="rId37"/>
    <p:sldId id="332" r:id="rId38"/>
    <p:sldId id="277" r:id="rId39"/>
    <p:sldId id="278" r:id="rId40"/>
    <p:sldId id="279" r:id="rId41"/>
    <p:sldId id="280" r:id="rId42"/>
    <p:sldId id="281" r:id="rId43"/>
    <p:sldId id="282" r:id="rId44"/>
    <p:sldId id="283" r:id="rId45"/>
    <p:sldId id="288" r:id="rId46"/>
    <p:sldId id="289" r:id="rId47"/>
    <p:sldId id="294" r:id="rId48"/>
    <p:sldId id="33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ctrTitle"/>
          </p:nvPr>
        </p:nvSpPr>
        <p:spPr/>
        <p:txBody>
          <a:bodyPr>
            <a:normAutofit fontScale="90000"/>
          </a:bodyPr>
          <a:p>
            <a:r>
              <a:rPr lang="en-US"/>
              <a:t>CLINICAL UPDATED MANAGEMENT OF DIABETES MELLITUS</a:t>
            </a:r>
            <a:endParaRPr lang="en-US"/>
          </a:p>
        </p:txBody>
      </p:sp>
      <p:sp>
        <p:nvSpPr>
          <p:cNvPr id="5" name="Subtitle 4"/>
          <p:cNvSpPr>
            <a:spLocks noGrp="1"/>
          </p:cNvSpPr>
          <p:nvPr>
            <p:ph type="subTitle" idx="1"/>
          </p:nvPr>
        </p:nvSpPr>
        <p:spPr/>
        <p:txBody>
          <a:bodyPr/>
          <a:p>
            <a:r>
              <a:rPr lang="en-US"/>
              <a:t>DR H M ABDELRAHIM</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sym typeface="+mn-ea"/>
              </a:rPr>
              <a:t>Overview of Hemoglobin A1C</a:t>
            </a:r>
            <a:endParaRPr lang="en-US"/>
          </a:p>
        </p:txBody>
      </p:sp>
      <p:sp>
        <p:nvSpPr>
          <p:cNvPr id="3" name="Content Placeholder 2"/>
          <p:cNvSpPr>
            <a:spLocks noGrp="1"/>
          </p:cNvSpPr>
          <p:nvPr>
            <p:ph idx="1"/>
          </p:nvPr>
        </p:nvSpPr>
        <p:spPr/>
        <p:txBody>
          <a:bodyPr>
            <a:normAutofit fontScale="90000"/>
          </a:bodyPr>
          <a:p>
            <a:pPr marL="0" indent="0" algn="l">
              <a:buNone/>
            </a:pPr>
            <a:endParaRPr lang="en-US"/>
          </a:p>
          <a:p>
            <a:r>
              <a:rPr lang="en-US"/>
              <a:t>Before discussing the hemoglobin A1C (A1C) lab value itself, it is important to understand the relationship between A1C and hemoglobin. Hemoglobin is an iron containing transport protein found in red blood cells. </a:t>
            </a:r>
            <a:endParaRPr lang="en-US"/>
          </a:p>
          <a:p>
            <a:r>
              <a:rPr lang="en-US"/>
              <a:t>Over the lifespan of red blood cells (~120 days) the hemoglobin protein becomes glycated (chemically linked to sugar). </a:t>
            </a:r>
            <a:endParaRPr lang="en-US"/>
          </a:p>
          <a:p>
            <a:r>
              <a:rPr lang="en-US"/>
              <a:t>The greater the concentration of glucose in the bloodstream, the greateramount of hemoglobin becomes glycated. The A1C test is a measurement of the percentage of glycated hemoglobin in the bloodstream.</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sym typeface="+mn-ea"/>
              </a:rPr>
              <a:t>Limitations of Hemoglobin A1C</a:t>
            </a:r>
            <a:endParaRPr lang="en-US"/>
          </a:p>
        </p:txBody>
      </p:sp>
      <p:sp>
        <p:nvSpPr>
          <p:cNvPr id="3" name="Content Placeholder 2"/>
          <p:cNvSpPr>
            <a:spLocks noGrp="1"/>
          </p:cNvSpPr>
          <p:nvPr>
            <p:ph idx="1"/>
          </p:nvPr>
        </p:nvSpPr>
        <p:spPr/>
        <p:txBody>
          <a:bodyPr>
            <a:normAutofit fontScale="90000"/>
          </a:bodyPr>
          <a:p>
            <a:endParaRPr lang="en-US"/>
          </a:p>
          <a:p>
            <a:r>
              <a:rPr lang="en-US"/>
              <a:t>It is important to note that hemoglobin A1C (A1C) is an indirect measure of a patient’s average blood glucose levels. It does not provide information regarding glycemic variability (i.e., the frequency of hyper- and hypoglycemia) which is why assessing a collection of plasma glucose levels in addition to A1C is necessary to most effectively evaluate glycemic control.</a:t>
            </a:r>
            <a:endParaRPr lang="en-US"/>
          </a:p>
          <a:p>
            <a:r>
              <a:rPr lang="en-US"/>
              <a:t>Additionally, hemoglobin abnormalities may falsely increase or decrease A1C lab values. This should be considered when the reported A1C value(s) do not correlate with the patient’s plasma glucose levels.</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A1C confounders</a:t>
            </a:r>
            <a:endParaRPr lang="en-US"/>
          </a:p>
        </p:txBody>
      </p:sp>
      <p:pic>
        <p:nvPicPr>
          <p:cNvPr id="6" name="Content Placeholder 5"/>
          <p:cNvPicPr>
            <a:picLocks noChangeAspect="1"/>
          </p:cNvPicPr>
          <p:nvPr>
            <p:ph idx="1"/>
          </p:nvPr>
        </p:nvPicPr>
        <p:blipFill>
          <a:blip r:embed="rId1"/>
          <a:stretch>
            <a:fillRect/>
          </a:stretch>
        </p:blipFill>
        <p:spPr>
          <a:xfrm>
            <a:off x="1682750" y="1452880"/>
            <a:ext cx="8180705" cy="472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2511425" y="771525"/>
            <a:ext cx="7146925" cy="5298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Continuous glucose monitor (CGM) – Targets</a:t>
            </a:r>
            <a:endParaRPr lang="en-US"/>
          </a:p>
        </p:txBody>
      </p:sp>
      <p:pic>
        <p:nvPicPr>
          <p:cNvPr id="4" name="Content Placeholder 3"/>
          <p:cNvPicPr>
            <a:picLocks noChangeAspect="1"/>
          </p:cNvPicPr>
          <p:nvPr>
            <p:ph idx="1"/>
          </p:nvPr>
        </p:nvPicPr>
        <p:blipFill>
          <a:blip r:embed="rId1"/>
          <a:stretch>
            <a:fillRect/>
          </a:stretch>
        </p:blipFill>
        <p:spPr>
          <a:xfrm>
            <a:off x="1148715" y="1918335"/>
            <a:ext cx="9893300" cy="4165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158875" y="765175"/>
            <a:ext cx="9874250" cy="53276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143000" y="650875"/>
            <a:ext cx="9906000" cy="55562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615315" y="203200"/>
            <a:ext cx="11146790" cy="6451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330835" y="189865"/>
            <a:ext cx="11486515" cy="65220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448945" y="331470"/>
            <a:ext cx="11108055" cy="59543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656080" y="1151255"/>
            <a:ext cx="9079865" cy="4321810"/>
          </a:xfrm>
          <a:prstGeom prst="rect">
            <a:avLst/>
          </a:prstGeom>
          <a:noFill/>
        </p:spPr>
        <p:txBody>
          <a:bodyPr wrap="square" rtlCol="0" anchor="t">
            <a:noAutofit/>
          </a:bodyPr>
          <a:p>
            <a:r>
              <a:rPr lang="en-US" sz="2800"/>
              <a:t>OBJECTIVES</a:t>
            </a:r>
            <a:endParaRPr lang="en-US" sz="2800"/>
          </a:p>
          <a:p>
            <a:r>
              <a:rPr lang="en-US" sz="2800"/>
              <a:t>• Review basics of diagnosis and when to think beyond type   </a:t>
            </a:r>
            <a:endParaRPr lang="en-US" sz="2800"/>
          </a:p>
          <a:p>
            <a:r>
              <a:rPr lang="en-US" sz="2800"/>
              <a:t>    2&amp; type 1 DM</a:t>
            </a:r>
            <a:endParaRPr lang="en-US" sz="2800"/>
          </a:p>
          <a:p>
            <a:r>
              <a:rPr lang="en-US" sz="2800"/>
              <a:t>• Understand how to prescribe the available noninsulin </a:t>
            </a:r>
            <a:endParaRPr lang="en-US" sz="2800"/>
          </a:p>
          <a:p>
            <a:r>
              <a:rPr lang="en-US" sz="2800"/>
              <a:t>   pharmacologic therapies for type 1&amp;2 diabetes</a:t>
            </a:r>
            <a:endParaRPr lang="en-US" sz="2800"/>
          </a:p>
          <a:p>
            <a:r>
              <a:rPr lang="en-US" sz="2800"/>
              <a:t>• Learn how to individualize therapeutic strategies for type 2 </a:t>
            </a:r>
            <a:endParaRPr lang="en-US" sz="2800"/>
          </a:p>
          <a:p>
            <a:r>
              <a:rPr lang="en-US" sz="2800"/>
              <a:t>   diabetes based on comorbidities, goals as well as concerns </a:t>
            </a:r>
            <a:endParaRPr lang="en-US" sz="2800"/>
          </a:p>
          <a:p>
            <a:r>
              <a:rPr lang="en-US" sz="2800"/>
              <a:t>    and side effects</a:t>
            </a:r>
            <a:endParaRPr 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606550" y="70485"/>
            <a:ext cx="8616315" cy="64458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719580" y="584200"/>
            <a:ext cx="8566150" cy="55683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080770" y="1045210"/>
            <a:ext cx="8063230" cy="2706370"/>
          </a:xfrm>
          <a:prstGeom prst="rect">
            <a:avLst/>
          </a:prstGeom>
          <a:noFill/>
        </p:spPr>
        <p:txBody>
          <a:bodyPr wrap="square" rtlCol="0">
            <a:noAutofit/>
          </a:bodyPr>
          <a:p>
            <a:r>
              <a:rPr lang="en-US" sz="4800">
                <a:sym typeface="+mn-ea"/>
              </a:rPr>
              <a:t>Type 1 Diabetes Management</a:t>
            </a:r>
            <a:endParaRPr lang="en-US" sz="4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079500" y="1022350"/>
            <a:ext cx="10033000" cy="48133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203325" y="1012825"/>
            <a:ext cx="9785350" cy="48323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Benefits of Adding CGM to BBI or CSII</a:t>
            </a:r>
            <a:endParaRPr lang="en-US"/>
          </a:p>
        </p:txBody>
      </p:sp>
      <p:sp>
        <p:nvSpPr>
          <p:cNvPr id="3" name="Content Placeholder 2"/>
          <p:cNvSpPr>
            <a:spLocks noGrp="1"/>
          </p:cNvSpPr>
          <p:nvPr>
            <p:ph idx="1"/>
          </p:nvPr>
        </p:nvSpPr>
        <p:spPr/>
        <p:txBody>
          <a:bodyPr/>
          <a:p>
            <a:r>
              <a:rPr lang="en-US"/>
              <a:t>Adding Continuous Glucose Monitoring (CGM) with high sensor </a:t>
            </a:r>
            <a:endParaRPr lang="en-US"/>
          </a:p>
          <a:p>
            <a:pPr marL="0" indent="0">
              <a:buNone/>
            </a:pPr>
            <a:r>
              <a:rPr lang="en-US"/>
              <a:t>   adherence can</a:t>
            </a:r>
            <a:endParaRPr lang="en-US"/>
          </a:p>
          <a:p>
            <a:pPr marL="0" indent="0">
              <a:buNone/>
            </a:pPr>
            <a:r>
              <a:rPr lang="en-US"/>
              <a:t>– ↓ A1C with no increase in hypoglycemia</a:t>
            </a:r>
            <a:endParaRPr lang="en-US"/>
          </a:p>
          <a:p>
            <a:pPr marL="0" indent="0">
              <a:buNone/>
            </a:pPr>
            <a:r>
              <a:rPr lang="en-US"/>
              <a:t>– ↑ QOL, diabetes distress, fear of hypoglycemia and treatment </a:t>
            </a:r>
            <a:endParaRPr lang="en-US"/>
          </a:p>
          <a:p>
            <a:pPr marL="0" indent="0">
              <a:buNone/>
            </a:pPr>
            <a:r>
              <a:rPr lang="en-US"/>
              <a:t>    satisfaction</a:t>
            </a:r>
            <a:endParaRPr lang="en-US"/>
          </a:p>
          <a:p>
            <a:pPr marL="0" indent="0">
              <a:buNone/>
            </a:pPr>
            <a:r>
              <a:rPr lang="en-US"/>
              <a:t>Note: Benefits of CGM are only seen when patients are actually </a:t>
            </a:r>
            <a:endParaRPr lang="en-US"/>
          </a:p>
          <a:p>
            <a:pPr marL="0" indent="0">
              <a:buNone/>
            </a:pPr>
            <a:r>
              <a:rPr lang="en-US"/>
              <a:t>           wearing the sensor/CGM at all times = high sensor adherence </a:t>
            </a:r>
            <a:endParaRPr lang="en-US"/>
          </a:p>
          <a:p>
            <a:pPr marL="0" indent="0">
              <a:buNone/>
            </a:pPr>
            <a:r>
              <a:rPr lang="en-US"/>
              <a:t>           (&gt;70% in 14d period)</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MDI (Multiple Daily Injections) Regimen Tips</a:t>
            </a:r>
            <a:endParaRPr lang="en-US"/>
          </a:p>
        </p:txBody>
      </p:sp>
      <p:sp>
        <p:nvSpPr>
          <p:cNvPr id="5" name="Content Placeholder 4"/>
          <p:cNvSpPr>
            <a:spLocks noGrp="1"/>
          </p:cNvSpPr>
          <p:nvPr>
            <p:ph sz="half" idx="1"/>
          </p:nvPr>
        </p:nvSpPr>
        <p:spPr>
          <a:xfrm>
            <a:off x="838200" y="1507490"/>
            <a:ext cx="10323195" cy="4669790"/>
          </a:xfrm>
        </p:spPr>
        <p:txBody>
          <a:bodyPr>
            <a:noAutofit/>
          </a:bodyPr>
          <a:p>
            <a:r>
              <a:rPr lang="en-US" sz="2400" b="1" u="sng"/>
              <a:t>High glucose? Look at the dose before…</a:t>
            </a:r>
            <a:endParaRPr lang="en-US" sz="2400"/>
          </a:p>
          <a:p>
            <a:pPr marL="0" indent="0">
              <a:buNone/>
            </a:pPr>
            <a:r>
              <a:rPr lang="en-US" sz="2400"/>
              <a:t>– High fasting glucose? May need to increase bedtime basal</a:t>
            </a:r>
            <a:endParaRPr lang="en-US" sz="2400"/>
          </a:p>
          <a:p>
            <a:pPr marL="0" indent="0">
              <a:buNone/>
            </a:pPr>
            <a:r>
              <a:rPr lang="en-US" sz="2400"/>
              <a:t>– High pre-lunch glucose? May need to increase breakfast bolus</a:t>
            </a:r>
            <a:endParaRPr lang="en-US" sz="2400"/>
          </a:p>
          <a:p>
            <a:pPr marL="0" indent="0">
              <a:buNone/>
            </a:pPr>
            <a:r>
              <a:rPr lang="en-US" sz="2400"/>
              <a:t>– Exception is GDM where targets are post- prandial, so look at the bolus at that   </a:t>
            </a:r>
            <a:endParaRPr lang="en-US" sz="2400"/>
          </a:p>
          <a:p>
            <a:pPr marL="0" indent="0">
              <a:buNone/>
            </a:pPr>
            <a:r>
              <a:rPr lang="en-US" sz="2400"/>
              <a:t>   meal</a:t>
            </a:r>
            <a:endParaRPr lang="en-US" sz="2400"/>
          </a:p>
          <a:p>
            <a:pPr marL="0" indent="0">
              <a:buNone/>
            </a:pPr>
            <a:r>
              <a:rPr lang="en-US" sz="2400"/>
              <a:t>• </a:t>
            </a:r>
            <a:r>
              <a:rPr lang="en-US" sz="2400" b="1" u="sng"/>
              <a:t>Nocturnal Hypoglycemia</a:t>
            </a:r>
            <a:endParaRPr lang="en-US" sz="2400" b="1" u="sng"/>
          </a:p>
          <a:p>
            <a:pPr marL="0" indent="0">
              <a:buNone/>
            </a:pPr>
            <a:r>
              <a:rPr lang="en-US" sz="2400"/>
              <a:t>– May lower basal</a:t>
            </a:r>
            <a:endParaRPr lang="en-US" sz="2400"/>
          </a:p>
          <a:p>
            <a:pPr marL="0" indent="0">
              <a:buNone/>
            </a:pPr>
            <a:r>
              <a:rPr lang="en-US" sz="2400"/>
              <a:t>– Use ultra long acting basal (e.g. Tresiba (insulin degludec) –Note make dose </a:t>
            </a:r>
            <a:endParaRPr lang="en-US" sz="2400"/>
          </a:p>
          <a:p>
            <a:pPr marL="0" indent="0">
              <a:buNone/>
            </a:pPr>
            <a:r>
              <a:rPr lang="en-US" sz="2400"/>
              <a:t>   changes every )</a:t>
            </a:r>
            <a:endParaRPr lang="en-US" sz="2400"/>
          </a:p>
          <a:p>
            <a:pPr marL="0" indent="0">
              <a:buNone/>
            </a:pPr>
            <a:r>
              <a:rPr lang="en-US" sz="2400"/>
              <a:t>– May introduce a mixed meal bedtime snack</a:t>
            </a:r>
            <a:endParaRPr lang="en-US" sz="2400"/>
          </a:p>
          <a:p>
            <a:pPr marL="0" indent="0">
              <a:buNone/>
            </a:pPr>
            <a:r>
              <a:rPr lang="en-US" sz="2400"/>
              <a:t>– Obtain history re: dinner and dinner bolus</a:t>
            </a:r>
            <a:endParaRPr lang="en-US" sz="2400"/>
          </a:p>
        </p:txBody>
      </p:sp>
      <p:sp>
        <p:nvSpPr>
          <p:cNvPr id="6" name="Content Placeholder 5"/>
          <p:cNvSpPr>
            <a:spLocks noGrp="1"/>
          </p:cNvSpPr>
          <p:nvPr>
            <p:ph sz="half" idx="2"/>
          </p:nvPr>
        </p:nvSpPr>
        <p:spPr/>
        <p:txBody>
          <a:bodyPr>
            <a:normAutofit/>
          </a:bodyPr>
          <a:p>
            <a:pPr marL="0" indent="0">
              <a:buNone/>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MDI (Multiple Daily Injections) Regimen Tips</a:t>
            </a:r>
            <a:endParaRPr lang="en-US"/>
          </a:p>
        </p:txBody>
      </p:sp>
      <p:sp>
        <p:nvSpPr>
          <p:cNvPr id="5" name="Content Placeholder 4"/>
          <p:cNvSpPr>
            <a:spLocks noGrp="1"/>
          </p:cNvSpPr>
          <p:nvPr>
            <p:ph sz="half" idx="1"/>
          </p:nvPr>
        </p:nvSpPr>
        <p:spPr/>
        <p:txBody>
          <a:bodyPr>
            <a:normAutofit/>
          </a:bodyPr>
          <a:p>
            <a:endParaRPr lang="en-US"/>
          </a:p>
        </p:txBody>
      </p:sp>
      <p:sp>
        <p:nvSpPr>
          <p:cNvPr id="6" name="Content Placeholder 5"/>
          <p:cNvSpPr>
            <a:spLocks noGrp="1"/>
          </p:cNvSpPr>
          <p:nvPr>
            <p:ph sz="half" idx="2"/>
          </p:nvPr>
        </p:nvSpPr>
        <p:spPr>
          <a:xfrm>
            <a:off x="838200" y="1280795"/>
            <a:ext cx="10515600" cy="4896485"/>
          </a:xfrm>
        </p:spPr>
        <p:txBody>
          <a:bodyPr>
            <a:normAutofit lnSpcReduction="10000"/>
          </a:bodyPr>
          <a:p>
            <a:pPr marL="0" indent="0">
              <a:buNone/>
            </a:pPr>
            <a:r>
              <a:rPr lang="en-US"/>
              <a:t>• </a:t>
            </a:r>
            <a:r>
              <a:rPr lang="en-US" b="1" u="sng"/>
              <a:t>Ratio Basal-bolus</a:t>
            </a:r>
            <a:endParaRPr lang="en-US" b="1" u="sng"/>
          </a:p>
          <a:p>
            <a:pPr marL="0" indent="0">
              <a:buNone/>
            </a:pPr>
            <a:r>
              <a:rPr lang="en-US"/>
              <a:t>– Individualized, there's no recommended ratio</a:t>
            </a:r>
            <a:endParaRPr lang="en-US"/>
          </a:p>
          <a:p>
            <a:pPr marL="0" indent="0">
              <a:buNone/>
            </a:pPr>
            <a:r>
              <a:rPr lang="en-US"/>
              <a:t>– e.g. 50:50, 60:40, 40: 60</a:t>
            </a:r>
            <a:endParaRPr lang="en-US"/>
          </a:p>
          <a:p>
            <a:pPr marL="0" indent="0">
              <a:buNone/>
            </a:pPr>
            <a:r>
              <a:rPr lang="en-US"/>
              <a:t>• Some Math</a:t>
            </a:r>
            <a:endParaRPr lang="en-US"/>
          </a:p>
          <a:p>
            <a:pPr marL="0" indent="0">
              <a:buNone/>
            </a:pPr>
            <a:r>
              <a:rPr lang="en-US"/>
              <a:t>• </a:t>
            </a:r>
            <a:r>
              <a:rPr lang="en-US" b="1" u="sng"/>
              <a:t>Insulin Sensitivity</a:t>
            </a:r>
            <a:r>
              <a:rPr lang="en-US"/>
              <a:t>: 100/total daily insulin dose</a:t>
            </a:r>
            <a:endParaRPr lang="en-US"/>
          </a:p>
          <a:p>
            <a:pPr marL="0" indent="0">
              <a:buNone/>
            </a:pPr>
            <a:r>
              <a:rPr lang="en-US"/>
              <a:t>• </a:t>
            </a:r>
            <a:r>
              <a:rPr lang="en-US" b="1" u="sng"/>
              <a:t>Carb ratio </a:t>
            </a:r>
            <a:r>
              <a:rPr lang="en-US"/>
              <a:t>: 500/total daily insulin dose</a:t>
            </a:r>
            <a:endParaRPr lang="en-US"/>
          </a:p>
          <a:p>
            <a:pPr marL="0" indent="0">
              <a:buNone/>
            </a:pPr>
            <a:r>
              <a:rPr lang="en-US"/>
              <a:t>•</a:t>
            </a:r>
            <a:r>
              <a:rPr lang="en-US" b="1" u="sng"/>
              <a:t> In Hospital Situations </a:t>
            </a:r>
            <a:endParaRPr lang="en-US" b="1" u="sng"/>
          </a:p>
          <a:p>
            <a:pPr marL="0" indent="0">
              <a:buNone/>
            </a:pPr>
            <a:r>
              <a:rPr lang="en-US"/>
              <a:t>– Targets BG &lt;12</a:t>
            </a:r>
            <a:endParaRPr lang="en-US"/>
          </a:p>
          <a:p>
            <a:pPr marL="0" indent="0">
              <a:buNone/>
            </a:pPr>
            <a:r>
              <a:rPr lang="en-US"/>
              <a:t>– Glucocorticoids, TPN</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Type 1 Diabetes – Autoimmune Screening</a:t>
            </a:r>
            <a:endParaRPr lang="en-US"/>
          </a:p>
        </p:txBody>
      </p:sp>
      <p:sp>
        <p:nvSpPr>
          <p:cNvPr id="3" name="Content Placeholder 2"/>
          <p:cNvSpPr>
            <a:spLocks noGrp="1"/>
          </p:cNvSpPr>
          <p:nvPr>
            <p:ph idx="1"/>
          </p:nvPr>
        </p:nvSpPr>
        <p:spPr/>
        <p:txBody>
          <a:bodyPr/>
          <a:p>
            <a:r>
              <a:rPr lang="en-US"/>
              <a:t>Autoimmune thyroid disease develops in 10% (up to 30% of females)</a:t>
            </a:r>
            <a:endParaRPr lang="en-US"/>
          </a:p>
          <a:p>
            <a:pPr marL="0" indent="0">
              <a:buNone/>
            </a:pPr>
            <a:r>
              <a:rPr lang="en-US"/>
              <a:t>– Check TSH, anti-TPO Ab at diagnosis and q2-5 years thereafter</a:t>
            </a:r>
            <a:endParaRPr lang="en-US"/>
          </a:p>
          <a:p>
            <a:pPr marL="0" indent="0">
              <a:buNone/>
            </a:pPr>
            <a:r>
              <a:rPr lang="en-US"/>
              <a:t>• Autoimmune adrenal insufficiency is rare</a:t>
            </a:r>
            <a:endParaRPr lang="en-US"/>
          </a:p>
          <a:p>
            <a:pPr marL="0" indent="0">
              <a:buNone/>
            </a:pPr>
            <a:r>
              <a:rPr lang="en-US"/>
              <a:t>– Screen if symptoms, unexplained hypoglycemia</a:t>
            </a:r>
            <a:endParaRPr lang="en-US"/>
          </a:p>
          <a:p>
            <a:pPr marL="0" indent="0">
              <a:buNone/>
            </a:pPr>
            <a:r>
              <a:rPr lang="en-US"/>
              <a:t>• Celiac disease in about 5%, asymptomatic</a:t>
            </a:r>
            <a:endParaRPr lang="en-US"/>
          </a:p>
          <a:p>
            <a:pPr marL="0" indent="0">
              <a:buNone/>
            </a:pPr>
            <a:r>
              <a:rPr lang="en-US"/>
              <a:t>– Screen if any symptoms, including iron deficiency, unexplained </a:t>
            </a:r>
            <a:endParaRPr lang="en-US"/>
          </a:p>
          <a:p>
            <a:pPr marL="0" indent="0">
              <a:buNone/>
            </a:pPr>
            <a:r>
              <a:rPr lang="en-US"/>
              <a:t>   hypoglycemia, vitamin D deficiency, osteoporosis</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40410" y="811530"/>
            <a:ext cx="8319135" cy="3023870"/>
          </a:xfrm>
          <a:prstGeom prst="rect">
            <a:avLst/>
          </a:prstGeom>
          <a:noFill/>
        </p:spPr>
        <p:txBody>
          <a:bodyPr wrap="square" rtlCol="0" anchor="t">
            <a:noAutofit/>
          </a:bodyPr>
          <a:p>
            <a:r>
              <a:rPr lang="en-US" sz="4800"/>
              <a:t>Type 2 Diabetes Management</a:t>
            </a:r>
            <a:endParaRPr lang="en-US" sz="4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924050" y="901700"/>
            <a:ext cx="8343900" cy="5054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T2DM Treatment: At Time of Diagnosis</a:t>
            </a:r>
            <a:endParaRPr lang="en-US"/>
          </a:p>
        </p:txBody>
      </p:sp>
      <p:sp>
        <p:nvSpPr>
          <p:cNvPr id="3" name="Content Placeholder 2"/>
          <p:cNvSpPr>
            <a:spLocks noGrp="1"/>
          </p:cNvSpPr>
          <p:nvPr>
            <p:ph idx="1"/>
          </p:nvPr>
        </p:nvSpPr>
        <p:spPr/>
        <p:txBody>
          <a:bodyPr>
            <a:noAutofit/>
          </a:bodyPr>
          <a:p>
            <a:r>
              <a:rPr lang="en-US" sz="3200"/>
              <a:t>Non-pharmacological management (refer to Diabetes Education Centre, Set A1C target, assess CV status, smoking cessation etc)</a:t>
            </a:r>
            <a:endParaRPr lang="en-US" sz="3200"/>
          </a:p>
          <a:p>
            <a:pPr marL="0" indent="0">
              <a:buNone/>
            </a:pPr>
            <a:r>
              <a:rPr lang="en-US" sz="3200"/>
              <a:t>• Diet/Lifestyle changes for all</a:t>
            </a:r>
            <a:endParaRPr lang="en-US" sz="3200"/>
          </a:p>
          <a:p>
            <a:pPr marL="0" indent="0">
              <a:buNone/>
            </a:pPr>
            <a:r>
              <a:rPr lang="en-US" sz="3200"/>
              <a:t>• Metformin if A1C ≥ 1.5% above target at diagnosis</a:t>
            </a:r>
            <a:endParaRPr lang="en-US" sz="3200"/>
          </a:p>
          <a:p>
            <a:pPr marL="0" indent="0">
              <a:buNone/>
            </a:pPr>
            <a:r>
              <a:rPr lang="en-US" sz="3200"/>
              <a:t>– Insulin + Metformin if symptomatic hyperglycemia and/or </a:t>
            </a:r>
            <a:endParaRPr lang="en-US" sz="3200"/>
          </a:p>
          <a:p>
            <a:pPr marL="0" indent="0">
              <a:buNone/>
            </a:pPr>
            <a:r>
              <a:rPr lang="en-US" sz="3200"/>
              <a:t>   metabolic decompensation </a:t>
            </a:r>
            <a:endParaRPr lang="en-US" sz="3200"/>
          </a:p>
          <a:p>
            <a:pPr marL="0" indent="0">
              <a:buNone/>
            </a:pPr>
            <a:r>
              <a:rPr lang="en-US" sz="3200"/>
              <a:t>• Reassess in 3-6 months</a:t>
            </a:r>
            <a:endParaRPr lang="en-US" sz="3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Metabolic Decompensation</a:t>
            </a:r>
            <a:endParaRPr lang="en-US"/>
          </a:p>
        </p:txBody>
      </p:sp>
      <p:sp>
        <p:nvSpPr>
          <p:cNvPr id="3" name="Content Placeholder 2"/>
          <p:cNvSpPr>
            <a:spLocks noGrp="1"/>
          </p:cNvSpPr>
          <p:nvPr>
            <p:ph idx="1"/>
          </p:nvPr>
        </p:nvSpPr>
        <p:spPr/>
        <p:txBody>
          <a:bodyPr>
            <a:normAutofit fontScale="60000"/>
          </a:bodyPr>
          <a:p>
            <a:r>
              <a:rPr lang="en-US"/>
              <a:t>What does “symptomatic hyperglycemia with metabolic decompensation” mean? </a:t>
            </a:r>
            <a:endParaRPr lang="en-US"/>
          </a:p>
          <a:p>
            <a:pPr marL="0" indent="0">
              <a:buNone/>
            </a:pPr>
            <a:r>
              <a:rPr lang="en-US"/>
              <a:t>     Suggests a state of relative or absolute insulin deficiency. </a:t>
            </a:r>
            <a:endParaRPr lang="en-US"/>
          </a:p>
          <a:p>
            <a:pPr marL="0" indent="0">
              <a:buNone/>
            </a:pPr>
            <a:r>
              <a:rPr lang="en-US"/>
              <a:t>• Polyuria </a:t>
            </a:r>
            <a:endParaRPr lang="en-US"/>
          </a:p>
          <a:p>
            <a:pPr marL="0" indent="0">
              <a:buNone/>
            </a:pPr>
            <a:r>
              <a:rPr lang="en-US"/>
              <a:t>• Polydipsia </a:t>
            </a:r>
            <a:endParaRPr lang="en-US"/>
          </a:p>
          <a:p>
            <a:pPr marL="0" indent="0">
              <a:buNone/>
            </a:pPr>
            <a:r>
              <a:rPr lang="en-US"/>
              <a:t>• Blurry Vision</a:t>
            </a:r>
            <a:endParaRPr lang="en-US"/>
          </a:p>
          <a:p>
            <a:pPr marL="0" indent="0">
              <a:buNone/>
            </a:pPr>
            <a:r>
              <a:rPr lang="en-US"/>
              <a:t>• Unintentional Weight loss </a:t>
            </a:r>
            <a:endParaRPr lang="en-US"/>
          </a:p>
          <a:p>
            <a:pPr marL="0" indent="0">
              <a:buNone/>
            </a:pPr>
            <a:r>
              <a:rPr lang="en-US"/>
              <a:t>• Volume depletion</a:t>
            </a:r>
            <a:endParaRPr lang="en-US"/>
          </a:p>
          <a:p>
            <a:pPr marL="0" indent="0">
              <a:buNone/>
            </a:pPr>
            <a:r>
              <a:rPr lang="en-US"/>
              <a:t>• Ketosis </a:t>
            </a:r>
            <a:endParaRPr lang="en-US"/>
          </a:p>
          <a:p>
            <a:pPr marL="0" indent="0">
              <a:buNone/>
            </a:pPr>
            <a:r>
              <a:rPr lang="en-US"/>
              <a:t>• HHS/DKA </a:t>
            </a:r>
            <a:endParaRPr lang="en-US"/>
          </a:p>
          <a:p>
            <a:r>
              <a:rPr lang="en-US"/>
              <a:t>SHOULD BE STARTED ON INSULIN +/- metformin until glycemic control is achieved! </a:t>
            </a:r>
            <a:endParaRPr lang="en-US"/>
          </a:p>
          <a:p>
            <a:pPr marL="0" indent="0">
              <a:buNone/>
            </a:pPr>
            <a:r>
              <a:rPr lang="en-US"/>
              <a:t>   (then you back off insulin if you can, while adding on oral agents)</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829945" y="346075"/>
            <a:ext cx="10377805" cy="61658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429260" y="501650"/>
            <a:ext cx="11058525" cy="58547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918845" y="1275080"/>
            <a:ext cx="10391140" cy="43230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Microvascular Complications</a:t>
            </a:r>
            <a:endParaRPr lang="en-US"/>
          </a:p>
        </p:txBody>
      </p:sp>
      <p:pic>
        <p:nvPicPr>
          <p:cNvPr id="4" name="Content Placeholder 3"/>
          <p:cNvPicPr>
            <a:picLocks noChangeAspect="1"/>
          </p:cNvPicPr>
          <p:nvPr>
            <p:ph idx="1"/>
          </p:nvPr>
        </p:nvPicPr>
        <p:blipFill>
          <a:blip r:embed="rId1"/>
          <a:stretch>
            <a:fillRect/>
          </a:stretch>
        </p:blipFill>
        <p:spPr>
          <a:xfrm>
            <a:off x="1536065" y="1495425"/>
            <a:ext cx="9119235" cy="46513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327150" y="974725"/>
            <a:ext cx="9537700" cy="49085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358900" y="1146175"/>
            <a:ext cx="9474200" cy="45656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492250" y="1117600"/>
            <a:ext cx="9207500" cy="4622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981075" y="590550"/>
            <a:ext cx="10229850" cy="5676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260475" y="1203325"/>
            <a:ext cx="9671050" cy="44513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368425" y="552450"/>
            <a:ext cx="9455150" cy="57531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295400" y="911225"/>
            <a:ext cx="9601200" cy="50355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168400" y="806450"/>
            <a:ext cx="9855200" cy="52451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054100" y="603250"/>
            <a:ext cx="10083800" cy="56515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127125" y="638175"/>
            <a:ext cx="9937750" cy="558165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050925" y="908050"/>
            <a:ext cx="10090150" cy="50419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Logo&#10;&#10;Description automatically generated"/>
          <p:cNvPicPr>
            <a:picLocks noGrp="1" noChangeAspect="1"/>
          </p:cNvPicPr>
          <p:nvPr/>
        </p:nvPicPr>
        <p:blipFill>
          <a:blip r:embed="rId1">
            <a:extLst>
              <a:ext uri="{28A0092B-C50C-407E-A947-70E740481C1C}">
                <a14:useLocalDpi xmlns:a14="http://schemas.microsoft.com/office/drawing/2010/main" val="0"/>
              </a:ext>
            </a:extLst>
          </a:blip>
          <a:stretch>
            <a:fillRect/>
          </a:stretch>
        </p:blipFill>
        <p:spPr>
          <a:xfrm>
            <a:off x="1981200" y="1234440"/>
            <a:ext cx="8229600" cy="46412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652780" y="739140"/>
            <a:ext cx="10687050" cy="49409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Diabetes - Diagnosis &amp; Classification</a:t>
            </a:r>
            <a:endParaRPr lang="en-US"/>
          </a:p>
        </p:txBody>
      </p:sp>
      <p:sp>
        <p:nvSpPr>
          <p:cNvPr id="3" name="Content Placeholder 2"/>
          <p:cNvSpPr>
            <a:spLocks noGrp="1"/>
          </p:cNvSpPr>
          <p:nvPr>
            <p:ph idx="1"/>
          </p:nvPr>
        </p:nvSpPr>
        <p:spPr>
          <a:xfrm>
            <a:off x="838200" y="1563370"/>
            <a:ext cx="10515600" cy="4613910"/>
          </a:xfrm>
        </p:spPr>
        <p:txBody>
          <a:bodyPr>
            <a:normAutofit fontScale="60000"/>
          </a:bodyPr>
          <a:p>
            <a:pPr marL="0" indent="0">
              <a:buNone/>
            </a:pPr>
            <a:r>
              <a:rPr lang="en-US" b="1" u="sng"/>
              <a:t>Diagnosis of Diabetes with any of :</a:t>
            </a:r>
            <a:endParaRPr lang="en-US"/>
          </a:p>
          <a:p>
            <a:pPr marL="0" indent="0">
              <a:buNone/>
            </a:pPr>
            <a:r>
              <a:rPr lang="en-US"/>
              <a:t>• Fasting glucose ≥ 7mmol/L (Prediabetes: 6.1-6.9) OR</a:t>
            </a:r>
            <a:endParaRPr lang="en-US"/>
          </a:p>
          <a:p>
            <a:pPr marL="0" indent="0">
              <a:buNone/>
            </a:pPr>
            <a:r>
              <a:rPr lang="en-US"/>
              <a:t>• HbA1c ≥ 6.5% (Prediabetes: 6.0-6.4%) OR</a:t>
            </a:r>
            <a:endParaRPr lang="en-US"/>
          </a:p>
          <a:p>
            <a:pPr marL="0" indent="0">
              <a:buNone/>
            </a:pPr>
            <a:r>
              <a:rPr lang="en-US"/>
              <a:t>• 2h 75g OGTT ≥ 11.1 mmol/L (Impaired glucose tolerance: 7.8-11.0) OR</a:t>
            </a:r>
            <a:endParaRPr lang="en-US"/>
          </a:p>
          <a:p>
            <a:pPr marL="0" indent="0">
              <a:buNone/>
            </a:pPr>
            <a:r>
              <a:rPr lang="en-US"/>
              <a:t>• Random glucose ≥ 11.1 mmol/L</a:t>
            </a:r>
            <a:endParaRPr lang="en-US"/>
          </a:p>
          <a:p>
            <a:pPr marL="0" indent="0">
              <a:buNone/>
            </a:pPr>
            <a:r>
              <a:rPr lang="en-US" b="1" u="sng"/>
              <a:t>Type of Diabetes:</a:t>
            </a:r>
            <a:endParaRPr lang="en-US" b="1" u="sng"/>
          </a:p>
          <a:p>
            <a:pPr marL="0" indent="0">
              <a:buNone/>
            </a:pPr>
            <a:r>
              <a:rPr lang="en-US"/>
              <a:t>• Type1: insulin deficiency (pancreatic β cell destruction), DKA prone, Usually Anti-GAD/Anti-Islet Cell +</a:t>
            </a:r>
            <a:endParaRPr lang="en-US"/>
          </a:p>
          <a:p>
            <a:pPr marL="0" indent="0">
              <a:buNone/>
            </a:pPr>
            <a:r>
              <a:rPr lang="en-US"/>
              <a:t>• Type 2: insulin resistance (tissue resistance, secretory defect), metabolic syndrome</a:t>
            </a:r>
            <a:endParaRPr lang="en-US"/>
          </a:p>
          <a:p>
            <a:pPr marL="0" indent="0">
              <a:buNone/>
            </a:pPr>
            <a:r>
              <a:rPr lang="en-US"/>
              <a:t>• Latent autoimmune diabetes in adults (LADA): type 2 diabetes who also have immune-mediated loss </a:t>
            </a:r>
            <a:endParaRPr lang="en-US"/>
          </a:p>
          <a:p>
            <a:pPr marL="0" indent="0">
              <a:buNone/>
            </a:pPr>
            <a:r>
              <a:rPr lang="en-US"/>
              <a:t>   of pancreatic β cells</a:t>
            </a:r>
            <a:endParaRPr lang="en-US"/>
          </a:p>
          <a:p>
            <a:pPr marL="0" indent="0">
              <a:buNone/>
            </a:pPr>
            <a:r>
              <a:rPr lang="en-US"/>
              <a:t>• Monogenic: familial autosomal dominant mutation leading to beta cell defects, neonatal or &lt;25 yo</a:t>
            </a:r>
            <a:endParaRPr lang="en-US"/>
          </a:p>
          <a:p>
            <a:pPr marL="0" indent="0">
              <a:buNone/>
            </a:pPr>
            <a:r>
              <a:rPr lang="en-US"/>
              <a:t>• GDM: glucose intolerance during pregnancy</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828040" y="696595"/>
            <a:ext cx="9680575" cy="55416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743075" y="1524000"/>
            <a:ext cx="8705850" cy="381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938530" y="368935"/>
            <a:ext cx="10315575" cy="571436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4836</Words>
  <Application>WPS Presentation</Application>
  <PresentationFormat>Widescreen</PresentationFormat>
  <Paragraphs>119</Paragraphs>
  <Slides>46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46</vt:i4>
      </vt:variant>
    </vt:vector>
  </HeadingPairs>
  <TitlesOfParts>
    <vt:vector size="55" baseType="lpstr">
      <vt:lpstr>Arial</vt:lpstr>
      <vt:lpstr>SimSun</vt:lpstr>
      <vt:lpstr>Wingdings</vt:lpstr>
      <vt:lpstr>Calibri Light</vt:lpstr>
      <vt:lpstr>Calibri</vt:lpstr>
      <vt:lpstr>Microsoft YaHei</vt:lpstr>
      <vt:lpstr>Arial Unicode MS</vt:lpstr>
      <vt:lpstr>Wingdings</vt:lpstr>
      <vt:lpstr>Office Theme</vt:lpstr>
      <vt:lpstr>CLINICAL UPDATED MANAGEMENT OF DIABETES MELLITUS</vt:lpstr>
      <vt:lpstr>PowerPoint 演示文稿</vt:lpstr>
      <vt:lpstr>PowerPoint 演示文稿</vt:lpstr>
      <vt:lpstr>PowerPoint 演示文稿</vt:lpstr>
      <vt:lpstr>PowerPoint 演示文稿</vt:lpstr>
      <vt:lpstr>Diabetes - Diagnosis &amp; Classification</vt:lpstr>
      <vt:lpstr>PowerPoint 演示文稿</vt:lpstr>
      <vt:lpstr>PowerPoint 演示文稿</vt:lpstr>
      <vt:lpstr>PowerPoint 演示文稿</vt:lpstr>
      <vt:lpstr>Overview of Hemoglobin A1C</vt:lpstr>
      <vt:lpstr>Limitations of Hemoglobin A1C</vt:lpstr>
      <vt:lpstr>A1C confounders</vt:lpstr>
      <vt:lpstr>PowerPoint 演示文稿</vt:lpstr>
      <vt:lpstr>Continuous glucose monitor (CGM) – Targets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Benefits of Adding CGM to BBI or CSII</vt:lpstr>
      <vt:lpstr>MDI (Multiple Daily Injections) Regimen Tips</vt:lpstr>
      <vt:lpstr>MDI (Multiple Daily Injections) Regimen Tips</vt:lpstr>
      <vt:lpstr>Type 1 Diabetes – Autoimmune Screening</vt:lpstr>
      <vt:lpstr>PowerPoint 演示文稿</vt:lpstr>
      <vt:lpstr>T2DM Treatment: At Time of Diagnosis</vt:lpstr>
      <vt:lpstr>Metabolic Decompensation</vt:lpstr>
      <vt:lpstr>PowerPoint 演示文稿</vt:lpstr>
      <vt:lpstr>PowerPoint 演示文稿</vt:lpstr>
      <vt:lpstr>PowerPoint 演示文稿</vt:lpstr>
      <vt:lpstr>Microvascular Complications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hp</dc:creator>
  <cp:lastModifiedBy>hp</cp:lastModifiedBy>
  <cp:revision>12</cp:revision>
  <dcterms:created xsi:type="dcterms:W3CDTF">2024-02-05T21:43:00Z</dcterms:created>
  <dcterms:modified xsi:type="dcterms:W3CDTF">2024-09-02T06:51:31Z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F0EDAEFBC96145C8B28C49D80CCC61E5_12</vt:lpwstr>
  </property>
  <property fmtid="{D5CDD505-2E9C-101B-9397-08002B2CF9AE}" pid="3" name="KSOProductBuildVer">
    <vt:lpwstr>1033-12.2.0.17562</vt:lpwstr>
  </property>
</Properties>
</file>