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592" r:id="rId5"/>
    <p:sldId id="259" r:id="rId6"/>
    <p:sldId id="260" r:id="rId7"/>
    <p:sldId id="261" r:id="rId8"/>
    <p:sldId id="262" r:id="rId9"/>
    <p:sldId id="263" r:id="rId10"/>
    <p:sldId id="264" r:id="rId11"/>
    <p:sldId id="265" r:id="rId12"/>
    <p:sldId id="266" r:id="rId13"/>
    <p:sldId id="267" r:id="rId14"/>
    <p:sldId id="268" r:id="rId15"/>
    <p:sldId id="269" r:id="rId16"/>
    <p:sldId id="270" r:id="rId17"/>
    <p:sldId id="405" r:id="rId18"/>
    <p:sldId id="463" r:id="rId19"/>
    <p:sldId id="464" r:id="rId20"/>
    <p:sldId id="591" r:id="rId21"/>
    <p:sldId id="462" r:id="rId22"/>
    <p:sldId id="375" r:id="rId23"/>
    <p:sldId id="376" r:id="rId24"/>
    <p:sldId id="381" r:id="rId25"/>
    <p:sldId id="271" r:id="rId26"/>
    <p:sldId id="412" r:id="rId27"/>
    <p:sldId id="512" r:id="rId28"/>
    <p:sldId id="514" r:id="rId29"/>
    <p:sldId id="584" r:id="rId30"/>
    <p:sldId id="582" r:id="rId31"/>
    <p:sldId id="583" r:id="rId32"/>
    <p:sldId id="406" r:id="rId33"/>
    <p:sldId id="395" r:id="rId34"/>
    <p:sldId id="396" r:id="rId35"/>
    <p:sldId id="363" r:id="rId36"/>
    <p:sldId id="362" r:id="rId37"/>
    <p:sldId id="354" r:id="rId38"/>
    <p:sldId id="585" r:id="rId39"/>
    <p:sldId id="586" r:id="rId40"/>
    <p:sldId id="587" r:id="rId41"/>
    <p:sldId id="588" r:id="rId42"/>
    <p:sldId id="589" r:id="rId43"/>
    <p:sldId id="5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4660"/>
  </p:normalViewPr>
  <p:slideViewPr>
    <p:cSldViewPr snapToGrid="0">
      <p:cViewPr varScale="1">
        <p:scale>
          <a:sx n="63" d="100"/>
          <a:sy n="63" d="100"/>
        </p:scale>
        <p:origin x="84"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E915C-0889-4856-95E2-4DAC7F01F1AB}" type="datetimeFigureOut">
              <a:rPr lang="en-GB" smtClean="0"/>
              <a:t>25/10/2020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27251-B86E-4732-82BD-FC32FBDCB18B}" type="slidenum">
              <a:rPr lang="en-GB" smtClean="0"/>
              <a:t>‹#›</a:t>
            </a:fld>
            <a:endParaRPr lang="en-GB"/>
          </a:p>
        </p:txBody>
      </p:sp>
    </p:spTree>
    <p:extLst>
      <p:ext uri="{BB962C8B-B14F-4D97-AF65-F5344CB8AC3E}">
        <p14:creationId xmlns:p14="http://schemas.microsoft.com/office/powerpoint/2010/main" val="319634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1C3031F-8423-4E9F-9E85-56B8F071E408}"/>
              </a:ext>
            </a:extLst>
          </p:cNvPr>
          <p:cNvSpPr>
            <a:spLocks noGrp="1" noChangeArrowheads="1"/>
          </p:cNvSpPr>
          <p:nvPr>
            <p:ph type="sldNum" sz="quarter" idx="4294967295"/>
          </p:nvPr>
        </p:nvSpPr>
        <p:spPr bwMode="auto">
          <a:xfrm>
            <a:off x="1588"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7B16B95A-0C68-49D9-AD6C-042C6880E728}" type="slidenum">
              <a:rPr lang="en-US" altLang="en-US"/>
              <a:pPr eaLnBrk="1" hangingPunct="1"/>
              <a:t>27</a:t>
            </a:fld>
            <a:endParaRPr lang="en-US" altLang="en-US"/>
          </a:p>
        </p:txBody>
      </p:sp>
      <p:sp>
        <p:nvSpPr>
          <p:cNvPr id="108547" name="Rectangle 2">
            <a:extLst>
              <a:ext uri="{FF2B5EF4-FFF2-40B4-BE49-F238E27FC236}">
                <a16:creationId xmlns:a16="http://schemas.microsoft.com/office/drawing/2014/main" id="{C50E9F05-5D21-4F1C-9989-BE7CB66EB1C7}"/>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EBD05A91-88C4-4496-ADB8-E30635DEC14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05643079-5A63-4F3E-9E85-3E4E6F0122D4}"/>
              </a:ext>
            </a:extLst>
          </p:cNvPr>
          <p:cNvSpPr>
            <a:spLocks noGrp="1" noChangeArrowheads="1"/>
          </p:cNvSpPr>
          <p:nvPr>
            <p:ph type="sldNum" sz="quarter" idx="4294967295"/>
          </p:nvPr>
        </p:nvSpPr>
        <p:spPr bwMode="auto">
          <a:xfrm>
            <a:off x="1588"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28C227C-C794-41BA-98AC-E1B2ED70DB8A}" type="slidenum">
              <a:rPr lang="en-US" altLang="en-US"/>
              <a:pPr eaLnBrk="1" hangingPunct="1"/>
              <a:t>28</a:t>
            </a:fld>
            <a:endParaRPr lang="en-US" altLang="en-US"/>
          </a:p>
        </p:txBody>
      </p:sp>
      <p:sp>
        <p:nvSpPr>
          <p:cNvPr id="109571" name="Rectangle 2">
            <a:extLst>
              <a:ext uri="{FF2B5EF4-FFF2-40B4-BE49-F238E27FC236}">
                <a16:creationId xmlns:a16="http://schemas.microsoft.com/office/drawing/2014/main" id="{769A0AA0-4E1D-4EDB-A940-4044DBF7CFFB}"/>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BDF35650-77D6-48EC-8798-3E16791F2FC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A5A8F743-D0DC-4551-A737-66025C541B29}"/>
              </a:ext>
            </a:extLst>
          </p:cNvPr>
          <p:cNvSpPr>
            <a:spLocks noGrp="1" noChangeArrowheads="1"/>
          </p:cNvSpPr>
          <p:nvPr>
            <p:ph type="sldNum" sz="quarter" idx="4294967295"/>
          </p:nvPr>
        </p:nvSpPr>
        <p:spPr bwMode="auto">
          <a:xfrm>
            <a:off x="1588"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66B150D-7326-4DD2-B605-63E4DF16FEFB}" type="slidenum">
              <a:rPr lang="en-CA" altLang="en-US"/>
              <a:pPr eaLnBrk="1" hangingPunct="1"/>
              <a:t>32</a:t>
            </a:fld>
            <a:endParaRPr lang="en-CA" altLang="en-US"/>
          </a:p>
        </p:txBody>
      </p:sp>
      <p:sp>
        <p:nvSpPr>
          <p:cNvPr id="110595" name="Rectangle 2">
            <a:extLst>
              <a:ext uri="{FF2B5EF4-FFF2-40B4-BE49-F238E27FC236}">
                <a16:creationId xmlns:a16="http://schemas.microsoft.com/office/drawing/2014/main" id="{0FBCAC77-0811-49A1-A340-50CB2D0542FB}"/>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C3D393D7-37DA-44A0-B445-E639F8F5FD5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CA" altLang="en-US" sz="1400">
                <a:ea typeface="MS PGothic" panose="020B0600070205080204" pitchFamily="34" charset="-128"/>
              </a:rPr>
              <a:t>morphine: start with 0.1 mg/kg IM then start IV once have access</a:t>
            </a:r>
          </a:p>
          <a:p>
            <a:pPr eaLnBrk="1" hangingPunct="1"/>
            <a:endParaRPr lang="en-CA" altLang="en-US" sz="1400">
              <a:ea typeface="MS PGothic" panose="020B0600070205080204" pitchFamily="34" charset="-128"/>
            </a:endParaRPr>
          </a:p>
          <a:p>
            <a:pPr eaLnBrk="1" hangingPunct="1"/>
            <a:r>
              <a:rPr lang="en-US" altLang="en-US" sz="1400">
                <a:ea typeface="MS PGothic" panose="020B0600070205080204" pitchFamily="34" charset="-128"/>
              </a:rPr>
              <a:t>Propranolol 0.05 mg/kg IV </a:t>
            </a:r>
            <a:endParaRPr lang="en-CA" altLang="en-US" sz="1400">
              <a:ea typeface="MS PGothic" panose="020B0600070205080204" pitchFamily="34" charset="-128"/>
            </a:endParaRPr>
          </a:p>
          <a:p>
            <a:pPr eaLnBrk="1" hangingPunct="1"/>
            <a:r>
              <a:rPr lang="en-CA" altLang="en-US" sz="1400">
                <a:ea typeface="MS PGothic" panose="020B0600070205080204" pitchFamily="34" charset="-128"/>
              </a:rPr>
              <a:t>can also consider esmolol 0.5 to 1.0 mg/kg IV</a:t>
            </a:r>
          </a:p>
          <a:p>
            <a:pPr eaLnBrk="1" hangingPunct="1"/>
            <a:r>
              <a:rPr lang="en-US" altLang="en-US" sz="1400">
                <a:ea typeface="MS PGothic" panose="020B0600070205080204" pitchFamily="34" charset="-128"/>
              </a:rPr>
              <a:t>both followed by continuous infusions</a:t>
            </a:r>
          </a:p>
          <a:p>
            <a:pPr eaLnBrk="1" hangingPunct="1"/>
            <a:endParaRPr lang="en-US" altLang="en-US" sz="1400">
              <a:ea typeface="MS PGothic" panose="020B0600070205080204" pitchFamily="34" charset="-128"/>
            </a:endParaRPr>
          </a:p>
          <a:p>
            <a:pPr eaLnBrk="1" hangingPunct="1"/>
            <a:r>
              <a:rPr lang="en-US" altLang="en-US" sz="1400">
                <a:ea typeface="MS PGothic" panose="020B0600070205080204" pitchFamily="34" charset="-128"/>
              </a:rPr>
              <a:t>Phenylephrine: 10 ug/kg initial followed by infusion</a:t>
            </a:r>
            <a:endParaRPr lang="en-CA" altLang="en-US" sz="1400">
              <a:ea typeface="MS PGothic" panose="020B0600070205080204" pitchFamily="34" charset="-128"/>
            </a:endParaRPr>
          </a:p>
          <a:p>
            <a:pPr eaLnBrk="1" hangingPunct="1"/>
            <a:endParaRPr lang="en-CA" altLang="en-US">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154C47FF-9A1B-43CF-9015-06CA386A19C2}"/>
              </a:ext>
            </a:extLst>
          </p:cNvPr>
          <p:cNvSpPr>
            <a:spLocks noGrp="1" noChangeArrowheads="1"/>
          </p:cNvSpPr>
          <p:nvPr>
            <p:ph type="sldNum" sz="quarter" idx="4294967295"/>
          </p:nvPr>
        </p:nvSpPr>
        <p:spPr bwMode="auto">
          <a:xfrm>
            <a:off x="1588"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ADD5D04B-D7D4-49A4-8593-E1C4D8BFFCA0}" type="slidenum">
              <a:rPr lang="ar-SA" altLang="en-US"/>
              <a:pPr eaLnBrk="1" hangingPunct="1"/>
              <a:t>37</a:t>
            </a:fld>
            <a:endParaRPr lang="en-US" altLang="en-US"/>
          </a:p>
        </p:txBody>
      </p:sp>
      <p:sp>
        <p:nvSpPr>
          <p:cNvPr id="111619" name="Rectangle 2">
            <a:extLst>
              <a:ext uri="{FF2B5EF4-FFF2-40B4-BE49-F238E27FC236}">
                <a16:creationId xmlns:a16="http://schemas.microsoft.com/office/drawing/2014/main" id="{F6F70661-DF12-40A3-8078-35FD2FC92C3A}"/>
              </a:ext>
            </a:extLst>
          </p:cNvPr>
          <p:cNvSpPr>
            <a:spLocks noGrp="1" noRot="1" noChangeAspect="1" noChangeArrowheads="1" noTextEdit="1"/>
          </p:cNvSpPr>
          <p:nvPr>
            <p:ph type="sldImg"/>
          </p:nvPr>
        </p:nvSpPr>
        <p:spPr>
          <a:xfrm>
            <a:off x="857250" y="685800"/>
            <a:ext cx="5143500" cy="3429000"/>
          </a:xfrm>
          <a:solidFill>
            <a:srgbClr val="FFFFFF"/>
          </a:solidFill>
          <a:ln/>
        </p:spPr>
      </p:sp>
      <p:sp>
        <p:nvSpPr>
          <p:cNvPr id="111620" name="Rectangle 3">
            <a:extLst>
              <a:ext uri="{FF2B5EF4-FFF2-40B4-BE49-F238E27FC236}">
                <a16:creationId xmlns:a16="http://schemas.microsoft.com/office/drawing/2014/main" id="{F19ABB5A-8785-4B86-BC35-31552536E06B}"/>
              </a:ext>
            </a:extLst>
          </p:cNvPr>
          <p:cNvSpPr>
            <a:spLocks noGrp="1" noChangeArrowheads="1"/>
          </p:cNvSpPr>
          <p:nvPr>
            <p:ph type="body" idx="1"/>
          </p:nvPr>
        </p:nvSpPr>
        <p:spPr>
          <a:solidFill>
            <a:srgbClr val="FFFFFF"/>
          </a:solidFill>
          <a:ln>
            <a:solidFill>
              <a:srgbClr val="000000"/>
            </a:solidFill>
          </a:ln>
        </p:spPr>
        <p:txBody>
          <a:bodyPr/>
          <a:lstStyle/>
          <a:p>
            <a:endParaRPr lang="ar-S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F12C-32EE-4369-B6DF-D75B5EBBBF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84367F-319F-4CAC-9976-75BD410E8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5BC8C7-1A48-472B-B634-109BDC4C7039}"/>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5" name="Footer Placeholder 4">
            <a:extLst>
              <a:ext uri="{FF2B5EF4-FFF2-40B4-BE49-F238E27FC236}">
                <a16:creationId xmlns:a16="http://schemas.microsoft.com/office/drawing/2014/main" id="{65A7BB9E-0EF3-4606-A241-A5A4983DE4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C43E78-B7F9-421E-B752-F453E3C1439C}"/>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542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429E2-E02D-4123-A289-2322B9C0ED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65CA7C-B7A9-4046-B2CC-6AF93462C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962628-CC0B-41BF-9F69-32E2FEE114A2}"/>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5" name="Footer Placeholder 4">
            <a:extLst>
              <a:ext uri="{FF2B5EF4-FFF2-40B4-BE49-F238E27FC236}">
                <a16:creationId xmlns:a16="http://schemas.microsoft.com/office/drawing/2014/main" id="{7D4A977D-3CA0-4ADD-B89A-101BAF5C5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D32B00-0903-4113-8AA9-F5B0EE7313C9}"/>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268621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BD95A8-FABB-4294-863A-936860827A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75271B-1AC4-4AB4-AC1D-39887A998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95444-1DE4-4E14-83FA-8A6D63E30C4F}"/>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5" name="Footer Placeholder 4">
            <a:extLst>
              <a:ext uri="{FF2B5EF4-FFF2-40B4-BE49-F238E27FC236}">
                <a16:creationId xmlns:a16="http://schemas.microsoft.com/office/drawing/2014/main" id="{681979F9-A5F7-4F1B-B2A8-72724EC4F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44E95C-9370-419E-81F3-7FDBB3960C76}"/>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279620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EBBB-2EAA-4571-97F3-C51D1DDA5F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C28AB0-6C1D-47E3-9D26-E51BB9349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4455D6-8549-4E5C-A802-63835B8BD21C}"/>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5" name="Footer Placeholder 4">
            <a:extLst>
              <a:ext uri="{FF2B5EF4-FFF2-40B4-BE49-F238E27FC236}">
                <a16:creationId xmlns:a16="http://schemas.microsoft.com/office/drawing/2014/main" id="{1D06DA4E-92DE-4A99-95A2-07768A36A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29019F-6B17-4C51-9C6D-753A64E39340}"/>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102489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C12B-4656-48E9-B6D2-DECBCEBE8F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AFD4D8-1745-4A00-8A76-3B253ED4F1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64788-A3EA-4577-8622-456FE236D799}"/>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5" name="Footer Placeholder 4">
            <a:extLst>
              <a:ext uri="{FF2B5EF4-FFF2-40B4-BE49-F238E27FC236}">
                <a16:creationId xmlns:a16="http://schemas.microsoft.com/office/drawing/2014/main" id="{A300C79E-C304-41FF-A588-A5D7146FC5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9FE1E-A2E1-4C01-A7B2-3AE112C8C5D5}"/>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125172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BE50-934A-4BFF-B799-7B6FD4271D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4D7427-2489-419F-9630-59986F97D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56E3EF-131E-4DFE-AE5B-805CD0373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9A9278-2669-4845-AB67-5642A94EEF8B}"/>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6" name="Footer Placeholder 5">
            <a:extLst>
              <a:ext uri="{FF2B5EF4-FFF2-40B4-BE49-F238E27FC236}">
                <a16:creationId xmlns:a16="http://schemas.microsoft.com/office/drawing/2014/main" id="{4D5B5BB5-7A74-4D1C-9DA7-9752768273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2DA22-2925-4A0A-8385-2B2D4A229CA3}"/>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413352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3723-4A34-4620-878B-A193B4381C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67A2FC-E8B2-474E-81F3-216E7A28C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AAB616-7EBC-4B82-AB44-8FC690BD5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AB4759-89DC-442E-B8AE-F10A75A25D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AFBB6-41AD-4CA6-995A-4473661A9F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3A46F0-07AC-4544-87B4-20A05B31C2A7}"/>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8" name="Footer Placeholder 7">
            <a:extLst>
              <a:ext uri="{FF2B5EF4-FFF2-40B4-BE49-F238E27FC236}">
                <a16:creationId xmlns:a16="http://schemas.microsoft.com/office/drawing/2014/main" id="{6315B176-0263-42F9-9813-C1269DFCCE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315B47-D1C0-4E44-892F-782BD3C477B1}"/>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2649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AB998-ABAF-4E59-BC19-826048A532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1F5B42-7033-4340-B34B-BE74CB54D91B}"/>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4" name="Footer Placeholder 3">
            <a:extLst>
              <a:ext uri="{FF2B5EF4-FFF2-40B4-BE49-F238E27FC236}">
                <a16:creationId xmlns:a16="http://schemas.microsoft.com/office/drawing/2014/main" id="{EE5151CA-2056-44E1-9A4D-C77E291346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8B72B9-441A-4805-8A16-1D74E97D7C10}"/>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77085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A66CF-F25F-453E-AEFE-DA2852242305}"/>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3" name="Footer Placeholder 2">
            <a:extLst>
              <a:ext uri="{FF2B5EF4-FFF2-40B4-BE49-F238E27FC236}">
                <a16:creationId xmlns:a16="http://schemas.microsoft.com/office/drawing/2014/main" id="{4CDCE40C-0820-42D4-9C17-2E3904B8AB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FB951E5-3149-431E-B5CD-98D5077963CD}"/>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228136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A520-831C-4268-97CE-84717EA5A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49307C-8370-4F4B-8CAD-A8A60740B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A67258-99D6-4DD7-9DBC-C09096515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CC717-E344-4985-B7EC-86C8FAB20613}"/>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6" name="Footer Placeholder 5">
            <a:extLst>
              <a:ext uri="{FF2B5EF4-FFF2-40B4-BE49-F238E27FC236}">
                <a16:creationId xmlns:a16="http://schemas.microsoft.com/office/drawing/2014/main" id="{0E561419-B69D-45BD-8FC3-64157C2BCF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1D7CF0-844D-45E2-BF9C-20F0EB74B6AC}"/>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351086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91CA-6ED6-40E3-9AC9-C38B94AD0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23B01B-BC7A-4B09-BADF-63FE08246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148659-6516-4075-A3DF-5FB587379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01EEF-9BD7-4784-A7AF-222826CD69B6}"/>
              </a:ext>
            </a:extLst>
          </p:cNvPr>
          <p:cNvSpPr>
            <a:spLocks noGrp="1"/>
          </p:cNvSpPr>
          <p:nvPr>
            <p:ph type="dt" sz="half" idx="10"/>
          </p:nvPr>
        </p:nvSpPr>
        <p:spPr/>
        <p:txBody>
          <a:bodyPr/>
          <a:lstStyle/>
          <a:p>
            <a:fld id="{4128DB38-1E34-4712-9748-D76E4795E064}" type="datetimeFigureOut">
              <a:rPr lang="en-GB" smtClean="0"/>
              <a:t>25/10/2020</a:t>
            </a:fld>
            <a:endParaRPr lang="en-GB"/>
          </a:p>
        </p:txBody>
      </p:sp>
      <p:sp>
        <p:nvSpPr>
          <p:cNvPr id="6" name="Footer Placeholder 5">
            <a:extLst>
              <a:ext uri="{FF2B5EF4-FFF2-40B4-BE49-F238E27FC236}">
                <a16:creationId xmlns:a16="http://schemas.microsoft.com/office/drawing/2014/main" id="{F120B219-BFAA-4DE9-AC7F-02398B24B6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385CBE-EF6C-4836-B015-28072CF29C75}"/>
              </a:ext>
            </a:extLst>
          </p:cNvPr>
          <p:cNvSpPr>
            <a:spLocks noGrp="1"/>
          </p:cNvSpPr>
          <p:nvPr>
            <p:ph type="sldNum" sz="quarter" idx="12"/>
          </p:nvPr>
        </p:nvSpPr>
        <p:spPr/>
        <p:txBody>
          <a:bodyPr/>
          <a:lstStyle/>
          <a:p>
            <a:fld id="{B2181EDD-BBFB-4D9C-AA08-6EDEAF8DC464}" type="slidenum">
              <a:rPr lang="en-GB" smtClean="0"/>
              <a:t>‹#›</a:t>
            </a:fld>
            <a:endParaRPr lang="en-GB"/>
          </a:p>
        </p:txBody>
      </p:sp>
    </p:spTree>
    <p:extLst>
      <p:ext uri="{BB962C8B-B14F-4D97-AF65-F5344CB8AC3E}">
        <p14:creationId xmlns:p14="http://schemas.microsoft.com/office/powerpoint/2010/main" val="388007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734837-0472-40C0-84B3-017C2306B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496DB7-F320-43CF-AB85-D1CA291A9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0ED342-1717-4FAE-B2A2-3F385D6E2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8DB38-1E34-4712-9748-D76E4795E064}" type="datetimeFigureOut">
              <a:rPr lang="en-GB" smtClean="0"/>
              <a:t>25/10/2020</a:t>
            </a:fld>
            <a:endParaRPr lang="en-GB"/>
          </a:p>
        </p:txBody>
      </p:sp>
      <p:sp>
        <p:nvSpPr>
          <p:cNvPr id="5" name="Footer Placeholder 4">
            <a:extLst>
              <a:ext uri="{FF2B5EF4-FFF2-40B4-BE49-F238E27FC236}">
                <a16:creationId xmlns:a16="http://schemas.microsoft.com/office/drawing/2014/main" id="{F24048C4-C7D9-401B-A115-7E368A708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D9162A-54B3-411B-98F9-8E0553F04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81EDD-BBFB-4D9C-AA08-6EDEAF8DC464}" type="slidenum">
              <a:rPr lang="en-GB" smtClean="0"/>
              <a:t>‹#›</a:t>
            </a:fld>
            <a:endParaRPr lang="en-GB"/>
          </a:p>
        </p:txBody>
      </p:sp>
    </p:spTree>
    <p:extLst>
      <p:ext uri="{BB962C8B-B14F-4D97-AF65-F5344CB8AC3E}">
        <p14:creationId xmlns:p14="http://schemas.microsoft.com/office/powerpoint/2010/main" val="366036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E5405F-1AE7-4E2F-A4B5-6E67895F4AA1}"/>
              </a:ext>
            </a:extLst>
          </p:cNvPr>
          <p:cNvSpPr txBox="1"/>
          <p:nvPr/>
        </p:nvSpPr>
        <p:spPr>
          <a:xfrm>
            <a:off x="1391920" y="1828801"/>
            <a:ext cx="9052560" cy="2136739"/>
          </a:xfrm>
          <a:prstGeom prst="rect">
            <a:avLst/>
          </a:prstGeom>
          <a:noFill/>
        </p:spPr>
        <p:txBody>
          <a:bodyPr wrap="square">
            <a:spAutoFit/>
          </a:bodyPr>
          <a:lstStyle/>
          <a:p>
            <a:pPr marL="2529205" marR="1044575" indent="-1640205" algn="ctr">
              <a:lnSpc>
                <a:spcPct val="98000"/>
              </a:lnSpc>
              <a:spcBef>
                <a:spcPts val="210"/>
              </a:spcBef>
              <a:spcAft>
                <a:spcPts val="0"/>
              </a:spcAft>
            </a:pPr>
            <a:r>
              <a:rPr lang="en-US" sz="3200" b="1" dirty="0">
                <a:effectLst/>
                <a:latin typeface="Cambria" panose="02040503050406030204" pitchFamily="18" charset="0"/>
                <a:ea typeface="Cambria" panose="02040503050406030204" pitchFamily="18" charset="0"/>
                <a:cs typeface="Candara" panose="020E0502030303020204" pitchFamily="34" charset="0"/>
              </a:rPr>
              <a:t>APPROACH TO </a:t>
            </a:r>
            <a:r>
              <a:rPr lang="en-US" sz="3200" b="1" spc="-15" dirty="0">
                <a:effectLst/>
                <a:latin typeface="Cambria" panose="02040503050406030204" pitchFamily="18" charset="0"/>
                <a:ea typeface="Cambria" panose="02040503050406030204" pitchFamily="18" charset="0"/>
                <a:cs typeface="Candara" panose="020E0502030303020204" pitchFamily="34" charset="0"/>
              </a:rPr>
              <a:t>CYANOSIS </a:t>
            </a:r>
            <a:r>
              <a:rPr lang="en-US" sz="3200" b="1" dirty="0">
                <a:effectLst/>
                <a:latin typeface="Cambria" panose="02040503050406030204" pitchFamily="18" charset="0"/>
                <a:ea typeface="Cambria" panose="02040503050406030204" pitchFamily="18" charset="0"/>
                <a:cs typeface="Candara" panose="020E0502030303020204" pitchFamily="34" charset="0"/>
              </a:rPr>
              <a:t>IN</a:t>
            </a:r>
            <a:r>
              <a:rPr lang="en-US" sz="3200" b="1" spc="-10" dirty="0">
                <a:effectLst/>
                <a:latin typeface="Cambria" panose="02040503050406030204" pitchFamily="18" charset="0"/>
                <a:ea typeface="Cambria" panose="02040503050406030204" pitchFamily="18" charset="0"/>
                <a:cs typeface="Candara" panose="020E0502030303020204" pitchFamily="34" charset="0"/>
              </a:rPr>
              <a:t> </a:t>
            </a:r>
          </a:p>
          <a:p>
            <a:pPr marL="2529205" marR="1044575" indent="-1640205" algn="ctr">
              <a:lnSpc>
                <a:spcPct val="98000"/>
              </a:lnSpc>
              <a:spcBef>
                <a:spcPts val="210"/>
              </a:spcBef>
              <a:spcAft>
                <a:spcPts val="0"/>
              </a:spcAft>
            </a:pPr>
            <a:r>
              <a:rPr lang="en-US" sz="3200" b="1" spc="-20" dirty="0">
                <a:effectLst/>
                <a:latin typeface="Cambria" panose="02040503050406030204" pitchFamily="18" charset="0"/>
                <a:ea typeface="Cambria" panose="02040503050406030204" pitchFamily="18" charset="0"/>
                <a:cs typeface="Candara" panose="020E0502030303020204" pitchFamily="34" charset="0"/>
              </a:rPr>
              <a:t>NEONATES</a:t>
            </a:r>
          </a:p>
          <a:p>
            <a:pPr marL="2529205" marR="1044575" indent="-1640205">
              <a:lnSpc>
                <a:spcPct val="98000"/>
              </a:lnSpc>
              <a:spcBef>
                <a:spcPts val="210"/>
              </a:spcBef>
              <a:spcAft>
                <a:spcPts val="0"/>
              </a:spcAft>
            </a:pPr>
            <a:endParaRPr lang="en-GB" sz="3200" dirty="0">
              <a:effectLst/>
              <a:latin typeface="Cambria" panose="02040503050406030204" pitchFamily="18" charset="0"/>
              <a:ea typeface="Cambria" panose="02040503050406030204" pitchFamily="18" charset="0"/>
              <a:cs typeface="Candara" panose="020E0502030303020204" pitchFamily="34" charset="0"/>
            </a:endParaRPr>
          </a:p>
          <a:p>
            <a:pPr marL="609600" marR="629920" algn="ctr">
              <a:lnSpc>
                <a:spcPts val="2665"/>
              </a:lnSpc>
              <a:spcBef>
                <a:spcPts val="1545"/>
              </a:spcBef>
              <a:spcAft>
                <a:spcPts val="0"/>
              </a:spcAft>
            </a:pPr>
            <a:r>
              <a:rPr lang="en-US" sz="3200" b="1" spc="-45" dirty="0">
                <a:effectLst/>
                <a:latin typeface="Cambria" panose="02040503050406030204" pitchFamily="18" charset="0"/>
                <a:ea typeface="Cambria" panose="02040503050406030204" pitchFamily="18" charset="0"/>
                <a:cs typeface="Candara" panose="020E0502030303020204" pitchFamily="34" charset="0"/>
              </a:rPr>
              <a:t>Dr. </a:t>
            </a:r>
            <a:r>
              <a:rPr lang="en-US" sz="3200" b="1" dirty="0">
                <a:effectLst/>
                <a:latin typeface="Cambria" panose="02040503050406030204" pitchFamily="18" charset="0"/>
                <a:ea typeface="Cambria" panose="02040503050406030204" pitchFamily="18" charset="0"/>
                <a:cs typeface="Candara" panose="020E0502030303020204" pitchFamily="34" charset="0"/>
              </a:rPr>
              <a:t>Mansour </a:t>
            </a:r>
            <a:r>
              <a:rPr lang="en-US" sz="3200" b="1" dirty="0" err="1">
                <a:effectLst/>
                <a:latin typeface="Cambria" panose="02040503050406030204" pitchFamily="18" charset="0"/>
                <a:ea typeface="Cambria" panose="02040503050406030204" pitchFamily="18" charset="0"/>
                <a:cs typeface="Candara" panose="020E0502030303020204" pitchFamily="34" charset="0"/>
              </a:rPr>
              <a:t>ALQurashi</a:t>
            </a:r>
            <a:endParaRPr lang="en-GB" sz="3200" dirty="0">
              <a:effectLst/>
              <a:latin typeface="Cambria" panose="02040503050406030204" pitchFamily="18" charset="0"/>
              <a:ea typeface="Cambria" panose="02040503050406030204" pitchFamily="18" charset="0"/>
              <a:cs typeface="Candara" panose="020E0502030303020204" pitchFamily="34" charset="0"/>
            </a:endParaRPr>
          </a:p>
        </p:txBody>
      </p:sp>
    </p:spTree>
    <p:extLst>
      <p:ext uri="{BB962C8B-B14F-4D97-AF65-F5344CB8AC3E}">
        <p14:creationId xmlns:p14="http://schemas.microsoft.com/office/powerpoint/2010/main" val="25841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2852-3F40-45EC-8BC5-BD0F31C55EFD}"/>
              </a:ext>
            </a:extLst>
          </p:cNvPr>
          <p:cNvSpPr>
            <a:spLocks noGrp="1"/>
          </p:cNvSpPr>
          <p:nvPr>
            <p:ph type="title"/>
          </p:nvPr>
        </p:nvSpPr>
        <p:spPr/>
        <p:txBody>
          <a:bodyPr/>
          <a:lstStyle/>
          <a:p>
            <a:pPr algn="ctr"/>
            <a:r>
              <a:rPr lang="en-US" sz="3200" dirty="0">
                <a:effectLst/>
                <a:latin typeface="Cambria" panose="02040503050406030204" pitchFamily="18" charset="0"/>
                <a:ea typeface="Cambria" panose="02040503050406030204" pitchFamily="18" charset="0"/>
                <a:cs typeface="Candara" panose="020E0502030303020204" pitchFamily="34" charset="0"/>
              </a:rPr>
              <a:t>Primary PPHN</a:t>
            </a:r>
            <a:br>
              <a:rPr lang="en-GB" sz="1800" dirty="0">
                <a:effectLst/>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897FED8D-36FE-4E44-B983-9901B52932C5}"/>
              </a:ext>
            </a:extLst>
          </p:cNvPr>
          <p:cNvSpPr>
            <a:spLocks noGrp="1"/>
          </p:cNvSpPr>
          <p:nvPr>
            <p:ph idx="1"/>
          </p:nvPr>
        </p:nvSpPr>
        <p:spPr/>
        <p:txBody>
          <a:bodyPr/>
          <a:lstStyle/>
          <a:p>
            <a:pPr marL="342900" lvl="0" indent="-342900" rtl="0">
              <a:buClr>
                <a:srgbClr val="30B6FC"/>
              </a:buClr>
              <a:buSzPts val="2400"/>
              <a:buFont typeface="Symbol" panose="05050102010706020507" pitchFamily="18" charset="2"/>
              <a:buChar char=""/>
              <a:tabLst>
                <a:tab pos="1212850" algn="l"/>
              </a:tabLst>
            </a:pPr>
            <a:r>
              <a:rPr lang="en-US" dirty="0">
                <a:effectLst/>
                <a:latin typeface="Calibri" panose="020F0502020204030204" pitchFamily="34" charset="0"/>
                <a:ea typeface="Symbol" panose="05050102010706020507" pitchFamily="18" charset="2"/>
                <a:cs typeface="Calibri" panose="020F0502020204030204" pitchFamily="34" charset="0"/>
              </a:rPr>
              <a:t>Classical</a:t>
            </a:r>
            <a:r>
              <a:rPr lang="en-US" spc="15"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PPHN</a:t>
            </a: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742950" lvl="1" indent="-285750">
              <a:spcBef>
                <a:spcPts val="370"/>
              </a:spcBef>
              <a:spcAft>
                <a:spcPts val="0"/>
              </a:spcAft>
              <a:buClr>
                <a:srgbClr val="30B6FC"/>
              </a:buClr>
              <a:buSzPts val="2200"/>
              <a:buFont typeface="Symbol" panose="05050102010706020507" pitchFamily="18" charset="2"/>
              <a:buChar char=""/>
              <a:tabLst>
                <a:tab pos="1513840" algn="l"/>
                <a:tab pos="1514475" algn="l"/>
              </a:tabLst>
            </a:pPr>
            <a:r>
              <a:rPr lang="en-US" sz="2800" dirty="0">
                <a:effectLst/>
                <a:latin typeface="Calibri" panose="020F0502020204030204" pitchFamily="34" charset="0"/>
                <a:ea typeface="Symbol" panose="05050102010706020507" pitchFamily="18" charset="2"/>
                <a:cs typeface="Calibri" panose="020F0502020204030204" pitchFamily="34" charset="0"/>
              </a:rPr>
              <a:t>idiopathic</a:t>
            </a:r>
            <a:endParaRPr lang="en-GB" sz="2800" dirty="0">
              <a:effectLst/>
              <a:latin typeface="Calibri" panose="020F0502020204030204" pitchFamily="34" charset="0"/>
              <a:ea typeface="Symbol" panose="05050102010706020507" pitchFamily="18" charset="2"/>
              <a:cs typeface="Calibri" panose="020F0502020204030204" pitchFamily="34" charset="0"/>
            </a:endParaRPr>
          </a:p>
          <a:p>
            <a:pPr marL="0" indent="0">
              <a:spcBef>
                <a:spcPts val="5"/>
              </a:spcBef>
              <a:buNone/>
            </a:pPr>
            <a:endParaRPr lang="en-GB" i="1" dirty="0">
              <a:effectLst/>
              <a:latin typeface="Calibri" panose="020F0502020204030204" pitchFamily="34" charset="0"/>
              <a:ea typeface="Candara" panose="020E0502030303020204" pitchFamily="34" charset="0"/>
              <a:cs typeface="Calibri" panose="020F0502020204030204" pitchFamily="34" charset="0"/>
            </a:endParaRPr>
          </a:p>
          <a:p>
            <a:pPr marL="342900" lvl="0" indent="-342900">
              <a:buClr>
                <a:srgbClr val="30B6FC"/>
              </a:buClr>
              <a:buSzPts val="2400"/>
              <a:buFont typeface="Symbol" panose="05050102010706020507" pitchFamily="18" charset="2"/>
              <a:buChar char=""/>
              <a:tabLst>
                <a:tab pos="1212850" algn="l"/>
              </a:tabLst>
            </a:pPr>
            <a:r>
              <a:rPr lang="en-US" dirty="0">
                <a:effectLst/>
                <a:latin typeface="Calibri" panose="020F0502020204030204" pitchFamily="34" charset="0"/>
                <a:ea typeface="Symbol" panose="05050102010706020507" pitchFamily="18" charset="2"/>
                <a:cs typeface="Calibri" panose="020F0502020204030204" pitchFamily="34" charset="0"/>
              </a:rPr>
              <a:t>Hypoxemia develops in a baby with normal</a:t>
            </a:r>
            <a:r>
              <a:rPr lang="en-US" spc="5"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lungs.</a:t>
            </a: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0" indent="0">
              <a:spcBef>
                <a:spcPts val="10"/>
              </a:spcBef>
              <a:buNone/>
            </a:pPr>
            <a:r>
              <a:rPr lang="en-US" i="0" dirty="0">
                <a:effectLst/>
                <a:latin typeface="Calibri" panose="020F0502020204030204" pitchFamily="34" charset="0"/>
                <a:ea typeface="Candara" panose="020E0502030303020204" pitchFamily="34" charset="0"/>
                <a:cs typeface="Calibri" panose="020F0502020204030204" pitchFamily="34" charset="0"/>
              </a:rPr>
              <a:t> </a:t>
            </a:r>
            <a:endParaRPr lang="en-GB" i="1" dirty="0">
              <a:effectLst/>
              <a:latin typeface="Calibri" panose="020F0502020204030204" pitchFamily="34" charset="0"/>
              <a:ea typeface="Candara" panose="020E0502030303020204" pitchFamily="34" charset="0"/>
              <a:cs typeface="Calibri" panose="020F0502020204030204" pitchFamily="34" charset="0"/>
            </a:endParaRPr>
          </a:p>
          <a:p>
            <a:pPr marL="342900" lvl="0" indent="-342900">
              <a:buClr>
                <a:srgbClr val="30B6FC"/>
              </a:buClr>
              <a:buSzPts val="2400"/>
              <a:buFont typeface="Symbol" panose="05050102010706020507" pitchFamily="18" charset="2"/>
              <a:buChar char=""/>
              <a:tabLst>
                <a:tab pos="1212850" algn="l"/>
              </a:tabLst>
            </a:pPr>
            <a:r>
              <a:rPr lang="en-US" dirty="0">
                <a:effectLst/>
                <a:latin typeface="Calibri" panose="020F0502020204030204" pitchFamily="34" charset="0"/>
                <a:ea typeface="Symbol" panose="05050102010706020507" pitchFamily="18" charset="2"/>
                <a:cs typeface="Calibri" panose="020F0502020204030204" pitchFamily="34" charset="0"/>
              </a:rPr>
              <a:t>Breath sounds and CXR are usually</a:t>
            </a:r>
            <a:r>
              <a:rPr lang="en-US" spc="35"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normal.</a:t>
            </a:r>
            <a:endParaRPr lang="en-GB" dirty="0">
              <a:effectLst/>
              <a:latin typeface="Calibri" panose="020F0502020204030204" pitchFamily="34" charset="0"/>
              <a:ea typeface="Symbol" panose="05050102010706020507" pitchFamily="18" charset="2"/>
              <a:cs typeface="Calibri" panose="020F0502020204030204" pitchFamily="34" charset="0"/>
            </a:endParaRPr>
          </a:p>
          <a:p>
            <a:endParaRPr lang="en-GB" dirty="0"/>
          </a:p>
        </p:txBody>
      </p:sp>
    </p:spTree>
    <p:extLst>
      <p:ext uri="{BB962C8B-B14F-4D97-AF65-F5344CB8AC3E}">
        <p14:creationId xmlns:p14="http://schemas.microsoft.com/office/powerpoint/2010/main" val="243791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E3D8-3D4F-4778-814E-8BDDC1272E1F}"/>
              </a:ext>
            </a:extLst>
          </p:cNvPr>
          <p:cNvSpPr>
            <a:spLocks noGrp="1"/>
          </p:cNvSpPr>
          <p:nvPr>
            <p:ph type="title"/>
          </p:nvPr>
        </p:nvSpPr>
        <p:spPr/>
        <p:txBody>
          <a:bodyPr/>
          <a:lstStyle/>
          <a:p>
            <a:pPr algn="ctr"/>
            <a:r>
              <a:rPr lang="en-US" sz="3200" dirty="0">
                <a:effectLst/>
                <a:latin typeface="Cambria" panose="02040503050406030204" pitchFamily="18" charset="0"/>
                <a:ea typeface="Cambria" panose="02040503050406030204" pitchFamily="18" charset="0"/>
                <a:cs typeface="Candara" panose="020E0502030303020204" pitchFamily="34" charset="0"/>
              </a:rPr>
              <a:t>Secondary PPHN</a:t>
            </a:r>
            <a:br>
              <a:rPr lang="en-GB" sz="1800" b="1" dirty="0">
                <a:effectLst/>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D3A48E70-636B-4C78-A14A-66F866B1E951}"/>
              </a:ext>
            </a:extLst>
          </p:cNvPr>
          <p:cNvSpPr>
            <a:spLocks noGrp="1"/>
          </p:cNvSpPr>
          <p:nvPr>
            <p:ph idx="1"/>
          </p:nvPr>
        </p:nvSpPr>
        <p:spPr/>
        <p:txBody>
          <a:bodyPr/>
          <a:lstStyle/>
          <a:p>
            <a:pPr marL="342900" lvl="0" indent="-342900" rtl="0">
              <a:buClr>
                <a:srgbClr val="30B6FC"/>
              </a:buClr>
              <a:buSzPts val="2400"/>
              <a:buFont typeface="Symbol" panose="05050102010706020507" pitchFamily="18" charset="2"/>
              <a:buChar char=""/>
              <a:tabLst>
                <a:tab pos="1212850" algn="l"/>
              </a:tabLst>
            </a:pPr>
            <a:r>
              <a:rPr lang="en-US" dirty="0">
                <a:effectLst/>
                <a:latin typeface="Calibri" panose="020F0502020204030204" pitchFamily="34" charset="0"/>
                <a:ea typeface="Symbol" panose="05050102010706020507" pitchFamily="18" charset="2"/>
                <a:cs typeface="Calibri" panose="020F0502020204030204" pitchFamily="34" charset="0"/>
              </a:rPr>
              <a:t>PPHN secondary to lung</a:t>
            </a:r>
            <a:r>
              <a:rPr lang="en-US" spc="30"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disease.</a:t>
            </a: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742950" lvl="1" indent="-285750">
              <a:spcBef>
                <a:spcPts val="370"/>
              </a:spcBef>
              <a:spcAft>
                <a:spcPts val="0"/>
              </a:spcAft>
              <a:buClr>
                <a:srgbClr val="30B6FC"/>
              </a:buClr>
              <a:buSzPts val="2200"/>
              <a:buFont typeface="Symbol" panose="05050102010706020507" pitchFamily="18" charset="2"/>
              <a:buChar char=""/>
              <a:tabLst>
                <a:tab pos="1513840" algn="l"/>
                <a:tab pos="1514475" algn="l"/>
              </a:tabLst>
            </a:pPr>
            <a:r>
              <a:rPr lang="en-US" sz="2800" dirty="0">
                <a:effectLst/>
                <a:latin typeface="Calibri" panose="020F0502020204030204" pitchFamily="34" charset="0"/>
                <a:ea typeface="Symbol" panose="05050102010706020507" pitchFamily="18" charset="2"/>
                <a:cs typeface="Calibri" panose="020F0502020204030204" pitchFamily="34" charset="0"/>
              </a:rPr>
              <a:t>meconium aspiration</a:t>
            </a:r>
            <a:r>
              <a:rPr lang="en-US" sz="2800" spc="-15" dirty="0">
                <a:effectLst/>
                <a:latin typeface="Calibri" panose="020F0502020204030204" pitchFamily="34" charset="0"/>
                <a:ea typeface="Symbol" panose="05050102010706020507" pitchFamily="18" charset="2"/>
                <a:cs typeface="Calibri" panose="020F0502020204030204" pitchFamily="34" charset="0"/>
              </a:rPr>
              <a:t> </a:t>
            </a:r>
            <a:r>
              <a:rPr lang="en-US" sz="2800" dirty="0">
                <a:effectLst/>
                <a:latin typeface="Calibri" panose="020F0502020204030204" pitchFamily="34" charset="0"/>
                <a:ea typeface="Symbol" panose="05050102010706020507" pitchFamily="18" charset="2"/>
                <a:cs typeface="Calibri" panose="020F0502020204030204" pitchFamily="34" charset="0"/>
              </a:rPr>
              <a:t>syndrome</a:t>
            </a:r>
            <a:endParaRPr lang="en-GB" sz="2800" dirty="0">
              <a:effectLst/>
              <a:latin typeface="Calibri" panose="020F0502020204030204" pitchFamily="34" charset="0"/>
              <a:ea typeface="Symbol" panose="05050102010706020507" pitchFamily="18" charset="2"/>
              <a:cs typeface="Calibri" panose="020F0502020204030204" pitchFamily="34" charset="0"/>
            </a:endParaRPr>
          </a:p>
          <a:p>
            <a:pPr marL="742950" lvl="1" indent="-285750">
              <a:spcBef>
                <a:spcPts val="365"/>
              </a:spcBef>
              <a:spcAft>
                <a:spcPts val="0"/>
              </a:spcAft>
              <a:buClr>
                <a:srgbClr val="30B6FC"/>
              </a:buClr>
              <a:buSzPts val="2200"/>
              <a:buFont typeface="Symbol" panose="05050102010706020507" pitchFamily="18" charset="2"/>
              <a:buChar char=""/>
              <a:tabLst>
                <a:tab pos="1513840" algn="l"/>
                <a:tab pos="1514475" algn="l"/>
              </a:tabLst>
            </a:pPr>
            <a:r>
              <a:rPr lang="en-US" sz="2800" dirty="0">
                <a:effectLst/>
                <a:latin typeface="Calibri" panose="020F0502020204030204" pitchFamily="34" charset="0"/>
                <a:ea typeface="Symbol" panose="05050102010706020507" pitchFamily="18" charset="2"/>
                <a:cs typeface="Calibri" panose="020F0502020204030204" pitchFamily="34" charset="0"/>
              </a:rPr>
              <a:t>congenital diaphragmatic</a:t>
            </a:r>
            <a:r>
              <a:rPr lang="en-US" sz="2800" spc="-30" dirty="0">
                <a:effectLst/>
                <a:latin typeface="Calibri" panose="020F0502020204030204" pitchFamily="34" charset="0"/>
                <a:ea typeface="Symbol" panose="05050102010706020507" pitchFamily="18" charset="2"/>
                <a:cs typeface="Calibri" panose="020F0502020204030204" pitchFamily="34" charset="0"/>
              </a:rPr>
              <a:t> </a:t>
            </a:r>
            <a:r>
              <a:rPr lang="en-US" sz="2800" dirty="0">
                <a:effectLst/>
                <a:latin typeface="Calibri" panose="020F0502020204030204" pitchFamily="34" charset="0"/>
                <a:ea typeface="Symbol" panose="05050102010706020507" pitchFamily="18" charset="2"/>
                <a:cs typeface="Calibri" panose="020F0502020204030204" pitchFamily="34" charset="0"/>
              </a:rPr>
              <a:t>hernia</a:t>
            </a:r>
            <a:endParaRPr lang="en-GB" sz="2800" dirty="0">
              <a:effectLst/>
              <a:latin typeface="Calibri" panose="020F0502020204030204" pitchFamily="34" charset="0"/>
              <a:ea typeface="Symbol" panose="05050102010706020507" pitchFamily="18" charset="2"/>
              <a:cs typeface="Calibri" panose="020F0502020204030204" pitchFamily="34" charset="0"/>
            </a:endParaRPr>
          </a:p>
          <a:p>
            <a:pPr marL="742950" lvl="1" indent="-285750">
              <a:spcBef>
                <a:spcPts val="370"/>
              </a:spcBef>
              <a:spcAft>
                <a:spcPts val="0"/>
              </a:spcAft>
              <a:buClr>
                <a:srgbClr val="30B6FC"/>
              </a:buClr>
              <a:buSzPts val="2200"/>
              <a:buFont typeface="Symbol" panose="05050102010706020507" pitchFamily="18" charset="2"/>
              <a:buChar char=""/>
              <a:tabLst>
                <a:tab pos="1513840" algn="l"/>
                <a:tab pos="1514475" algn="l"/>
              </a:tabLst>
            </a:pPr>
            <a:r>
              <a:rPr lang="en-US" sz="2800" dirty="0">
                <a:effectLst/>
                <a:latin typeface="Calibri" panose="020F0502020204030204" pitchFamily="34" charset="0"/>
                <a:ea typeface="Symbol" panose="05050102010706020507" pitchFamily="18" charset="2"/>
                <a:cs typeface="Calibri" panose="020F0502020204030204" pitchFamily="34" charset="0"/>
              </a:rPr>
              <a:t>group B streptococcal</a:t>
            </a:r>
            <a:r>
              <a:rPr lang="en-US" sz="2800" spc="-40" dirty="0">
                <a:effectLst/>
                <a:latin typeface="Calibri" panose="020F0502020204030204" pitchFamily="34" charset="0"/>
                <a:ea typeface="Symbol" panose="05050102010706020507" pitchFamily="18" charset="2"/>
                <a:cs typeface="Calibri" panose="020F0502020204030204" pitchFamily="34" charset="0"/>
              </a:rPr>
              <a:t> </a:t>
            </a:r>
            <a:r>
              <a:rPr lang="en-US" sz="2800" dirty="0">
                <a:effectLst/>
                <a:latin typeface="Calibri" panose="020F0502020204030204" pitchFamily="34" charset="0"/>
                <a:ea typeface="Symbol" panose="05050102010706020507" pitchFamily="18" charset="2"/>
                <a:cs typeface="Calibri" panose="020F0502020204030204" pitchFamily="34" charset="0"/>
              </a:rPr>
              <a:t>pneumonia</a:t>
            </a:r>
            <a:endParaRPr lang="en-GB" sz="2800" dirty="0">
              <a:effectLst/>
              <a:latin typeface="Calibri" panose="020F0502020204030204" pitchFamily="34" charset="0"/>
              <a:ea typeface="Symbol" panose="05050102010706020507" pitchFamily="18" charset="2"/>
              <a:cs typeface="Calibri" panose="020F0502020204030204" pitchFamily="34" charset="0"/>
            </a:endParaRPr>
          </a:p>
          <a:p>
            <a:pPr marL="742950" lvl="1" indent="-285750">
              <a:spcBef>
                <a:spcPts val="365"/>
              </a:spcBef>
              <a:spcAft>
                <a:spcPts val="0"/>
              </a:spcAft>
              <a:buClr>
                <a:srgbClr val="30B6FC"/>
              </a:buClr>
              <a:buSzPts val="2200"/>
              <a:buFont typeface="Symbol" panose="05050102010706020507" pitchFamily="18" charset="2"/>
              <a:buChar char=""/>
              <a:tabLst>
                <a:tab pos="1513840" algn="l"/>
                <a:tab pos="1514475" algn="l"/>
              </a:tabLst>
            </a:pPr>
            <a:r>
              <a:rPr lang="en-US" sz="2800" dirty="0">
                <a:effectLst/>
                <a:latin typeface="Calibri" panose="020F0502020204030204" pitchFamily="34" charset="0"/>
                <a:ea typeface="Symbol" panose="05050102010706020507" pitchFamily="18" charset="2"/>
                <a:cs typeface="Calibri" panose="020F0502020204030204" pitchFamily="34" charset="0"/>
              </a:rPr>
              <a:t>respiratory distress syndrome</a:t>
            </a:r>
            <a:endParaRPr lang="en-GB" sz="2800" dirty="0">
              <a:effectLst/>
              <a:latin typeface="Calibri" panose="020F0502020204030204" pitchFamily="34" charset="0"/>
              <a:ea typeface="Symbol" panose="05050102010706020507" pitchFamily="18" charset="2"/>
              <a:cs typeface="Calibri" panose="020F0502020204030204" pitchFamily="34" charset="0"/>
            </a:endParaRPr>
          </a:p>
          <a:p>
            <a:pPr marL="742950" lvl="1" indent="-285750">
              <a:spcBef>
                <a:spcPts val="365"/>
              </a:spcBef>
              <a:spcAft>
                <a:spcPts val="0"/>
              </a:spcAft>
              <a:buClr>
                <a:srgbClr val="30B6FC"/>
              </a:buClr>
              <a:buSzPts val="2200"/>
              <a:buFont typeface="Symbol" panose="05050102010706020507" pitchFamily="18" charset="2"/>
              <a:buChar char=""/>
              <a:tabLst>
                <a:tab pos="1513840" algn="l"/>
                <a:tab pos="1514475" algn="l"/>
              </a:tabLst>
            </a:pPr>
            <a:r>
              <a:rPr lang="en-US" sz="2800" dirty="0">
                <a:effectLst/>
                <a:latin typeface="Calibri" panose="020F0502020204030204" pitchFamily="34" charset="0"/>
                <a:ea typeface="Symbol" panose="05050102010706020507" pitchFamily="18" charset="2"/>
                <a:cs typeface="Calibri" panose="020F0502020204030204" pitchFamily="34" charset="0"/>
              </a:rPr>
              <a:t>sepsis</a:t>
            </a:r>
            <a:endParaRPr lang="en-GB" sz="2800" dirty="0">
              <a:effectLst/>
              <a:latin typeface="Calibri" panose="020F0502020204030204" pitchFamily="34" charset="0"/>
              <a:ea typeface="Symbol" panose="05050102010706020507" pitchFamily="18" charset="2"/>
              <a:cs typeface="Calibri" panose="020F0502020204030204" pitchFamily="34" charset="0"/>
            </a:endParaRPr>
          </a:p>
          <a:p>
            <a:pPr marL="742950" lvl="1" indent="-285750">
              <a:spcBef>
                <a:spcPts val="370"/>
              </a:spcBef>
              <a:spcAft>
                <a:spcPts val="0"/>
              </a:spcAft>
              <a:buClr>
                <a:srgbClr val="30B6FC"/>
              </a:buClr>
              <a:buSzPts val="2200"/>
              <a:buFont typeface="Symbol" panose="05050102010706020507" pitchFamily="18" charset="2"/>
              <a:buChar char=""/>
              <a:tabLst>
                <a:tab pos="1513840" algn="l"/>
                <a:tab pos="1514475" algn="l"/>
              </a:tabLst>
            </a:pPr>
            <a:r>
              <a:rPr lang="en-US" sz="2800" dirty="0">
                <a:effectLst/>
                <a:latin typeface="Calibri" panose="020F0502020204030204" pitchFamily="34" charset="0"/>
                <a:ea typeface="Symbol" panose="05050102010706020507" pitchFamily="18" charset="2"/>
                <a:cs typeface="Calibri" panose="020F0502020204030204" pitchFamily="34" charset="0"/>
              </a:rPr>
              <a:t>hypoplasia</a:t>
            </a:r>
            <a:endParaRPr lang="en-GB" sz="2800" dirty="0">
              <a:effectLst/>
              <a:latin typeface="Calibri" panose="020F0502020204030204" pitchFamily="34" charset="0"/>
              <a:ea typeface="Symbol" panose="05050102010706020507" pitchFamily="18" charset="2"/>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6788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D710B-2FD7-4119-BF6D-9FEE755C6A64}"/>
              </a:ext>
            </a:extLst>
          </p:cNvPr>
          <p:cNvSpPr>
            <a:spLocks noGrp="1"/>
          </p:cNvSpPr>
          <p:nvPr>
            <p:ph type="title"/>
          </p:nvPr>
        </p:nvSpPr>
        <p:spPr/>
        <p:txBody>
          <a:bodyPr/>
          <a:lstStyle/>
          <a:p>
            <a:endParaRPr lang="en-GB"/>
          </a:p>
        </p:txBody>
      </p:sp>
      <p:pic>
        <p:nvPicPr>
          <p:cNvPr id="8" name="Content Placeholder 7" descr="A picture containing blurry&#10;&#10;Description automatically generated">
            <a:extLst>
              <a:ext uri="{FF2B5EF4-FFF2-40B4-BE49-F238E27FC236}">
                <a16:creationId xmlns:a16="http://schemas.microsoft.com/office/drawing/2014/main" id="{78C100B3-63DF-4C8F-8E38-7509802BB9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2288318"/>
            <a:ext cx="4876800" cy="3425952"/>
          </a:xfrm>
        </p:spPr>
      </p:pic>
      <p:pic>
        <p:nvPicPr>
          <p:cNvPr id="3" name="Content Placeholder 2" descr="A picture containing film, close, blurry, person&#10;&#10;Description automatically generated">
            <a:extLst>
              <a:ext uri="{FF2B5EF4-FFF2-40B4-BE49-F238E27FC236}">
                <a16:creationId xmlns:a16="http://schemas.microsoft.com/office/drawing/2014/main" id="{A843AAED-0319-457E-A30C-0B89C9A8B54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94595"/>
            <a:ext cx="5181600" cy="3613398"/>
          </a:xfrm>
        </p:spPr>
      </p:pic>
    </p:spTree>
    <p:extLst>
      <p:ext uri="{BB962C8B-B14F-4D97-AF65-F5344CB8AC3E}">
        <p14:creationId xmlns:p14="http://schemas.microsoft.com/office/powerpoint/2010/main" val="245954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D710B-2FD7-4119-BF6D-9FEE755C6A64}"/>
              </a:ext>
            </a:extLst>
          </p:cNvPr>
          <p:cNvSpPr>
            <a:spLocks noGrp="1"/>
          </p:cNvSpPr>
          <p:nvPr>
            <p:ph type="title"/>
          </p:nvPr>
        </p:nvSpPr>
        <p:spPr/>
        <p:txBody>
          <a:bodyPr/>
          <a:lstStyle/>
          <a:p>
            <a:endParaRPr lang="en-GB"/>
          </a:p>
        </p:txBody>
      </p:sp>
      <p:pic>
        <p:nvPicPr>
          <p:cNvPr id="8" name="Content Placeholder 7" descr="A close up of a tattoo&#10;&#10;Description automatically generated">
            <a:extLst>
              <a:ext uri="{FF2B5EF4-FFF2-40B4-BE49-F238E27FC236}">
                <a16:creationId xmlns:a16="http://schemas.microsoft.com/office/drawing/2014/main" id="{290C30DC-A980-4077-AC2C-FBF2DE1B3C4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1488" y="1825625"/>
            <a:ext cx="5133181" cy="4667250"/>
          </a:xfrm>
        </p:spPr>
      </p:pic>
      <p:pic>
        <p:nvPicPr>
          <p:cNvPr id="3" name="Content Placeholder 2">
            <a:extLst>
              <a:ext uri="{FF2B5EF4-FFF2-40B4-BE49-F238E27FC236}">
                <a16:creationId xmlns:a16="http://schemas.microsoft.com/office/drawing/2014/main" id="{C45B6FA9-A503-4D85-B127-AEBE7E30D4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43650" y="1690687"/>
            <a:ext cx="5010150" cy="4681537"/>
          </a:xfrm>
        </p:spPr>
      </p:pic>
    </p:spTree>
    <p:extLst>
      <p:ext uri="{BB962C8B-B14F-4D97-AF65-F5344CB8AC3E}">
        <p14:creationId xmlns:p14="http://schemas.microsoft.com/office/powerpoint/2010/main" val="202598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1240-41B1-4051-A3EE-2E2BC722D365}"/>
              </a:ext>
            </a:extLst>
          </p:cNvPr>
          <p:cNvSpPr>
            <a:spLocks noGrp="1"/>
          </p:cNvSpPr>
          <p:nvPr>
            <p:ph type="title"/>
          </p:nvPr>
        </p:nvSpPr>
        <p:spPr>
          <a:xfrm>
            <a:off x="838200" y="365125"/>
            <a:ext cx="10515600" cy="742315"/>
          </a:xfrm>
        </p:spPr>
        <p:txBody>
          <a:bodyPr>
            <a:normAutofit/>
          </a:bodyPr>
          <a:lstStyle/>
          <a:p>
            <a:pPr algn="ctr"/>
            <a:r>
              <a:rPr lang="en-US" sz="3200" dirty="0">
                <a:effectLst/>
                <a:latin typeface="Cambria" panose="02040503050406030204" pitchFamily="18" charset="0"/>
                <a:ea typeface="Cambria" panose="02040503050406030204" pitchFamily="18" charset="0"/>
                <a:cs typeface="Candara" panose="020E0502030303020204" pitchFamily="34" charset="0"/>
              </a:rPr>
              <a:t>Treatment of PPHN</a:t>
            </a:r>
            <a:endParaRPr lang="en-GB"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BA0D5007-F6ED-4FFB-A8AF-D7FEDAECA8A2}"/>
              </a:ext>
            </a:extLst>
          </p:cNvPr>
          <p:cNvSpPr>
            <a:spLocks noGrp="1"/>
          </p:cNvSpPr>
          <p:nvPr>
            <p:ph idx="1"/>
          </p:nvPr>
        </p:nvSpPr>
        <p:spPr>
          <a:xfrm>
            <a:off x="294640" y="1107440"/>
            <a:ext cx="11059160" cy="5069523"/>
          </a:xfrm>
        </p:spPr>
        <p:txBody>
          <a:bodyPr>
            <a:normAutofit lnSpcReduction="10000"/>
          </a:bodyPr>
          <a:lstStyle/>
          <a:p>
            <a:pPr marL="342900" lvl="0" indent="-342900" rtl="0">
              <a:spcBef>
                <a:spcPts val="1585"/>
              </a:spcBef>
              <a:spcAft>
                <a:spcPts val="0"/>
              </a:spcAft>
              <a:buSzPts val="2400"/>
              <a:buFont typeface="Wingdings" panose="05000000000000000000" pitchFamily="2" charset="2"/>
              <a:buChar char=""/>
              <a:tabLst>
                <a:tab pos="637540" algn="l"/>
              </a:tabLst>
            </a:pPr>
            <a:r>
              <a:rPr lang="en-US" sz="2400" dirty="0">
                <a:effectLst/>
                <a:ea typeface="Wingdings" panose="05000000000000000000" pitchFamily="2" charset="2"/>
                <a:cs typeface="Candara" panose="020E0502030303020204" pitchFamily="34" charset="0"/>
              </a:rPr>
              <a:t>Initial</a:t>
            </a:r>
            <a:r>
              <a:rPr lang="en-US" sz="2400" spc="-60" dirty="0">
                <a:effectLst/>
                <a:ea typeface="Wingdings" panose="05000000000000000000" pitchFamily="2" charset="2"/>
                <a:cs typeface="Candara" panose="020E0502030303020204" pitchFamily="34" charset="0"/>
              </a:rPr>
              <a:t> </a:t>
            </a:r>
            <a:r>
              <a:rPr lang="en-US" sz="2400" dirty="0">
                <a:effectLst/>
                <a:ea typeface="Wingdings" panose="05000000000000000000" pitchFamily="2" charset="2"/>
                <a:cs typeface="Candara" panose="020E0502030303020204" pitchFamily="34" charset="0"/>
              </a:rPr>
              <a:t>Therapies</a:t>
            </a:r>
            <a:endParaRPr lang="en-GB" sz="2400" dirty="0">
              <a:effectLst/>
              <a:ea typeface="Wingdings" panose="05000000000000000000" pitchFamily="2" charset="2"/>
              <a:cs typeface="Wingdings" panose="05000000000000000000" pitchFamily="2" charset="2"/>
            </a:endParaRPr>
          </a:p>
          <a:p>
            <a:pPr marL="637540">
              <a:lnSpc>
                <a:spcPct val="103000"/>
              </a:lnSpc>
              <a:spcBef>
                <a:spcPts val="120"/>
              </a:spcBef>
              <a:spcAft>
                <a:spcPts val="0"/>
              </a:spcAft>
            </a:pPr>
            <a:r>
              <a:rPr lang="en-US" sz="2400" spc="-50" dirty="0">
                <a:effectLst/>
                <a:ea typeface="Candara" panose="020E0502030303020204" pitchFamily="34" charset="0"/>
                <a:cs typeface="Candara" panose="020E0502030303020204" pitchFamily="34" charset="0"/>
              </a:rPr>
              <a:t>Treat </a:t>
            </a:r>
            <a:r>
              <a:rPr lang="en-US" sz="2400" dirty="0">
                <a:effectLst/>
                <a:ea typeface="Candara" panose="020E0502030303020204" pitchFamily="34" charset="0"/>
                <a:cs typeface="Candara" panose="020E0502030303020204" pitchFamily="34" charset="0"/>
              </a:rPr>
              <a:t>metabolic derangements: correct acidosis, hypoglycemia, hypocalcemia</a:t>
            </a:r>
            <a:endParaRPr lang="en-GB" sz="2400" dirty="0">
              <a:effectLst/>
              <a:ea typeface="Candara" panose="020E0502030303020204" pitchFamily="34" charset="0"/>
              <a:cs typeface="Candara" panose="020E0502030303020204" pitchFamily="34" charset="0"/>
            </a:endParaRPr>
          </a:p>
          <a:p>
            <a:pPr marL="637540" marR="1075690">
              <a:lnSpc>
                <a:spcPct val="103000"/>
              </a:lnSpc>
              <a:spcBef>
                <a:spcPts val="20"/>
              </a:spcBef>
              <a:spcAft>
                <a:spcPts val="0"/>
              </a:spcAft>
            </a:pPr>
            <a:r>
              <a:rPr lang="en-US" sz="2400" dirty="0">
                <a:effectLst/>
                <a:ea typeface="Candara" panose="020E0502030303020204" pitchFamily="34" charset="0"/>
                <a:cs typeface="Candara" panose="020E0502030303020204" pitchFamily="34" charset="0"/>
              </a:rPr>
              <a:t>Optimize lung recruitment: mechanical ventilation,</a:t>
            </a:r>
            <a:r>
              <a:rPr lang="en-US" sz="2400" spc="-320" dirty="0">
                <a:effectLst/>
                <a:ea typeface="Candara" panose="020E0502030303020204" pitchFamily="34" charset="0"/>
                <a:cs typeface="Candara" panose="020E0502030303020204" pitchFamily="34" charset="0"/>
              </a:rPr>
              <a:t> </a:t>
            </a:r>
            <a:r>
              <a:rPr lang="en-US" sz="2400" dirty="0">
                <a:effectLst/>
                <a:ea typeface="Candara" panose="020E0502030303020204" pitchFamily="34" charset="0"/>
                <a:cs typeface="Candara" panose="020E0502030303020204" pitchFamily="34" charset="0"/>
              </a:rPr>
              <a:t>high- frequency oscillatory ventilation,</a:t>
            </a:r>
            <a:r>
              <a:rPr lang="en-US" sz="2400" spc="-265" dirty="0">
                <a:effectLst/>
                <a:ea typeface="Candara" panose="020E0502030303020204" pitchFamily="34" charset="0"/>
                <a:cs typeface="Candara" panose="020E0502030303020204" pitchFamily="34" charset="0"/>
              </a:rPr>
              <a:t> </a:t>
            </a:r>
            <a:r>
              <a:rPr lang="en-US" sz="2400" dirty="0">
                <a:effectLst/>
                <a:ea typeface="Candara" panose="020E0502030303020204" pitchFamily="34" charset="0"/>
                <a:cs typeface="Candara" panose="020E0502030303020204" pitchFamily="34" charset="0"/>
              </a:rPr>
              <a:t>surfactant</a:t>
            </a:r>
            <a:endParaRPr lang="en-GB" sz="2400" dirty="0">
              <a:effectLst/>
              <a:ea typeface="Candara" panose="020E0502030303020204" pitchFamily="34" charset="0"/>
              <a:cs typeface="Candara" panose="020E0502030303020204" pitchFamily="34" charset="0"/>
            </a:endParaRPr>
          </a:p>
          <a:p>
            <a:pPr marL="637540" marR="1468120">
              <a:lnSpc>
                <a:spcPct val="103000"/>
              </a:lnSpc>
              <a:spcBef>
                <a:spcPts val="20"/>
              </a:spcBef>
              <a:spcAft>
                <a:spcPts val="0"/>
              </a:spcAft>
            </a:pPr>
            <a:r>
              <a:rPr lang="en-US" sz="2400" dirty="0">
                <a:effectLst/>
                <a:ea typeface="Candara" panose="020E0502030303020204" pitchFamily="34" charset="0"/>
                <a:cs typeface="Candara" panose="020E0502030303020204" pitchFamily="34" charset="0"/>
              </a:rPr>
              <a:t>Optimize cardiac output and left ventricular</a:t>
            </a:r>
            <a:r>
              <a:rPr lang="en-US" sz="2400" spc="-345" dirty="0">
                <a:effectLst/>
                <a:ea typeface="Candara" panose="020E0502030303020204" pitchFamily="34" charset="0"/>
                <a:cs typeface="Candara" panose="020E0502030303020204" pitchFamily="34" charset="0"/>
              </a:rPr>
              <a:t> </a:t>
            </a:r>
            <a:r>
              <a:rPr lang="en-US" sz="2400" dirty="0">
                <a:effectLst/>
                <a:ea typeface="Candara" panose="020E0502030303020204" pitchFamily="34" charset="0"/>
                <a:cs typeface="Candara" panose="020E0502030303020204" pitchFamily="34" charset="0"/>
              </a:rPr>
              <a:t>function: vasopressors, inotropic agents</a:t>
            </a:r>
            <a:endParaRPr lang="en-GB" sz="2400" dirty="0">
              <a:effectLst/>
              <a:ea typeface="Candara" panose="020E0502030303020204" pitchFamily="34" charset="0"/>
              <a:cs typeface="Candara" panose="020E0502030303020204" pitchFamily="34" charset="0"/>
            </a:endParaRPr>
          </a:p>
          <a:p>
            <a:pPr marL="0" indent="0">
              <a:spcBef>
                <a:spcPts val="30"/>
              </a:spcBef>
              <a:buNone/>
            </a:pPr>
            <a:endParaRPr lang="en-GB" sz="2400" i="1" u="sng" dirty="0">
              <a:effectLst/>
              <a:ea typeface="Candara" panose="020E0502030303020204" pitchFamily="34" charset="0"/>
              <a:cs typeface="Candara" panose="020E0502030303020204" pitchFamily="34" charset="0"/>
            </a:endParaRPr>
          </a:p>
          <a:p>
            <a:pPr>
              <a:buFont typeface="Wingdings" panose="05000000000000000000" pitchFamily="2" charset="2"/>
              <a:buChar char="q"/>
            </a:pPr>
            <a:r>
              <a:rPr lang="en-US" sz="2400" dirty="0">
                <a:effectLst/>
                <a:ea typeface="Candara" panose="020E0502030303020204" pitchFamily="34" charset="0"/>
                <a:cs typeface="Candara" panose="020E0502030303020204" pitchFamily="34" charset="0"/>
              </a:rPr>
              <a:t> Pulmonary </a:t>
            </a:r>
            <a:r>
              <a:rPr lang="en-US" sz="2400" spc="-30" dirty="0">
                <a:effectLst/>
                <a:ea typeface="Candara" panose="020E0502030303020204" pitchFamily="34" charset="0"/>
                <a:cs typeface="Candara" panose="020E0502030303020204" pitchFamily="34" charset="0"/>
              </a:rPr>
              <a:t>Vasodilators </a:t>
            </a:r>
          </a:p>
          <a:p>
            <a:r>
              <a:rPr lang="en-US" sz="2400" spc="-30" dirty="0">
                <a:ea typeface="Candara" panose="020E0502030303020204" pitchFamily="34" charset="0"/>
                <a:cs typeface="Candara" panose="020E0502030303020204" pitchFamily="34" charset="0"/>
              </a:rPr>
              <a:t>     </a:t>
            </a:r>
            <a:r>
              <a:rPr lang="en-US" sz="2400" dirty="0">
                <a:effectLst/>
                <a:ea typeface="Candara" panose="020E0502030303020204" pitchFamily="34" charset="0"/>
                <a:cs typeface="Candara" panose="020E0502030303020204" pitchFamily="34" charset="0"/>
              </a:rPr>
              <a:t>Inhaled nitric</a:t>
            </a:r>
            <a:r>
              <a:rPr lang="en-US" sz="2400" spc="-225" dirty="0">
                <a:effectLst/>
                <a:ea typeface="Candara" panose="020E0502030303020204" pitchFamily="34" charset="0"/>
                <a:cs typeface="Candara" panose="020E0502030303020204" pitchFamily="34" charset="0"/>
              </a:rPr>
              <a:t> </a:t>
            </a:r>
            <a:r>
              <a:rPr lang="en-US" sz="2400" dirty="0">
                <a:effectLst/>
                <a:ea typeface="Candara" panose="020E0502030303020204" pitchFamily="34" charset="0"/>
                <a:cs typeface="Candara" panose="020E0502030303020204" pitchFamily="34" charset="0"/>
              </a:rPr>
              <a:t>oxide.</a:t>
            </a:r>
          </a:p>
          <a:p>
            <a:pPr marL="342900" lvl="0" indent="-342900" rtl="0">
              <a:buSzPts val="2400"/>
              <a:buFont typeface="Wingdings" panose="05000000000000000000" pitchFamily="2" charset="2"/>
              <a:buChar char=""/>
              <a:tabLst>
                <a:tab pos="637540" algn="l"/>
              </a:tabLst>
            </a:pPr>
            <a:r>
              <a:rPr lang="en-US" sz="2400" dirty="0">
                <a:effectLst/>
                <a:latin typeface="Calibri" panose="020F0502020204030204" pitchFamily="34" charset="0"/>
                <a:ea typeface="Wingdings" panose="05000000000000000000" pitchFamily="2" charset="2"/>
                <a:cs typeface="Calibri" panose="020F0502020204030204" pitchFamily="34" charset="0"/>
              </a:rPr>
              <a:t>Other</a:t>
            </a:r>
            <a:r>
              <a:rPr lang="en-US" sz="2400" spc="-105" dirty="0">
                <a:effectLst/>
                <a:latin typeface="Calibri" panose="020F0502020204030204" pitchFamily="34" charset="0"/>
                <a:ea typeface="Wingdings" panose="05000000000000000000" pitchFamily="2" charset="2"/>
                <a:cs typeface="Calibri" panose="020F0502020204030204" pitchFamily="34" charset="0"/>
              </a:rPr>
              <a:t> </a:t>
            </a:r>
            <a:r>
              <a:rPr lang="en-US" sz="2400" dirty="0">
                <a:effectLst/>
                <a:latin typeface="Calibri" panose="020F0502020204030204" pitchFamily="34" charset="0"/>
                <a:ea typeface="Wingdings" panose="05000000000000000000" pitchFamily="2" charset="2"/>
                <a:cs typeface="Calibri" panose="020F0502020204030204" pitchFamily="34" charset="0"/>
              </a:rPr>
              <a:t>Therapies</a:t>
            </a:r>
            <a:endParaRPr lang="en-GB" sz="2400" dirty="0">
              <a:effectLst/>
              <a:latin typeface="Calibri" panose="020F0502020204030204" pitchFamily="34" charset="0"/>
              <a:ea typeface="Wingdings" panose="05000000000000000000" pitchFamily="2" charset="2"/>
              <a:cs typeface="Calibri" panose="020F0502020204030204" pitchFamily="34" charset="0"/>
            </a:endParaRPr>
          </a:p>
          <a:p>
            <a:pPr marL="637540">
              <a:spcBef>
                <a:spcPts val="120"/>
              </a:spcBef>
              <a:spcAft>
                <a:spcPts val="0"/>
              </a:spcAft>
            </a:pPr>
            <a:r>
              <a:rPr lang="en-US" sz="2400" dirty="0">
                <a:effectLst/>
                <a:latin typeface="Calibri" panose="020F0502020204030204" pitchFamily="34" charset="0"/>
                <a:ea typeface="Candara" panose="020E0502030303020204" pitchFamily="34" charset="0"/>
                <a:cs typeface="Calibri" panose="020F0502020204030204" pitchFamily="34" charset="0"/>
              </a:rPr>
              <a:t>Phosphodiesterase Inhibitors (sildenafil)</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pPr marL="637540" marR="1044575">
              <a:lnSpc>
                <a:spcPts val="2880"/>
              </a:lnSpc>
              <a:spcBef>
                <a:spcPts val="60"/>
              </a:spcBef>
              <a:spcAft>
                <a:spcPts val="0"/>
              </a:spcAft>
            </a:pPr>
            <a:r>
              <a:rPr lang="en-US" sz="2400" dirty="0">
                <a:effectLst/>
                <a:latin typeface="Calibri" panose="020F0502020204030204" pitchFamily="34" charset="0"/>
                <a:ea typeface="Candara" panose="020E0502030303020204" pitchFamily="34" charset="0"/>
                <a:cs typeface="Calibri" panose="020F0502020204030204" pitchFamily="34" charset="0"/>
              </a:rPr>
              <a:t>Inhaled prostacyclin analogs (</a:t>
            </a:r>
            <a:r>
              <a:rPr lang="en-US" sz="2400" dirty="0" err="1">
                <a:effectLst/>
                <a:latin typeface="Calibri" panose="020F0502020204030204" pitchFamily="34" charset="0"/>
                <a:ea typeface="Candara" panose="020E0502030303020204" pitchFamily="34" charset="0"/>
                <a:cs typeface="Calibri" panose="020F0502020204030204" pitchFamily="34" charset="0"/>
              </a:rPr>
              <a:t>iloprost</a:t>
            </a:r>
            <a:r>
              <a:rPr lang="en-US" sz="2400" dirty="0">
                <a:effectLst/>
                <a:latin typeface="Calibri" panose="020F0502020204030204" pitchFamily="34" charset="0"/>
                <a:ea typeface="Candara" panose="020E0502030303020204" pitchFamily="34" charset="0"/>
                <a:cs typeface="Calibri" panose="020F0502020204030204" pitchFamily="34" charset="0"/>
              </a:rPr>
              <a:t>, prostacyclin)</a:t>
            </a:r>
          </a:p>
          <a:p>
            <a:pPr marL="637540" marR="1044575">
              <a:lnSpc>
                <a:spcPts val="2880"/>
              </a:lnSpc>
              <a:spcBef>
                <a:spcPts val="60"/>
              </a:spcBef>
              <a:spcAft>
                <a:spcPts val="0"/>
              </a:spcAft>
            </a:pPr>
            <a:r>
              <a:rPr lang="en-US" sz="2400" dirty="0">
                <a:effectLst/>
                <a:latin typeface="Calibri" panose="020F0502020204030204" pitchFamily="34" charset="0"/>
                <a:ea typeface="Candara" panose="020E0502030303020204" pitchFamily="34" charset="0"/>
                <a:cs typeface="Calibri" panose="020F0502020204030204" pitchFamily="34" charset="0"/>
              </a:rPr>
              <a:t> Recombinant superoxide dismutase</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pPr marL="0" indent="0">
              <a:buNone/>
            </a:pPr>
            <a:endParaRPr lang="en-GB" sz="2400" dirty="0"/>
          </a:p>
        </p:txBody>
      </p:sp>
    </p:spTree>
    <p:extLst>
      <p:ext uri="{BB962C8B-B14F-4D97-AF65-F5344CB8AC3E}">
        <p14:creationId xmlns:p14="http://schemas.microsoft.com/office/powerpoint/2010/main" val="247085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43A6-A17B-4E49-8DA8-004260D163B4}"/>
              </a:ext>
            </a:extLst>
          </p:cNvPr>
          <p:cNvSpPr>
            <a:spLocks noGrp="1"/>
          </p:cNvSpPr>
          <p:nvPr>
            <p:ph type="title"/>
          </p:nvPr>
        </p:nvSpPr>
        <p:spPr>
          <a:xfrm>
            <a:off x="838200" y="365125"/>
            <a:ext cx="10515600" cy="772795"/>
          </a:xfrm>
        </p:spPr>
        <p:txBody>
          <a:bodyPr>
            <a:normAutofit fontScale="90000"/>
          </a:bodyPr>
          <a:lstStyle/>
          <a:p>
            <a:pPr marL="111760" marR="629920" algn="ctr">
              <a:lnSpc>
                <a:spcPts val="4430"/>
              </a:lnSpc>
            </a:pPr>
            <a:r>
              <a:rPr lang="en-US" sz="3200" dirty="0">
                <a:effectLst/>
                <a:latin typeface="Cambria" panose="02040503050406030204" pitchFamily="18" charset="0"/>
                <a:ea typeface="Cambria" panose="02040503050406030204" pitchFamily="18" charset="0"/>
                <a:cs typeface="Candara" panose="020E0502030303020204" pitchFamily="34" charset="0"/>
              </a:rPr>
              <a:t>CONGENITAL CYANOTIC HEART DISEASE</a:t>
            </a:r>
            <a:br>
              <a:rPr lang="en-GB" sz="3200" dirty="0">
                <a:effectLst/>
                <a:latin typeface="Cambria" panose="02040503050406030204" pitchFamily="18" charset="0"/>
                <a:ea typeface="Cambria" panose="02040503050406030204" pitchFamily="18" charset="0"/>
                <a:cs typeface="Candara" panose="020E0502030303020204" pitchFamily="34" charset="0"/>
              </a:rPr>
            </a:br>
            <a:endParaRPr lang="en-GB"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8F2DE0D-9548-4B22-9A59-75EC95C9C9C6}"/>
              </a:ext>
            </a:extLst>
          </p:cNvPr>
          <p:cNvSpPr>
            <a:spLocks noGrp="1"/>
          </p:cNvSpPr>
          <p:nvPr>
            <p:ph idx="1"/>
          </p:nvPr>
        </p:nvSpPr>
        <p:spPr>
          <a:xfrm>
            <a:off x="193040" y="1026160"/>
            <a:ext cx="11160760" cy="5150803"/>
          </a:xfrm>
        </p:spPr>
        <p:txBody>
          <a:bodyPr/>
          <a:lstStyle/>
          <a:p>
            <a:pPr>
              <a:buFont typeface="Wingdings" panose="05000000000000000000" pitchFamily="2" charset="2"/>
              <a:buChar char="q"/>
            </a:pPr>
            <a:r>
              <a:rPr lang="en-GB" dirty="0"/>
              <a:t> Cyanotic CHD with decrease pulmonary blood flow:</a:t>
            </a:r>
          </a:p>
          <a:p>
            <a:pPr marL="0" indent="0">
              <a:buNone/>
            </a:pPr>
            <a:endParaRPr lang="en-GB" dirty="0"/>
          </a:p>
          <a:p>
            <a:pPr lvl="0">
              <a:spcBef>
                <a:spcPts val="120"/>
              </a:spcBef>
              <a:buClr>
                <a:srgbClr val="30B6FC"/>
              </a:buClr>
              <a:buSzPts val="2600"/>
              <a:tabLst>
                <a:tab pos="1212850" algn="l"/>
              </a:tabLst>
            </a:pPr>
            <a:r>
              <a:rPr lang="en-US" sz="1800" b="1" dirty="0">
                <a:effectLst/>
                <a:latin typeface="Candara" panose="020E0502030303020204" pitchFamily="34" charset="0"/>
                <a:ea typeface="Symbol" panose="05050102010706020507" pitchFamily="18" charset="2"/>
                <a:cs typeface="Symbol" panose="05050102010706020507" pitchFamily="18" charset="2"/>
              </a:rPr>
              <a:t>PULMONARY</a:t>
            </a:r>
            <a:r>
              <a:rPr lang="en-US" sz="1800" b="1" spc="-10" dirty="0">
                <a:effectLst/>
                <a:latin typeface="Candara" panose="020E0502030303020204" pitchFamily="34" charset="0"/>
                <a:ea typeface="Symbol" panose="05050102010706020507" pitchFamily="18" charset="2"/>
                <a:cs typeface="Symbol" panose="05050102010706020507" pitchFamily="18" charset="2"/>
              </a:rPr>
              <a:t> </a:t>
            </a:r>
            <a:r>
              <a:rPr lang="en-US" sz="1800" b="1" spc="-15" dirty="0">
                <a:effectLst/>
                <a:latin typeface="Candara" panose="020E0502030303020204" pitchFamily="34" charset="0"/>
                <a:ea typeface="Symbol" panose="05050102010706020507" pitchFamily="18" charset="2"/>
                <a:cs typeface="Symbol" panose="05050102010706020507" pitchFamily="18" charset="2"/>
              </a:rPr>
              <a:t>ATRESIA</a:t>
            </a:r>
            <a:endParaRPr lang="en-GB" sz="1800" dirty="0">
              <a:effectLst/>
              <a:latin typeface="Candara" panose="020E0502030303020204" pitchFamily="34" charset="0"/>
              <a:ea typeface="Symbol" panose="05050102010706020507" pitchFamily="18" charset="2"/>
              <a:cs typeface="Symbol" panose="05050102010706020507" pitchFamily="18" charset="2"/>
            </a:endParaRPr>
          </a:p>
          <a:p>
            <a:pPr lvl="0">
              <a:spcBef>
                <a:spcPts val="125"/>
              </a:spcBef>
              <a:buClr>
                <a:srgbClr val="30B6FC"/>
              </a:buClr>
              <a:buSzPts val="2600"/>
              <a:tabLst>
                <a:tab pos="1212850" algn="l"/>
              </a:tabLst>
            </a:pPr>
            <a:r>
              <a:rPr lang="en-US" sz="1800" b="1" dirty="0">
                <a:effectLst/>
                <a:latin typeface="Candara" panose="020E0502030303020204" pitchFamily="34" charset="0"/>
                <a:ea typeface="Symbol" panose="05050102010706020507" pitchFamily="18" charset="2"/>
                <a:cs typeface="Symbol" panose="05050102010706020507" pitchFamily="18" charset="2"/>
              </a:rPr>
              <a:t>TRICUSPID</a:t>
            </a:r>
            <a:r>
              <a:rPr lang="en-US" sz="1800" b="1" spc="-25" dirty="0">
                <a:effectLst/>
                <a:latin typeface="Candara" panose="020E0502030303020204" pitchFamily="34" charset="0"/>
                <a:ea typeface="Symbol" panose="05050102010706020507" pitchFamily="18" charset="2"/>
                <a:cs typeface="Symbol" panose="05050102010706020507" pitchFamily="18" charset="2"/>
              </a:rPr>
              <a:t> </a:t>
            </a:r>
            <a:r>
              <a:rPr lang="en-US" sz="1800" b="1" spc="-15" dirty="0">
                <a:effectLst/>
                <a:latin typeface="Candara" panose="020E0502030303020204" pitchFamily="34" charset="0"/>
                <a:ea typeface="Symbol" panose="05050102010706020507" pitchFamily="18" charset="2"/>
                <a:cs typeface="Symbol" panose="05050102010706020507" pitchFamily="18" charset="2"/>
              </a:rPr>
              <a:t>ATRESIA</a:t>
            </a:r>
          </a:p>
          <a:p>
            <a:pPr>
              <a:lnSpc>
                <a:spcPct val="80000"/>
              </a:lnSpc>
              <a:buSzPct val="70000"/>
            </a:pPr>
            <a:r>
              <a:rPr lang="en-US" altLang="ar-SA" sz="1800" dirty="0"/>
              <a:t>CRITICAL PULMONARY STENOSIS</a:t>
            </a:r>
          </a:p>
          <a:p>
            <a:pPr>
              <a:lnSpc>
                <a:spcPct val="80000"/>
              </a:lnSpc>
              <a:buSzPct val="70000"/>
              <a:buFont typeface="Wingdings" panose="05000000000000000000" pitchFamily="2" charset="2"/>
              <a:buChar char="§"/>
            </a:pPr>
            <a:r>
              <a:rPr lang="en-US" altLang="ar-SA" sz="1800" dirty="0"/>
              <a:t>EBSTEIN</a:t>
            </a:r>
            <a:r>
              <a:rPr lang="en-US" altLang="ar-SA" sz="1800" dirty="0">
                <a:latin typeface="Times New Roman" panose="02020603050405020304" pitchFamily="18" charset="0"/>
              </a:rPr>
              <a:t>’</a:t>
            </a:r>
            <a:r>
              <a:rPr lang="en-US" altLang="ar-SA" sz="1800" dirty="0"/>
              <a:t>S ANOMALY</a:t>
            </a:r>
          </a:p>
          <a:p>
            <a:pPr marL="342900" lvl="0" indent="-342900">
              <a:spcBef>
                <a:spcPts val="125"/>
              </a:spcBef>
              <a:buClr>
                <a:srgbClr val="30B6FC"/>
              </a:buClr>
              <a:buSzPts val="2600"/>
              <a:buFont typeface="Symbol" panose="05050102010706020507" pitchFamily="18" charset="2"/>
              <a:buChar char=""/>
              <a:tabLst>
                <a:tab pos="1212850" algn="l"/>
              </a:tabLst>
            </a:pPr>
            <a:endParaRPr lang="en-US" sz="1800" b="1" spc="-15" dirty="0">
              <a:effectLst/>
              <a:latin typeface="Candara" panose="020E0502030303020204" pitchFamily="34" charset="0"/>
              <a:ea typeface="Symbol" panose="05050102010706020507" pitchFamily="18" charset="2"/>
              <a:cs typeface="Symbol" panose="05050102010706020507" pitchFamily="18" charset="2"/>
            </a:endParaRPr>
          </a:p>
          <a:p>
            <a:pPr marL="342900" indent="-342900">
              <a:spcBef>
                <a:spcPts val="125"/>
              </a:spcBef>
              <a:buClr>
                <a:srgbClr val="30B6FC"/>
              </a:buClr>
              <a:buSzPts val="2600"/>
              <a:buFont typeface="Symbol" panose="05050102010706020507" pitchFamily="18" charset="2"/>
              <a:buChar char=""/>
              <a:tabLst>
                <a:tab pos="1212850" algn="l"/>
              </a:tabLst>
            </a:pPr>
            <a:r>
              <a:rPr lang="en-US" sz="1800" b="1" dirty="0">
                <a:effectLst/>
                <a:latin typeface="Candara" panose="020E0502030303020204" pitchFamily="34" charset="0"/>
                <a:ea typeface="Symbol" panose="05050102010706020507" pitchFamily="18" charset="2"/>
                <a:cs typeface="Symbol" panose="05050102010706020507" pitchFamily="18" charset="2"/>
              </a:rPr>
              <a:t>TETRALOGY OF</a:t>
            </a:r>
            <a:r>
              <a:rPr lang="en-US" sz="1800" b="1" spc="-25" dirty="0">
                <a:effectLst/>
                <a:latin typeface="Candara" panose="020E0502030303020204" pitchFamily="34" charset="0"/>
                <a:ea typeface="Symbol" panose="05050102010706020507" pitchFamily="18" charset="2"/>
                <a:cs typeface="Symbol" panose="05050102010706020507" pitchFamily="18" charset="2"/>
              </a:rPr>
              <a:t> </a:t>
            </a:r>
            <a:r>
              <a:rPr lang="en-US" sz="1800" b="1" dirty="0">
                <a:effectLst/>
                <a:latin typeface="Candara" panose="020E0502030303020204" pitchFamily="34" charset="0"/>
                <a:ea typeface="Symbol" panose="05050102010706020507" pitchFamily="18" charset="2"/>
                <a:cs typeface="Symbol" panose="05050102010706020507" pitchFamily="18" charset="2"/>
              </a:rPr>
              <a:t>FALLOT</a:t>
            </a:r>
            <a:endParaRPr lang="en-GB" sz="1800" dirty="0">
              <a:effectLst/>
              <a:latin typeface="Candara" panose="020E0502030303020204" pitchFamily="34" charset="0"/>
              <a:ea typeface="Symbol" panose="05050102010706020507" pitchFamily="18" charset="2"/>
              <a:cs typeface="Symbol" panose="05050102010706020507" pitchFamily="18" charset="2"/>
            </a:endParaRPr>
          </a:p>
          <a:p>
            <a:pPr marL="342900" lvl="0" indent="-342900">
              <a:spcBef>
                <a:spcPts val="125"/>
              </a:spcBef>
              <a:buClr>
                <a:srgbClr val="30B6FC"/>
              </a:buClr>
              <a:buSzPts val="2600"/>
              <a:buFont typeface="Symbol" panose="05050102010706020507" pitchFamily="18" charset="2"/>
              <a:buChar char=""/>
              <a:tabLst>
                <a:tab pos="1212850" algn="l"/>
              </a:tabLst>
            </a:pPr>
            <a:endParaRPr lang="en-GB" sz="1800" dirty="0">
              <a:effectLst/>
              <a:latin typeface="Candara" panose="020E0502030303020204" pitchFamily="34" charset="0"/>
              <a:ea typeface="Symbol" panose="05050102010706020507" pitchFamily="18" charset="2"/>
              <a:cs typeface="Symbol" panose="05050102010706020507" pitchFamily="18" charset="2"/>
            </a:endParaRPr>
          </a:p>
          <a:p>
            <a:pPr>
              <a:buFont typeface="Wingdings" panose="05000000000000000000" pitchFamily="2" charset="2"/>
              <a:buChar char="q"/>
            </a:pPr>
            <a:r>
              <a:rPr lang="en-GB" sz="1800" dirty="0"/>
              <a:t> Cyanotic CHD with increase pulmonary blood flow:</a:t>
            </a:r>
          </a:p>
          <a:p>
            <a:pPr>
              <a:lnSpc>
                <a:spcPct val="90000"/>
              </a:lnSpc>
              <a:buSzPct val="70000"/>
              <a:buFont typeface="Wingdings" panose="05000000000000000000" pitchFamily="2" charset="2"/>
              <a:buChar char="w"/>
            </a:pPr>
            <a:r>
              <a:rPr lang="en-US" altLang="ar-SA" sz="1800" b="1" dirty="0"/>
              <a:t>TRANSPOSITION OF THE GREAT ARTERIES</a:t>
            </a:r>
          </a:p>
          <a:p>
            <a:pPr>
              <a:lnSpc>
                <a:spcPct val="90000"/>
              </a:lnSpc>
              <a:buSzPct val="70000"/>
              <a:buFont typeface="Wingdings" panose="05000000000000000000" pitchFamily="2" charset="2"/>
              <a:buChar char="w"/>
            </a:pPr>
            <a:r>
              <a:rPr lang="en-US" altLang="ar-SA" sz="1800" b="1" dirty="0"/>
              <a:t>TOTAL ANOMALOUS PULMONARY VENOUS DRAINAGE.</a:t>
            </a:r>
          </a:p>
          <a:p>
            <a:r>
              <a:rPr lang="en-US" sz="1800" dirty="0">
                <a:effectLst/>
                <a:latin typeface="Candara" panose="020E0502030303020204" pitchFamily="34" charset="0"/>
                <a:ea typeface="Symbol" panose="05050102010706020507" pitchFamily="18" charset="2"/>
                <a:cs typeface="Symbol" panose="05050102010706020507" pitchFamily="18" charset="2"/>
              </a:rPr>
              <a:t>TRUNCUS</a:t>
            </a:r>
            <a:r>
              <a:rPr lang="en-US" sz="1800" spc="-20" dirty="0">
                <a:effectLst/>
                <a:latin typeface="Candara" panose="020E0502030303020204" pitchFamily="34" charset="0"/>
                <a:ea typeface="Symbol" panose="05050102010706020507" pitchFamily="18" charset="2"/>
                <a:cs typeface="Symbol" panose="05050102010706020507" pitchFamily="18" charset="2"/>
              </a:rPr>
              <a:t> </a:t>
            </a:r>
            <a:r>
              <a:rPr lang="en-US" sz="1800" dirty="0">
                <a:effectLst/>
                <a:latin typeface="Candara" panose="020E0502030303020204" pitchFamily="34" charset="0"/>
                <a:ea typeface="Symbol" panose="05050102010706020507" pitchFamily="18" charset="2"/>
                <a:cs typeface="Symbol" panose="05050102010706020507" pitchFamily="18" charset="2"/>
              </a:rPr>
              <a:t>ARTERIOSUS.</a:t>
            </a:r>
            <a:endParaRPr lang="en-GB" sz="1800" dirty="0">
              <a:effectLst/>
              <a:latin typeface="Candara" panose="020E0502030303020204" pitchFamily="34" charset="0"/>
              <a:ea typeface="Symbol" panose="05050102010706020507" pitchFamily="18" charset="2"/>
              <a:cs typeface="Symbol" panose="05050102010706020507" pitchFamily="18" charset="2"/>
            </a:endParaRPr>
          </a:p>
          <a:p>
            <a:r>
              <a:rPr lang="en-US" sz="1800" dirty="0">
                <a:effectLst/>
                <a:latin typeface="Candara" panose="020E0502030303020204" pitchFamily="34" charset="0"/>
                <a:ea typeface="Symbol" panose="05050102010706020507" pitchFamily="18" charset="2"/>
                <a:cs typeface="Symbol" panose="05050102010706020507" pitchFamily="18" charset="2"/>
              </a:rPr>
              <a:t>HYPOPLASTIC LEFT HEART</a:t>
            </a:r>
            <a:r>
              <a:rPr lang="en-US" sz="1800" spc="-35" dirty="0">
                <a:effectLst/>
                <a:latin typeface="Candara" panose="020E0502030303020204" pitchFamily="34" charset="0"/>
                <a:ea typeface="Symbol" panose="05050102010706020507" pitchFamily="18" charset="2"/>
                <a:cs typeface="Symbol" panose="05050102010706020507" pitchFamily="18" charset="2"/>
              </a:rPr>
              <a:t> </a:t>
            </a:r>
            <a:r>
              <a:rPr lang="en-US" sz="1800" dirty="0">
                <a:effectLst/>
                <a:latin typeface="Candara" panose="020E0502030303020204" pitchFamily="34" charset="0"/>
                <a:ea typeface="Symbol" panose="05050102010706020507" pitchFamily="18" charset="2"/>
                <a:cs typeface="Symbol" panose="05050102010706020507" pitchFamily="18" charset="2"/>
              </a:rPr>
              <a:t>SYNDROME</a:t>
            </a:r>
            <a:endParaRPr lang="en-GB" sz="1800" dirty="0">
              <a:effectLst/>
              <a:latin typeface="Candara" panose="020E0502030303020204" pitchFamily="34" charset="0"/>
              <a:ea typeface="Symbol" panose="05050102010706020507" pitchFamily="18" charset="2"/>
              <a:cs typeface="Symbol" panose="05050102010706020507" pitchFamily="18" charset="2"/>
            </a:endParaRPr>
          </a:p>
          <a:p>
            <a:pPr marL="0" indent="0">
              <a:buNone/>
            </a:pPr>
            <a:endParaRPr lang="en-GB" sz="1800" dirty="0"/>
          </a:p>
          <a:p>
            <a:pPr marL="0" indent="0">
              <a:buNone/>
            </a:pPr>
            <a:endParaRPr lang="en-GB" sz="1800" dirty="0"/>
          </a:p>
          <a:p>
            <a:pPr marL="342900" lvl="0" indent="-342900">
              <a:spcBef>
                <a:spcPts val="185"/>
              </a:spcBef>
              <a:buClr>
                <a:srgbClr val="30B6FC"/>
              </a:buClr>
              <a:buSzPts val="2600"/>
              <a:buFont typeface="Symbol" panose="05050102010706020507" pitchFamily="18" charset="2"/>
              <a:buChar char=""/>
              <a:tabLst>
                <a:tab pos="1212850" algn="l"/>
              </a:tabLst>
            </a:pPr>
            <a:endParaRPr lang="en-GB" sz="1800" dirty="0">
              <a:effectLst/>
              <a:latin typeface="Candara" panose="020E0502030303020204" pitchFamily="34" charset="0"/>
              <a:ea typeface="Symbol" panose="05050102010706020507" pitchFamily="18" charset="2"/>
              <a:cs typeface="Symbol" panose="05050102010706020507" pitchFamily="18" charset="2"/>
            </a:endParaRPr>
          </a:p>
          <a:p>
            <a:pPr marL="0" indent="0">
              <a:buNone/>
            </a:pPr>
            <a:endParaRPr lang="en-GB" dirty="0"/>
          </a:p>
        </p:txBody>
      </p:sp>
    </p:spTree>
    <p:extLst>
      <p:ext uri="{BB962C8B-B14F-4D97-AF65-F5344CB8AC3E}">
        <p14:creationId xmlns:p14="http://schemas.microsoft.com/office/powerpoint/2010/main" val="136406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96A8-8143-4403-A117-E42FD1D64AE7}"/>
              </a:ext>
            </a:extLst>
          </p:cNvPr>
          <p:cNvSpPr>
            <a:spLocks noGrp="1"/>
          </p:cNvSpPr>
          <p:nvPr>
            <p:ph type="title"/>
          </p:nvPr>
        </p:nvSpPr>
        <p:spPr>
          <a:xfrm>
            <a:off x="838200" y="365125"/>
            <a:ext cx="10515600" cy="620395"/>
          </a:xfrm>
        </p:spPr>
        <p:txBody>
          <a:bodyPr>
            <a:normAutofit/>
          </a:bodyPr>
          <a:lstStyle/>
          <a:p>
            <a:pPr algn="ctr"/>
            <a:r>
              <a:rPr lang="en-US" sz="3200" dirty="0">
                <a:effectLst/>
                <a:latin typeface="Cambria" panose="02040503050406030204" pitchFamily="18" charset="0"/>
                <a:ea typeface="Cambria" panose="02040503050406030204" pitchFamily="18" charset="0"/>
                <a:cs typeface="Candara" panose="020E0502030303020204" pitchFamily="34" charset="0"/>
              </a:rPr>
              <a:t>Transposition of the great arteries </a:t>
            </a:r>
            <a:endParaRPr lang="en-GB"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BB4B5C22-87F7-42B4-B512-6CBEF8225046}"/>
              </a:ext>
            </a:extLst>
          </p:cNvPr>
          <p:cNvSpPr>
            <a:spLocks noGrp="1"/>
          </p:cNvSpPr>
          <p:nvPr>
            <p:ph idx="1"/>
          </p:nvPr>
        </p:nvSpPr>
        <p:spPr>
          <a:xfrm>
            <a:off x="335280" y="1056640"/>
            <a:ext cx="11018520" cy="5120323"/>
          </a:xfrm>
        </p:spPr>
        <p:txBody>
          <a:bodyPr/>
          <a:lstStyle/>
          <a:p>
            <a:pPr marR="2011045">
              <a:lnSpc>
                <a:spcPct val="97000"/>
              </a:lnSpc>
              <a:tabLst>
                <a:tab pos="340360" algn="l"/>
              </a:tabLst>
            </a:pPr>
            <a:r>
              <a:rPr lang="en-US" sz="2400" dirty="0">
                <a:effectLst/>
                <a:latin typeface="Candara" panose="020E0502030303020204" pitchFamily="34" charset="0"/>
                <a:ea typeface="Candara" panose="020E0502030303020204" pitchFamily="34" charset="0"/>
                <a:cs typeface="Candara" panose="020E0502030303020204" pitchFamily="34" charset="0"/>
              </a:rPr>
              <a:t>Although </a:t>
            </a:r>
            <a:r>
              <a:rPr lang="en-US" sz="2400" dirty="0" err="1">
                <a:effectLst/>
                <a:latin typeface="Candara" panose="020E0502030303020204" pitchFamily="34" charset="0"/>
                <a:ea typeface="Candara" panose="020E0502030303020204" pitchFamily="34" charset="0"/>
                <a:cs typeface="Candara" panose="020E0502030303020204" pitchFamily="34" charset="0"/>
              </a:rPr>
              <a:t>dextroposed</a:t>
            </a:r>
            <a:r>
              <a:rPr lang="en-US" sz="2400" dirty="0">
                <a:effectLst/>
                <a:latin typeface="Candara" panose="020E0502030303020204" pitchFamily="34" charset="0"/>
                <a:ea typeface="Candara" panose="020E0502030303020204" pitchFamily="34" charset="0"/>
                <a:cs typeface="Candara" panose="020E0502030303020204" pitchFamily="34" charset="0"/>
              </a:rPr>
              <a:t> transposition of the great arteries represents only about 5% of congenital heart defects, it is the most common cyanotic lesion to present in the newborn period</a:t>
            </a:r>
            <a:r>
              <a:rPr lang="en-US" sz="2400" spc="10" dirty="0">
                <a:effectLst/>
                <a:latin typeface="Candara" panose="020E0502030303020204" pitchFamily="34" charset="0"/>
                <a:ea typeface="Candara" panose="020E0502030303020204" pitchFamily="34" charset="0"/>
                <a:cs typeface="Candara" panose="020E0502030303020204" pitchFamily="34" charset="0"/>
              </a:rPr>
              <a:t> </a:t>
            </a:r>
            <a:r>
              <a:rPr lang="en-US" sz="2400" dirty="0">
                <a:effectLst/>
                <a:latin typeface="Candara" panose="020E0502030303020204" pitchFamily="34" charset="0"/>
                <a:ea typeface="Candara" panose="020E0502030303020204" pitchFamily="34" charset="0"/>
                <a:cs typeface="Candara" panose="020E0502030303020204" pitchFamily="34" charset="0"/>
              </a:rPr>
              <a:t>.</a:t>
            </a:r>
          </a:p>
          <a:p>
            <a:pPr marL="0" marR="2011045" indent="0">
              <a:lnSpc>
                <a:spcPct val="97000"/>
              </a:lnSpc>
              <a:buNone/>
              <a:tabLst>
                <a:tab pos="340360" algn="l"/>
              </a:tabLst>
            </a:pPr>
            <a:endParaRPr lang="en-GB" sz="2400" dirty="0">
              <a:effectLst/>
              <a:latin typeface="Candara" panose="020E0502030303020204" pitchFamily="34" charset="0"/>
              <a:ea typeface="Candara" panose="020E0502030303020204" pitchFamily="34" charset="0"/>
              <a:cs typeface="Candara" panose="020E0502030303020204" pitchFamily="34" charset="0"/>
            </a:endParaRPr>
          </a:p>
          <a:p>
            <a:pPr marR="1692910">
              <a:lnSpc>
                <a:spcPct val="93000"/>
              </a:lnSpc>
              <a:spcBef>
                <a:spcPts val="580"/>
              </a:spcBef>
              <a:tabLst>
                <a:tab pos="340360" algn="l"/>
              </a:tabLst>
            </a:pPr>
            <a:r>
              <a:rPr lang="en-US" sz="2400" dirty="0">
                <a:effectLst/>
                <a:latin typeface="Candara" panose="020E0502030303020204" pitchFamily="34" charset="0"/>
                <a:ea typeface="Candara" panose="020E0502030303020204" pitchFamily="34" charset="0"/>
                <a:cs typeface="Candara" panose="020E0502030303020204" pitchFamily="34" charset="0"/>
              </a:rPr>
              <a:t>A history of </a:t>
            </a:r>
            <a:r>
              <a:rPr lang="en-US" sz="2400" b="1" dirty="0">
                <a:effectLst/>
                <a:latin typeface="Candara" panose="020E0502030303020204" pitchFamily="34" charset="0"/>
                <a:ea typeface="Candara" panose="020E0502030303020204" pitchFamily="34" charset="0"/>
                <a:cs typeface="Candara" panose="020E0502030303020204" pitchFamily="34" charset="0"/>
              </a:rPr>
              <a:t>cyanosis </a:t>
            </a:r>
            <a:r>
              <a:rPr lang="en-US" sz="2400" dirty="0">
                <a:effectLst/>
                <a:latin typeface="Candara" panose="020E0502030303020204" pitchFamily="34" charset="0"/>
                <a:ea typeface="Candara" panose="020E0502030303020204" pitchFamily="34" charset="0"/>
                <a:cs typeface="Candara" panose="020E0502030303020204" pitchFamily="34" charset="0"/>
              </a:rPr>
              <a:t>is always present, although it depends on the amount of mixing. </a:t>
            </a:r>
            <a:r>
              <a:rPr lang="en-US" sz="2400" b="1" spc="-15" dirty="0">
                <a:effectLst/>
                <a:latin typeface="Candara" panose="020E0502030303020204" pitchFamily="34" charset="0"/>
                <a:ea typeface="Candara" panose="020E0502030303020204" pitchFamily="34" charset="0"/>
                <a:cs typeface="Candara" panose="020E0502030303020204" pitchFamily="34" charset="0"/>
              </a:rPr>
              <a:t>Tachypnea </a:t>
            </a:r>
            <a:r>
              <a:rPr lang="en-US" sz="2400" dirty="0">
                <a:effectLst/>
                <a:latin typeface="Candara" panose="020E0502030303020204" pitchFamily="34" charset="0"/>
                <a:ea typeface="Candara" panose="020E0502030303020204" pitchFamily="34" charset="0"/>
                <a:cs typeface="Candara" panose="020E0502030303020204" pitchFamily="34" charset="0"/>
              </a:rPr>
              <a:t>and a </a:t>
            </a:r>
            <a:r>
              <a:rPr lang="en-US" sz="2400" b="1" dirty="0">
                <a:effectLst/>
                <a:latin typeface="Candara" panose="020E0502030303020204" pitchFamily="34" charset="0"/>
                <a:ea typeface="Candara" panose="020E0502030303020204" pitchFamily="34" charset="0"/>
                <a:cs typeface="Candara" panose="020E0502030303020204" pitchFamily="34" charset="0"/>
              </a:rPr>
              <a:t>single S2 </a:t>
            </a:r>
            <a:r>
              <a:rPr lang="en-US" sz="2400" dirty="0">
                <a:effectLst/>
                <a:latin typeface="Candara" panose="020E0502030303020204" pitchFamily="34" charset="0"/>
                <a:ea typeface="Candara" panose="020E0502030303020204" pitchFamily="34" charset="0"/>
                <a:cs typeface="Candara" panose="020E0502030303020204" pitchFamily="34" charset="0"/>
              </a:rPr>
              <a:t>are typically present. If the ventricular septum is intact, there may be no</a:t>
            </a:r>
            <a:r>
              <a:rPr lang="en-US" sz="2400" spc="20" dirty="0">
                <a:effectLst/>
                <a:latin typeface="Candara" panose="020E0502030303020204" pitchFamily="34" charset="0"/>
                <a:ea typeface="Candara" panose="020E0502030303020204" pitchFamily="34" charset="0"/>
                <a:cs typeface="Candara" panose="020E0502030303020204" pitchFamily="34" charset="0"/>
              </a:rPr>
              <a:t> </a:t>
            </a:r>
            <a:r>
              <a:rPr lang="en-US" sz="2400" dirty="0">
                <a:effectLst/>
                <a:latin typeface="Candara" panose="020E0502030303020204" pitchFamily="34" charset="0"/>
                <a:ea typeface="Candara" panose="020E0502030303020204" pitchFamily="34" charset="0"/>
                <a:cs typeface="Candara" panose="020E0502030303020204" pitchFamily="34" charset="0"/>
              </a:rPr>
              <a:t>murmur.</a:t>
            </a:r>
          </a:p>
          <a:p>
            <a:pPr marL="0" marR="1692910" indent="0">
              <a:lnSpc>
                <a:spcPct val="93000"/>
              </a:lnSpc>
              <a:spcBef>
                <a:spcPts val="580"/>
              </a:spcBef>
              <a:buNone/>
              <a:tabLst>
                <a:tab pos="340360" algn="l"/>
              </a:tabLst>
            </a:pPr>
            <a:endParaRPr lang="en-GB" sz="2400" dirty="0">
              <a:effectLst/>
              <a:latin typeface="Candara" panose="020E0502030303020204" pitchFamily="34" charset="0"/>
              <a:ea typeface="Candara" panose="020E0502030303020204" pitchFamily="34" charset="0"/>
              <a:cs typeface="Candara" panose="020E0502030303020204" pitchFamily="34" charset="0"/>
            </a:endParaRPr>
          </a:p>
          <a:p>
            <a:pPr marR="1885950">
              <a:lnSpc>
                <a:spcPct val="97000"/>
              </a:lnSpc>
              <a:spcBef>
                <a:spcPts val="475"/>
              </a:spcBef>
              <a:tabLst>
                <a:tab pos="340360" algn="l"/>
              </a:tabLst>
            </a:pPr>
            <a:r>
              <a:rPr lang="en-US" sz="2400" dirty="0">
                <a:effectLst/>
                <a:latin typeface="Candara" panose="020E0502030303020204" pitchFamily="34" charset="0"/>
                <a:ea typeface="Candara" panose="020E0502030303020204" pitchFamily="34" charset="0"/>
                <a:cs typeface="Candara" panose="020E0502030303020204" pitchFamily="34" charset="0"/>
              </a:rPr>
              <a:t>Children with transposition and a large VSD have improved intracardiac mixing and less cyanosis. They may present with signs of heart failure. The heart is hyperdynamic, with palpable left and right ventricular impulses. A loud VSD murmur is heard. S2 is</a:t>
            </a:r>
            <a:r>
              <a:rPr lang="en-US" sz="2400" spc="-205" dirty="0">
                <a:effectLst/>
                <a:latin typeface="Candara" panose="020E0502030303020204" pitchFamily="34" charset="0"/>
                <a:ea typeface="Candara" panose="020E0502030303020204" pitchFamily="34" charset="0"/>
                <a:cs typeface="Candara" panose="020E0502030303020204" pitchFamily="34" charset="0"/>
              </a:rPr>
              <a:t> </a:t>
            </a:r>
            <a:r>
              <a:rPr lang="en-US" sz="2400" dirty="0">
                <a:effectLst/>
                <a:latin typeface="Candara" panose="020E0502030303020204" pitchFamily="34" charset="0"/>
                <a:ea typeface="Candara" panose="020E0502030303020204" pitchFamily="34" charset="0"/>
                <a:cs typeface="Candara" panose="020E0502030303020204" pitchFamily="34" charset="0"/>
              </a:rPr>
              <a:t>single.</a:t>
            </a:r>
            <a:endParaRPr lang="en-GB" sz="2400" dirty="0">
              <a:effectLst/>
              <a:latin typeface="Candara" panose="020E0502030303020204" pitchFamily="34" charset="0"/>
              <a:ea typeface="Candara" panose="020E0502030303020204" pitchFamily="34" charset="0"/>
              <a:cs typeface="Candara" panose="020E0502030303020204" pitchFamily="34" charset="0"/>
            </a:endParaRPr>
          </a:p>
          <a:p>
            <a:endParaRPr lang="en-GB" dirty="0"/>
          </a:p>
        </p:txBody>
      </p:sp>
    </p:spTree>
    <p:extLst>
      <p:ext uri="{BB962C8B-B14F-4D97-AF65-F5344CB8AC3E}">
        <p14:creationId xmlns:p14="http://schemas.microsoft.com/office/powerpoint/2010/main" val="825358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42E4C80-0B11-49AF-BB02-18F425DF3B60}"/>
              </a:ext>
            </a:extLst>
          </p:cNvPr>
          <p:cNvSpPr>
            <a:spLocks noGrp="1"/>
          </p:cNvSpPr>
          <p:nvPr>
            <p:ph type="title"/>
          </p:nvPr>
        </p:nvSpPr>
        <p:spPr>
          <a:xfrm>
            <a:off x="1392238" y="1081089"/>
            <a:ext cx="9474200" cy="847725"/>
          </a:xfrm>
        </p:spPr>
        <p:txBody>
          <a:bodyPr/>
          <a:lstStyle/>
          <a:p>
            <a:pPr algn="ctr"/>
            <a:r>
              <a:rPr lang="en-US" altLang="en-US" dirty="0"/>
              <a:t>Case study 1</a:t>
            </a:r>
            <a:endParaRPr lang="ar-SA" altLang="en-US" dirty="0"/>
          </a:p>
        </p:txBody>
      </p:sp>
      <p:sp>
        <p:nvSpPr>
          <p:cNvPr id="31747" name="Content Placeholder 2">
            <a:extLst>
              <a:ext uri="{FF2B5EF4-FFF2-40B4-BE49-F238E27FC236}">
                <a16:creationId xmlns:a16="http://schemas.microsoft.com/office/drawing/2014/main" id="{11479E84-5703-4D53-AD22-15186A2B10BB}"/>
              </a:ext>
            </a:extLst>
          </p:cNvPr>
          <p:cNvSpPr>
            <a:spLocks noGrp="1"/>
          </p:cNvSpPr>
          <p:nvPr>
            <p:ph idx="1"/>
          </p:nvPr>
        </p:nvSpPr>
        <p:spPr>
          <a:xfrm>
            <a:off x="1706564" y="2574925"/>
            <a:ext cx="9532937" cy="3416300"/>
          </a:xfrm>
        </p:spPr>
        <p:txBody>
          <a:bodyPr/>
          <a:lstStyle/>
          <a:p>
            <a:r>
              <a:rPr lang="en-US" altLang="en-US"/>
              <a:t>A 5 hour old male newborn infant was born at 39 weeks gestation via normal vaginal delivery to a 23 year old G2 P2 O+ mother with unremarkable prenatal serology studies. Apgar scores were 8 and 9 at 1 and 5 minutes. His initial physical exam was normal. He stayed in mother's room and breastfed shortly after delivery. At 5 hours of age, with the second feeding, the baby appears tachypneic and cyanotic, and he is therefore taken to the nursery for further evaluation. </a:t>
            </a:r>
          </a:p>
          <a:p>
            <a:endParaRPr lang="ar-SA"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415CA00-ADF0-46CC-87BB-3DFC979796DB}"/>
              </a:ext>
            </a:extLst>
          </p:cNvPr>
          <p:cNvSpPr>
            <a:spLocks noGrp="1"/>
          </p:cNvSpPr>
          <p:nvPr>
            <p:ph type="title"/>
          </p:nvPr>
        </p:nvSpPr>
        <p:spPr/>
        <p:txBody>
          <a:bodyPr/>
          <a:lstStyle/>
          <a:p>
            <a:r>
              <a:rPr lang="en-US" altLang="en-US" dirty="0"/>
              <a:t>Case study 1</a:t>
            </a:r>
            <a:endParaRPr lang="ar-SA" altLang="en-US" dirty="0"/>
          </a:p>
        </p:txBody>
      </p:sp>
      <p:sp>
        <p:nvSpPr>
          <p:cNvPr id="32771" name="Content Placeholder 2">
            <a:extLst>
              <a:ext uri="{FF2B5EF4-FFF2-40B4-BE49-F238E27FC236}">
                <a16:creationId xmlns:a16="http://schemas.microsoft.com/office/drawing/2014/main" id="{27697893-DE7D-4F94-91D3-F6CED37696FE}"/>
              </a:ext>
            </a:extLst>
          </p:cNvPr>
          <p:cNvSpPr>
            <a:spLocks noGrp="1"/>
          </p:cNvSpPr>
          <p:nvPr>
            <p:ph idx="1"/>
          </p:nvPr>
        </p:nvSpPr>
        <p:spPr>
          <a:xfrm>
            <a:off x="1706564" y="2574925"/>
            <a:ext cx="9532937" cy="3416300"/>
          </a:xfrm>
        </p:spPr>
        <p:txBody>
          <a:bodyPr/>
          <a:lstStyle/>
          <a:p>
            <a:r>
              <a:rPr lang="en-US" altLang="en-US"/>
              <a:t>Exam: VS T 37.0, HR 145, RR 78, BP 67/38, oxygen saturation 82% in room air. Length 53 cm (50%ile), weight 3.7 kg (50%ile), HC 34 cm (50%ile). He is an alert active, nondysmorphic and mildly cyanotic term male. Tachypnea and mild nasal flaring are present. His heart is regular with a grade 2/6 soft systolic murmur at the upper left sternal border. The precordium is quiet. Lungs are clear bilaterally. No hepatosplenomegaly is noted. </a:t>
            </a:r>
          </a:p>
          <a:p>
            <a:endParaRPr lang="ar-SA"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BC9B3F0-546F-416B-B82E-FE6B97366D7E}"/>
              </a:ext>
            </a:extLst>
          </p:cNvPr>
          <p:cNvSpPr>
            <a:spLocks noGrp="1"/>
          </p:cNvSpPr>
          <p:nvPr>
            <p:ph type="title"/>
          </p:nvPr>
        </p:nvSpPr>
        <p:spPr/>
        <p:txBody>
          <a:bodyPr/>
          <a:lstStyle/>
          <a:p>
            <a:r>
              <a:rPr lang="en-US" altLang="en-US" dirty="0"/>
              <a:t>Case study 1</a:t>
            </a:r>
            <a:endParaRPr lang="ar-SA" altLang="en-US" dirty="0"/>
          </a:p>
        </p:txBody>
      </p:sp>
      <p:sp>
        <p:nvSpPr>
          <p:cNvPr id="33795" name="Content Placeholder 2">
            <a:extLst>
              <a:ext uri="{FF2B5EF4-FFF2-40B4-BE49-F238E27FC236}">
                <a16:creationId xmlns:a16="http://schemas.microsoft.com/office/drawing/2014/main" id="{0B006405-24E3-4151-BBA4-3B02CFCD3CCE}"/>
              </a:ext>
            </a:extLst>
          </p:cNvPr>
          <p:cNvSpPr>
            <a:spLocks noGrp="1"/>
          </p:cNvSpPr>
          <p:nvPr>
            <p:ph idx="1"/>
          </p:nvPr>
        </p:nvSpPr>
        <p:spPr>
          <a:xfrm>
            <a:off x="1706564" y="2574925"/>
            <a:ext cx="9318625" cy="3416300"/>
          </a:xfrm>
        </p:spPr>
        <p:txBody>
          <a:bodyPr/>
          <a:lstStyle/>
          <a:p>
            <a:r>
              <a:rPr lang="en-US" altLang="en-US"/>
              <a:t>He is placed in an oxygen hood with a fraction of inspired oxygen (FiO2) of 0.7 (70%) with no appreciable rise in his oxygen saturation. A radial arterial blood gas shows pH 7.44, pCO2 35, paO2 39, bicarb 22 in FiO2 0.7 (70%) by hood.</a:t>
            </a:r>
          </a:p>
          <a:p>
            <a:pPr>
              <a:buFont typeface="Wingdings" panose="05000000000000000000" pitchFamily="2" charset="2"/>
              <a:buNone/>
            </a:pPr>
            <a:endParaRPr lang="en-US" altLang="en-US"/>
          </a:p>
          <a:p>
            <a:r>
              <a:rPr lang="en-US" altLang="en-US"/>
              <a:t>A chest radiograph : cardiomegaly , narrow mediastinum and increased pulmonary vasculature. ECG: RAD and RVH</a:t>
            </a:r>
          </a:p>
          <a:p>
            <a:pPr>
              <a:buFont typeface="Wingdings" panose="05000000000000000000" pitchFamily="2" charset="2"/>
              <a:buNone/>
            </a:pPr>
            <a:endParaRPr lang="ar-SA"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5B7E-A0AB-4337-916E-3B7C33C96796}"/>
              </a:ext>
            </a:extLst>
          </p:cNvPr>
          <p:cNvSpPr>
            <a:spLocks noGrp="1"/>
          </p:cNvSpPr>
          <p:nvPr>
            <p:ph type="title"/>
          </p:nvPr>
        </p:nvSpPr>
        <p:spPr>
          <a:xfrm>
            <a:off x="838200" y="1107350"/>
            <a:ext cx="8718667" cy="583338"/>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E89FE117-1CAE-44A5-8B93-A32449249FF0}"/>
              </a:ext>
            </a:extLst>
          </p:cNvPr>
          <p:cNvSpPr>
            <a:spLocks noGrp="1"/>
          </p:cNvSpPr>
          <p:nvPr>
            <p:ph idx="1"/>
          </p:nvPr>
        </p:nvSpPr>
        <p:spPr/>
        <p:txBody>
          <a:bodyPr/>
          <a:lstStyle/>
          <a:p>
            <a:pPr marL="1229360" marR="2587625" indent="-291465">
              <a:lnSpc>
                <a:spcPct val="116000"/>
              </a:lnSpc>
              <a:spcBef>
                <a:spcPts val="1280"/>
              </a:spcBef>
              <a:spcAft>
                <a:spcPts val="0"/>
              </a:spcAft>
              <a:tabLst>
                <a:tab pos="5788660" algn="l"/>
              </a:tabLst>
            </a:pPr>
            <a:r>
              <a:rPr lang="en-US" u="sng" dirty="0">
                <a:effectLst/>
                <a:uFill>
                  <a:solidFill>
                    <a:srgbClr val="073D86"/>
                  </a:solidFill>
                </a:uFill>
                <a:latin typeface="Candara" panose="020E0502030303020204" pitchFamily="34" charset="0"/>
                <a:ea typeface="Candara" panose="020E0502030303020204" pitchFamily="34" charset="0"/>
                <a:cs typeface="Candara" panose="020E0502030303020204" pitchFamily="34" charset="0"/>
              </a:rPr>
              <a:t>Step 1</a:t>
            </a:r>
            <a:r>
              <a:rPr lang="en-US" dirty="0">
                <a:effectLst/>
                <a:latin typeface="Candara" panose="020E0502030303020204" pitchFamily="34" charset="0"/>
                <a:ea typeface="Candara" panose="020E0502030303020204" pitchFamily="34" charset="0"/>
                <a:cs typeface="Candara" panose="020E0502030303020204" pitchFamily="34" charset="0"/>
              </a:rPr>
              <a:t>: cyanosis detection. Is your</a:t>
            </a:r>
            <a:r>
              <a:rPr lang="en-US" spc="-35" dirty="0">
                <a:effectLst/>
                <a:latin typeface="Candara" panose="020E0502030303020204" pitchFamily="34" charset="0"/>
                <a:ea typeface="Candara" panose="020E0502030303020204" pitchFamily="34" charset="0"/>
                <a:cs typeface="Candara" panose="020E0502030303020204" pitchFamily="34" charset="0"/>
              </a:rPr>
              <a:t> </a:t>
            </a:r>
            <a:r>
              <a:rPr lang="en-US" dirty="0">
                <a:effectLst/>
                <a:latin typeface="Candara" panose="020E0502030303020204" pitchFamily="34" charset="0"/>
                <a:ea typeface="Candara" panose="020E0502030303020204" pitchFamily="34" charset="0"/>
                <a:cs typeface="Candara" panose="020E0502030303020204" pitchFamily="34" charset="0"/>
              </a:rPr>
              <a:t>baby cyanotic?	</a:t>
            </a:r>
            <a:r>
              <a:rPr lang="en-US" spc="-55" dirty="0">
                <a:effectLst/>
                <a:latin typeface="Candara" panose="020E0502030303020204" pitchFamily="34" charset="0"/>
                <a:ea typeface="Candara" panose="020E0502030303020204" pitchFamily="34" charset="0"/>
                <a:cs typeface="Candara" panose="020E0502030303020204" pitchFamily="34" charset="0"/>
              </a:rPr>
              <a:t>Yes or No</a:t>
            </a:r>
            <a:endParaRPr lang="en-GB" dirty="0">
              <a:effectLst/>
              <a:latin typeface="Candara" panose="020E0502030303020204" pitchFamily="34" charset="0"/>
              <a:ea typeface="Candara" panose="020E0502030303020204" pitchFamily="34" charset="0"/>
              <a:cs typeface="Candara" panose="020E0502030303020204" pitchFamily="34" charset="0"/>
            </a:endParaRPr>
          </a:p>
          <a:p>
            <a:pPr>
              <a:spcBef>
                <a:spcPts val="25"/>
              </a:spcBef>
            </a:pPr>
            <a:endParaRPr lang="en-GB" dirty="0">
              <a:effectLst/>
              <a:latin typeface="Candara" panose="020E0502030303020204" pitchFamily="34" charset="0"/>
              <a:ea typeface="Candara" panose="020E0502030303020204" pitchFamily="34" charset="0"/>
              <a:cs typeface="Candara" panose="020E0502030303020204" pitchFamily="34" charset="0"/>
            </a:endParaRPr>
          </a:p>
          <a:p>
            <a:pPr marL="1212215" marR="2576830" indent="16510">
              <a:lnSpc>
                <a:spcPct val="97000"/>
              </a:lnSpc>
              <a:spcAft>
                <a:spcPts val="0"/>
              </a:spcAft>
            </a:pPr>
            <a:r>
              <a:rPr lang="en-US" dirty="0">
                <a:effectLst/>
                <a:latin typeface="Candara" panose="020E0502030303020204" pitchFamily="34" charset="0"/>
                <a:ea typeface="Candara" panose="020E0502030303020204" pitchFamily="34" charset="0"/>
                <a:cs typeface="Candara" panose="020E0502030303020204" pitchFamily="34" charset="0"/>
              </a:rPr>
              <a:t>Is cyanosis due to cardiac or pulmonary disease?</a:t>
            </a:r>
            <a:endParaRPr lang="en-GB" dirty="0">
              <a:effectLst/>
              <a:latin typeface="Candara" panose="020E0502030303020204" pitchFamily="34" charset="0"/>
              <a:ea typeface="Candara" panose="020E0502030303020204" pitchFamily="34" charset="0"/>
              <a:cs typeface="Candara" panose="020E0502030303020204" pitchFamily="34" charset="0"/>
            </a:endParaRPr>
          </a:p>
          <a:p>
            <a:pPr marL="0" indent="0">
              <a:buNone/>
            </a:pPr>
            <a:endParaRPr lang="en-GB" dirty="0"/>
          </a:p>
        </p:txBody>
      </p:sp>
      <p:sp>
        <p:nvSpPr>
          <p:cNvPr id="11" name="Rectangle 15">
            <a:extLst>
              <a:ext uri="{FF2B5EF4-FFF2-40B4-BE49-F238E27FC236}">
                <a16:creationId xmlns:a16="http://schemas.microsoft.com/office/drawing/2014/main" id="{DBF208C7-F72F-47B8-81AA-0BD6D05718FB}"/>
              </a:ext>
            </a:extLst>
          </p:cNvPr>
          <p:cNvSpPr>
            <a:spLocks noChangeArrowheads="1"/>
          </p:cNvSpPr>
          <p:nvPr/>
        </p:nvSpPr>
        <p:spPr bwMode="auto">
          <a:xfrm>
            <a:off x="0" y="256000"/>
            <a:ext cx="10108600" cy="20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7" name="Rectangle 16">
            <a:extLst>
              <a:ext uri="{FF2B5EF4-FFF2-40B4-BE49-F238E27FC236}">
                <a16:creationId xmlns:a16="http://schemas.microsoft.com/office/drawing/2014/main" id="{2F8B5EA6-E882-42B5-B875-B7E3C274A566}"/>
              </a:ext>
            </a:extLst>
          </p:cNvPr>
          <p:cNvSpPr>
            <a:spLocks noChangeArrowheads="1"/>
          </p:cNvSpPr>
          <p:nvPr/>
        </p:nvSpPr>
        <p:spPr bwMode="auto">
          <a:xfrm>
            <a:off x="631825" y="456509"/>
            <a:ext cx="10879455"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strike="noStrike" cap="none" normalizeH="0" baseline="0" dirty="0">
                <a:ln>
                  <a:noFill/>
                </a:ln>
                <a:effectLst/>
                <a:latin typeface="Cambria" panose="02040503050406030204" pitchFamily="18" charset="0"/>
                <a:ea typeface="Cambria" panose="02040503050406030204" pitchFamily="18" charset="0"/>
                <a:cs typeface="Candara" panose="020E0502030303020204" pitchFamily="34" charset="0"/>
              </a:rPr>
              <a:t>Steps for diagnosis of cardiac disease</a:t>
            </a:r>
            <a:endParaRPr kumimoji="0" lang="en-GB" altLang="en-US" sz="3200" strike="noStrike" cap="none" normalizeH="0" baseline="0" dirty="0">
              <a:ln>
                <a:noFill/>
              </a:ln>
              <a:effectLst/>
              <a:latin typeface="Cambria" panose="02040503050406030204" pitchFamily="18" charset="0"/>
              <a:ea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strike="noStrike" cap="none" normalizeH="0" baseline="0" dirty="0">
                <a:ln>
                  <a:noFill/>
                </a:ln>
                <a:effectLst/>
                <a:latin typeface="Cambria" panose="02040503050406030204" pitchFamily="18" charset="0"/>
                <a:ea typeface="Cambria" panose="02040503050406030204" pitchFamily="18" charset="0"/>
                <a:cs typeface="Candara" panose="020E0502030303020204" pitchFamily="34" charset="0"/>
              </a:rPr>
              <a:t> in a neonate</a:t>
            </a:r>
            <a:endParaRPr kumimoji="0" lang="en-GB" altLang="en-US" sz="3200" strike="noStrike" cap="none" normalizeH="0" baseline="0" dirty="0">
              <a:ln>
                <a:noFill/>
              </a:ln>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3495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AF90-4C97-4F52-8241-EC9900A58752}"/>
              </a:ext>
            </a:extLst>
          </p:cNvPr>
          <p:cNvSpPr>
            <a:spLocks noGrp="1"/>
          </p:cNvSpPr>
          <p:nvPr>
            <p:ph type="title"/>
          </p:nvPr>
        </p:nvSpPr>
        <p:spPr/>
        <p:txBody>
          <a:bodyPr/>
          <a:lstStyle/>
          <a:p>
            <a:endParaRPr lang="en-GB"/>
          </a:p>
        </p:txBody>
      </p:sp>
      <p:pic>
        <p:nvPicPr>
          <p:cNvPr id="5" name="Content Placeholder 4" descr="A picture containing film, bottle, close, looking&#10;&#10;Description automatically generated">
            <a:extLst>
              <a:ext uri="{FF2B5EF4-FFF2-40B4-BE49-F238E27FC236}">
                <a16:creationId xmlns:a16="http://schemas.microsoft.com/office/drawing/2014/main" id="{3DD6868E-746F-4FB8-9015-530F8E332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7442" y="1825625"/>
            <a:ext cx="4693645" cy="4667250"/>
          </a:xfrm>
        </p:spPr>
      </p:pic>
    </p:spTree>
    <p:extLst>
      <p:ext uri="{BB962C8B-B14F-4D97-AF65-F5344CB8AC3E}">
        <p14:creationId xmlns:p14="http://schemas.microsoft.com/office/powerpoint/2010/main" val="120834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9FF17A2-225C-4094-AB4A-144D5A08F141}"/>
              </a:ext>
            </a:extLst>
          </p:cNvPr>
          <p:cNvSpPr>
            <a:spLocks noGrp="1"/>
          </p:cNvSpPr>
          <p:nvPr>
            <p:ph type="title"/>
          </p:nvPr>
        </p:nvSpPr>
        <p:spPr/>
        <p:txBody>
          <a:bodyPr/>
          <a:lstStyle/>
          <a:p>
            <a:r>
              <a:rPr lang="en-US" altLang="en-US" dirty="0"/>
              <a:t>Case study 1</a:t>
            </a:r>
            <a:endParaRPr lang="ar-SA" altLang="en-US" dirty="0"/>
          </a:p>
        </p:txBody>
      </p:sp>
      <p:sp>
        <p:nvSpPr>
          <p:cNvPr id="34819" name="Content Placeholder 2">
            <a:extLst>
              <a:ext uri="{FF2B5EF4-FFF2-40B4-BE49-F238E27FC236}">
                <a16:creationId xmlns:a16="http://schemas.microsoft.com/office/drawing/2014/main" id="{9A4B2C4D-FE03-40EB-9671-D54EA99510FA}"/>
              </a:ext>
            </a:extLst>
          </p:cNvPr>
          <p:cNvSpPr>
            <a:spLocks noGrp="1"/>
          </p:cNvSpPr>
          <p:nvPr>
            <p:ph idx="1"/>
          </p:nvPr>
        </p:nvSpPr>
        <p:spPr>
          <a:xfrm>
            <a:off x="1706564" y="2574925"/>
            <a:ext cx="9318625" cy="3416300"/>
          </a:xfrm>
        </p:spPr>
        <p:txBody>
          <a:bodyPr/>
          <a:lstStyle/>
          <a:p>
            <a:r>
              <a:rPr lang="en-US" altLang="en-US"/>
              <a:t>Echocardiography reveals D-transposition of the great vessels with a 5mm ventricular septal defect and patent ductus arteriosus. A prostaglandin E1 infusion is started. The infant is mechanically ventilated and subsequently transported to a pediatric cardiac surgical specialty center. An arterial switch procedure is performed successfully. He is discharged home 3 weeks later. </a:t>
            </a:r>
            <a:endParaRPr lang="ar-SA"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88F1563-E58F-4319-BA1A-0AAE71E267F4}"/>
              </a:ext>
            </a:extLst>
          </p:cNvPr>
          <p:cNvSpPr>
            <a:spLocks noGrp="1" noChangeArrowheads="1"/>
          </p:cNvSpPr>
          <p:nvPr>
            <p:ph type="title"/>
          </p:nvPr>
        </p:nvSpPr>
        <p:spPr>
          <a:xfrm>
            <a:off x="1392238" y="1081088"/>
            <a:ext cx="9474200" cy="633412"/>
          </a:xfrm>
        </p:spPr>
        <p:txBody>
          <a:bodyPr>
            <a:normAutofit fontScale="90000"/>
          </a:bodyPr>
          <a:lstStyle/>
          <a:p>
            <a:pPr eaLnBrk="1" hangingPunct="1"/>
            <a:r>
              <a:rPr lang="en-US" altLang="en-US" sz="4800" dirty="0"/>
              <a:t>Initial Stabilization</a:t>
            </a:r>
          </a:p>
        </p:txBody>
      </p:sp>
      <p:sp>
        <p:nvSpPr>
          <p:cNvPr id="35843" name="Rectangle 3">
            <a:extLst>
              <a:ext uri="{FF2B5EF4-FFF2-40B4-BE49-F238E27FC236}">
                <a16:creationId xmlns:a16="http://schemas.microsoft.com/office/drawing/2014/main" id="{D0F84D8F-867F-45B5-A3EE-6CB631D56510}"/>
              </a:ext>
            </a:extLst>
          </p:cNvPr>
          <p:cNvSpPr>
            <a:spLocks noGrp="1" noChangeArrowheads="1"/>
          </p:cNvSpPr>
          <p:nvPr>
            <p:ph type="body" idx="1"/>
          </p:nvPr>
        </p:nvSpPr>
        <p:spPr>
          <a:xfrm>
            <a:off x="1295400" y="2571750"/>
            <a:ext cx="9944100" cy="5214938"/>
          </a:xfrm>
        </p:spPr>
        <p:txBody>
          <a:bodyPr/>
          <a:lstStyle/>
          <a:p>
            <a:pPr eaLnBrk="1" hangingPunct="1">
              <a:lnSpc>
                <a:spcPct val="80000"/>
              </a:lnSpc>
            </a:pPr>
            <a:r>
              <a:rPr lang="en-US" altLang="en-US"/>
              <a:t>ABC’s: Volume resuscitation, ionotorpic support, correction of metabolic acidosis, r/o sepsis</a:t>
            </a:r>
          </a:p>
          <a:p>
            <a:pPr eaLnBrk="1" hangingPunct="1">
              <a:lnSpc>
                <a:spcPct val="80000"/>
              </a:lnSpc>
            </a:pPr>
            <a:r>
              <a:rPr lang="en-US" altLang="en-US"/>
              <a:t>Intubate if needed, titrate Fi02 to keep Sp02 80%-85% to prevent pulmonary overcirculation</a:t>
            </a:r>
          </a:p>
          <a:p>
            <a:pPr eaLnBrk="1" hangingPunct="1">
              <a:lnSpc>
                <a:spcPct val="80000"/>
              </a:lnSpc>
            </a:pPr>
            <a:r>
              <a:rPr lang="en-US" altLang="en-US"/>
              <a:t>Placement of umbilical lines</a:t>
            </a:r>
          </a:p>
          <a:p>
            <a:pPr eaLnBrk="1" hangingPunct="1">
              <a:lnSpc>
                <a:spcPct val="80000"/>
              </a:lnSpc>
            </a:pPr>
            <a:r>
              <a:rPr lang="en-US" altLang="en-US"/>
              <a:t>Infants who present in shock within the first 3 weeks of life, consider ductal dependent lesions</a:t>
            </a:r>
          </a:p>
          <a:p>
            <a:pPr eaLnBrk="1" hangingPunct="1">
              <a:lnSpc>
                <a:spcPct val="80000"/>
              </a:lnSpc>
            </a:pPr>
            <a:r>
              <a:rPr lang="en-US" altLang="en-US"/>
              <a:t>Use of PGE1 (0.025 to 0.1mcg/kg/min)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77E4731-E560-4AFB-8372-3A2630071187}"/>
              </a:ext>
            </a:extLst>
          </p:cNvPr>
          <p:cNvSpPr>
            <a:spLocks noGrp="1" noChangeArrowheads="1"/>
          </p:cNvSpPr>
          <p:nvPr>
            <p:ph type="title"/>
          </p:nvPr>
        </p:nvSpPr>
        <p:spPr/>
        <p:txBody>
          <a:bodyPr/>
          <a:lstStyle/>
          <a:p>
            <a:pPr eaLnBrk="1" hangingPunct="1"/>
            <a:r>
              <a:rPr lang="en-US" altLang="en-US" sz="4800" dirty="0"/>
              <a:t>Stabilization for Transport</a:t>
            </a:r>
            <a:endParaRPr lang="en-US" altLang="en-US" dirty="0"/>
          </a:p>
        </p:txBody>
      </p:sp>
      <p:sp>
        <p:nvSpPr>
          <p:cNvPr id="36867" name="Rectangle 3">
            <a:extLst>
              <a:ext uri="{FF2B5EF4-FFF2-40B4-BE49-F238E27FC236}">
                <a16:creationId xmlns:a16="http://schemas.microsoft.com/office/drawing/2014/main" id="{AB43566A-C920-48F3-ACB3-8C0D75177F3A}"/>
              </a:ext>
            </a:extLst>
          </p:cNvPr>
          <p:cNvSpPr>
            <a:spLocks noGrp="1" noChangeArrowheads="1"/>
          </p:cNvSpPr>
          <p:nvPr>
            <p:ph type="body" idx="1"/>
          </p:nvPr>
        </p:nvSpPr>
        <p:spPr/>
        <p:txBody>
          <a:bodyPr/>
          <a:lstStyle/>
          <a:p>
            <a:pPr eaLnBrk="1" hangingPunct="1">
              <a:lnSpc>
                <a:spcPct val="90000"/>
              </a:lnSpc>
            </a:pPr>
            <a:r>
              <a:rPr lang="en-US" altLang="en-US"/>
              <a:t>Reliable vascular access</a:t>
            </a:r>
          </a:p>
          <a:p>
            <a:pPr eaLnBrk="1" hangingPunct="1">
              <a:lnSpc>
                <a:spcPct val="90000"/>
              </a:lnSpc>
            </a:pPr>
            <a:r>
              <a:rPr lang="en-US" altLang="en-US"/>
              <a:t>Intubation if on PGE1, OG placement</a:t>
            </a:r>
          </a:p>
          <a:p>
            <a:pPr eaLnBrk="1" hangingPunct="1">
              <a:lnSpc>
                <a:spcPct val="90000"/>
              </a:lnSpc>
            </a:pPr>
            <a:r>
              <a:rPr lang="en-US" altLang="en-US"/>
              <a:t>Oxygen delivery, Sp02</a:t>
            </a:r>
          </a:p>
          <a:p>
            <a:pPr eaLnBrk="1" hangingPunct="1">
              <a:lnSpc>
                <a:spcPct val="90000"/>
              </a:lnSpc>
            </a:pPr>
            <a:r>
              <a:rPr lang="en-US" altLang="en-US"/>
              <a:t>Monitor HR, tissue perfusion, blood pressure, temp and acid-base status</a:t>
            </a:r>
          </a:p>
          <a:p>
            <a:pPr eaLnBrk="1" hangingPunct="1">
              <a:lnSpc>
                <a:spcPct val="90000"/>
              </a:lnSpc>
            </a:pPr>
            <a:r>
              <a:rPr lang="en-US" altLang="en-US"/>
              <a:t>Calcium and glucose status .</a:t>
            </a:r>
          </a:p>
          <a:p>
            <a:pPr eaLnBrk="1" hangingPunct="1">
              <a:lnSpc>
                <a:spcPct val="90000"/>
              </a:lnSpc>
            </a:pP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32C7F49-782F-42AF-8DC0-432572A81CA5}"/>
              </a:ext>
            </a:extLst>
          </p:cNvPr>
          <p:cNvSpPr>
            <a:spLocks noGrp="1" noChangeArrowheads="1"/>
          </p:cNvSpPr>
          <p:nvPr>
            <p:ph type="title"/>
          </p:nvPr>
        </p:nvSpPr>
        <p:spPr>
          <a:xfrm>
            <a:off x="1392238" y="1081088"/>
            <a:ext cx="9474200" cy="990600"/>
          </a:xfrm>
        </p:spPr>
        <p:txBody>
          <a:bodyPr/>
          <a:lstStyle/>
          <a:p>
            <a:pPr algn="ctr"/>
            <a:r>
              <a:rPr lang="en-US" altLang="en-US" dirty="0"/>
              <a:t>Case study 1</a:t>
            </a:r>
            <a:endParaRPr lang="en-GB" altLang="en-US" dirty="0"/>
          </a:p>
        </p:txBody>
      </p:sp>
      <p:sp>
        <p:nvSpPr>
          <p:cNvPr id="19459" name="Rectangle 3">
            <a:extLst>
              <a:ext uri="{FF2B5EF4-FFF2-40B4-BE49-F238E27FC236}">
                <a16:creationId xmlns:a16="http://schemas.microsoft.com/office/drawing/2014/main" id="{50106BBC-9BEC-4E1D-885A-46F141DCFD20}"/>
              </a:ext>
            </a:extLst>
          </p:cNvPr>
          <p:cNvSpPr>
            <a:spLocks noGrp="1" noChangeArrowheads="1"/>
          </p:cNvSpPr>
          <p:nvPr>
            <p:ph type="body" idx="1"/>
          </p:nvPr>
        </p:nvSpPr>
        <p:spPr/>
        <p:txBody>
          <a:bodyPr/>
          <a:lstStyle/>
          <a:p>
            <a:r>
              <a:rPr lang="en-US" altLang="en-US"/>
              <a:t>Neonates and infants with central cyanosis or  cardiac failure are an emergency – irrespective of their clinical state.</a:t>
            </a:r>
          </a:p>
          <a:p>
            <a:pPr>
              <a:buFont typeface="Wingdings" panose="05000000000000000000"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8E76-3916-470A-AAA2-D8320718A013}"/>
              </a:ext>
            </a:extLst>
          </p:cNvPr>
          <p:cNvSpPr>
            <a:spLocks noGrp="1"/>
          </p:cNvSpPr>
          <p:nvPr>
            <p:ph type="title"/>
          </p:nvPr>
        </p:nvSpPr>
        <p:spPr>
          <a:xfrm>
            <a:off x="838200" y="365125"/>
            <a:ext cx="10515600" cy="701675"/>
          </a:xfrm>
        </p:spPr>
        <p:txBody>
          <a:bodyPr>
            <a:normAutofit fontScale="90000"/>
          </a:bodyPr>
          <a:lstStyle/>
          <a:p>
            <a:pPr algn="ctr"/>
            <a:br>
              <a:rPr lang="en-US" sz="3200" dirty="0">
                <a:effectLst/>
                <a:latin typeface="Cambria" panose="02040503050406030204" pitchFamily="18" charset="0"/>
                <a:ea typeface="Cambria" panose="02040503050406030204" pitchFamily="18" charset="0"/>
                <a:cs typeface="Candara" panose="020E0502030303020204" pitchFamily="34" charset="0"/>
              </a:rPr>
            </a:br>
            <a:r>
              <a:rPr lang="en-US" sz="3200" dirty="0">
                <a:effectLst/>
                <a:latin typeface="Cambria" panose="02040503050406030204" pitchFamily="18" charset="0"/>
                <a:ea typeface="Cambria" panose="02040503050406030204" pitchFamily="18" charset="0"/>
                <a:cs typeface="Candara" panose="020E0502030303020204" pitchFamily="34" charset="0"/>
              </a:rPr>
              <a:t>TETRALOGY OF FALLOT</a:t>
            </a:r>
            <a:br>
              <a:rPr lang="en-GB" sz="1800" b="1" dirty="0">
                <a:effectLst/>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B661DE2D-3E95-454E-A880-7DE5EC0BE539}"/>
              </a:ext>
            </a:extLst>
          </p:cNvPr>
          <p:cNvSpPr>
            <a:spLocks noGrp="1"/>
          </p:cNvSpPr>
          <p:nvPr>
            <p:ph idx="1"/>
          </p:nvPr>
        </p:nvSpPr>
        <p:spPr>
          <a:xfrm>
            <a:off x="355600" y="1259840"/>
            <a:ext cx="10998200" cy="4917123"/>
          </a:xfrm>
        </p:spPr>
        <p:txBody>
          <a:bodyPr>
            <a:normAutofit fontScale="92500" lnSpcReduction="10000"/>
          </a:bodyPr>
          <a:lstStyle/>
          <a:p>
            <a:r>
              <a:rPr lang="en-US" sz="2600" b="1" dirty="0">
                <a:effectLst/>
                <a:latin typeface="Candara" panose="020E0502030303020204" pitchFamily="34" charset="0"/>
                <a:ea typeface="Symbol" panose="05050102010706020507" pitchFamily="18" charset="2"/>
                <a:cs typeface="Symbol" panose="05050102010706020507" pitchFamily="18" charset="2"/>
              </a:rPr>
              <a:t>TOF is the most common cyanotic</a:t>
            </a:r>
            <a:r>
              <a:rPr lang="en-US" sz="2600" b="1" spc="-120" dirty="0">
                <a:effectLst/>
                <a:latin typeface="Candara" panose="020E0502030303020204" pitchFamily="34" charset="0"/>
                <a:ea typeface="Symbol" panose="05050102010706020507" pitchFamily="18" charset="2"/>
                <a:cs typeface="Symbol" panose="05050102010706020507" pitchFamily="18" charset="2"/>
              </a:rPr>
              <a:t> </a:t>
            </a:r>
            <a:r>
              <a:rPr lang="en-US" sz="2600" b="1" dirty="0">
                <a:effectLst/>
                <a:latin typeface="Candara" panose="020E0502030303020204" pitchFamily="34" charset="0"/>
                <a:ea typeface="Symbol" panose="05050102010706020507" pitchFamily="18" charset="2"/>
                <a:cs typeface="Symbol" panose="05050102010706020507" pitchFamily="18" charset="2"/>
              </a:rPr>
              <a:t>congenital heart defect.</a:t>
            </a:r>
            <a:r>
              <a:rPr lang="en-US" sz="2600" b="1" spc="20" dirty="0">
                <a:effectLst/>
                <a:latin typeface="Candara" panose="020E0502030303020204" pitchFamily="34" charset="0"/>
                <a:ea typeface="Symbol" panose="05050102010706020507" pitchFamily="18" charset="2"/>
                <a:cs typeface="Symbol" panose="05050102010706020507" pitchFamily="18" charset="2"/>
              </a:rPr>
              <a:t> </a:t>
            </a:r>
            <a:r>
              <a:rPr lang="en-US" sz="2600" b="1" dirty="0">
                <a:effectLst/>
                <a:latin typeface="Candara" panose="020E0502030303020204" pitchFamily="34" charset="0"/>
                <a:ea typeface="Symbol" panose="05050102010706020507" pitchFamily="18" charset="2"/>
                <a:cs typeface="Symbol" panose="05050102010706020507" pitchFamily="18" charset="2"/>
              </a:rPr>
              <a:t>~10%.</a:t>
            </a:r>
          </a:p>
          <a:p>
            <a:r>
              <a:rPr lang="en-US" sz="2600" b="1" dirty="0">
                <a:latin typeface="Candara" panose="020E0502030303020204" pitchFamily="34" charset="0"/>
                <a:ea typeface="Symbol" panose="05050102010706020507" pitchFamily="18" charset="2"/>
                <a:cs typeface="Symbol" panose="05050102010706020507" pitchFamily="18" charset="2"/>
              </a:rPr>
              <a:t>Cyanosis </a:t>
            </a:r>
            <a:r>
              <a:rPr lang="en-US" sz="2600" dirty="0">
                <a:effectLst/>
                <a:latin typeface="Candara" panose="020E0502030303020204" pitchFamily="34" charset="0"/>
                <a:ea typeface="Candara" panose="020E0502030303020204" pitchFamily="34" charset="0"/>
                <a:cs typeface="Candara" panose="020E0502030303020204" pitchFamily="34" charset="0"/>
              </a:rPr>
              <a:t>pulmonary</a:t>
            </a:r>
            <a:r>
              <a:rPr lang="en-US" sz="2600" spc="-370" dirty="0">
                <a:effectLst/>
                <a:latin typeface="Candara" panose="020E0502030303020204" pitchFamily="34" charset="0"/>
                <a:ea typeface="Candara" panose="020E0502030303020204" pitchFamily="34" charset="0"/>
                <a:cs typeface="Candara" panose="020E0502030303020204" pitchFamily="34" charset="0"/>
              </a:rPr>
              <a:t> </a:t>
            </a:r>
            <a:r>
              <a:rPr lang="en-US" sz="2600" dirty="0">
                <a:effectLst/>
                <a:latin typeface="Candara" panose="020E0502030303020204" pitchFamily="34" charset="0"/>
                <a:ea typeface="Candara" panose="020E0502030303020204" pitchFamily="34" charset="0"/>
                <a:cs typeface="Candara" panose="020E0502030303020204" pitchFamily="34" charset="0"/>
              </a:rPr>
              <a:t>stenosis</a:t>
            </a:r>
            <a:r>
              <a:rPr lang="en-US" sz="2600" b="1" dirty="0">
                <a:effectLst/>
                <a:latin typeface="Candara" panose="020E0502030303020204" pitchFamily="34" charset="0"/>
                <a:ea typeface="Candara" panose="020E0502030303020204" pitchFamily="34" charset="0"/>
                <a:cs typeface="Candara" panose="020E0502030303020204" pitchFamily="34" charset="0"/>
              </a:rPr>
              <a:t>.</a:t>
            </a:r>
          </a:p>
          <a:p>
            <a:r>
              <a:rPr lang="en-US" sz="2600" dirty="0">
                <a:effectLst/>
                <a:latin typeface="Candara" panose="020E0502030303020204" pitchFamily="34" charset="0"/>
                <a:ea typeface="Candara" panose="020E0502030303020204" pitchFamily="34" charset="0"/>
                <a:cs typeface="Candara" panose="020E0502030303020204" pitchFamily="34" charset="0"/>
              </a:rPr>
              <a:t>A </a:t>
            </a:r>
            <a:r>
              <a:rPr lang="en-US" sz="2600" b="1" dirty="0">
                <a:effectLst/>
                <a:latin typeface="Candara" panose="020E0502030303020204" pitchFamily="34" charset="0"/>
                <a:ea typeface="Candara" panose="020E0502030303020204" pitchFamily="34" charset="0"/>
                <a:cs typeface="Candara" panose="020E0502030303020204" pitchFamily="34" charset="0"/>
              </a:rPr>
              <a:t>pulmonary stenosis murmur</a:t>
            </a:r>
            <a:r>
              <a:rPr lang="en-US" sz="2600" b="1" dirty="0">
                <a:latin typeface="Candara" panose="020E0502030303020204" pitchFamily="34" charset="0"/>
                <a:ea typeface="Candara" panose="020E0502030303020204" pitchFamily="34" charset="0"/>
                <a:cs typeface="Candara" panose="020E0502030303020204" pitchFamily="34" charset="0"/>
              </a:rPr>
              <a:t>.</a:t>
            </a:r>
          </a:p>
          <a:p>
            <a:r>
              <a:rPr lang="en-US" sz="2600" dirty="0">
                <a:effectLst/>
                <a:latin typeface="Candara" panose="020E0502030303020204" pitchFamily="34" charset="0"/>
                <a:ea typeface="Candara" panose="020E0502030303020204" pitchFamily="34" charset="0"/>
                <a:cs typeface="Candara" panose="020E0502030303020204" pitchFamily="34" charset="0"/>
              </a:rPr>
              <a:t>A </a:t>
            </a:r>
            <a:r>
              <a:rPr lang="en-US" sz="2600" b="1" dirty="0">
                <a:effectLst/>
                <a:latin typeface="Candara" panose="020E0502030303020204" pitchFamily="34" charset="0"/>
                <a:ea typeface="Candara" panose="020E0502030303020204" pitchFamily="34" charset="0"/>
                <a:cs typeface="Candara" panose="020E0502030303020204" pitchFamily="34" charset="0"/>
              </a:rPr>
              <a:t>single S2 </a:t>
            </a:r>
            <a:r>
              <a:rPr lang="en-US" sz="2600" dirty="0">
                <a:effectLst/>
                <a:latin typeface="Candara" panose="020E0502030303020204" pitchFamily="34" charset="0"/>
                <a:ea typeface="Candara" panose="020E0502030303020204" pitchFamily="34" charset="0"/>
                <a:cs typeface="Candara" panose="020E0502030303020204" pitchFamily="34" charset="0"/>
              </a:rPr>
              <a:t>and </a:t>
            </a:r>
            <a:r>
              <a:rPr lang="en-US" sz="2600" b="1" dirty="0">
                <a:effectLst/>
                <a:latin typeface="Candara" panose="020E0502030303020204" pitchFamily="34" charset="0"/>
                <a:ea typeface="Candara" panose="020E0502030303020204" pitchFamily="34" charset="0"/>
                <a:cs typeface="Candara" panose="020E0502030303020204" pitchFamily="34" charset="0"/>
              </a:rPr>
              <a:t>right ventricular impulse at LSB ,</a:t>
            </a:r>
          </a:p>
          <a:p>
            <a:pPr marL="0" indent="0">
              <a:buNone/>
            </a:pPr>
            <a:endParaRPr lang="en-US" sz="2600" b="1" dirty="0">
              <a:latin typeface="Candara" panose="020E0502030303020204" pitchFamily="34" charset="0"/>
              <a:ea typeface="Symbol" panose="05050102010706020507" pitchFamily="18" charset="2"/>
              <a:cs typeface="Symbol" panose="05050102010706020507" pitchFamily="18" charset="2"/>
            </a:endParaRPr>
          </a:p>
          <a:p>
            <a:pPr>
              <a:spcBef>
                <a:spcPts val="5"/>
              </a:spcBef>
              <a:buFont typeface="Wingdings" panose="05000000000000000000" pitchFamily="2" charset="2"/>
              <a:buChar char="q"/>
              <a:tabLst>
                <a:tab pos="340360" algn="l"/>
              </a:tabLst>
            </a:pPr>
            <a:r>
              <a:rPr lang="en-US" sz="2600" b="1" dirty="0">
                <a:effectLst/>
                <a:latin typeface="Candara" panose="020E0502030303020204" pitchFamily="34" charset="0"/>
                <a:ea typeface="Candara" panose="020E0502030303020204" pitchFamily="34" charset="0"/>
                <a:cs typeface="Candara" panose="020E0502030303020204" pitchFamily="34" charset="0"/>
              </a:rPr>
              <a:t> Hypoxic </a:t>
            </a:r>
            <a:r>
              <a:rPr lang="en-US" sz="2600" b="1" spc="-35" dirty="0">
                <a:effectLst/>
                <a:latin typeface="Candara" panose="020E0502030303020204" pitchFamily="34" charset="0"/>
                <a:ea typeface="Candara" panose="020E0502030303020204" pitchFamily="34" charset="0"/>
                <a:cs typeface="Candara" panose="020E0502030303020204" pitchFamily="34" charset="0"/>
              </a:rPr>
              <a:t>(Tet)</a:t>
            </a:r>
            <a:r>
              <a:rPr lang="en-US" sz="2600" b="1" spc="-10" dirty="0">
                <a:effectLst/>
                <a:latin typeface="Candara" panose="020E0502030303020204" pitchFamily="34" charset="0"/>
                <a:ea typeface="Candara" panose="020E0502030303020204" pitchFamily="34" charset="0"/>
                <a:cs typeface="Candara" panose="020E0502030303020204" pitchFamily="34" charset="0"/>
              </a:rPr>
              <a:t> </a:t>
            </a:r>
            <a:r>
              <a:rPr lang="en-US" sz="2600" b="1" dirty="0">
                <a:effectLst/>
                <a:latin typeface="Candara" panose="020E0502030303020204" pitchFamily="34" charset="0"/>
                <a:ea typeface="Candara" panose="020E0502030303020204" pitchFamily="34" charset="0"/>
                <a:cs typeface="Candara" panose="020E0502030303020204" pitchFamily="34" charset="0"/>
              </a:rPr>
              <a:t>spells:</a:t>
            </a:r>
            <a:endParaRPr lang="en-GB" sz="2600" dirty="0">
              <a:effectLst/>
              <a:latin typeface="Candara" panose="020E0502030303020204" pitchFamily="34" charset="0"/>
              <a:ea typeface="Candara" panose="020E0502030303020204" pitchFamily="34" charset="0"/>
              <a:cs typeface="Candara" panose="020E0502030303020204" pitchFamily="34" charset="0"/>
            </a:endParaRPr>
          </a:p>
          <a:p>
            <a:pPr marR="3115945">
              <a:lnSpc>
                <a:spcPct val="116000"/>
              </a:lnSpc>
              <a:spcBef>
                <a:spcPts val="395"/>
              </a:spcBef>
              <a:tabLst>
                <a:tab pos="407035" algn="l"/>
                <a:tab pos="407670" algn="l"/>
              </a:tabLst>
            </a:pPr>
            <a:r>
              <a:rPr lang="en-US" sz="2600" dirty="0">
                <a:effectLst/>
                <a:latin typeface="Candara" panose="020E0502030303020204" pitchFamily="34" charset="0"/>
                <a:ea typeface="Candara" panose="020E0502030303020204" pitchFamily="34" charset="0"/>
                <a:cs typeface="Candara" panose="020E0502030303020204" pitchFamily="34" charset="0"/>
              </a:rPr>
              <a:t>Hyperpnea occurs with gradually increasing cyanosis and loss of the</a:t>
            </a:r>
            <a:r>
              <a:rPr lang="en-US" sz="2600" spc="-45" dirty="0">
                <a:effectLst/>
                <a:latin typeface="Candara" panose="020E0502030303020204" pitchFamily="34" charset="0"/>
                <a:ea typeface="Candara" panose="020E0502030303020204" pitchFamily="34" charset="0"/>
                <a:cs typeface="Candara" panose="020E0502030303020204" pitchFamily="34" charset="0"/>
              </a:rPr>
              <a:t> </a:t>
            </a:r>
            <a:r>
              <a:rPr lang="en-US" sz="2600" dirty="0">
                <a:effectLst/>
                <a:latin typeface="Candara" panose="020E0502030303020204" pitchFamily="34" charset="0"/>
                <a:ea typeface="Candara" panose="020E0502030303020204" pitchFamily="34" charset="0"/>
                <a:cs typeface="Candara" panose="020E0502030303020204" pitchFamily="34" charset="0"/>
              </a:rPr>
              <a:t>murmur.</a:t>
            </a:r>
            <a:endParaRPr lang="en-GB" sz="2600" dirty="0">
              <a:effectLst/>
              <a:latin typeface="Candara" panose="020E0502030303020204" pitchFamily="34" charset="0"/>
              <a:ea typeface="Candara" panose="020E0502030303020204" pitchFamily="34" charset="0"/>
              <a:cs typeface="Candara" panose="020E0502030303020204" pitchFamily="34" charset="0"/>
            </a:endParaRPr>
          </a:p>
          <a:p>
            <a:pPr>
              <a:lnSpc>
                <a:spcPts val="2985"/>
              </a:lnSpc>
              <a:tabLst>
                <a:tab pos="340360" algn="l"/>
              </a:tabLst>
            </a:pPr>
            <a:r>
              <a:rPr lang="en-US" sz="2600" dirty="0">
                <a:effectLst/>
                <a:latin typeface="Candara" panose="020E0502030303020204" pitchFamily="34" charset="0"/>
                <a:ea typeface="Candara" panose="020E0502030303020204" pitchFamily="34" charset="0"/>
                <a:cs typeface="Candara" panose="020E0502030303020204" pitchFamily="34" charset="0"/>
              </a:rPr>
              <a:t>prolonged unconsciousness and</a:t>
            </a:r>
            <a:r>
              <a:rPr lang="en-US" sz="2600" spc="10" dirty="0">
                <a:effectLst/>
                <a:latin typeface="Candara" panose="020E0502030303020204" pitchFamily="34" charset="0"/>
                <a:ea typeface="Candara" panose="020E0502030303020204" pitchFamily="34" charset="0"/>
                <a:cs typeface="Candara" panose="020E0502030303020204" pitchFamily="34" charset="0"/>
              </a:rPr>
              <a:t> </a:t>
            </a:r>
            <a:r>
              <a:rPr lang="en-US" sz="2600" dirty="0">
                <a:effectLst/>
                <a:latin typeface="Candara" panose="020E0502030303020204" pitchFamily="34" charset="0"/>
                <a:ea typeface="Candara" panose="020E0502030303020204" pitchFamily="34" charset="0"/>
                <a:cs typeface="Candara" panose="020E0502030303020204" pitchFamily="34" charset="0"/>
              </a:rPr>
              <a:t>convulsions,</a:t>
            </a:r>
            <a:endParaRPr lang="en-GB" sz="2600" dirty="0">
              <a:effectLst/>
              <a:latin typeface="Candara" panose="020E0502030303020204" pitchFamily="34" charset="0"/>
              <a:ea typeface="Candara" panose="020E0502030303020204" pitchFamily="34" charset="0"/>
              <a:cs typeface="Candara" panose="020E0502030303020204" pitchFamily="34" charset="0"/>
            </a:endParaRPr>
          </a:p>
          <a:p>
            <a:r>
              <a:rPr lang="en-US" sz="2600" dirty="0">
                <a:effectLst/>
                <a:latin typeface="Candara" panose="020E0502030303020204" pitchFamily="34" charset="0"/>
                <a:ea typeface="Candara" panose="020E0502030303020204" pitchFamily="34" charset="0"/>
                <a:cs typeface="Candara" panose="020E0502030303020204" pitchFamily="34" charset="0"/>
              </a:rPr>
              <a:t>hemiparesis, or death may</a:t>
            </a:r>
            <a:r>
              <a:rPr lang="en-US" sz="2600" spc="-15" dirty="0">
                <a:effectLst/>
                <a:latin typeface="Candara" panose="020E0502030303020204" pitchFamily="34" charset="0"/>
                <a:ea typeface="Candara" panose="020E0502030303020204" pitchFamily="34" charset="0"/>
                <a:cs typeface="Candara" panose="020E0502030303020204" pitchFamily="34" charset="0"/>
              </a:rPr>
              <a:t> </a:t>
            </a:r>
            <a:r>
              <a:rPr lang="en-US" sz="2600" dirty="0">
                <a:effectLst/>
                <a:latin typeface="Candara" panose="020E0502030303020204" pitchFamily="34" charset="0"/>
                <a:ea typeface="Candara" panose="020E0502030303020204" pitchFamily="34" charset="0"/>
                <a:cs typeface="Candara" panose="020E0502030303020204" pitchFamily="34" charset="0"/>
              </a:rPr>
              <a:t>occur</a:t>
            </a:r>
          </a:p>
          <a:p>
            <a:pPr lvl="0" rtl="0">
              <a:lnSpc>
                <a:spcPts val="3035"/>
              </a:lnSpc>
              <a:buFont typeface="Wingdings" panose="05000000000000000000" pitchFamily="2" charset="2"/>
              <a:buChar char="q"/>
              <a:tabLst>
                <a:tab pos="407035" algn="l"/>
                <a:tab pos="407670" algn="l"/>
              </a:tabLst>
            </a:pPr>
            <a:r>
              <a:rPr lang="en-US" sz="2600" dirty="0">
                <a:effectLst/>
                <a:latin typeface="Candara" panose="020E0502030303020204" pitchFamily="34" charset="0"/>
                <a:ea typeface="Candara" panose="020E0502030303020204" pitchFamily="34" charset="0"/>
                <a:cs typeface="Candara" panose="020E0502030303020204" pitchFamily="34" charset="0"/>
              </a:rPr>
              <a:t> </a:t>
            </a:r>
            <a:r>
              <a:rPr lang="en-US" sz="2600" b="1" dirty="0">
                <a:effectLst/>
                <a:latin typeface="Candara" panose="020E0502030303020204" pitchFamily="34" charset="0"/>
                <a:ea typeface="Candara" panose="020E0502030303020204" pitchFamily="34" charset="0"/>
                <a:cs typeface="Candara" panose="020E0502030303020204" pitchFamily="34" charset="0"/>
              </a:rPr>
              <a:t>Increased risk for cerebral thromboembolism</a:t>
            </a:r>
            <a:r>
              <a:rPr lang="en-US" sz="2600" b="1" spc="35" dirty="0">
                <a:effectLst/>
                <a:latin typeface="Candara" panose="020E0502030303020204" pitchFamily="34" charset="0"/>
                <a:ea typeface="Candara" panose="020E0502030303020204" pitchFamily="34" charset="0"/>
                <a:cs typeface="Candara" panose="020E0502030303020204" pitchFamily="34" charset="0"/>
              </a:rPr>
              <a:t> </a:t>
            </a:r>
            <a:r>
              <a:rPr lang="en-US" sz="2600" b="1" dirty="0">
                <a:effectLst/>
                <a:latin typeface="Candara" panose="020E0502030303020204" pitchFamily="34" charset="0"/>
                <a:ea typeface="Candara" panose="020E0502030303020204" pitchFamily="34" charset="0"/>
                <a:cs typeface="Candara" panose="020E0502030303020204" pitchFamily="34" charset="0"/>
              </a:rPr>
              <a:t>and Cerebral abscesses.</a:t>
            </a:r>
            <a:endParaRPr lang="en-GB" sz="2600" b="1" dirty="0">
              <a:effectLst/>
              <a:latin typeface="Candara" panose="020E0502030303020204" pitchFamily="34" charset="0"/>
              <a:ea typeface="Candara" panose="020E0502030303020204" pitchFamily="34" charset="0"/>
              <a:cs typeface="Candara" panose="020E0502030303020204" pitchFamily="34" charset="0"/>
            </a:endParaRPr>
          </a:p>
          <a:p>
            <a:endParaRPr lang="en-US" sz="2400" b="1" dirty="0">
              <a:effectLst/>
              <a:latin typeface="Candara" panose="020E0502030303020204" pitchFamily="34" charset="0"/>
              <a:ea typeface="Symbol" panose="05050102010706020507" pitchFamily="18" charset="2"/>
              <a:cs typeface="Symbol" panose="05050102010706020507" pitchFamily="18" charset="2"/>
            </a:endParaRPr>
          </a:p>
          <a:p>
            <a:pPr marL="0" indent="0">
              <a:buNone/>
            </a:pPr>
            <a:endParaRPr lang="en-GB" sz="2400" b="1" dirty="0">
              <a:effectLst/>
              <a:latin typeface="Candara" panose="020E0502030303020204" pitchFamily="34" charset="0"/>
              <a:ea typeface="Symbol" panose="05050102010706020507" pitchFamily="18" charset="2"/>
              <a:cs typeface="Symbol" panose="05050102010706020507" pitchFamily="18" charset="2"/>
            </a:endParaRPr>
          </a:p>
          <a:p>
            <a:endParaRPr lang="en-GB" sz="1800" b="1" dirty="0">
              <a:latin typeface="Candara" panose="020E0502030303020204" pitchFamily="34" charset="0"/>
              <a:ea typeface="Symbol" panose="05050102010706020507" pitchFamily="18" charset="2"/>
              <a:cs typeface="Symbol" panose="05050102010706020507" pitchFamily="18" charset="2"/>
            </a:endParaRPr>
          </a:p>
          <a:p>
            <a:endParaRPr lang="en-GB" sz="1800" b="1" dirty="0">
              <a:effectLst/>
              <a:latin typeface="Candara" panose="020E0502030303020204" pitchFamily="34" charset="0"/>
              <a:ea typeface="Symbol" panose="05050102010706020507" pitchFamily="18" charset="2"/>
              <a:cs typeface="Symbol" panose="05050102010706020507" pitchFamily="18" charset="2"/>
            </a:endParaRPr>
          </a:p>
          <a:p>
            <a:endParaRPr lang="en-GB" sz="1800" b="1" dirty="0">
              <a:latin typeface="Candara" panose="020E0502030303020204" pitchFamily="34" charset="0"/>
              <a:ea typeface="Symbol" panose="05050102010706020507" pitchFamily="18" charset="2"/>
              <a:cs typeface="Symbol" panose="05050102010706020507" pitchFamily="18" charset="2"/>
            </a:endParaRPr>
          </a:p>
          <a:p>
            <a:endParaRPr lang="en-GB" sz="1800" b="1" dirty="0">
              <a:effectLst/>
              <a:latin typeface="Candara" panose="020E0502030303020204" pitchFamily="34" charset="0"/>
              <a:ea typeface="Symbol" panose="05050102010706020507" pitchFamily="18" charset="2"/>
              <a:cs typeface="Symbol" panose="05050102010706020507" pitchFamily="18" charset="2"/>
            </a:endParaRPr>
          </a:p>
          <a:p>
            <a:endParaRPr lang="en-GB" dirty="0"/>
          </a:p>
        </p:txBody>
      </p:sp>
    </p:spTree>
    <p:extLst>
      <p:ext uri="{BB962C8B-B14F-4D97-AF65-F5344CB8AC3E}">
        <p14:creationId xmlns:p14="http://schemas.microsoft.com/office/powerpoint/2010/main" val="3309591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153946D-DA75-4F43-8E4C-FE5FE0F32C4F}"/>
              </a:ext>
            </a:extLst>
          </p:cNvPr>
          <p:cNvSpPr>
            <a:spLocks noGrp="1"/>
          </p:cNvSpPr>
          <p:nvPr>
            <p:ph type="title"/>
          </p:nvPr>
        </p:nvSpPr>
        <p:spPr>
          <a:xfrm>
            <a:off x="1392238" y="304801"/>
            <a:ext cx="9474200" cy="853439"/>
          </a:xfrm>
        </p:spPr>
        <p:txBody>
          <a:bodyPr/>
          <a:lstStyle/>
          <a:p>
            <a:pPr algn="ctr"/>
            <a:r>
              <a:rPr lang="en-US" altLang="en-US" sz="4800" dirty="0">
                <a:latin typeface="Calibri" panose="020F0502020204030204" pitchFamily="34" charset="0"/>
                <a:ea typeface="MS PGothic" panose="020B0600070205080204" pitchFamily="34" charset="-128"/>
              </a:rPr>
              <a:t>Case Study </a:t>
            </a:r>
            <a:endParaRPr lang="ar-SA" altLang="en-US" dirty="0"/>
          </a:p>
        </p:txBody>
      </p:sp>
      <p:sp>
        <p:nvSpPr>
          <p:cNvPr id="3" name="Content Placeholder 2">
            <a:extLst>
              <a:ext uri="{FF2B5EF4-FFF2-40B4-BE49-F238E27FC236}">
                <a16:creationId xmlns:a16="http://schemas.microsoft.com/office/drawing/2014/main" id="{A2263C14-D1F0-43BB-8099-EF24CEDCBEF9}"/>
              </a:ext>
            </a:extLst>
          </p:cNvPr>
          <p:cNvSpPr>
            <a:spLocks noGrp="1"/>
          </p:cNvSpPr>
          <p:nvPr>
            <p:ph idx="1"/>
          </p:nvPr>
        </p:nvSpPr>
        <p:spPr>
          <a:xfrm>
            <a:off x="406400" y="2052321"/>
            <a:ext cx="10833101" cy="3938906"/>
          </a:xfrm>
        </p:spPr>
        <p:txBody>
          <a:bodyPr>
            <a:normAutofit lnSpcReduction="10000"/>
          </a:bodyPr>
          <a:lstStyle/>
          <a:p>
            <a:pPr eaLnBrk="1" hangingPunct="1">
              <a:lnSpc>
                <a:spcPct val="90000"/>
              </a:lnSpc>
              <a:defRPr/>
            </a:pPr>
            <a:r>
              <a:rPr lang="en-US" sz="3000" dirty="0">
                <a:latin typeface="Calibri" pitchFamily="34" charset="0"/>
                <a:ea typeface="ＭＳ Ｐゴシック" charset="-128"/>
              </a:rPr>
              <a:t>You have responded for a 3 month old male infant because the parent’s state he is having episodes of excessive crying followed by limpness, cyanosis and passing out.  He was born at 41 weeks of gestation by C-section because of failure to progress.  </a:t>
            </a:r>
            <a:r>
              <a:rPr lang="en-US" sz="3000" dirty="0" err="1">
                <a:latin typeface="Calibri" pitchFamily="34" charset="0"/>
                <a:ea typeface="ＭＳ Ｐゴシック" charset="-128"/>
              </a:rPr>
              <a:t>Apgar</a:t>
            </a:r>
            <a:r>
              <a:rPr lang="en-US" sz="3000" dirty="0">
                <a:latin typeface="Calibri" pitchFamily="34" charset="0"/>
                <a:ea typeface="ＭＳ Ｐゴシック" charset="-128"/>
              </a:rPr>
              <a:t> scores of 7 and 8 at 1 and 5 minutes, respectively. His cyanosis increases with crying. 	</a:t>
            </a:r>
          </a:p>
          <a:p>
            <a:pPr eaLnBrk="1" hangingPunct="1">
              <a:lnSpc>
                <a:spcPct val="90000"/>
              </a:lnSpc>
              <a:defRPr/>
            </a:pPr>
            <a:r>
              <a:rPr lang="en-US" sz="3000" dirty="0">
                <a:latin typeface="Calibri" pitchFamily="34" charset="0"/>
                <a:ea typeface="ＭＳ Ｐゴシック" charset="-128"/>
              </a:rPr>
              <a:t>On Exam you note that he is alert and active in respiratory distress, with visible cyanosis. His lungs are clear. He has normal peripheral pulses with cyanotic nail beds and mucous membranes.  VS: T 37 (98.6), P164, RR 64, oxygen saturation 83% on blow-by oxygen. </a:t>
            </a:r>
            <a:r>
              <a:rPr lang="en-US" dirty="0">
                <a:solidFill>
                  <a:schemeClr val="accent2">
                    <a:lumMod val="60000"/>
                    <a:lumOff val="40000"/>
                  </a:schemeClr>
                </a:solidFill>
                <a:latin typeface="Calibri" pitchFamily="34" charset="0"/>
                <a:ea typeface="ＭＳ Ｐゴシック" charset="-128"/>
              </a:rPr>
              <a:t>	</a:t>
            </a:r>
          </a:p>
          <a:p>
            <a:pPr>
              <a:defRPr/>
            </a:pP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765747A-2C57-40E9-866F-DA909ED00044}"/>
              </a:ext>
            </a:extLst>
          </p:cNvPr>
          <p:cNvSpPr>
            <a:spLocks noGrp="1" noChangeArrowheads="1"/>
          </p:cNvSpPr>
          <p:nvPr>
            <p:ph type="title"/>
          </p:nvPr>
        </p:nvSpPr>
        <p:spPr/>
        <p:txBody>
          <a:bodyPr/>
          <a:lstStyle/>
          <a:p>
            <a:r>
              <a:rPr lang="en-US" altLang="en-US" sz="3600"/>
              <a:t>Tetralogy of Fallot</a:t>
            </a:r>
          </a:p>
        </p:txBody>
      </p:sp>
      <p:pic>
        <p:nvPicPr>
          <p:cNvPr id="46085" name="Picture 5" descr="18134">
            <a:extLst>
              <a:ext uri="{FF2B5EF4-FFF2-40B4-BE49-F238E27FC236}">
                <a16:creationId xmlns:a16="http://schemas.microsoft.com/office/drawing/2014/main" id="{F32FB5F9-2672-4010-86F1-622172B0F7C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noFill/>
        </p:spPr>
      </p:pic>
      <p:pic>
        <p:nvPicPr>
          <p:cNvPr id="46087" name="Picture 7" descr="Right_bundle_branch_block_ECG_characteristics">
            <a:extLst>
              <a:ext uri="{FF2B5EF4-FFF2-40B4-BE49-F238E27FC236}">
                <a16:creationId xmlns:a16="http://schemas.microsoft.com/office/drawing/2014/main" id="{F428DEF9-073F-47BE-9431-F95891B1467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381126" y="2500313"/>
            <a:ext cx="3929063" cy="3643312"/>
          </a:xfrm>
          <a:noFill/>
        </p:spPr>
      </p:pic>
      <p:sp>
        <p:nvSpPr>
          <p:cNvPr id="46083" name="Rectangle 3">
            <a:extLst>
              <a:ext uri="{FF2B5EF4-FFF2-40B4-BE49-F238E27FC236}">
                <a16:creationId xmlns:a16="http://schemas.microsoft.com/office/drawing/2014/main" id="{D7BDDCDF-EAA8-45A5-9BFE-D520B8B6DDAB}"/>
              </a:ext>
            </a:extLst>
          </p:cNvPr>
          <p:cNvSpPr>
            <a:spLocks noGrp="1" noChangeArrowheads="1"/>
          </p:cNvSpPr>
          <p:nvPr>
            <p:ph type="body" sz="half" idx="4294967295"/>
          </p:nvPr>
        </p:nvSpPr>
        <p:spPr>
          <a:xfrm>
            <a:off x="6738938" y="2500313"/>
            <a:ext cx="4500562" cy="4164012"/>
          </a:xfrm>
        </p:spPr>
        <p:txBody>
          <a:bodyPr/>
          <a:lstStyle/>
          <a:p>
            <a:r>
              <a:rPr lang="en-US" altLang="en-US" sz="3600"/>
              <a:t>“</a:t>
            </a:r>
            <a:r>
              <a:rPr lang="en-US" altLang="en-US" sz="3600" u="sng"/>
              <a:t>Tet spell”</a:t>
            </a:r>
          </a:p>
          <a:p>
            <a:pPr lvl="1"/>
            <a:r>
              <a:rPr lang="en-US" altLang="en-US" sz="2800"/>
              <a:t>Hyperpnea</a:t>
            </a:r>
          </a:p>
          <a:p>
            <a:pPr lvl="1"/>
            <a:r>
              <a:rPr lang="en-US" altLang="en-US" sz="2800"/>
              <a:t>Worsening cyanosis</a:t>
            </a:r>
          </a:p>
          <a:p>
            <a:pPr lvl="1"/>
            <a:r>
              <a:rPr lang="en-US" altLang="en-US" sz="2800"/>
              <a:t>Disappearance of murmur</a:t>
            </a:r>
          </a:p>
          <a:p>
            <a:pPr lvl="1"/>
            <a:r>
              <a:rPr lang="en-US" altLang="en-US" sz="2800"/>
              <a:t>RBBB pattern on ECG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1" dur="500"/>
                                        <p:tgtEl>
                                          <p:spTgt spid="4608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6" dur="500"/>
                                        <p:tgtEl>
                                          <p:spTgt spid="4608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1" dur="500"/>
                                        <p:tgtEl>
                                          <p:spTgt spid="4608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6" dur="500"/>
                                        <p:tgtEl>
                                          <p:spTgt spid="46083">
                                            <p:txEl>
                                              <p:pRg st="4" end="4"/>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D888711-B528-4B59-9448-E881C17427CF}"/>
              </a:ext>
            </a:extLst>
          </p:cNvPr>
          <p:cNvSpPr>
            <a:spLocks noGrp="1" noChangeArrowheads="1"/>
          </p:cNvSpPr>
          <p:nvPr>
            <p:ph type="title"/>
          </p:nvPr>
        </p:nvSpPr>
        <p:spPr/>
        <p:txBody>
          <a:bodyPr/>
          <a:lstStyle/>
          <a:p>
            <a:r>
              <a:rPr lang="en-US" altLang="en-US" sz="3600"/>
              <a:t>Tetralogy of Fallot</a:t>
            </a:r>
          </a:p>
        </p:txBody>
      </p:sp>
      <p:pic>
        <p:nvPicPr>
          <p:cNvPr id="19459" name="Picture 6" descr="MEDI-001710_-C_0048-I1">
            <a:extLst>
              <a:ext uri="{FF2B5EF4-FFF2-40B4-BE49-F238E27FC236}">
                <a16:creationId xmlns:a16="http://schemas.microsoft.com/office/drawing/2014/main" id="{D99E1166-078F-40FE-A067-CC36F4B6C6F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81126" y="2500314"/>
            <a:ext cx="5072063" cy="4071937"/>
          </a:xfrm>
          <a:noFill/>
        </p:spPr>
      </p:pic>
      <p:sp>
        <p:nvSpPr>
          <p:cNvPr id="43011" name="Rectangle 3">
            <a:extLst>
              <a:ext uri="{FF2B5EF4-FFF2-40B4-BE49-F238E27FC236}">
                <a16:creationId xmlns:a16="http://schemas.microsoft.com/office/drawing/2014/main" id="{254B88FF-FA00-4D34-9683-06DA88281369}"/>
              </a:ext>
            </a:extLst>
          </p:cNvPr>
          <p:cNvSpPr>
            <a:spLocks noGrp="1" noChangeArrowheads="1"/>
          </p:cNvSpPr>
          <p:nvPr>
            <p:ph sz="half" idx="2"/>
          </p:nvPr>
        </p:nvSpPr>
        <p:spPr>
          <a:xfrm>
            <a:off x="7239001" y="2714625"/>
            <a:ext cx="4607559" cy="3276600"/>
          </a:xfrm>
        </p:spPr>
        <p:txBody>
          <a:bodyPr/>
          <a:lstStyle/>
          <a:p>
            <a:pPr>
              <a:buFontTx/>
              <a:buNone/>
            </a:pPr>
            <a:endParaRPr lang="en-US" altLang="en-US" dirty="0"/>
          </a:p>
          <a:p>
            <a:r>
              <a:rPr lang="en-US" altLang="en-US" dirty="0"/>
              <a:t>Small to N cardiac silhouette</a:t>
            </a:r>
          </a:p>
          <a:p>
            <a:endParaRPr lang="en-US" altLang="en-US" dirty="0"/>
          </a:p>
          <a:p>
            <a:r>
              <a:rPr lang="en-US" altLang="en-US" dirty="0"/>
              <a:t>  Decrease    pulmonary      vasculature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7">
            <a:extLst>
              <a:ext uri="{FF2B5EF4-FFF2-40B4-BE49-F238E27FC236}">
                <a16:creationId xmlns:a16="http://schemas.microsoft.com/office/drawing/2014/main" id="{AB58B447-BE9A-46DD-BC0C-55D8B8E11CF2}"/>
              </a:ext>
            </a:extLst>
          </p:cNvPr>
          <p:cNvGrpSpPr>
            <a:grpSpLocks/>
          </p:cNvGrpSpPr>
          <p:nvPr/>
        </p:nvGrpSpPr>
        <p:grpSpPr bwMode="auto">
          <a:xfrm>
            <a:off x="3114676" y="79375"/>
            <a:ext cx="5961063" cy="6699250"/>
            <a:chOff x="1211" y="50"/>
            <a:chExt cx="3337" cy="4220"/>
          </a:xfrm>
        </p:grpSpPr>
        <p:pic>
          <p:nvPicPr>
            <p:cNvPr id="20488" name="Picture 20" descr="S:\Cardiology\Images\TOF2.TIF">
              <a:extLst>
                <a:ext uri="{FF2B5EF4-FFF2-40B4-BE49-F238E27FC236}">
                  <a16:creationId xmlns:a16="http://schemas.microsoft.com/office/drawing/2014/main" id="{A2521A9F-F68C-4618-A7D0-5BB37B7D5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 y="50"/>
              <a:ext cx="3337" cy="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9" name="Group 26">
              <a:extLst>
                <a:ext uri="{FF2B5EF4-FFF2-40B4-BE49-F238E27FC236}">
                  <a16:creationId xmlns:a16="http://schemas.microsoft.com/office/drawing/2014/main" id="{253AC0F4-9819-47EA-8981-4DFFE12A8F3E}"/>
                </a:ext>
              </a:extLst>
            </p:cNvPr>
            <p:cNvGrpSpPr>
              <a:grpSpLocks/>
            </p:cNvGrpSpPr>
            <p:nvPr/>
          </p:nvGrpSpPr>
          <p:grpSpPr bwMode="auto">
            <a:xfrm>
              <a:off x="2672" y="1776"/>
              <a:ext cx="600" cy="1392"/>
              <a:chOff x="2672" y="1776"/>
              <a:chExt cx="600" cy="1392"/>
            </a:xfrm>
          </p:grpSpPr>
          <p:sp>
            <p:nvSpPr>
              <p:cNvPr id="20490" name="Freeform 22">
                <a:extLst>
                  <a:ext uri="{FF2B5EF4-FFF2-40B4-BE49-F238E27FC236}">
                    <a16:creationId xmlns:a16="http://schemas.microsoft.com/office/drawing/2014/main" id="{7FA093DD-4247-4F33-9B64-C4540489F4C1}"/>
                  </a:ext>
                </a:extLst>
              </p:cNvPr>
              <p:cNvSpPr>
                <a:spLocks/>
              </p:cNvSpPr>
              <p:nvPr/>
            </p:nvSpPr>
            <p:spPr bwMode="auto">
              <a:xfrm>
                <a:off x="2672" y="1776"/>
                <a:ext cx="544" cy="1392"/>
              </a:xfrm>
              <a:custGeom>
                <a:avLst/>
                <a:gdLst>
                  <a:gd name="T0" fmla="*/ 544 w 544"/>
                  <a:gd name="T1" fmla="*/ 1392 h 1392"/>
                  <a:gd name="T2" fmla="*/ 352 w 544"/>
                  <a:gd name="T3" fmla="*/ 1248 h 1392"/>
                  <a:gd name="T4" fmla="*/ 160 w 544"/>
                  <a:gd name="T5" fmla="*/ 1056 h 1392"/>
                  <a:gd name="T6" fmla="*/ 16 w 544"/>
                  <a:gd name="T7" fmla="*/ 816 h 1392"/>
                  <a:gd name="T8" fmla="*/ 64 w 544"/>
                  <a:gd name="T9" fmla="*/ 432 h 1392"/>
                  <a:gd name="T10" fmla="*/ 112 w 544"/>
                  <a:gd name="T11" fmla="*/ 0 h 1392"/>
                  <a:gd name="T12" fmla="*/ 0 60000 65536"/>
                  <a:gd name="T13" fmla="*/ 0 60000 65536"/>
                  <a:gd name="T14" fmla="*/ 0 60000 65536"/>
                  <a:gd name="T15" fmla="*/ 0 60000 65536"/>
                  <a:gd name="T16" fmla="*/ 0 60000 65536"/>
                  <a:gd name="T17" fmla="*/ 0 60000 65536"/>
                  <a:gd name="T18" fmla="*/ 0 w 544"/>
                  <a:gd name="T19" fmla="*/ 0 h 1392"/>
                  <a:gd name="T20" fmla="*/ 544 w 544"/>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544" h="1392">
                    <a:moveTo>
                      <a:pt x="544" y="1392"/>
                    </a:moveTo>
                    <a:cubicBezTo>
                      <a:pt x="480" y="1348"/>
                      <a:pt x="416" y="1304"/>
                      <a:pt x="352" y="1248"/>
                    </a:cubicBezTo>
                    <a:cubicBezTo>
                      <a:pt x="288" y="1192"/>
                      <a:pt x="216" y="1128"/>
                      <a:pt x="160" y="1056"/>
                    </a:cubicBezTo>
                    <a:cubicBezTo>
                      <a:pt x="104" y="984"/>
                      <a:pt x="32" y="920"/>
                      <a:pt x="16" y="816"/>
                    </a:cubicBezTo>
                    <a:cubicBezTo>
                      <a:pt x="0" y="712"/>
                      <a:pt x="48" y="568"/>
                      <a:pt x="64" y="432"/>
                    </a:cubicBezTo>
                    <a:cubicBezTo>
                      <a:pt x="80" y="296"/>
                      <a:pt x="104" y="80"/>
                      <a:pt x="112" y="0"/>
                    </a:cubicBezTo>
                  </a:path>
                </a:pathLst>
              </a:custGeom>
              <a:noFill/>
              <a:ln w="76200">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1" name="Freeform 25">
                <a:extLst>
                  <a:ext uri="{FF2B5EF4-FFF2-40B4-BE49-F238E27FC236}">
                    <a16:creationId xmlns:a16="http://schemas.microsoft.com/office/drawing/2014/main" id="{FDF78F97-5238-4817-8D13-1DBDAFCAD355}"/>
                  </a:ext>
                </a:extLst>
              </p:cNvPr>
              <p:cNvSpPr>
                <a:spLocks/>
              </p:cNvSpPr>
              <p:nvPr/>
            </p:nvSpPr>
            <p:spPr bwMode="auto">
              <a:xfrm>
                <a:off x="2976" y="2208"/>
                <a:ext cx="296" cy="960"/>
              </a:xfrm>
              <a:custGeom>
                <a:avLst/>
                <a:gdLst>
                  <a:gd name="T0" fmla="*/ 240 w 296"/>
                  <a:gd name="T1" fmla="*/ 960 h 960"/>
                  <a:gd name="T2" fmla="*/ 144 w 296"/>
                  <a:gd name="T3" fmla="*/ 816 h 960"/>
                  <a:gd name="T4" fmla="*/ 192 w 296"/>
                  <a:gd name="T5" fmla="*/ 672 h 960"/>
                  <a:gd name="T6" fmla="*/ 288 w 296"/>
                  <a:gd name="T7" fmla="*/ 432 h 960"/>
                  <a:gd name="T8" fmla="*/ 240 w 296"/>
                  <a:gd name="T9" fmla="*/ 240 h 960"/>
                  <a:gd name="T10" fmla="*/ 0 w 296"/>
                  <a:gd name="T11" fmla="*/ 0 h 960"/>
                  <a:gd name="T12" fmla="*/ 0 60000 65536"/>
                  <a:gd name="T13" fmla="*/ 0 60000 65536"/>
                  <a:gd name="T14" fmla="*/ 0 60000 65536"/>
                  <a:gd name="T15" fmla="*/ 0 60000 65536"/>
                  <a:gd name="T16" fmla="*/ 0 60000 65536"/>
                  <a:gd name="T17" fmla="*/ 0 60000 65536"/>
                  <a:gd name="T18" fmla="*/ 0 w 296"/>
                  <a:gd name="T19" fmla="*/ 0 h 960"/>
                  <a:gd name="T20" fmla="*/ 296 w 296"/>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96" h="960">
                    <a:moveTo>
                      <a:pt x="240" y="960"/>
                    </a:moveTo>
                    <a:cubicBezTo>
                      <a:pt x="196" y="912"/>
                      <a:pt x="152" y="864"/>
                      <a:pt x="144" y="816"/>
                    </a:cubicBezTo>
                    <a:cubicBezTo>
                      <a:pt x="136" y="768"/>
                      <a:pt x="168" y="736"/>
                      <a:pt x="192" y="672"/>
                    </a:cubicBezTo>
                    <a:cubicBezTo>
                      <a:pt x="216" y="608"/>
                      <a:pt x="280" y="504"/>
                      <a:pt x="288" y="432"/>
                    </a:cubicBezTo>
                    <a:cubicBezTo>
                      <a:pt x="296" y="360"/>
                      <a:pt x="288" y="312"/>
                      <a:pt x="240" y="240"/>
                    </a:cubicBezTo>
                    <a:cubicBezTo>
                      <a:pt x="192" y="168"/>
                      <a:pt x="96" y="84"/>
                      <a:pt x="0" y="0"/>
                    </a:cubicBezTo>
                  </a:path>
                </a:pathLst>
              </a:custGeom>
              <a:noFill/>
              <a:ln w="28575">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pSp>
      <p:pic>
        <p:nvPicPr>
          <p:cNvPr id="92188" name="Picture 28" descr="S:\Cardiology\Images\TOF.TIF">
            <a:extLst>
              <a:ext uri="{FF2B5EF4-FFF2-40B4-BE49-F238E27FC236}">
                <a16:creationId xmlns:a16="http://schemas.microsoft.com/office/drawing/2014/main" id="{E6D8C953-268E-4306-9D16-BF4E2DC2B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6" y="79375"/>
            <a:ext cx="5961063"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4">
            <a:extLst>
              <a:ext uri="{FF2B5EF4-FFF2-40B4-BE49-F238E27FC236}">
                <a16:creationId xmlns:a16="http://schemas.microsoft.com/office/drawing/2014/main" id="{198D71F0-F6B5-4DB0-859D-0C7A8D4F7BDB}"/>
              </a:ext>
            </a:extLst>
          </p:cNvPr>
          <p:cNvGrpSpPr>
            <a:grpSpLocks/>
          </p:cNvGrpSpPr>
          <p:nvPr/>
        </p:nvGrpSpPr>
        <p:grpSpPr bwMode="auto">
          <a:xfrm>
            <a:off x="5724526" y="2819400"/>
            <a:ext cx="1071563" cy="2209800"/>
            <a:chOff x="2672" y="1776"/>
            <a:chExt cx="600" cy="1392"/>
          </a:xfrm>
        </p:grpSpPr>
        <p:sp>
          <p:nvSpPr>
            <p:cNvPr id="20485" name="Freeform 29">
              <a:extLst>
                <a:ext uri="{FF2B5EF4-FFF2-40B4-BE49-F238E27FC236}">
                  <a16:creationId xmlns:a16="http://schemas.microsoft.com/office/drawing/2014/main" id="{94A62CD7-B0A4-4DB7-8DB2-F62A37E462FF}"/>
                </a:ext>
              </a:extLst>
            </p:cNvPr>
            <p:cNvSpPr>
              <a:spLocks/>
            </p:cNvSpPr>
            <p:nvPr/>
          </p:nvSpPr>
          <p:spPr bwMode="auto">
            <a:xfrm>
              <a:off x="2672" y="1776"/>
              <a:ext cx="544" cy="1392"/>
            </a:xfrm>
            <a:custGeom>
              <a:avLst/>
              <a:gdLst>
                <a:gd name="T0" fmla="*/ 544 w 544"/>
                <a:gd name="T1" fmla="*/ 1392 h 1392"/>
                <a:gd name="T2" fmla="*/ 352 w 544"/>
                <a:gd name="T3" fmla="*/ 1248 h 1392"/>
                <a:gd name="T4" fmla="*/ 160 w 544"/>
                <a:gd name="T5" fmla="*/ 1056 h 1392"/>
                <a:gd name="T6" fmla="*/ 16 w 544"/>
                <a:gd name="T7" fmla="*/ 816 h 1392"/>
                <a:gd name="T8" fmla="*/ 64 w 544"/>
                <a:gd name="T9" fmla="*/ 432 h 1392"/>
                <a:gd name="T10" fmla="*/ 112 w 544"/>
                <a:gd name="T11" fmla="*/ 0 h 1392"/>
                <a:gd name="T12" fmla="*/ 0 60000 65536"/>
                <a:gd name="T13" fmla="*/ 0 60000 65536"/>
                <a:gd name="T14" fmla="*/ 0 60000 65536"/>
                <a:gd name="T15" fmla="*/ 0 60000 65536"/>
                <a:gd name="T16" fmla="*/ 0 60000 65536"/>
                <a:gd name="T17" fmla="*/ 0 60000 65536"/>
                <a:gd name="T18" fmla="*/ 0 w 544"/>
                <a:gd name="T19" fmla="*/ 0 h 1392"/>
                <a:gd name="T20" fmla="*/ 544 w 544"/>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544" h="1392">
                  <a:moveTo>
                    <a:pt x="544" y="1392"/>
                  </a:moveTo>
                  <a:cubicBezTo>
                    <a:pt x="480" y="1348"/>
                    <a:pt x="416" y="1304"/>
                    <a:pt x="352" y="1248"/>
                  </a:cubicBezTo>
                  <a:cubicBezTo>
                    <a:pt x="288" y="1192"/>
                    <a:pt x="216" y="1128"/>
                    <a:pt x="160" y="1056"/>
                  </a:cubicBezTo>
                  <a:cubicBezTo>
                    <a:pt x="104" y="984"/>
                    <a:pt x="32" y="920"/>
                    <a:pt x="16" y="816"/>
                  </a:cubicBezTo>
                  <a:cubicBezTo>
                    <a:pt x="0" y="712"/>
                    <a:pt x="48" y="568"/>
                    <a:pt x="64" y="432"/>
                  </a:cubicBezTo>
                  <a:cubicBezTo>
                    <a:pt x="80" y="296"/>
                    <a:pt x="104" y="80"/>
                    <a:pt x="112" y="0"/>
                  </a:cubicBezTo>
                </a:path>
              </a:pathLst>
            </a:custGeom>
            <a:noFill/>
            <a:ln w="19050">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6" name="Freeform 30">
              <a:extLst>
                <a:ext uri="{FF2B5EF4-FFF2-40B4-BE49-F238E27FC236}">
                  <a16:creationId xmlns:a16="http://schemas.microsoft.com/office/drawing/2014/main" id="{FE0AC6FA-2D33-4770-97BD-8D4F103E9462}"/>
                </a:ext>
              </a:extLst>
            </p:cNvPr>
            <p:cNvSpPr>
              <a:spLocks/>
            </p:cNvSpPr>
            <p:nvPr/>
          </p:nvSpPr>
          <p:spPr bwMode="auto">
            <a:xfrm>
              <a:off x="2976" y="2208"/>
              <a:ext cx="296" cy="960"/>
            </a:xfrm>
            <a:custGeom>
              <a:avLst/>
              <a:gdLst>
                <a:gd name="T0" fmla="*/ 240 w 296"/>
                <a:gd name="T1" fmla="*/ 960 h 960"/>
                <a:gd name="T2" fmla="*/ 144 w 296"/>
                <a:gd name="T3" fmla="*/ 816 h 960"/>
                <a:gd name="T4" fmla="*/ 192 w 296"/>
                <a:gd name="T5" fmla="*/ 672 h 960"/>
                <a:gd name="T6" fmla="*/ 288 w 296"/>
                <a:gd name="T7" fmla="*/ 432 h 960"/>
                <a:gd name="T8" fmla="*/ 240 w 296"/>
                <a:gd name="T9" fmla="*/ 240 h 960"/>
                <a:gd name="T10" fmla="*/ 0 w 296"/>
                <a:gd name="T11" fmla="*/ 0 h 960"/>
                <a:gd name="T12" fmla="*/ 0 60000 65536"/>
                <a:gd name="T13" fmla="*/ 0 60000 65536"/>
                <a:gd name="T14" fmla="*/ 0 60000 65536"/>
                <a:gd name="T15" fmla="*/ 0 60000 65536"/>
                <a:gd name="T16" fmla="*/ 0 60000 65536"/>
                <a:gd name="T17" fmla="*/ 0 60000 65536"/>
                <a:gd name="T18" fmla="*/ 0 w 296"/>
                <a:gd name="T19" fmla="*/ 0 h 960"/>
                <a:gd name="T20" fmla="*/ 296 w 296"/>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96" h="960">
                  <a:moveTo>
                    <a:pt x="240" y="960"/>
                  </a:moveTo>
                  <a:cubicBezTo>
                    <a:pt x="196" y="912"/>
                    <a:pt x="152" y="864"/>
                    <a:pt x="144" y="816"/>
                  </a:cubicBezTo>
                  <a:cubicBezTo>
                    <a:pt x="136" y="768"/>
                    <a:pt x="168" y="736"/>
                    <a:pt x="192" y="672"/>
                  </a:cubicBezTo>
                  <a:cubicBezTo>
                    <a:pt x="216" y="608"/>
                    <a:pt x="280" y="504"/>
                    <a:pt x="288" y="432"/>
                  </a:cubicBezTo>
                  <a:cubicBezTo>
                    <a:pt x="296" y="360"/>
                    <a:pt x="288" y="312"/>
                    <a:pt x="240" y="240"/>
                  </a:cubicBezTo>
                  <a:cubicBezTo>
                    <a:pt x="192" y="168"/>
                    <a:pt x="96" y="84"/>
                    <a:pt x="0" y="0"/>
                  </a:cubicBezTo>
                </a:path>
              </a:pathLst>
            </a:custGeom>
            <a:noFill/>
            <a:ln w="76200">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87" name="Freeform 33">
              <a:extLst>
                <a:ext uri="{FF2B5EF4-FFF2-40B4-BE49-F238E27FC236}">
                  <a16:creationId xmlns:a16="http://schemas.microsoft.com/office/drawing/2014/main" id="{E96AFB0F-1969-4791-8DC3-9767CDD7F62D}"/>
                </a:ext>
              </a:extLst>
            </p:cNvPr>
            <p:cNvSpPr>
              <a:spLocks/>
            </p:cNvSpPr>
            <p:nvPr/>
          </p:nvSpPr>
          <p:spPr bwMode="auto">
            <a:xfrm>
              <a:off x="2784" y="2784"/>
              <a:ext cx="432" cy="384"/>
            </a:xfrm>
            <a:custGeom>
              <a:avLst/>
              <a:gdLst>
                <a:gd name="T0" fmla="*/ 432 w 432"/>
                <a:gd name="T1" fmla="*/ 384 h 384"/>
                <a:gd name="T2" fmla="*/ 288 w 432"/>
                <a:gd name="T3" fmla="*/ 288 h 384"/>
                <a:gd name="T4" fmla="*/ 144 w 432"/>
                <a:gd name="T5" fmla="*/ 144 h 384"/>
                <a:gd name="T6" fmla="*/ 48 w 432"/>
                <a:gd name="T7" fmla="*/ 48 h 384"/>
                <a:gd name="T8" fmla="*/ 0 w 432"/>
                <a:gd name="T9" fmla="*/ 0 h 384"/>
                <a:gd name="T10" fmla="*/ 0 60000 65536"/>
                <a:gd name="T11" fmla="*/ 0 60000 65536"/>
                <a:gd name="T12" fmla="*/ 0 60000 65536"/>
                <a:gd name="T13" fmla="*/ 0 60000 65536"/>
                <a:gd name="T14" fmla="*/ 0 60000 65536"/>
                <a:gd name="T15" fmla="*/ 0 w 432"/>
                <a:gd name="T16" fmla="*/ 0 h 384"/>
                <a:gd name="T17" fmla="*/ 432 w 432"/>
                <a:gd name="T18" fmla="*/ 384 h 384"/>
              </a:gdLst>
              <a:ahLst/>
              <a:cxnLst>
                <a:cxn ang="T10">
                  <a:pos x="T0" y="T1"/>
                </a:cxn>
                <a:cxn ang="T11">
                  <a:pos x="T2" y="T3"/>
                </a:cxn>
                <a:cxn ang="T12">
                  <a:pos x="T4" y="T5"/>
                </a:cxn>
                <a:cxn ang="T13">
                  <a:pos x="T6" y="T7"/>
                </a:cxn>
                <a:cxn ang="T14">
                  <a:pos x="T8" y="T9"/>
                </a:cxn>
              </a:cxnLst>
              <a:rect l="T15" t="T16" r="T17" b="T18"/>
              <a:pathLst>
                <a:path w="432" h="384">
                  <a:moveTo>
                    <a:pt x="432" y="384"/>
                  </a:moveTo>
                  <a:cubicBezTo>
                    <a:pt x="384" y="356"/>
                    <a:pt x="336" y="328"/>
                    <a:pt x="288" y="288"/>
                  </a:cubicBezTo>
                  <a:cubicBezTo>
                    <a:pt x="240" y="248"/>
                    <a:pt x="184" y="184"/>
                    <a:pt x="144" y="144"/>
                  </a:cubicBezTo>
                  <a:cubicBezTo>
                    <a:pt x="104" y="104"/>
                    <a:pt x="72" y="72"/>
                    <a:pt x="48" y="48"/>
                  </a:cubicBezTo>
                  <a:cubicBezTo>
                    <a:pt x="24" y="24"/>
                    <a:pt x="12" y="12"/>
                    <a:pt x="0" y="0"/>
                  </a:cubicBezTo>
                </a:path>
              </a:pathLst>
            </a:custGeom>
            <a:noFill/>
            <a:ln w="76200">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D21A-8C4D-4565-9900-3B49B8894254}"/>
              </a:ext>
            </a:extLst>
          </p:cNvPr>
          <p:cNvSpPr>
            <a:spLocks noGrp="1"/>
          </p:cNvSpPr>
          <p:nvPr>
            <p:ph type="title"/>
          </p:nvPr>
        </p:nvSpPr>
        <p:spPr/>
        <p:txBody>
          <a:bodyPr/>
          <a:lstStyle/>
          <a:p>
            <a:r>
              <a:rPr lang="en-US" sz="1800" b="1" i="1" u="sng" kern="0" dirty="0">
                <a:solidFill>
                  <a:srgbClr val="C00000"/>
                </a:solidFill>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t>Cyanosis &amp; CXR:</a:t>
            </a:r>
            <a:br>
              <a:rPr lang="en-GB" sz="1800" b="1" i="1" u="sng" kern="0" dirty="0">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70B533E3-DE14-4199-8661-D7C0BAD985C6}"/>
              </a:ext>
            </a:extLst>
          </p:cNvPr>
          <p:cNvSpPr>
            <a:spLocks noGrp="1"/>
          </p:cNvSpPr>
          <p:nvPr>
            <p:ph idx="1"/>
          </p:nvPr>
        </p:nvSpPr>
        <p:spPr>
          <a:xfrm>
            <a:off x="304800" y="1554480"/>
            <a:ext cx="11049000" cy="4622483"/>
          </a:xfrm>
        </p:spPr>
        <p:txBody>
          <a:bodyPr>
            <a:normAutofit/>
          </a:bodyPr>
          <a:lstStyle/>
          <a:p>
            <a:pPr marR="441325">
              <a:lnSpc>
                <a:spcPct val="97000"/>
              </a:lnSpc>
              <a:spcBef>
                <a:spcPts val="550"/>
              </a:spcBef>
              <a:tabLst>
                <a:tab pos="358140" algn="l"/>
              </a:tabLst>
            </a:pPr>
            <a:r>
              <a:rPr lang="en-US" sz="3200" dirty="0">
                <a:effectLst/>
                <a:latin typeface="Calibri" panose="020F0502020204030204" pitchFamily="34" charset="0"/>
                <a:ea typeface="Candara" panose="020E0502030303020204" pitchFamily="34" charset="0"/>
                <a:cs typeface="Calibri" panose="020F0502020204030204" pitchFamily="34" charset="0"/>
              </a:rPr>
              <a:t>CXR may suggest lung disease particularly if the findings are asymmetrical.</a:t>
            </a:r>
            <a:endParaRPr lang="en-GB" sz="3200" dirty="0">
              <a:effectLst/>
              <a:latin typeface="Calibri" panose="020F0502020204030204" pitchFamily="34" charset="0"/>
              <a:ea typeface="Candara" panose="020E0502030303020204" pitchFamily="34" charset="0"/>
              <a:cs typeface="Calibri" panose="020F0502020204030204" pitchFamily="34" charset="0"/>
            </a:endParaRPr>
          </a:p>
          <a:p>
            <a:pPr marR="353060">
              <a:lnSpc>
                <a:spcPct val="97000"/>
              </a:lnSpc>
              <a:spcBef>
                <a:spcPts val="545"/>
              </a:spcBef>
              <a:tabLst>
                <a:tab pos="358140" algn="l"/>
              </a:tabLst>
            </a:pPr>
            <a:r>
              <a:rPr lang="en-US" sz="3200" dirty="0">
                <a:effectLst/>
                <a:latin typeface="Calibri" panose="020F0502020204030204" pitchFamily="34" charset="0"/>
                <a:ea typeface="Candara" panose="020E0502030303020204" pitchFamily="34" charset="0"/>
                <a:cs typeface="Calibri" panose="020F0502020204030204" pitchFamily="34" charset="0"/>
              </a:rPr>
              <a:t>If the changes are diffuse and symmetric i.e. compatible with pulmonary edema or increased PVM, it is difficult</a:t>
            </a:r>
            <a:r>
              <a:rPr lang="en-US" sz="3200" spc="-145" dirty="0">
                <a:effectLst/>
                <a:latin typeface="Calibri" panose="020F0502020204030204" pitchFamily="34" charset="0"/>
                <a:ea typeface="Candara" panose="020E0502030303020204" pitchFamily="34" charset="0"/>
                <a:cs typeface="Calibri" panose="020F0502020204030204" pitchFamily="34" charset="0"/>
              </a:rPr>
              <a:t> </a:t>
            </a:r>
            <a:r>
              <a:rPr lang="en-US" sz="3200" dirty="0">
                <a:effectLst/>
                <a:latin typeface="Calibri" panose="020F0502020204030204" pitchFamily="34" charset="0"/>
                <a:ea typeface="Candara" panose="020E0502030303020204" pitchFamily="34" charset="0"/>
                <a:cs typeface="Calibri" panose="020F0502020204030204" pitchFamily="34" charset="0"/>
              </a:rPr>
              <a:t>to differentiate between 1ry lung disease or heart disease causing pulmonary edema e.g. </a:t>
            </a:r>
            <a:r>
              <a:rPr lang="en-US" sz="3200" spc="-15" dirty="0">
                <a:effectLst/>
                <a:latin typeface="Calibri" panose="020F0502020204030204" pitchFamily="34" charset="0"/>
                <a:ea typeface="Candara" panose="020E0502030303020204" pitchFamily="34" charset="0"/>
                <a:cs typeface="Calibri" panose="020F0502020204030204" pitchFamily="34" charset="0"/>
              </a:rPr>
              <a:t>TAPVD </a:t>
            </a:r>
            <a:r>
              <a:rPr lang="en-US" sz="3200" dirty="0">
                <a:effectLst/>
                <a:latin typeface="Calibri" panose="020F0502020204030204" pitchFamily="34" charset="0"/>
                <a:ea typeface="Candara" panose="020E0502030303020204" pitchFamily="34" charset="0"/>
                <a:cs typeface="Calibri" panose="020F0502020204030204" pitchFamily="34" charset="0"/>
              </a:rPr>
              <a:t>with</a:t>
            </a:r>
            <a:r>
              <a:rPr lang="en-US" sz="3200" spc="-35" dirty="0">
                <a:effectLst/>
                <a:latin typeface="Calibri" panose="020F0502020204030204" pitchFamily="34" charset="0"/>
                <a:ea typeface="Candara" panose="020E0502030303020204" pitchFamily="34" charset="0"/>
                <a:cs typeface="Calibri" panose="020F0502020204030204" pitchFamily="34" charset="0"/>
              </a:rPr>
              <a:t> </a:t>
            </a:r>
            <a:r>
              <a:rPr lang="en-US" sz="3200" dirty="0">
                <a:effectLst/>
                <a:latin typeface="Calibri" panose="020F0502020204030204" pitchFamily="34" charset="0"/>
                <a:ea typeface="Candara" panose="020E0502030303020204" pitchFamily="34" charset="0"/>
                <a:cs typeface="Calibri" panose="020F0502020204030204" pitchFamily="34" charset="0"/>
              </a:rPr>
              <a:t>obstruction.</a:t>
            </a:r>
            <a:endParaRPr lang="en-GB" sz="3200" dirty="0">
              <a:effectLst/>
              <a:latin typeface="Calibri" panose="020F0502020204030204" pitchFamily="34" charset="0"/>
              <a:ea typeface="Candara" panose="020E0502030303020204" pitchFamily="34" charset="0"/>
              <a:cs typeface="Calibri" panose="020F0502020204030204" pitchFamily="34" charset="0"/>
            </a:endParaRPr>
          </a:p>
          <a:p>
            <a:pPr marR="1219200">
              <a:lnSpc>
                <a:spcPct val="97000"/>
              </a:lnSpc>
              <a:spcBef>
                <a:spcPts val="570"/>
              </a:spcBef>
              <a:tabLst>
                <a:tab pos="358140" algn="l"/>
              </a:tabLst>
            </a:pPr>
            <a:r>
              <a:rPr lang="en-US" sz="3200" dirty="0">
                <a:effectLst/>
                <a:latin typeface="Calibri" panose="020F0502020204030204" pitchFamily="34" charset="0"/>
                <a:ea typeface="Candara" panose="020E0502030303020204" pitchFamily="34" charset="0"/>
                <a:cs typeface="Calibri" panose="020F0502020204030204" pitchFamily="34" charset="0"/>
              </a:rPr>
              <a:t>PPH can coexist with lung disease and cause</a:t>
            </a:r>
            <a:r>
              <a:rPr lang="en-US" sz="3200" spc="-130" dirty="0">
                <a:effectLst/>
                <a:latin typeface="Calibri" panose="020F0502020204030204" pitchFamily="34" charset="0"/>
                <a:ea typeface="Candara" panose="020E0502030303020204" pitchFamily="34" charset="0"/>
                <a:cs typeface="Calibri" panose="020F0502020204030204" pitchFamily="34" charset="0"/>
              </a:rPr>
              <a:t> </a:t>
            </a:r>
            <a:r>
              <a:rPr lang="en-US" sz="3200" dirty="0">
                <a:effectLst/>
                <a:latin typeface="Calibri" panose="020F0502020204030204" pitchFamily="34" charset="0"/>
                <a:ea typeface="Candara" panose="020E0502030303020204" pitchFamily="34" charset="0"/>
                <a:cs typeface="Calibri" panose="020F0502020204030204" pitchFamily="34" charset="0"/>
              </a:rPr>
              <a:t>severe cyanosis.</a:t>
            </a:r>
            <a:endParaRPr lang="en-GB" sz="3200" dirty="0">
              <a:effectLst/>
              <a:latin typeface="Calibri" panose="020F0502020204030204" pitchFamily="34" charset="0"/>
              <a:ea typeface="Candara" panose="020E050203030302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656383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27" descr="S:\Cardiology\Images\TOF2.TIF">
            <a:extLst>
              <a:ext uri="{FF2B5EF4-FFF2-40B4-BE49-F238E27FC236}">
                <a16:creationId xmlns:a16="http://schemas.microsoft.com/office/drawing/2014/main" id="{401999D7-51DE-4980-ABFE-16C44729C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76200"/>
            <a:ext cx="5959475"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28">
            <a:extLst>
              <a:ext uri="{FF2B5EF4-FFF2-40B4-BE49-F238E27FC236}">
                <a16:creationId xmlns:a16="http://schemas.microsoft.com/office/drawing/2014/main" id="{A0310DDE-2073-428B-B4B2-4B14FECC2175}"/>
              </a:ext>
            </a:extLst>
          </p:cNvPr>
          <p:cNvGrpSpPr>
            <a:grpSpLocks/>
          </p:cNvGrpSpPr>
          <p:nvPr/>
        </p:nvGrpSpPr>
        <p:grpSpPr bwMode="auto">
          <a:xfrm>
            <a:off x="6010276" y="3048000"/>
            <a:ext cx="1071563" cy="2209800"/>
            <a:chOff x="2688" y="-192"/>
            <a:chExt cx="600" cy="1392"/>
          </a:xfrm>
        </p:grpSpPr>
        <p:sp>
          <p:nvSpPr>
            <p:cNvPr id="21509" name="Freeform 1029">
              <a:extLst>
                <a:ext uri="{FF2B5EF4-FFF2-40B4-BE49-F238E27FC236}">
                  <a16:creationId xmlns:a16="http://schemas.microsoft.com/office/drawing/2014/main" id="{1BD0D55C-2A13-461C-A116-2563D639FA3A}"/>
                </a:ext>
              </a:extLst>
            </p:cNvPr>
            <p:cNvSpPr>
              <a:spLocks/>
            </p:cNvSpPr>
            <p:nvPr/>
          </p:nvSpPr>
          <p:spPr bwMode="auto">
            <a:xfrm>
              <a:off x="2688" y="-192"/>
              <a:ext cx="544" cy="1392"/>
            </a:xfrm>
            <a:custGeom>
              <a:avLst/>
              <a:gdLst>
                <a:gd name="T0" fmla="*/ 544 w 544"/>
                <a:gd name="T1" fmla="*/ 1392 h 1392"/>
                <a:gd name="T2" fmla="*/ 352 w 544"/>
                <a:gd name="T3" fmla="*/ 1248 h 1392"/>
                <a:gd name="T4" fmla="*/ 160 w 544"/>
                <a:gd name="T5" fmla="*/ 1056 h 1392"/>
                <a:gd name="T6" fmla="*/ 16 w 544"/>
                <a:gd name="T7" fmla="*/ 816 h 1392"/>
                <a:gd name="T8" fmla="*/ 64 w 544"/>
                <a:gd name="T9" fmla="*/ 432 h 1392"/>
                <a:gd name="T10" fmla="*/ 112 w 544"/>
                <a:gd name="T11" fmla="*/ 0 h 1392"/>
                <a:gd name="T12" fmla="*/ 0 60000 65536"/>
                <a:gd name="T13" fmla="*/ 0 60000 65536"/>
                <a:gd name="T14" fmla="*/ 0 60000 65536"/>
                <a:gd name="T15" fmla="*/ 0 60000 65536"/>
                <a:gd name="T16" fmla="*/ 0 60000 65536"/>
                <a:gd name="T17" fmla="*/ 0 60000 65536"/>
                <a:gd name="T18" fmla="*/ 0 w 544"/>
                <a:gd name="T19" fmla="*/ 0 h 1392"/>
                <a:gd name="T20" fmla="*/ 544 w 544"/>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544" h="1392">
                  <a:moveTo>
                    <a:pt x="544" y="1392"/>
                  </a:moveTo>
                  <a:cubicBezTo>
                    <a:pt x="480" y="1348"/>
                    <a:pt x="416" y="1304"/>
                    <a:pt x="352" y="1248"/>
                  </a:cubicBezTo>
                  <a:cubicBezTo>
                    <a:pt x="288" y="1192"/>
                    <a:pt x="216" y="1128"/>
                    <a:pt x="160" y="1056"/>
                  </a:cubicBezTo>
                  <a:cubicBezTo>
                    <a:pt x="104" y="984"/>
                    <a:pt x="32" y="920"/>
                    <a:pt x="16" y="816"/>
                  </a:cubicBezTo>
                  <a:cubicBezTo>
                    <a:pt x="0" y="712"/>
                    <a:pt x="48" y="568"/>
                    <a:pt x="64" y="432"/>
                  </a:cubicBezTo>
                  <a:cubicBezTo>
                    <a:pt x="80" y="296"/>
                    <a:pt x="104" y="80"/>
                    <a:pt x="112" y="0"/>
                  </a:cubicBezTo>
                </a:path>
              </a:pathLst>
            </a:custGeom>
            <a:noFill/>
            <a:ln w="28575">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510" name="Freeform 1030">
              <a:extLst>
                <a:ext uri="{FF2B5EF4-FFF2-40B4-BE49-F238E27FC236}">
                  <a16:creationId xmlns:a16="http://schemas.microsoft.com/office/drawing/2014/main" id="{96B4CA82-75FD-4634-8919-54A65175D8FD}"/>
                </a:ext>
              </a:extLst>
            </p:cNvPr>
            <p:cNvSpPr>
              <a:spLocks/>
            </p:cNvSpPr>
            <p:nvPr/>
          </p:nvSpPr>
          <p:spPr bwMode="auto">
            <a:xfrm>
              <a:off x="2992" y="240"/>
              <a:ext cx="296" cy="960"/>
            </a:xfrm>
            <a:custGeom>
              <a:avLst/>
              <a:gdLst>
                <a:gd name="T0" fmla="*/ 240 w 296"/>
                <a:gd name="T1" fmla="*/ 960 h 960"/>
                <a:gd name="T2" fmla="*/ 144 w 296"/>
                <a:gd name="T3" fmla="*/ 816 h 960"/>
                <a:gd name="T4" fmla="*/ 192 w 296"/>
                <a:gd name="T5" fmla="*/ 672 h 960"/>
                <a:gd name="T6" fmla="*/ 288 w 296"/>
                <a:gd name="T7" fmla="*/ 432 h 960"/>
                <a:gd name="T8" fmla="*/ 240 w 296"/>
                <a:gd name="T9" fmla="*/ 240 h 960"/>
                <a:gd name="T10" fmla="*/ 0 w 296"/>
                <a:gd name="T11" fmla="*/ 0 h 960"/>
                <a:gd name="T12" fmla="*/ 0 60000 65536"/>
                <a:gd name="T13" fmla="*/ 0 60000 65536"/>
                <a:gd name="T14" fmla="*/ 0 60000 65536"/>
                <a:gd name="T15" fmla="*/ 0 60000 65536"/>
                <a:gd name="T16" fmla="*/ 0 60000 65536"/>
                <a:gd name="T17" fmla="*/ 0 60000 65536"/>
                <a:gd name="T18" fmla="*/ 0 w 296"/>
                <a:gd name="T19" fmla="*/ 0 h 960"/>
                <a:gd name="T20" fmla="*/ 296 w 296"/>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96" h="960">
                  <a:moveTo>
                    <a:pt x="240" y="960"/>
                  </a:moveTo>
                  <a:cubicBezTo>
                    <a:pt x="196" y="912"/>
                    <a:pt x="152" y="864"/>
                    <a:pt x="144" y="816"/>
                  </a:cubicBezTo>
                  <a:cubicBezTo>
                    <a:pt x="136" y="768"/>
                    <a:pt x="168" y="736"/>
                    <a:pt x="192" y="672"/>
                  </a:cubicBezTo>
                  <a:cubicBezTo>
                    <a:pt x="216" y="608"/>
                    <a:pt x="280" y="504"/>
                    <a:pt x="288" y="432"/>
                  </a:cubicBezTo>
                  <a:cubicBezTo>
                    <a:pt x="296" y="360"/>
                    <a:pt x="288" y="312"/>
                    <a:pt x="240" y="240"/>
                  </a:cubicBezTo>
                  <a:cubicBezTo>
                    <a:pt x="192" y="168"/>
                    <a:pt x="96" y="84"/>
                    <a:pt x="0" y="0"/>
                  </a:cubicBezTo>
                </a:path>
              </a:pathLst>
            </a:custGeom>
            <a:noFill/>
            <a:ln w="76200">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94215" name="AutoShape 1031">
            <a:extLst>
              <a:ext uri="{FF2B5EF4-FFF2-40B4-BE49-F238E27FC236}">
                <a16:creationId xmlns:a16="http://schemas.microsoft.com/office/drawing/2014/main" id="{44240328-3DAA-432D-887B-391E1593B856}"/>
              </a:ext>
            </a:extLst>
          </p:cNvPr>
          <p:cNvSpPr>
            <a:spLocks noChangeArrowheads="1"/>
          </p:cNvSpPr>
          <p:nvPr/>
        </p:nvSpPr>
        <p:spPr bwMode="auto">
          <a:xfrm>
            <a:off x="4810126" y="1828800"/>
            <a:ext cx="942975" cy="1143000"/>
          </a:xfrm>
          <a:prstGeom prst="downArrow">
            <a:avLst>
              <a:gd name="adj1" fmla="val 50000"/>
              <a:gd name="adj2" fmla="val 34091"/>
            </a:avLst>
          </a:prstGeom>
          <a:solidFill>
            <a:schemeClr val="accent1"/>
          </a:solidFill>
          <a:ln w="12700">
            <a:solidFill>
              <a:schemeClr val="tx1"/>
            </a:solidFill>
            <a:miter lim="800000"/>
            <a:headEnd/>
            <a:tailEnd/>
          </a:ln>
          <a:effectLst/>
        </p:spPr>
        <p:txBody>
          <a:bodyPr wrap="none" anchor="ctr"/>
          <a:lstStyle/>
          <a:p>
            <a:pPr algn="ctr">
              <a:defRPr/>
            </a:pPr>
            <a:r>
              <a:rPr lang="en-US" sz="2000" b="1">
                <a:solidFill>
                  <a:schemeClr val="bg1"/>
                </a:solidFill>
                <a:effectLst>
                  <a:outerShdw blurRad="38100" dist="38100" dir="2700000" algn="tl">
                    <a:srgbClr val="000000"/>
                  </a:outerShdw>
                </a:effectLst>
              </a:rPr>
              <a:t>SVR</a:t>
            </a:r>
            <a:endParaRPr lang="en-US">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animEffect transition="in" filter="wipe(up)">
                                      <p:cBhvr>
                                        <p:cTn id="7" dur="500"/>
                                        <p:tgtEl>
                                          <p:spTgt spid="94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Cardiology\Images\TOF2.TIF">
            <a:extLst>
              <a:ext uri="{FF2B5EF4-FFF2-40B4-BE49-F238E27FC236}">
                <a16:creationId xmlns:a16="http://schemas.microsoft.com/office/drawing/2014/main" id="{3BC8C9AC-80EF-4806-9D20-0BDEB10FD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76200"/>
            <a:ext cx="5961063"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2">
            <a:extLst>
              <a:ext uri="{FF2B5EF4-FFF2-40B4-BE49-F238E27FC236}">
                <a16:creationId xmlns:a16="http://schemas.microsoft.com/office/drawing/2014/main" id="{251AF74C-C972-4500-994B-D14052B28456}"/>
              </a:ext>
            </a:extLst>
          </p:cNvPr>
          <p:cNvGrpSpPr>
            <a:grpSpLocks/>
          </p:cNvGrpSpPr>
          <p:nvPr/>
        </p:nvGrpSpPr>
        <p:grpSpPr bwMode="auto">
          <a:xfrm>
            <a:off x="5895976" y="2892425"/>
            <a:ext cx="1071563" cy="2209800"/>
            <a:chOff x="2768" y="1822"/>
            <a:chExt cx="600" cy="1392"/>
          </a:xfrm>
        </p:grpSpPr>
        <p:sp>
          <p:nvSpPr>
            <p:cNvPr id="22533" name="Freeform 13">
              <a:extLst>
                <a:ext uri="{FF2B5EF4-FFF2-40B4-BE49-F238E27FC236}">
                  <a16:creationId xmlns:a16="http://schemas.microsoft.com/office/drawing/2014/main" id="{A8AF8A84-AF8F-47EA-9214-8ECD0F685295}"/>
                </a:ext>
              </a:extLst>
            </p:cNvPr>
            <p:cNvSpPr>
              <a:spLocks/>
            </p:cNvSpPr>
            <p:nvPr/>
          </p:nvSpPr>
          <p:spPr bwMode="auto">
            <a:xfrm>
              <a:off x="2768" y="1822"/>
              <a:ext cx="544" cy="1392"/>
            </a:xfrm>
            <a:custGeom>
              <a:avLst/>
              <a:gdLst>
                <a:gd name="T0" fmla="*/ 544 w 544"/>
                <a:gd name="T1" fmla="*/ 1392 h 1392"/>
                <a:gd name="T2" fmla="*/ 352 w 544"/>
                <a:gd name="T3" fmla="*/ 1248 h 1392"/>
                <a:gd name="T4" fmla="*/ 160 w 544"/>
                <a:gd name="T5" fmla="*/ 1056 h 1392"/>
                <a:gd name="T6" fmla="*/ 16 w 544"/>
                <a:gd name="T7" fmla="*/ 816 h 1392"/>
                <a:gd name="T8" fmla="*/ 64 w 544"/>
                <a:gd name="T9" fmla="*/ 432 h 1392"/>
                <a:gd name="T10" fmla="*/ 112 w 544"/>
                <a:gd name="T11" fmla="*/ 0 h 1392"/>
                <a:gd name="T12" fmla="*/ 0 60000 65536"/>
                <a:gd name="T13" fmla="*/ 0 60000 65536"/>
                <a:gd name="T14" fmla="*/ 0 60000 65536"/>
                <a:gd name="T15" fmla="*/ 0 60000 65536"/>
                <a:gd name="T16" fmla="*/ 0 60000 65536"/>
                <a:gd name="T17" fmla="*/ 0 60000 65536"/>
                <a:gd name="T18" fmla="*/ 0 w 544"/>
                <a:gd name="T19" fmla="*/ 0 h 1392"/>
                <a:gd name="T20" fmla="*/ 544 w 544"/>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544" h="1392">
                  <a:moveTo>
                    <a:pt x="544" y="1392"/>
                  </a:moveTo>
                  <a:cubicBezTo>
                    <a:pt x="480" y="1348"/>
                    <a:pt x="416" y="1304"/>
                    <a:pt x="352" y="1248"/>
                  </a:cubicBezTo>
                  <a:cubicBezTo>
                    <a:pt x="288" y="1192"/>
                    <a:pt x="216" y="1128"/>
                    <a:pt x="160" y="1056"/>
                  </a:cubicBezTo>
                  <a:cubicBezTo>
                    <a:pt x="104" y="984"/>
                    <a:pt x="32" y="920"/>
                    <a:pt x="16" y="816"/>
                  </a:cubicBezTo>
                  <a:cubicBezTo>
                    <a:pt x="0" y="712"/>
                    <a:pt x="48" y="568"/>
                    <a:pt x="64" y="432"/>
                  </a:cubicBezTo>
                  <a:cubicBezTo>
                    <a:pt x="80" y="296"/>
                    <a:pt x="104" y="80"/>
                    <a:pt x="112" y="0"/>
                  </a:cubicBezTo>
                </a:path>
              </a:pathLst>
            </a:custGeom>
            <a:noFill/>
            <a:ln w="28575">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34" name="Freeform 14">
              <a:extLst>
                <a:ext uri="{FF2B5EF4-FFF2-40B4-BE49-F238E27FC236}">
                  <a16:creationId xmlns:a16="http://schemas.microsoft.com/office/drawing/2014/main" id="{4B497262-34C0-4DBC-9B14-BA4D40425C6A}"/>
                </a:ext>
              </a:extLst>
            </p:cNvPr>
            <p:cNvSpPr>
              <a:spLocks/>
            </p:cNvSpPr>
            <p:nvPr/>
          </p:nvSpPr>
          <p:spPr bwMode="auto">
            <a:xfrm>
              <a:off x="3072" y="2254"/>
              <a:ext cx="296" cy="960"/>
            </a:xfrm>
            <a:custGeom>
              <a:avLst/>
              <a:gdLst>
                <a:gd name="T0" fmla="*/ 240 w 296"/>
                <a:gd name="T1" fmla="*/ 960 h 960"/>
                <a:gd name="T2" fmla="*/ 144 w 296"/>
                <a:gd name="T3" fmla="*/ 816 h 960"/>
                <a:gd name="T4" fmla="*/ 192 w 296"/>
                <a:gd name="T5" fmla="*/ 672 h 960"/>
                <a:gd name="T6" fmla="*/ 288 w 296"/>
                <a:gd name="T7" fmla="*/ 432 h 960"/>
                <a:gd name="T8" fmla="*/ 240 w 296"/>
                <a:gd name="T9" fmla="*/ 240 h 960"/>
                <a:gd name="T10" fmla="*/ 0 w 296"/>
                <a:gd name="T11" fmla="*/ 0 h 960"/>
                <a:gd name="T12" fmla="*/ 0 60000 65536"/>
                <a:gd name="T13" fmla="*/ 0 60000 65536"/>
                <a:gd name="T14" fmla="*/ 0 60000 65536"/>
                <a:gd name="T15" fmla="*/ 0 60000 65536"/>
                <a:gd name="T16" fmla="*/ 0 60000 65536"/>
                <a:gd name="T17" fmla="*/ 0 60000 65536"/>
                <a:gd name="T18" fmla="*/ 0 w 296"/>
                <a:gd name="T19" fmla="*/ 0 h 960"/>
                <a:gd name="T20" fmla="*/ 296 w 296"/>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296" h="960">
                  <a:moveTo>
                    <a:pt x="240" y="960"/>
                  </a:moveTo>
                  <a:cubicBezTo>
                    <a:pt x="196" y="912"/>
                    <a:pt x="152" y="864"/>
                    <a:pt x="144" y="816"/>
                  </a:cubicBezTo>
                  <a:cubicBezTo>
                    <a:pt x="136" y="768"/>
                    <a:pt x="168" y="736"/>
                    <a:pt x="192" y="672"/>
                  </a:cubicBezTo>
                  <a:cubicBezTo>
                    <a:pt x="216" y="608"/>
                    <a:pt x="280" y="504"/>
                    <a:pt x="288" y="432"/>
                  </a:cubicBezTo>
                  <a:cubicBezTo>
                    <a:pt x="296" y="360"/>
                    <a:pt x="288" y="312"/>
                    <a:pt x="240" y="240"/>
                  </a:cubicBezTo>
                  <a:cubicBezTo>
                    <a:pt x="192" y="168"/>
                    <a:pt x="96" y="84"/>
                    <a:pt x="0" y="0"/>
                  </a:cubicBezTo>
                </a:path>
              </a:pathLst>
            </a:custGeom>
            <a:noFill/>
            <a:ln w="76200">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93204" name="AutoShape 20">
            <a:extLst>
              <a:ext uri="{FF2B5EF4-FFF2-40B4-BE49-F238E27FC236}">
                <a16:creationId xmlns:a16="http://schemas.microsoft.com/office/drawing/2014/main" id="{A4BAE415-45B6-43A8-B193-9ADD2EF14CC9}"/>
              </a:ext>
            </a:extLst>
          </p:cNvPr>
          <p:cNvSpPr>
            <a:spLocks noChangeArrowheads="1"/>
          </p:cNvSpPr>
          <p:nvPr/>
        </p:nvSpPr>
        <p:spPr bwMode="auto">
          <a:xfrm>
            <a:off x="5324476" y="1600200"/>
            <a:ext cx="1457325" cy="1143000"/>
          </a:xfrm>
          <a:prstGeom prst="upArrow">
            <a:avLst>
              <a:gd name="adj1" fmla="val 50000"/>
              <a:gd name="adj2" fmla="val 25000"/>
            </a:avLst>
          </a:prstGeom>
          <a:solidFill>
            <a:srgbClr val="6699FF"/>
          </a:solidFill>
          <a:ln w="12700">
            <a:solidFill>
              <a:schemeClr val="tx1"/>
            </a:solidFill>
            <a:miter lim="800000"/>
            <a:headEnd/>
            <a:tailEnd/>
          </a:ln>
          <a:effectLst/>
        </p:spPr>
        <p:txBody>
          <a:bodyPr wrap="none" anchor="ctr"/>
          <a:lstStyle/>
          <a:p>
            <a:pPr algn="ctr">
              <a:defRPr/>
            </a:pPr>
            <a:r>
              <a:rPr lang="en-US" b="1">
                <a:solidFill>
                  <a:schemeClr val="bg1"/>
                </a:solidFill>
                <a:effectLst>
                  <a:outerShdw blurRad="38100" dist="38100" dir="2700000" algn="tl">
                    <a:srgbClr val="000000"/>
                  </a:outerShdw>
                </a:effectLst>
              </a:rPr>
              <a:t>PVR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204"/>
                                        </p:tgtEl>
                                        <p:attrNameLst>
                                          <p:attrName>style.visibility</p:attrName>
                                        </p:attrNameLst>
                                      </p:cBhvr>
                                      <p:to>
                                        <p:strVal val="visible"/>
                                      </p:to>
                                    </p:set>
                                    <p:animEffect transition="in" filter="wipe(down)">
                                      <p:cBhvr>
                                        <p:cTn id="7" dur="500"/>
                                        <p:tgtEl>
                                          <p:spTgt spid="93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8ECF88-F578-407E-8C9C-10AC7BA61E31}"/>
              </a:ext>
            </a:extLst>
          </p:cNvPr>
          <p:cNvSpPr>
            <a:spLocks noGrp="1" noChangeArrowheads="1"/>
          </p:cNvSpPr>
          <p:nvPr>
            <p:ph type="title"/>
          </p:nvPr>
        </p:nvSpPr>
        <p:spPr>
          <a:xfrm>
            <a:off x="1724025" y="152400"/>
            <a:ext cx="8743950" cy="776288"/>
          </a:xfrm>
        </p:spPr>
        <p:txBody>
          <a:bodyPr/>
          <a:lstStyle/>
          <a:p>
            <a:pPr eaLnBrk="1" hangingPunct="1"/>
            <a:r>
              <a:rPr lang="en-US" altLang="en-US" b="1">
                <a:latin typeface="Calibri" panose="020F0502020204030204" pitchFamily="34" charset="0"/>
                <a:ea typeface="MS PGothic" panose="020B0600070205080204" pitchFamily="34" charset="-128"/>
              </a:rPr>
              <a:t>Treatment of Tet Spell</a:t>
            </a:r>
            <a:endParaRPr lang="en-CA" altLang="en-US" b="1">
              <a:latin typeface="Calibri" panose="020F0502020204030204" pitchFamily="34" charset="0"/>
              <a:ea typeface="MS PGothic" panose="020B0600070205080204" pitchFamily="34" charset="-128"/>
            </a:endParaRPr>
          </a:p>
        </p:txBody>
      </p:sp>
      <p:sp>
        <p:nvSpPr>
          <p:cNvPr id="427011" name="Rectangle 3">
            <a:extLst>
              <a:ext uri="{FF2B5EF4-FFF2-40B4-BE49-F238E27FC236}">
                <a16:creationId xmlns:a16="http://schemas.microsoft.com/office/drawing/2014/main" id="{BEA7C0CF-AE39-4C61-9513-6B5ECFE37016}"/>
              </a:ext>
            </a:extLst>
          </p:cNvPr>
          <p:cNvSpPr>
            <a:spLocks noGrp="1" noChangeArrowheads="1"/>
          </p:cNvSpPr>
          <p:nvPr>
            <p:ph type="body" idx="1"/>
          </p:nvPr>
        </p:nvSpPr>
        <p:spPr>
          <a:xfrm>
            <a:off x="568960" y="1371600"/>
            <a:ext cx="10670539" cy="4114800"/>
          </a:xfrm>
        </p:spPr>
        <p:txBody>
          <a:bodyPr>
            <a:normAutofit fontScale="92500" lnSpcReduction="20000"/>
          </a:bodyPr>
          <a:lstStyle/>
          <a:p>
            <a:pPr eaLnBrk="1" hangingPunct="1">
              <a:lnSpc>
                <a:spcPct val="90000"/>
              </a:lnSpc>
              <a:defRPr/>
            </a:pPr>
            <a:r>
              <a:rPr lang="en-CA" sz="2400" dirty="0">
                <a:latin typeface="Calibri" pitchFamily="34" charset="0"/>
                <a:ea typeface="ＭＳ Ｐゴシック" charset="-128"/>
              </a:rPr>
              <a:t>Quiet, calm environment</a:t>
            </a:r>
          </a:p>
          <a:p>
            <a:pPr eaLnBrk="1" hangingPunct="1">
              <a:lnSpc>
                <a:spcPct val="90000"/>
              </a:lnSpc>
              <a:defRPr/>
            </a:pPr>
            <a:r>
              <a:rPr lang="en-CA" sz="2400" dirty="0">
                <a:latin typeface="Calibri" pitchFamily="34" charset="0"/>
                <a:ea typeface="ＭＳ Ｐゴシック" charset="-128"/>
              </a:rPr>
              <a:t>Knee-chest or squatting position </a:t>
            </a:r>
          </a:p>
          <a:p>
            <a:pPr lvl="1" eaLnBrk="1" hangingPunct="1">
              <a:lnSpc>
                <a:spcPct val="90000"/>
              </a:lnSpc>
              <a:buFontTx/>
              <a:buChar char="•"/>
              <a:defRPr/>
            </a:pPr>
            <a:r>
              <a:rPr lang="en-CA" dirty="0">
                <a:latin typeface="Calibri" pitchFamily="34" charset="0"/>
                <a:ea typeface="ＭＳ Ｐゴシック" charset="-128"/>
              </a:rPr>
              <a:t>increases </a:t>
            </a:r>
            <a:r>
              <a:rPr lang="en-CA" dirty="0" err="1">
                <a:latin typeface="Calibri" pitchFamily="34" charset="0"/>
                <a:ea typeface="ＭＳ Ｐゴシック" charset="-128"/>
              </a:rPr>
              <a:t>afterload</a:t>
            </a:r>
            <a:r>
              <a:rPr lang="en-CA" dirty="0">
                <a:latin typeface="Calibri" pitchFamily="34" charset="0"/>
                <a:ea typeface="ＭＳ Ｐゴシック" charset="-128"/>
              </a:rPr>
              <a:t> thus increasing systemic resistance</a:t>
            </a:r>
          </a:p>
          <a:p>
            <a:pPr eaLnBrk="1" hangingPunct="1">
              <a:lnSpc>
                <a:spcPct val="90000"/>
              </a:lnSpc>
              <a:defRPr/>
            </a:pPr>
            <a:r>
              <a:rPr lang="en-CA" sz="2400" b="1" dirty="0">
                <a:latin typeface="Calibri" pitchFamily="34" charset="0"/>
                <a:ea typeface="ＭＳ Ｐゴシック" charset="-128"/>
              </a:rPr>
              <a:t>Oxygen</a:t>
            </a:r>
          </a:p>
          <a:p>
            <a:pPr eaLnBrk="1" hangingPunct="1">
              <a:lnSpc>
                <a:spcPct val="90000"/>
              </a:lnSpc>
              <a:defRPr/>
            </a:pPr>
            <a:r>
              <a:rPr lang="en-CA" sz="2400" b="1" dirty="0">
                <a:latin typeface="Calibri" pitchFamily="34" charset="0"/>
                <a:ea typeface="ＭＳ Ｐゴシック" charset="-128"/>
              </a:rPr>
              <a:t>Morphine</a:t>
            </a:r>
            <a:r>
              <a:rPr lang="en-CA" sz="2400" dirty="0">
                <a:latin typeface="Calibri" pitchFamily="34" charset="0"/>
                <a:ea typeface="ＭＳ Ｐゴシック" charset="-128"/>
              </a:rPr>
              <a:t> </a:t>
            </a:r>
          </a:p>
          <a:p>
            <a:pPr lvl="1" eaLnBrk="1" hangingPunct="1">
              <a:lnSpc>
                <a:spcPct val="90000"/>
              </a:lnSpc>
              <a:buFontTx/>
              <a:buChar char="•"/>
              <a:defRPr/>
            </a:pPr>
            <a:r>
              <a:rPr lang="en-CA" dirty="0">
                <a:latin typeface="Calibri" pitchFamily="34" charset="0"/>
                <a:ea typeface="ＭＳ Ｐゴシック" charset="-128"/>
              </a:rPr>
              <a:t>to reduce spasm and/or sympathetic stimulation </a:t>
            </a:r>
          </a:p>
          <a:p>
            <a:pPr eaLnBrk="1" hangingPunct="1">
              <a:lnSpc>
                <a:spcPct val="90000"/>
              </a:lnSpc>
              <a:defRPr/>
            </a:pPr>
            <a:r>
              <a:rPr lang="en-CA" sz="2400" b="1" dirty="0" err="1">
                <a:latin typeface="Calibri" pitchFamily="34" charset="0"/>
                <a:ea typeface="ＭＳ Ｐゴシック" charset="-128"/>
              </a:rPr>
              <a:t>Phenylephrine</a:t>
            </a:r>
            <a:r>
              <a:rPr lang="en-CA" sz="2400" b="1" dirty="0">
                <a:latin typeface="Calibri" pitchFamily="34" charset="0"/>
                <a:ea typeface="ＭＳ Ｐゴシック" charset="-128"/>
              </a:rPr>
              <a:t> </a:t>
            </a:r>
            <a:endParaRPr lang="en-CA" sz="2400" dirty="0">
              <a:latin typeface="Calibri" pitchFamily="34" charset="0"/>
              <a:ea typeface="ＭＳ Ｐゴシック" charset="-128"/>
            </a:endParaRPr>
          </a:p>
          <a:p>
            <a:pPr lvl="1" eaLnBrk="1" hangingPunct="1">
              <a:lnSpc>
                <a:spcPct val="90000"/>
              </a:lnSpc>
              <a:buFontTx/>
              <a:buChar char="•"/>
              <a:defRPr/>
            </a:pPr>
            <a:r>
              <a:rPr lang="en-CA" dirty="0">
                <a:latin typeface="Calibri" pitchFamily="34" charset="0"/>
                <a:ea typeface="ＭＳ Ｐゴシック" charset="-128"/>
              </a:rPr>
              <a:t>increases </a:t>
            </a:r>
            <a:r>
              <a:rPr lang="en-CA" dirty="0" err="1">
                <a:latin typeface="Calibri" pitchFamily="34" charset="0"/>
                <a:ea typeface="ＭＳ Ｐゴシック" charset="-128"/>
              </a:rPr>
              <a:t>afterload</a:t>
            </a:r>
            <a:r>
              <a:rPr lang="en-CA" dirty="0">
                <a:latin typeface="Calibri" pitchFamily="34" charset="0"/>
                <a:ea typeface="ＭＳ Ｐゴシック" charset="-128"/>
              </a:rPr>
              <a:t> by promoting systemic vasoconstriction</a:t>
            </a:r>
          </a:p>
          <a:p>
            <a:pPr eaLnBrk="1" hangingPunct="1">
              <a:lnSpc>
                <a:spcPct val="90000"/>
              </a:lnSpc>
              <a:defRPr/>
            </a:pPr>
            <a:r>
              <a:rPr lang="en-CA" sz="2400" b="1" dirty="0">
                <a:latin typeface="Calibri" pitchFamily="34" charset="0"/>
                <a:ea typeface="ＭＳ Ｐゴシック" charset="-128"/>
              </a:rPr>
              <a:t>Crystalloids</a:t>
            </a:r>
            <a:endParaRPr lang="en-CA" sz="2400" dirty="0">
              <a:latin typeface="Calibri" pitchFamily="34" charset="0"/>
              <a:ea typeface="ＭＳ Ｐゴシック" charset="-128"/>
            </a:endParaRPr>
          </a:p>
          <a:p>
            <a:pPr lvl="1" eaLnBrk="1" hangingPunct="1">
              <a:lnSpc>
                <a:spcPct val="90000"/>
              </a:lnSpc>
              <a:buFontTx/>
              <a:buChar char="•"/>
              <a:defRPr/>
            </a:pPr>
            <a:r>
              <a:rPr lang="en-CA" dirty="0">
                <a:latin typeface="Calibri" pitchFamily="34" charset="0"/>
                <a:ea typeface="ＭＳ Ｐゴシック" charset="-128"/>
              </a:rPr>
              <a:t>consider small volume challenge (5-10 cc/kg) to increase preload and SVR</a:t>
            </a:r>
          </a:p>
          <a:p>
            <a:pPr eaLnBrk="1" hangingPunct="1">
              <a:lnSpc>
                <a:spcPct val="90000"/>
              </a:lnSpc>
              <a:defRPr/>
            </a:pPr>
            <a:r>
              <a:rPr lang="en-CA" b="1" dirty="0">
                <a:solidFill>
                  <a:srgbClr val="0080FF"/>
                </a:solidFill>
                <a:effectLst>
                  <a:outerShdw blurRad="38100" dist="38100" dir="2700000" algn="tl">
                    <a:srgbClr val="C0C0C0"/>
                  </a:outerShdw>
                </a:effectLst>
                <a:latin typeface="Calibri" pitchFamily="34" charset="0"/>
                <a:ea typeface="ＭＳ Ｐゴシック" charset="-128"/>
              </a:rPr>
              <a:t>NaHCO3 </a:t>
            </a:r>
          </a:p>
          <a:p>
            <a:pPr lvl="1" eaLnBrk="1" hangingPunct="1">
              <a:lnSpc>
                <a:spcPct val="90000"/>
              </a:lnSpc>
              <a:buFontTx/>
              <a:buChar char="•"/>
              <a:defRPr/>
            </a:pPr>
            <a:r>
              <a:rPr lang="en-CA" sz="2000" b="1" dirty="0">
                <a:solidFill>
                  <a:srgbClr val="0080FF"/>
                </a:solidFill>
                <a:effectLst>
                  <a:outerShdw blurRad="38100" dist="38100" dir="2700000" algn="tl">
                    <a:srgbClr val="C0C0C0"/>
                  </a:outerShdw>
                </a:effectLst>
                <a:latin typeface="Calibri" pitchFamily="34" charset="0"/>
                <a:ea typeface="ＭＳ Ｐゴシック" charset="-128"/>
              </a:rPr>
              <a:t>to treat acidosis</a:t>
            </a:r>
            <a:endParaRPr lang="en-CA" sz="2000" dirty="0">
              <a:solidFill>
                <a:schemeClr val="accent2"/>
              </a:solidFill>
              <a:latin typeface="Calibri" pitchFamily="34" charset="0"/>
              <a:ea typeface="ＭＳ Ｐゴシック" charset="-128"/>
            </a:endParaRPr>
          </a:p>
        </p:txBody>
      </p:sp>
      <p:sp>
        <p:nvSpPr>
          <p:cNvPr id="427012" name="Text Box 4">
            <a:extLst>
              <a:ext uri="{FF2B5EF4-FFF2-40B4-BE49-F238E27FC236}">
                <a16:creationId xmlns:a16="http://schemas.microsoft.com/office/drawing/2014/main" id="{5D2D671A-E9B4-44B5-BAA2-1160B828D3B0}"/>
              </a:ext>
            </a:extLst>
          </p:cNvPr>
          <p:cNvSpPr txBox="1">
            <a:spLocks noChangeArrowheads="1"/>
          </p:cNvSpPr>
          <p:nvPr/>
        </p:nvSpPr>
        <p:spPr bwMode="auto">
          <a:xfrm>
            <a:off x="7310438" y="5143500"/>
            <a:ext cx="3929062" cy="369332"/>
          </a:xfrm>
          <a:prstGeom prst="rect">
            <a:avLst/>
          </a:prstGeom>
          <a:solidFill>
            <a:srgbClr val="FF0000"/>
          </a:solidFill>
          <a:ln w="38100">
            <a:solidFill>
              <a:srgbClr val="000080"/>
            </a:solidFill>
            <a:miter lim="800000"/>
            <a:headEnd/>
            <a:tailEnd/>
          </a:ln>
          <a:effectLst/>
        </p:spPr>
        <p:txBody>
          <a:bodyPr>
            <a:spAutoFit/>
          </a:bodyPr>
          <a:lstStyle/>
          <a:p>
            <a:pPr algn="ctr">
              <a:defRPr/>
            </a:pPr>
            <a:r>
              <a:rPr lang="en-US" b="1" dirty="0">
                <a:solidFill>
                  <a:schemeClr val="bg1"/>
                </a:solidFill>
                <a:effectLst>
                  <a:outerShdw blurRad="38100" dist="38100" dir="2700000" algn="tl">
                    <a:srgbClr val="000000"/>
                  </a:outerShdw>
                </a:effectLst>
                <a:latin typeface="Calibri"/>
                <a:cs typeface="Calibri"/>
              </a:rPr>
              <a:t>Oxygenate to target saturation levels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567A8D-427E-4FC4-B406-855B0984D0EF}"/>
              </a:ext>
            </a:extLst>
          </p:cNvPr>
          <p:cNvSpPr>
            <a:spLocks noGrp="1"/>
          </p:cNvSpPr>
          <p:nvPr>
            <p:ph type="title"/>
          </p:nvPr>
        </p:nvSpPr>
        <p:spPr/>
        <p:txBody>
          <a:bodyPr/>
          <a:lstStyle/>
          <a:p>
            <a:endParaRPr lang="ar-SA" altLang="en-US"/>
          </a:p>
        </p:txBody>
      </p:sp>
      <p:pic>
        <p:nvPicPr>
          <p:cNvPr id="24579" name="Picture 5" descr="AAEPJHT0">
            <a:extLst>
              <a:ext uri="{FF2B5EF4-FFF2-40B4-BE49-F238E27FC236}">
                <a16:creationId xmlns:a16="http://schemas.microsoft.com/office/drawing/2014/main" id="{AD1145A2-168D-4A57-9E2A-5D9E161B44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5563" y="1071564"/>
            <a:ext cx="7072312" cy="4714875"/>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3C7C6BD-90BC-46D5-9C51-58FE8CCE5CA3}"/>
              </a:ext>
            </a:extLst>
          </p:cNvPr>
          <p:cNvSpPr>
            <a:spLocks noGrp="1"/>
          </p:cNvSpPr>
          <p:nvPr>
            <p:ph type="title"/>
          </p:nvPr>
        </p:nvSpPr>
        <p:spPr/>
        <p:txBody>
          <a:bodyPr/>
          <a:lstStyle/>
          <a:p>
            <a:endParaRPr lang="ar-SA" altLang="en-US"/>
          </a:p>
        </p:txBody>
      </p:sp>
      <p:pic>
        <p:nvPicPr>
          <p:cNvPr id="25603" name="Picture 5" descr="AAFAMQJ0">
            <a:extLst>
              <a:ext uri="{FF2B5EF4-FFF2-40B4-BE49-F238E27FC236}">
                <a16:creationId xmlns:a16="http://schemas.microsoft.com/office/drawing/2014/main" id="{A4EE70E1-52AC-4350-A5FA-3113F9ADEE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24250" y="0"/>
            <a:ext cx="5500688" cy="68580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F9ECE27-52E1-44BC-B5E8-F18E14D419B8}"/>
              </a:ext>
            </a:extLst>
          </p:cNvPr>
          <p:cNvSpPr>
            <a:spLocks noGrp="1" noChangeArrowheads="1"/>
          </p:cNvSpPr>
          <p:nvPr>
            <p:ph type="title"/>
          </p:nvPr>
        </p:nvSpPr>
        <p:spPr>
          <a:xfrm>
            <a:off x="1724025" y="800100"/>
            <a:ext cx="8743950" cy="762000"/>
          </a:xfrm>
        </p:spPr>
        <p:txBody>
          <a:bodyPr/>
          <a:lstStyle/>
          <a:p>
            <a:r>
              <a:rPr lang="en-US" altLang="en-US"/>
              <a:t>Squatting</a:t>
            </a:r>
          </a:p>
        </p:txBody>
      </p:sp>
      <p:sp>
        <p:nvSpPr>
          <p:cNvPr id="26627" name="Rectangle 3">
            <a:extLst>
              <a:ext uri="{FF2B5EF4-FFF2-40B4-BE49-F238E27FC236}">
                <a16:creationId xmlns:a16="http://schemas.microsoft.com/office/drawing/2014/main" id="{BBDCAB2A-A118-469C-9A99-F9519A7988FE}"/>
              </a:ext>
            </a:extLst>
          </p:cNvPr>
          <p:cNvSpPr>
            <a:spLocks noGrp="1" noChangeArrowheads="1"/>
          </p:cNvSpPr>
          <p:nvPr>
            <p:ph type="body" idx="1"/>
          </p:nvPr>
        </p:nvSpPr>
        <p:spPr/>
        <p:txBody>
          <a:bodyPr/>
          <a:lstStyle/>
          <a:p>
            <a:r>
              <a:rPr lang="en-US" altLang="en-US"/>
              <a:t>Common with unrepaired TOF</a:t>
            </a:r>
          </a:p>
          <a:p>
            <a:r>
              <a:rPr lang="en-US" altLang="en-US"/>
              <a:t>Increases oxygen saturations </a:t>
            </a:r>
          </a:p>
          <a:p>
            <a:r>
              <a:rPr lang="en-US" altLang="en-US"/>
              <a:t>Angulation and kinking of femoral arteries with increased SVR, decreasing the R-&gt;L shunt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9F40F22-EA69-439A-8C3C-7B623AA73574}"/>
              </a:ext>
            </a:extLst>
          </p:cNvPr>
          <p:cNvSpPr>
            <a:spLocks noChangeArrowheads="1"/>
          </p:cNvSpPr>
          <p:nvPr/>
        </p:nvSpPr>
        <p:spPr bwMode="auto">
          <a:xfrm>
            <a:off x="5924550" y="2438400"/>
            <a:ext cx="17145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Tachycardia</a:t>
            </a:r>
          </a:p>
        </p:txBody>
      </p:sp>
      <p:sp>
        <p:nvSpPr>
          <p:cNvPr id="27651" name="Rectangle 3">
            <a:extLst>
              <a:ext uri="{FF2B5EF4-FFF2-40B4-BE49-F238E27FC236}">
                <a16:creationId xmlns:a16="http://schemas.microsoft.com/office/drawing/2014/main" id="{9B952A88-94EA-4F89-A163-397F6CF1E01C}"/>
              </a:ext>
            </a:extLst>
          </p:cNvPr>
          <p:cNvSpPr>
            <a:spLocks noChangeArrowheads="1"/>
          </p:cNvSpPr>
          <p:nvPr/>
        </p:nvSpPr>
        <p:spPr bwMode="auto">
          <a:xfrm>
            <a:off x="8153401" y="3505200"/>
            <a:ext cx="1800225" cy="6858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Impaired RV</a:t>
            </a:r>
          </a:p>
          <a:p>
            <a:pPr algn="ctr"/>
            <a:r>
              <a:rPr lang="en-US" altLang="en-US" sz="2000">
                <a:latin typeface="Arial" panose="020B0604020202020204" pitchFamily="34" charset="0"/>
                <a:cs typeface="Arial" panose="020B0604020202020204" pitchFamily="34" charset="0"/>
              </a:rPr>
              <a:t> filling</a:t>
            </a:r>
            <a:endParaRPr lang="en-US" altLang="en-US">
              <a:latin typeface="Arial" panose="020B0604020202020204" pitchFamily="34" charset="0"/>
              <a:cs typeface="Arial" panose="020B0604020202020204" pitchFamily="34" charset="0"/>
            </a:endParaRPr>
          </a:p>
        </p:txBody>
      </p:sp>
      <p:sp>
        <p:nvSpPr>
          <p:cNvPr id="27652" name="Rectangle 4">
            <a:extLst>
              <a:ext uri="{FF2B5EF4-FFF2-40B4-BE49-F238E27FC236}">
                <a16:creationId xmlns:a16="http://schemas.microsoft.com/office/drawing/2014/main" id="{F77E1D2B-12B0-4615-9ACA-93937ABE0F1C}"/>
              </a:ext>
            </a:extLst>
          </p:cNvPr>
          <p:cNvSpPr>
            <a:spLocks noChangeArrowheads="1"/>
          </p:cNvSpPr>
          <p:nvPr/>
        </p:nvSpPr>
        <p:spPr bwMode="auto">
          <a:xfrm>
            <a:off x="6353176" y="5029200"/>
            <a:ext cx="1457325"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sym typeface="Wingdings" panose="05000000000000000000" pitchFamily="2" charset="2"/>
              </a:rPr>
              <a:t></a:t>
            </a:r>
            <a:r>
              <a:rPr lang="en-US" altLang="en-US" sz="2000">
                <a:latin typeface="Arial" panose="020B0604020202020204" pitchFamily="34" charset="0"/>
                <a:cs typeface="Arial" panose="020B0604020202020204" pitchFamily="34" charset="0"/>
              </a:rPr>
              <a:t>RVOT </a:t>
            </a:r>
          </a:p>
          <a:p>
            <a:pPr algn="ctr"/>
            <a:r>
              <a:rPr lang="en-US" altLang="en-US" sz="2000">
                <a:latin typeface="Arial" panose="020B0604020202020204" pitchFamily="34" charset="0"/>
                <a:cs typeface="Arial" panose="020B0604020202020204" pitchFamily="34" charset="0"/>
              </a:rPr>
              <a:t>obstruction</a:t>
            </a:r>
          </a:p>
        </p:txBody>
      </p:sp>
      <p:sp>
        <p:nvSpPr>
          <p:cNvPr id="27653" name="Rectangle 5">
            <a:extLst>
              <a:ext uri="{FF2B5EF4-FFF2-40B4-BE49-F238E27FC236}">
                <a16:creationId xmlns:a16="http://schemas.microsoft.com/office/drawing/2014/main" id="{0C31546B-7796-433A-AAFA-F6680B654391}"/>
              </a:ext>
            </a:extLst>
          </p:cNvPr>
          <p:cNvSpPr>
            <a:spLocks noChangeArrowheads="1"/>
          </p:cNvSpPr>
          <p:nvPr/>
        </p:nvSpPr>
        <p:spPr bwMode="auto">
          <a:xfrm>
            <a:off x="3695701" y="5029200"/>
            <a:ext cx="1628775"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sym typeface="Wingdings" panose="05000000000000000000" pitchFamily="2" charset="2"/>
              </a:rPr>
              <a:t>Rt Lt </a:t>
            </a:r>
          </a:p>
          <a:p>
            <a:pPr algn="ctr"/>
            <a:r>
              <a:rPr lang="en-US" altLang="en-US" sz="2000">
                <a:latin typeface="Arial" panose="020B0604020202020204" pitchFamily="34" charset="0"/>
                <a:cs typeface="Arial" panose="020B0604020202020204" pitchFamily="34" charset="0"/>
                <a:sym typeface="Wingdings" panose="05000000000000000000" pitchFamily="2" charset="2"/>
              </a:rPr>
              <a:t>shunt</a:t>
            </a:r>
          </a:p>
        </p:txBody>
      </p:sp>
      <p:sp>
        <p:nvSpPr>
          <p:cNvPr id="27654" name="Rectangle 6">
            <a:extLst>
              <a:ext uri="{FF2B5EF4-FFF2-40B4-BE49-F238E27FC236}">
                <a16:creationId xmlns:a16="http://schemas.microsoft.com/office/drawing/2014/main" id="{D79D18F5-5F73-4678-A1EA-6A9A38A15020}"/>
              </a:ext>
            </a:extLst>
          </p:cNvPr>
          <p:cNvSpPr>
            <a:spLocks noChangeArrowheads="1"/>
          </p:cNvSpPr>
          <p:nvPr/>
        </p:nvSpPr>
        <p:spPr bwMode="auto">
          <a:xfrm>
            <a:off x="3609975" y="2438400"/>
            <a:ext cx="154305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sym typeface="Wingdings" panose="05000000000000000000" pitchFamily="2" charset="2"/>
              </a:rPr>
              <a:t></a:t>
            </a:r>
            <a:r>
              <a:rPr lang="en-US" altLang="en-US" sz="2000">
                <a:latin typeface="Arial" panose="020B0604020202020204" pitchFamily="34" charset="0"/>
                <a:cs typeface="Arial" panose="020B0604020202020204" pitchFamily="34" charset="0"/>
              </a:rPr>
              <a:t> Agitation</a:t>
            </a:r>
          </a:p>
        </p:txBody>
      </p:sp>
      <p:sp>
        <p:nvSpPr>
          <p:cNvPr id="27655" name="Oval 7">
            <a:extLst>
              <a:ext uri="{FF2B5EF4-FFF2-40B4-BE49-F238E27FC236}">
                <a16:creationId xmlns:a16="http://schemas.microsoft.com/office/drawing/2014/main" id="{8B1631A5-85A6-4F9B-9C48-852AC0BE6842}"/>
              </a:ext>
            </a:extLst>
          </p:cNvPr>
          <p:cNvSpPr>
            <a:spLocks noChangeArrowheads="1"/>
          </p:cNvSpPr>
          <p:nvPr/>
        </p:nvSpPr>
        <p:spPr bwMode="auto">
          <a:xfrm>
            <a:off x="5667375" y="1371600"/>
            <a:ext cx="2228850" cy="533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Hypovolemia</a:t>
            </a:r>
          </a:p>
        </p:txBody>
      </p:sp>
      <p:sp>
        <p:nvSpPr>
          <p:cNvPr id="27656" name="Oval 8">
            <a:extLst>
              <a:ext uri="{FF2B5EF4-FFF2-40B4-BE49-F238E27FC236}">
                <a16:creationId xmlns:a16="http://schemas.microsoft.com/office/drawing/2014/main" id="{FDAB0B3C-D98E-41E4-9D27-690720CAA659}"/>
              </a:ext>
            </a:extLst>
          </p:cNvPr>
          <p:cNvSpPr>
            <a:spLocks noChangeArrowheads="1"/>
          </p:cNvSpPr>
          <p:nvPr/>
        </p:nvSpPr>
        <p:spPr bwMode="auto">
          <a:xfrm>
            <a:off x="8496300" y="5943600"/>
            <a:ext cx="17145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sym typeface="Wingdings" panose="05000000000000000000" pitchFamily="2" charset="2"/>
              </a:rPr>
              <a:t></a:t>
            </a:r>
            <a:r>
              <a:rPr lang="en-US" altLang="en-US" sz="2000">
                <a:latin typeface="Arial" panose="020B0604020202020204" pitchFamily="34" charset="0"/>
                <a:cs typeface="Arial" panose="020B0604020202020204" pitchFamily="34" charset="0"/>
              </a:rPr>
              <a:t> Age</a:t>
            </a:r>
          </a:p>
        </p:txBody>
      </p:sp>
      <p:sp>
        <p:nvSpPr>
          <p:cNvPr id="27657" name="Oval 9">
            <a:extLst>
              <a:ext uri="{FF2B5EF4-FFF2-40B4-BE49-F238E27FC236}">
                <a16:creationId xmlns:a16="http://schemas.microsoft.com/office/drawing/2014/main" id="{93A7BDA1-B088-42A5-97DF-C63481EEC4F8}"/>
              </a:ext>
            </a:extLst>
          </p:cNvPr>
          <p:cNvSpPr>
            <a:spLocks noChangeArrowheads="1"/>
          </p:cNvSpPr>
          <p:nvPr/>
        </p:nvSpPr>
        <p:spPr bwMode="auto">
          <a:xfrm>
            <a:off x="1724025" y="5943600"/>
            <a:ext cx="1714500"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sym typeface="Wingdings" panose="05000000000000000000" pitchFamily="2" charset="2"/>
              </a:rPr>
              <a:t></a:t>
            </a:r>
            <a:r>
              <a:rPr lang="en-US" altLang="en-US" sz="2000">
                <a:latin typeface="Arial" panose="020B0604020202020204" pitchFamily="34" charset="0"/>
                <a:cs typeface="Arial" panose="020B0604020202020204" pitchFamily="34" charset="0"/>
              </a:rPr>
              <a:t> PVR</a:t>
            </a:r>
          </a:p>
        </p:txBody>
      </p:sp>
      <p:cxnSp>
        <p:nvCxnSpPr>
          <p:cNvPr id="27658" name="AutoShape 10">
            <a:extLst>
              <a:ext uri="{FF2B5EF4-FFF2-40B4-BE49-F238E27FC236}">
                <a16:creationId xmlns:a16="http://schemas.microsoft.com/office/drawing/2014/main" id="{B8FA0CBF-B66B-4160-AB12-48B56F59BA32}"/>
              </a:ext>
            </a:extLst>
          </p:cNvPr>
          <p:cNvCxnSpPr>
            <a:cxnSpLocks noChangeShapeType="1"/>
            <a:stCxn id="27650" idx="3"/>
            <a:endCxn id="27651" idx="0"/>
          </p:cNvCxnSpPr>
          <p:nvPr/>
        </p:nvCxnSpPr>
        <p:spPr bwMode="auto">
          <a:xfrm>
            <a:off x="7639051" y="2667000"/>
            <a:ext cx="1414463" cy="838200"/>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59" name="AutoShape 11">
            <a:extLst>
              <a:ext uri="{FF2B5EF4-FFF2-40B4-BE49-F238E27FC236}">
                <a16:creationId xmlns:a16="http://schemas.microsoft.com/office/drawing/2014/main" id="{E59FDDE7-E0CA-41E5-8E05-2319BB22FC78}"/>
              </a:ext>
            </a:extLst>
          </p:cNvPr>
          <p:cNvCxnSpPr>
            <a:cxnSpLocks noChangeShapeType="1"/>
            <a:stCxn id="27651" idx="2"/>
            <a:endCxn id="27652" idx="3"/>
          </p:cNvCxnSpPr>
          <p:nvPr/>
        </p:nvCxnSpPr>
        <p:spPr bwMode="auto">
          <a:xfrm rot="5400000">
            <a:off x="7860507" y="4140994"/>
            <a:ext cx="1143000" cy="1243013"/>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0" name="AutoShape 12">
            <a:extLst>
              <a:ext uri="{FF2B5EF4-FFF2-40B4-BE49-F238E27FC236}">
                <a16:creationId xmlns:a16="http://schemas.microsoft.com/office/drawing/2014/main" id="{17FD3C71-4CF8-467D-B5CE-233426762C44}"/>
              </a:ext>
            </a:extLst>
          </p:cNvPr>
          <p:cNvCxnSpPr>
            <a:cxnSpLocks noChangeShapeType="1"/>
            <a:stCxn id="27652" idx="1"/>
            <a:endCxn id="27653" idx="3"/>
          </p:cNvCxnSpPr>
          <p:nvPr/>
        </p:nvCxnSpPr>
        <p:spPr bwMode="auto">
          <a:xfrm rot="10800000">
            <a:off x="5324475" y="5334000"/>
            <a:ext cx="10287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1" name="AutoShape 13">
            <a:extLst>
              <a:ext uri="{FF2B5EF4-FFF2-40B4-BE49-F238E27FC236}">
                <a16:creationId xmlns:a16="http://schemas.microsoft.com/office/drawing/2014/main" id="{CEE719F8-1E8D-4921-A7B5-CAAC2650EC9A}"/>
              </a:ext>
            </a:extLst>
          </p:cNvPr>
          <p:cNvCxnSpPr>
            <a:cxnSpLocks noChangeShapeType="1"/>
            <a:stCxn id="27653" idx="1"/>
            <a:endCxn id="27668" idx="2"/>
          </p:cNvCxnSpPr>
          <p:nvPr/>
        </p:nvCxnSpPr>
        <p:spPr bwMode="auto">
          <a:xfrm rot="10800000">
            <a:off x="2409826" y="4267200"/>
            <a:ext cx="1285875" cy="1066800"/>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2" name="AutoShape 14">
            <a:extLst>
              <a:ext uri="{FF2B5EF4-FFF2-40B4-BE49-F238E27FC236}">
                <a16:creationId xmlns:a16="http://schemas.microsoft.com/office/drawing/2014/main" id="{F10EB53D-4FD0-47D9-A5AE-10FD00D8A0EC}"/>
              </a:ext>
            </a:extLst>
          </p:cNvPr>
          <p:cNvCxnSpPr>
            <a:cxnSpLocks noChangeShapeType="1"/>
            <a:stCxn id="27654" idx="3"/>
            <a:endCxn id="27650" idx="1"/>
          </p:cNvCxnSpPr>
          <p:nvPr/>
        </p:nvCxnSpPr>
        <p:spPr bwMode="auto">
          <a:xfrm>
            <a:off x="5153026" y="2667000"/>
            <a:ext cx="771525"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3" name="AutoShape 15">
            <a:extLst>
              <a:ext uri="{FF2B5EF4-FFF2-40B4-BE49-F238E27FC236}">
                <a16:creationId xmlns:a16="http://schemas.microsoft.com/office/drawing/2014/main" id="{013E6925-153F-4204-8622-295DF75DA1F8}"/>
              </a:ext>
            </a:extLst>
          </p:cNvPr>
          <p:cNvCxnSpPr>
            <a:cxnSpLocks noChangeShapeType="1"/>
            <a:stCxn id="27657" idx="7"/>
            <a:endCxn id="27653" idx="1"/>
          </p:cNvCxnSpPr>
          <p:nvPr/>
        </p:nvCxnSpPr>
        <p:spPr bwMode="auto">
          <a:xfrm rot="16200000">
            <a:off x="3091657" y="5428457"/>
            <a:ext cx="698500" cy="509587"/>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4" name="AutoShape 16">
            <a:extLst>
              <a:ext uri="{FF2B5EF4-FFF2-40B4-BE49-F238E27FC236}">
                <a16:creationId xmlns:a16="http://schemas.microsoft.com/office/drawing/2014/main" id="{0F0EA81E-E51A-499A-8877-73F2C006277E}"/>
              </a:ext>
            </a:extLst>
          </p:cNvPr>
          <p:cNvCxnSpPr>
            <a:cxnSpLocks noChangeShapeType="1"/>
            <a:stCxn id="27656" idx="1"/>
            <a:endCxn id="27652" idx="3"/>
          </p:cNvCxnSpPr>
          <p:nvPr/>
        </p:nvCxnSpPr>
        <p:spPr bwMode="auto">
          <a:xfrm rot="5400000" flipH="1">
            <a:off x="7930357" y="5214144"/>
            <a:ext cx="698500" cy="938213"/>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5" name="AutoShape 17">
            <a:extLst>
              <a:ext uri="{FF2B5EF4-FFF2-40B4-BE49-F238E27FC236}">
                <a16:creationId xmlns:a16="http://schemas.microsoft.com/office/drawing/2014/main" id="{0B49B59A-7A81-42ED-9D0B-3D0F6D3F6688}"/>
              </a:ext>
            </a:extLst>
          </p:cNvPr>
          <p:cNvCxnSpPr>
            <a:cxnSpLocks noChangeShapeType="1"/>
            <a:stCxn id="27655" idx="4"/>
            <a:endCxn id="27650" idx="0"/>
          </p:cNvCxnSpPr>
          <p:nvPr/>
        </p:nvCxnSpPr>
        <p:spPr bwMode="auto">
          <a:xfrm rot="5400000">
            <a:off x="6515100" y="2171700"/>
            <a:ext cx="5334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66" name="AutoShape 18">
            <a:extLst>
              <a:ext uri="{FF2B5EF4-FFF2-40B4-BE49-F238E27FC236}">
                <a16:creationId xmlns:a16="http://schemas.microsoft.com/office/drawing/2014/main" id="{AF81474B-6FEB-4B6F-A41F-23AF31C16274}"/>
              </a:ext>
            </a:extLst>
          </p:cNvPr>
          <p:cNvCxnSpPr>
            <a:cxnSpLocks noChangeShapeType="1"/>
            <a:stCxn id="27655" idx="6"/>
            <a:endCxn id="27651" idx="0"/>
          </p:cNvCxnSpPr>
          <p:nvPr/>
        </p:nvCxnSpPr>
        <p:spPr bwMode="auto">
          <a:xfrm>
            <a:off x="7896225" y="1638300"/>
            <a:ext cx="1157288" cy="1866900"/>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67" name="Text Box 19">
            <a:extLst>
              <a:ext uri="{FF2B5EF4-FFF2-40B4-BE49-F238E27FC236}">
                <a16:creationId xmlns:a16="http://schemas.microsoft.com/office/drawing/2014/main" id="{18CB4987-F43A-4231-B4BB-DE3077B72339}"/>
              </a:ext>
            </a:extLst>
          </p:cNvPr>
          <p:cNvSpPr txBox="1">
            <a:spLocks noChangeArrowheads="1"/>
          </p:cNvSpPr>
          <p:nvPr/>
        </p:nvSpPr>
        <p:spPr bwMode="auto">
          <a:xfrm>
            <a:off x="3952876" y="457200"/>
            <a:ext cx="7286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spcBef>
                <a:spcPct val="50000"/>
              </a:spcBef>
            </a:pPr>
            <a:r>
              <a:rPr lang="en-US" altLang="en-US" sz="3200">
                <a:latin typeface="Arial" panose="020B0604020202020204" pitchFamily="34" charset="0"/>
                <a:cs typeface="Arial" panose="020B0604020202020204" pitchFamily="34" charset="0"/>
              </a:rPr>
              <a:t>Hypercyanotic Spells ( TET spells)</a:t>
            </a:r>
            <a:endParaRPr lang="en-US" altLang="en-US">
              <a:latin typeface="Arial" panose="020B0604020202020204" pitchFamily="34" charset="0"/>
              <a:cs typeface="Arial" panose="020B0604020202020204" pitchFamily="34" charset="0"/>
            </a:endParaRPr>
          </a:p>
        </p:txBody>
      </p:sp>
      <p:sp>
        <p:nvSpPr>
          <p:cNvPr id="27668" name="Rectangle 20">
            <a:extLst>
              <a:ext uri="{FF2B5EF4-FFF2-40B4-BE49-F238E27FC236}">
                <a16:creationId xmlns:a16="http://schemas.microsoft.com/office/drawing/2014/main" id="{E0359A5C-EE5D-4AC8-8F8F-FD5FFC28D726}"/>
              </a:ext>
            </a:extLst>
          </p:cNvPr>
          <p:cNvSpPr>
            <a:spLocks noChangeArrowheads="1"/>
          </p:cNvSpPr>
          <p:nvPr/>
        </p:nvSpPr>
        <p:spPr bwMode="auto">
          <a:xfrm>
            <a:off x="1638300" y="3733800"/>
            <a:ext cx="154305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sym typeface="Wingdings" panose="05000000000000000000" pitchFamily="2" charset="2"/>
              </a:rPr>
              <a:t></a:t>
            </a:r>
            <a:r>
              <a:rPr lang="en-US" altLang="en-US" sz="2000">
                <a:latin typeface="Arial" panose="020B0604020202020204" pitchFamily="34" charset="0"/>
                <a:cs typeface="Arial" panose="020B0604020202020204" pitchFamily="34" charset="0"/>
              </a:rPr>
              <a:t> Cyanosis</a:t>
            </a:r>
          </a:p>
        </p:txBody>
      </p:sp>
      <p:cxnSp>
        <p:nvCxnSpPr>
          <p:cNvPr id="27669" name="AutoShape 21">
            <a:extLst>
              <a:ext uri="{FF2B5EF4-FFF2-40B4-BE49-F238E27FC236}">
                <a16:creationId xmlns:a16="http://schemas.microsoft.com/office/drawing/2014/main" id="{77540B32-64EF-4181-9B87-83F22646686E}"/>
              </a:ext>
            </a:extLst>
          </p:cNvPr>
          <p:cNvCxnSpPr>
            <a:cxnSpLocks noChangeShapeType="1"/>
            <a:stCxn id="27668" idx="0"/>
            <a:endCxn id="27654" idx="1"/>
          </p:cNvCxnSpPr>
          <p:nvPr/>
        </p:nvCxnSpPr>
        <p:spPr bwMode="auto">
          <a:xfrm rot="16200000">
            <a:off x="2476500" y="2600325"/>
            <a:ext cx="1066800" cy="1200150"/>
          </a:xfrm>
          <a:prstGeom prst="curvedConnector2">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70" name="AutoShape 22">
            <a:extLst>
              <a:ext uri="{FF2B5EF4-FFF2-40B4-BE49-F238E27FC236}">
                <a16:creationId xmlns:a16="http://schemas.microsoft.com/office/drawing/2014/main" id="{59E745FA-9A7C-423D-A5D5-DC82EABF4D85}"/>
              </a:ext>
            </a:extLst>
          </p:cNvPr>
          <p:cNvCxnSpPr>
            <a:cxnSpLocks noChangeShapeType="1"/>
            <a:stCxn id="27668" idx="0"/>
            <a:endCxn id="27671" idx="4"/>
          </p:cNvCxnSpPr>
          <p:nvPr/>
        </p:nvCxnSpPr>
        <p:spPr bwMode="auto">
          <a:xfrm rot="5400000" flipH="1">
            <a:off x="1776413" y="3100388"/>
            <a:ext cx="838200" cy="428625"/>
          </a:xfrm>
          <a:prstGeom prst="curvedConnector3">
            <a:avLst>
              <a:gd name="adj1" fmla="val 50000"/>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671" name="Oval 23">
            <a:extLst>
              <a:ext uri="{FF2B5EF4-FFF2-40B4-BE49-F238E27FC236}">
                <a16:creationId xmlns:a16="http://schemas.microsoft.com/office/drawing/2014/main" id="{A4E97979-E6F5-4D72-B698-BACDDD5266EC}"/>
              </a:ext>
            </a:extLst>
          </p:cNvPr>
          <p:cNvSpPr>
            <a:spLocks noChangeArrowheads="1"/>
          </p:cNvSpPr>
          <p:nvPr/>
        </p:nvSpPr>
        <p:spPr bwMode="auto">
          <a:xfrm>
            <a:off x="1123950" y="2362200"/>
            <a:ext cx="1714500" cy="533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Syncope</a:t>
            </a:r>
          </a:p>
        </p:txBody>
      </p:sp>
      <p:sp>
        <p:nvSpPr>
          <p:cNvPr id="77848" name="AutoShape 24">
            <a:extLst>
              <a:ext uri="{FF2B5EF4-FFF2-40B4-BE49-F238E27FC236}">
                <a16:creationId xmlns:a16="http://schemas.microsoft.com/office/drawing/2014/main" id="{BA8EC8C9-2655-468B-9C12-DA1D28ACE7EA}"/>
              </a:ext>
            </a:extLst>
          </p:cNvPr>
          <p:cNvSpPr>
            <a:spLocks noChangeArrowheads="1"/>
          </p:cNvSpPr>
          <p:nvPr/>
        </p:nvSpPr>
        <p:spPr bwMode="auto">
          <a:xfrm>
            <a:off x="9439275" y="1371600"/>
            <a:ext cx="1371600" cy="533400"/>
          </a:xfrm>
          <a:prstGeom prst="roundRect">
            <a:avLst>
              <a:gd name="adj" fmla="val 16667"/>
            </a:avLst>
          </a:prstGeom>
          <a:solidFill>
            <a:srgbClr val="07C98D"/>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Fluid</a:t>
            </a:r>
          </a:p>
        </p:txBody>
      </p:sp>
      <p:sp>
        <p:nvSpPr>
          <p:cNvPr id="77849" name="AutoShape 25">
            <a:extLst>
              <a:ext uri="{FF2B5EF4-FFF2-40B4-BE49-F238E27FC236}">
                <a16:creationId xmlns:a16="http://schemas.microsoft.com/office/drawing/2014/main" id="{BABD1EE9-2AAA-4FC1-B583-4DB84731E5AE}"/>
              </a:ext>
            </a:extLst>
          </p:cNvPr>
          <p:cNvSpPr>
            <a:spLocks noChangeArrowheads="1"/>
          </p:cNvSpPr>
          <p:nvPr/>
        </p:nvSpPr>
        <p:spPr bwMode="auto">
          <a:xfrm>
            <a:off x="3695700" y="1295400"/>
            <a:ext cx="1371600" cy="533400"/>
          </a:xfrm>
          <a:prstGeom prst="roundRect">
            <a:avLst>
              <a:gd name="adj" fmla="val 16667"/>
            </a:avLst>
          </a:prstGeom>
          <a:solidFill>
            <a:srgbClr val="07C98D"/>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Morphine</a:t>
            </a:r>
          </a:p>
        </p:txBody>
      </p:sp>
      <p:sp>
        <p:nvSpPr>
          <p:cNvPr id="77850" name="AutoShape 26">
            <a:extLst>
              <a:ext uri="{FF2B5EF4-FFF2-40B4-BE49-F238E27FC236}">
                <a16:creationId xmlns:a16="http://schemas.microsoft.com/office/drawing/2014/main" id="{0517A432-A5EB-4062-98C3-97F868B43E6B}"/>
              </a:ext>
            </a:extLst>
          </p:cNvPr>
          <p:cNvSpPr>
            <a:spLocks noChangeArrowheads="1"/>
          </p:cNvSpPr>
          <p:nvPr/>
        </p:nvSpPr>
        <p:spPr bwMode="auto">
          <a:xfrm>
            <a:off x="4038601" y="3276600"/>
            <a:ext cx="1285875" cy="533400"/>
          </a:xfrm>
          <a:prstGeom prst="roundRect">
            <a:avLst>
              <a:gd name="adj" fmla="val 16667"/>
            </a:avLst>
          </a:prstGeom>
          <a:solidFill>
            <a:srgbClr val="07C98D"/>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Oxygen</a:t>
            </a:r>
          </a:p>
        </p:txBody>
      </p:sp>
      <p:sp>
        <p:nvSpPr>
          <p:cNvPr id="77851" name="AutoShape 27">
            <a:extLst>
              <a:ext uri="{FF2B5EF4-FFF2-40B4-BE49-F238E27FC236}">
                <a16:creationId xmlns:a16="http://schemas.microsoft.com/office/drawing/2014/main" id="{A8269337-028A-4EE9-A473-E583A5717C7C}"/>
              </a:ext>
            </a:extLst>
          </p:cNvPr>
          <p:cNvSpPr>
            <a:spLocks noChangeArrowheads="1"/>
          </p:cNvSpPr>
          <p:nvPr/>
        </p:nvSpPr>
        <p:spPr bwMode="auto">
          <a:xfrm>
            <a:off x="4552951" y="6019800"/>
            <a:ext cx="2143125" cy="533400"/>
          </a:xfrm>
          <a:prstGeom prst="roundRect">
            <a:avLst>
              <a:gd name="adj" fmla="val 16667"/>
            </a:avLst>
          </a:prstGeom>
          <a:solidFill>
            <a:srgbClr val="07C98D"/>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Phenylepherine</a:t>
            </a:r>
          </a:p>
        </p:txBody>
      </p:sp>
      <p:cxnSp>
        <p:nvCxnSpPr>
          <p:cNvPr id="77852" name="AutoShape 28">
            <a:extLst>
              <a:ext uri="{FF2B5EF4-FFF2-40B4-BE49-F238E27FC236}">
                <a16:creationId xmlns:a16="http://schemas.microsoft.com/office/drawing/2014/main" id="{A86BED38-A692-4E79-92D8-A80B4C1F62DE}"/>
              </a:ext>
            </a:extLst>
          </p:cNvPr>
          <p:cNvCxnSpPr>
            <a:cxnSpLocks noChangeShapeType="1"/>
            <a:stCxn id="77848" idx="1"/>
            <a:endCxn id="27655" idx="6"/>
          </p:cNvCxnSpPr>
          <p:nvPr/>
        </p:nvCxnSpPr>
        <p:spPr bwMode="auto">
          <a:xfrm flipH="1">
            <a:off x="7896225" y="1638300"/>
            <a:ext cx="1543050" cy="0"/>
          </a:xfrm>
          <a:prstGeom prst="straightConnector1">
            <a:avLst/>
          </a:prstGeom>
          <a:noFill/>
          <a:ln w="76200">
            <a:solidFill>
              <a:schemeClr val="tx2"/>
            </a:solidFill>
            <a:prstDash val="sysDot"/>
            <a:round/>
            <a:headEnd/>
            <a:tailEnd type="triangle" w="med" len="med"/>
          </a:ln>
          <a:extLst>
            <a:ext uri="{909E8E84-426E-40DD-AFC4-6F175D3DCCD1}">
              <a14:hiddenFill xmlns:a14="http://schemas.microsoft.com/office/drawing/2010/main">
                <a:noFill/>
              </a14:hiddenFill>
            </a:ext>
          </a:extLst>
        </p:spPr>
      </p:cxnSp>
      <p:cxnSp>
        <p:nvCxnSpPr>
          <p:cNvPr id="77853" name="AutoShape 29">
            <a:extLst>
              <a:ext uri="{FF2B5EF4-FFF2-40B4-BE49-F238E27FC236}">
                <a16:creationId xmlns:a16="http://schemas.microsoft.com/office/drawing/2014/main" id="{C6F8B42E-DFC0-4DA9-ADD1-612D3ACBD464}"/>
              </a:ext>
            </a:extLst>
          </p:cNvPr>
          <p:cNvCxnSpPr>
            <a:cxnSpLocks noChangeShapeType="1"/>
            <a:stCxn id="77849" idx="2"/>
            <a:endCxn id="27654" idx="0"/>
          </p:cNvCxnSpPr>
          <p:nvPr/>
        </p:nvCxnSpPr>
        <p:spPr bwMode="auto">
          <a:xfrm>
            <a:off x="4381500" y="1828800"/>
            <a:ext cx="0" cy="609600"/>
          </a:xfrm>
          <a:prstGeom prst="straightConnector1">
            <a:avLst/>
          </a:prstGeom>
          <a:noFill/>
          <a:ln w="76200">
            <a:solidFill>
              <a:schemeClr val="tx2"/>
            </a:solidFill>
            <a:prstDash val="sysDot"/>
            <a:round/>
            <a:headEnd/>
            <a:tailEnd type="triangle" w="med" len="med"/>
          </a:ln>
          <a:extLst>
            <a:ext uri="{909E8E84-426E-40DD-AFC4-6F175D3DCCD1}">
              <a14:hiddenFill xmlns:a14="http://schemas.microsoft.com/office/drawing/2010/main">
                <a:noFill/>
              </a14:hiddenFill>
            </a:ext>
          </a:extLst>
        </p:spPr>
      </p:cxnSp>
      <p:cxnSp>
        <p:nvCxnSpPr>
          <p:cNvPr id="77854" name="AutoShape 30">
            <a:extLst>
              <a:ext uri="{FF2B5EF4-FFF2-40B4-BE49-F238E27FC236}">
                <a16:creationId xmlns:a16="http://schemas.microsoft.com/office/drawing/2014/main" id="{6F9892A8-E749-4EE0-AD26-93CAB508165B}"/>
              </a:ext>
            </a:extLst>
          </p:cNvPr>
          <p:cNvCxnSpPr>
            <a:cxnSpLocks noChangeShapeType="1"/>
            <a:stCxn id="77850" idx="1"/>
            <a:endCxn id="27668" idx="3"/>
          </p:cNvCxnSpPr>
          <p:nvPr/>
        </p:nvCxnSpPr>
        <p:spPr bwMode="auto">
          <a:xfrm flipH="1">
            <a:off x="3181350" y="3543300"/>
            <a:ext cx="857250" cy="457200"/>
          </a:xfrm>
          <a:prstGeom prst="straightConnector1">
            <a:avLst/>
          </a:prstGeom>
          <a:noFill/>
          <a:ln w="76200">
            <a:solidFill>
              <a:schemeClr val="tx2"/>
            </a:solidFill>
            <a:prstDash val="sysDot"/>
            <a:round/>
            <a:headEnd/>
            <a:tailEnd type="triangle" w="med" len="med"/>
          </a:ln>
          <a:extLst>
            <a:ext uri="{909E8E84-426E-40DD-AFC4-6F175D3DCCD1}">
              <a14:hiddenFill xmlns:a14="http://schemas.microsoft.com/office/drawing/2010/main">
                <a:noFill/>
              </a14:hiddenFill>
            </a:ext>
          </a:extLst>
        </p:spPr>
      </p:cxnSp>
      <p:cxnSp>
        <p:nvCxnSpPr>
          <p:cNvPr id="77855" name="AutoShape 31">
            <a:extLst>
              <a:ext uri="{FF2B5EF4-FFF2-40B4-BE49-F238E27FC236}">
                <a16:creationId xmlns:a16="http://schemas.microsoft.com/office/drawing/2014/main" id="{825F5C78-3F3D-4E09-B4DE-D757D1984E22}"/>
              </a:ext>
            </a:extLst>
          </p:cNvPr>
          <p:cNvCxnSpPr>
            <a:cxnSpLocks noChangeShapeType="1"/>
            <a:stCxn id="77851" idx="0"/>
            <a:endCxn id="27653" idx="2"/>
          </p:cNvCxnSpPr>
          <p:nvPr/>
        </p:nvCxnSpPr>
        <p:spPr bwMode="auto">
          <a:xfrm flipH="1" flipV="1">
            <a:off x="4510089" y="5638800"/>
            <a:ext cx="1114425" cy="381000"/>
          </a:xfrm>
          <a:prstGeom prst="straightConnector1">
            <a:avLst/>
          </a:prstGeom>
          <a:noFill/>
          <a:ln w="76200">
            <a:solidFill>
              <a:schemeClr val="tx2"/>
            </a:solidFill>
            <a:prstDash val="sysDot"/>
            <a:round/>
            <a:headEnd/>
            <a:tailEnd type="triangle" w="med" len="med"/>
          </a:ln>
          <a:extLst>
            <a:ext uri="{909E8E84-426E-40DD-AFC4-6F175D3DCCD1}">
              <a14:hiddenFill xmlns:a14="http://schemas.microsoft.com/office/drawing/2010/main">
                <a:noFill/>
              </a14:hiddenFill>
            </a:ext>
          </a:extLst>
        </p:spPr>
      </p:cxnSp>
      <p:sp>
        <p:nvSpPr>
          <p:cNvPr id="77856" name="AutoShape 32">
            <a:extLst>
              <a:ext uri="{FF2B5EF4-FFF2-40B4-BE49-F238E27FC236}">
                <a16:creationId xmlns:a16="http://schemas.microsoft.com/office/drawing/2014/main" id="{DB9D05CC-A9DB-4822-80CC-4ADA9973A315}"/>
              </a:ext>
            </a:extLst>
          </p:cNvPr>
          <p:cNvSpPr>
            <a:spLocks noChangeArrowheads="1"/>
          </p:cNvSpPr>
          <p:nvPr/>
        </p:nvSpPr>
        <p:spPr bwMode="auto">
          <a:xfrm>
            <a:off x="5495925" y="3962400"/>
            <a:ext cx="1885950" cy="533400"/>
          </a:xfrm>
          <a:prstGeom prst="roundRect">
            <a:avLst>
              <a:gd name="adj" fmla="val 16667"/>
            </a:avLst>
          </a:prstGeom>
          <a:solidFill>
            <a:srgbClr val="07C98D"/>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r>
              <a:rPr lang="en-US" altLang="en-US" sz="2000">
                <a:latin typeface="Arial" panose="020B0604020202020204" pitchFamily="34" charset="0"/>
                <a:cs typeface="Arial" panose="020B0604020202020204" pitchFamily="34" charset="0"/>
              </a:rPr>
              <a:t>Knee-chest</a:t>
            </a:r>
          </a:p>
        </p:txBody>
      </p:sp>
      <p:cxnSp>
        <p:nvCxnSpPr>
          <p:cNvPr id="77857" name="AutoShape 33">
            <a:extLst>
              <a:ext uri="{FF2B5EF4-FFF2-40B4-BE49-F238E27FC236}">
                <a16:creationId xmlns:a16="http://schemas.microsoft.com/office/drawing/2014/main" id="{E2140515-1895-419A-BED1-AF3D8D048A15}"/>
              </a:ext>
            </a:extLst>
          </p:cNvPr>
          <p:cNvCxnSpPr>
            <a:cxnSpLocks noChangeShapeType="1"/>
            <a:stCxn id="77856" idx="1"/>
            <a:endCxn id="27653" idx="0"/>
          </p:cNvCxnSpPr>
          <p:nvPr/>
        </p:nvCxnSpPr>
        <p:spPr bwMode="auto">
          <a:xfrm flipH="1">
            <a:off x="4510089" y="4229100"/>
            <a:ext cx="985837" cy="800100"/>
          </a:xfrm>
          <a:prstGeom prst="straightConnector1">
            <a:avLst/>
          </a:prstGeom>
          <a:noFill/>
          <a:ln w="76200">
            <a:solidFill>
              <a:schemeClr val="tx2"/>
            </a:solidFill>
            <a:prstDash val="sysDot"/>
            <a:round/>
            <a:headEnd/>
            <a:tailEnd type="triangle" w="med" len="med"/>
          </a:ln>
          <a:extLst>
            <a:ext uri="{909E8E84-426E-40DD-AFC4-6F175D3DCCD1}">
              <a14:hiddenFill xmlns:a14="http://schemas.microsoft.com/office/drawing/2010/main">
                <a:noFill/>
              </a14:hiddenFill>
            </a:ext>
          </a:extLst>
        </p:spPr>
      </p:cxnSp>
      <p:cxnSp>
        <p:nvCxnSpPr>
          <p:cNvPr id="77858" name="AutoShape 34">
            <a:extLst>
              <a:ext uri="{FF2B5EF4-FFF2-40B4-BE49-F238E27FC236}">
                <a16:creationId xmlns:a16="http://schemas.microsoft.com/office/drawing/2014/main" id="{1162BDE8-5E9A-40F2-90AF-4A5A739A7A8C}"/>
              </a:ext>
            </a:extLst>
          </p:cNvPr>
          <p:cNvCxnSpPr>
            <a:cxnSpLocks noChangeShapeType="1"/>
            <a:stCxn id="77856" idx="3"/>
            <a:endCxn id="27651" idx="1"/>
          </p:cNvCxnSpPr>
          <p:nvPr/>
        </p:nvCxnSpPr>
        <p:spPr bwMode="auto">
          <a:xfrm flipV="1">
            <a:off x="7381876" y="3848100"/>
            <a:ext cx="771525" cy="381000"/>
          </a:xfrm>
          <a:prstGeom prst="straightConnector1">
            <a:avLst/>
          </a:prstGeom>
          <a:noFill/>
          <a:ln w="76200">
            <a:solidFill>
              <a:schemeClr val="tx2"/>
            </a:solidFill>
            <a:prstDash val="sysDot"/>
            <a:round/>
            <a:headEnd/>
            <a:tailEnd type="triangle" w="med" len="med"/>
          </a:ln>
          <a:extLst>
            <a:ext uri="{909E8E84-426E-40DD-AFC4-6F175D3DCCD1}">
              <a14:hiddenFill xmlns:a14="http://schemas.microsoft.com/office/drawing/2010/main">
                <a:noFill/>
              </a14:hiddenFill>
            </a:ext>
          </a:extLst>
        </p:spPr>
      </p:cxnSp>
      <p:pic>
        <p:nvPicPr>
          <p:cNvPr id="27683" name="Picture 35">
            <a:extLst>
              <a:ext uri="{FF2B5EF4-FFF2-40B4-BE49-F238E27FC236}">
                <a16:creationId xmlns:a16="http://schemas.microsoft.com/office/drawing/2014/main" id="{B97A0842-3420-4B49-AFDC-46F6DC6DB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304801"/>
            <a:ext cx="22288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8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8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785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78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785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7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8" grpId="0" animBg="1" autoUpdateAnimBg="0"/>
      <p:bldP spid="77849" grpId="0" animBg="1" autoUpdateAnimBg="0"/>
      <p:bldP spid="77850" grpId="0" animBg="1" autoUpdateAnimBg="0"/>
      <p:bldP spid="77851" grpId="0" animBg="1" autoUpdateAnimBg="0"/>
      <p:bldP spid="77856"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0D6F254-3583-480A-B5A0-032E3A1ACE2F}"/>
              </a:ext>
            </a:extLst>
          </p:cNvPr>
          <p:cNvSpPr>
            <a:spLocks noGrp="1" noChangeArrowheads="1"/>
          </p:cNvSpPr>
          <p:nvPr>
            <p:ph type="title"/>
          </p:nvPr>
        </p:nvSpPr>
        <p:spPr>
          <a:xfrm>
            <a:off x="1209676" y="457200"/>
            <a:ext cx="9172575" cy="609600"/>
          </a:xfrm>
        </p:spPr>
        <p:txBody>
          <a:bodyPr>
            <a:normAutofit fontScale="90000"/>
          </a:bodyPr>
          <a:lstStyle/>
          <a:p>
            <a:pPr algn="ctr"/>
            <a:r>
              <a:rPr lang="en-US" altLang="en-US" b="1" u="sng">
                <a:solidFill>
                  <a:srgbClr val="FF0000"/>
                </a:solidFill>
              </a:rPr>
              <a:t>Cyanotic Spells</a:t>
            </a:r>
            <a:r>
              <a:rPr lang="en-US" altLang="en-US" b="1">
                <a:solidFill>
                  <a:srgbClr val="FF0000"/>
                </a:solidFill>
              </a:rPr>
              <a:t> </a:t>
            </a:r>
          </a:p>
        </p:txBody>
      </p:sp>
      <p:sp>
        <p:nvSpPr>
          <p:cNvPr id="28675" name="Rectangle 3">
            <a:extLst>
              <a:ext uri="{FF2B5EF4-FFF2-40B4-BE49-F238E27FC236}">
                <a16:creationId xmlns:a16="http://schemas.microsoft.com/office/drawing/2014/main" id="{503C74B1-08EA-4452-9F17-E5C22F085A68}"/>
              </a:ext>
            </a:extLst>
          </p:cNvPr>
          <p:cNvSpPr>
            <a:spLocks noGrp="1" noChangeArrowheads="1"/>
          </p:cNvSpPr>
          <p:nvPr>
            <p:ph type="body" idx="1"/>
          </p:nvPr>
        </p:nvSpPr>
        <p:spPr>
          <a:xfrm>
            <a:off x="1209676" y="1066800"/>
            <a:ext cx="10029825" cy="5257800"/>
          </a:xfrm>
        </p:spPr>
        <p:txBody>
          <a:bodyPr>
            <a:normAutofit fontScale="92500" lnSpcReduction="20000"/>
          </a:bodyPr>
          <a:lstStyle/>
          <a:p>
            <a:pPr>
              <a:lnSpc>
                <a:spcPct val="80000"/>
              </a:lnSpc>
            </a:pPr>
            <a:endParaRPr lang="en-US" altLang="en-US" sz="2000" b="1" dirty="0">
              <a:latin typeface="Times New Roman" panose="02020603050405020304" pitchFamily="18" charset="0"/>
            </a:endParaRPr>
          </a:p>
          <a:p>
            <a:pPr>
              <a:lnSpc>
                <a:spcPct val="80000"/>
              </a:lnSpc>
            </a:pPr>
            <a:r>
              <a:rPr lang="en-US" altLang="en-US" sz="2000" b="1" dirty="0">
                <a:latin typeface="Times New Roman" panose="02020603050405020304" pitchFamily="18" charset="0"/>
              </a:rPr>
              <a:t>Increase systemic vascular resistance</a:t>
            </a:r>
          </a:p>
          <a:p>
            <a:pPr>
              <a:lnSpc>
                <a:spcPct val="80000"/>
              </a:lnSpc>
              <a:buFont typeface="Wingdings" panose="05000000000000000000" pitchFamily="2" charset="2"/>
              <a:buNone/>
            </a:pPr>
            <a:r>
              <a:rPr lang="en-US" altLang="en-US" sz="2000" b="1" dirty="0">
                <a:latin typeface="Times New Roman" panose="02020603050405020304" pitchFamily="18" charset="0"/>
              </a:rPr>
              <a:t>                                                                                               Squat/Knee chest position</a:t>
            </a:r>
            <a:endParaRPr lang="en-US" altLang="en-US" sz="2000" dirty="0">
              <a:latin typeface="Times New Roman" panose="02020603050405020304" pitchFamily="18" charset="0"/>
            </a:endParaRPr>
          </a:p>
          <a:p>
            <a:pPr>
              <a:lnSpc>
                <a:spcPct val="80000"/>
              </a:lnSpc>
              <a:buFont typeface="Wingdings" panose="05000000000000000000" pitchFamily="2" charset="2"/>
              <a:buNone/>
            </a:pPr>
            <a:r>
              <a:rPr lang="en-US" altLang="en-US" sz="2000" b="1" dirty="0">
                <a:latin typeface="Times New Roman" panose="02020603050405020304" pitchFamily="18" charset="0"/>
              </a:rPr>
              <a:t>                                                                                               Ketamine   1-2mg/kg IV</a:t>
            </a:r>
            <a:endParaRPr lang="en-US" altLang="en-US" sz="2000" dirty="0">
              <a:latin typeface="Times New Roman" panose="02020603050405020304" pitchFamily="18" charset="0"/>
            </a:endParaRPr>
          </a:p>
          <a:p>
            <a:pPr>
              <a:lnSpc>
                <a:spcPct val="80000"/>
              </a:lnSpc>
              <a:buFont typeface="Wingdings" panose="05000000000000000000" pitchFamily="2" charset="2"/>
              <a:buNone/>
            </a:pPr>
            <a:r>
              <a:rPr lang="en-US" altLang="en-US" sz="2000" b="1" dirty="0">
                <a:latin typeface="Times New Roman" panose="02020603050405020304" pitchFamily="18" charset="0"/>
              </a:rPr>
              <a:t>                                                                                               </a:t>
            </a:r>
            <a:r>
              <a:rPr lang="en-US" altLang="en-US" sz="2000" b="1" dirty="0" err="1">
                <a:latin typeface="Times New Roman" panose="02020603050405020304" pitchFamily="18" charset="0"/>
              </a:rPr>
              <a:t>Neosynephrine</a:t>
            </a:r>
            <a:r>
              <a:rPr lang="en-US" altLang="en-US" sz="2000" b="1" dirty="0">
                <a:latin typeface="Times New Roman" panose="02020603050405020304" pitchFamily="18" charset="0"/>
              </a:rPr>
              <a:t>  0.02mg/kg  IV</a:t>
            </a:r>
            <a:endParaRPr lang="en-US" altLang="en-US" sz="2000" dirty="0">
              <a:latin typeface="Times New Roman" panose="02020603050405020304" pitchFamily="18" charset="0"/>
            </a:endParaRPr>
          </a:p>
          <a:p>
            <a:pPr>
              <a:lnSpc>
                <a:spcPct val="80000"/>
              </a:lnSpc>
              <a:buFont typeface="Wingdings" panose="05000000000000000000" pitchFamily="2" charset="2"/>
              <a:buNone/>
            </a:pPr>
            <a:r>
              <a:rPr lang="en-US" altLang="en-US" sz="2000" b="1" dirty="0">
                <a:latin typeface="Times New Roman" panose="02020603050405020304" pitchFamily="18" charset="0"/>
              </a:rPr>
              <a:t>                                                                                          </a:t>
            </a:r>
            <a:endParaRPr lang="en-US" altLang="en-US" sz="2000" dirty="0">
              <a:latin typeface="Times New Roman" panose="02020603050405020304" pitchFamily="18" charset="0"/>
            </a:endParaRPr>
          </a:p>
          <a:p>
            <a:pPr>
              <a:lnSpc>
                <a:spcPct val="80000"/>
              </a:lnSpc>
            </a:pPr>
            <a:r>
              <a:rPr lang="en-US" altLang="en-US" sz="2000" b="1" dirty="0">
                <a:latin typeface="Times New Roman" panose="02020603050405020304" pitchFamily="18" charset="0"/>
              </a:rPr>
              <a:t>Tachycardia                                                     Propranolol 0.1mg/ Kg  IV</a:t>
            </a:r>
            <a:endParaRPr lang="en-US" altLang="en-US" sz="2000" dirty="0">
              <a:latin typeface="Times New Roman" panose="02020603050405020304" pitchFamily="18" charset="0"/>
            </a:endParaRPr>
          </a:p>
          <a:p>
            <a:pPr>
              <a:lnSpc>
                <a:spcPct val="80000"/>
              </a:lnSpc>
              <a:buFont typeface="Wingdings" panose="05000000000000000000" pitchFamily="2" charset="2"/>
              <a:buNone/>
            </a:pPr>
            <a:r>
              <a:rPr lang="en-US" altLang="en-US" sz="2000" b="1" dirty="0">
                <a:latin typeface="Times New Roman" panose="02020603050405020304" pitchFamily="18" charset="0"/>
              </a:rPr>
              <a:t>    Release of infundibular spasm                                         </a:t>
            </a:r>
            <a:endParaRPr lang="en-US" altLang="en-US" sz="2000" dirty="0">
              <a:latin typeface="Times New Roman" panose="02020603050405020304" pitchFamily="18" charset="0"/>
            </a:endParaRPr>
          </a:p>
          <a:p>
            <a:pPr>
              <a:lnSpc>
                <a:spcPct val="80000"/>
              </a:lnSpc>
              <a:buFont typeface="Wingdings" panose="05000000000000000000" pitchFamily="2" charset="2"/>
              <a:buNone/>
            </a:pPr>
            <a:r>
              <a:rPr lang="en-US" altLang="en-US" sz="2000" b="1" dirty="0">
                <a:latin typeface="Times New Roman" panose="02020603050405020304" pitchFamily="18" charset="0"/>
              </a:rPr>
              <a:t> </a:t>
            </a:r>
            <a:endParaRPr lang="en-US" altLang="en-US" sz="2000" dirty="0">
              <a:latin typeface="Times New Roman" panose="02020603050405020304" pitchFamily="18" charset="0"/>
            </a:endParaRPr>
          </a:p>
          <a:p>
            <a:pPr>
              <a:lnSpc>
                <a:spcPct val="80000"/>
              </a:lnSpc>
            </a:pPr>
            <a:r>
              <a:rPr lang="en-US" altLang="en-US" sz="2000" b="1" dirty="0">
                <a:latin typeface="Times New Roman" panose="02020603050405020304" pitchFamily="18" charset="0"/>
              </a:rPr>
              <a:t>Irritability          			Morphine  0.2mg/ Kg   S.C or IM</a:t>
            </a:r>
            <a:endParaRPr lang="en-US" altLang="en-US" sz="2000" dirty="0">
              <a:latin typeface="Times New Roman" panose="02020603050405020304" pitchFamily="18" charset="0"/>
            </a:endParaRPr>
          </a:p>
          <a:p>
            <a:pPr>
              <a:lnSpc>
                <a:spcPct val="80000"/>
              </a:lnSpc>
              <a:buFont typeface="Wingdings" panose="05000000000000000000" pitchFamily="2" charset="2"/>
              <a:buNone/>
            </a:pPr>
            <a:endParaRPr lang="en-US" altLang="en-US" sz="2000" dirty="0">
              <a:latin typeface="Times New Roman" panose="02020603050405020304" pitchFamily="18" charset="0"/>
            </a:endParaRPr>
          </a:p>
          <a:p>
            <a:pPr>
              <a:lnSpc>
                <a:spcPct val="80000"/>
              </a:lnSpc>
            </a:pPr>
            <a:r>
              <a:rPr lang="en-US" altLang="en-US" sz="2000" b="1" dirty="0">
                <a:latin typeface="Times New Roman" panose="02020603050405020304" pitchFamily="18" charset="0"/>
              </a:rPr>
              <a:t>Hypoxia                                                   Oxygen</a:t>
            </a:r>
            <a:endParaRPr lang="en-US" altLang="en-US" sz="2000" dirty="0">
              <a:latin typeface="Times New Roman" panose="02020603050405020304" pitchFamily="18" charset="0"/>
            </a:endParaRPr>
          </a:p>
          <a:p>
            <a:pPr>
              <a:lnSpc>
                <a:spcPct val="80000"/>
              </a:lnSpc>
              <a:buFont typeface="Wingdings" panose="05000000000000000000" pitchFamily="2" charset="2"/>
              <a:buNone/>
            </a:pPr>
            <a:r>
              <a:rPr lang="en-US" altLang="en-US" sz="2000" b="1" dirty="0">
                <a:latin typeface="Times New Roman" panose="02020603050405020304" pitchFamily="18" charset="0"/>
              </a:rPr>
              <a:t> </a:t>
            </a:r>
            <a:endParaRPr lang="en-US" altLang="en-US" sz="2000" dirty="0">
              <a:latin typeface="Times New Roman" panose="02020603050405020304" pitchFamily="18" charset="0"/>
            </a:endParaRPr>
          </a:p>
          <a:p>
            <a:pPr>
              <a:lnSpc>
                <a:spcPct val="80000"/>
              </a:lnSpc>
            </a:pPr>
            <a:r>
              <a:rPr lang="en-US" altLang="en-US" sz="2000" b="1" dirty="0">
                <a:latin typeface="Times New Roman" panose="02020603050405020304" pitchFamily="18" charset="0"/>
              </a:rPr>
              <a:t>Dehydration                                            Volume</a:t>
            </a:r>
          </a:p>
          <a:p>
            <a:pPr>
              <a:lnSpc>
                <a:spcPct val="80000"/>
              </a:lnSpc>
            </a:pPr>
            <a:endParaRPr lang="en-US" altLang="en-US" sz="2000" b="1" dirty="0">
              <a:latin typeface="Times New Roman" panose="02020603050405020304" pitchFamily="18" charset="0"/>
            </a:endParaRPr>
          </a:p>
          <a:p>
            <a:pPr>
              <a:lnSpc>
                <a:spcPct val="80000"/>
              </a:lnSpc>
            </a:pPr>
            <a:r>
              <a:rPr lang="en-US" altLang="en-US" dirty="0">
                <a:latin typeface="Times New Roman" panose="02020603050405020304" pitchFamily="18" charset="0"/>
              </a:rPr>
              <a:t>Acidosis </a:t>
            </a:r>
            <a:r>
              <a:rPr lang="en-US" altLang="en-US" sz="2000" dirty="0">
                <a:latin typeface="Times New Roman" panose="02020603050405020304" pitchFamily="18" charset="0"/>
              </a:rPr>
              <a:t>                                               NaHco3   1mEq/ Kg  IV</a:t>
            </a:r>
          </a:p>
        </p:txBody>
      </p:sp>
      <p:sp>
        <p:nvSpPr>
          <p:cNvPr id="28676" name="Line 4">
            <a:extLst>
              <a:ext uri="{FF2B5EF4-FFF2-40B4-BE49-F238E27FC236}">
                <a16:creationId xmlns:a16="http://schemas.microsoft.com/office/drawing/2014/main" id="{C78406F8-0CEA-4E26-8AF7-5FF8AFEB8590}"/>
              </a:ext>
            </a:extLst>
          </p:cNvPr>
          <p:cNvSpPr>
            <a:spLocks noChangeShapeType="1"/>
          </p:cNvSpPr>
          <p:nvPr/>
        </p:nvSpPr>
        <p:spPr bwMode="auto">
          <a:xfrm>
            <a:off x="5738813" y="1714500"/>
            <a:ext cx="1143000" cy="9048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8677" name="Line 5">
            <a:extLst>
              <a:ext uri="{FF2B5EF4-FFF2-40B4-BE49-F238E27FC236}">
                <a16:creationId xmlns:a16="http://schemas.microsoft.com/office/drawing/2014/main" id="{5AEAEB3E-55FF-4598-977E-261D20693626}"/>
              </a:ext>
            </a:extLst>
          </p:cNvPr>
          <p:cNvSpPr>
            <a:spLocks noChangeShapeType="1"/>
          </p:cNvSpPr>
          <p:nvPr/>
        </p:nvSpPr>
        <p:spPr bwMode="auto">
          <a:xfrm>
            <a:off x="5738813" y="1714500"/>
            <a:ext cx="1071562" cy="35718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8678" name="Line 6">
            <a:extLst>
              <a:ext uri="{FF2B5EF4-FFF2-40B4-BE49-F238E27FC236}">
                <a16:creationId xmlns:a16="http://schemas.microsoft.com/office/drawing/2014/main" id="{DA4ACFE2-B0FB-43B3-96B5-FFEA0F9FAD51}"/>
              </a:ext>
            </a:extLst>
          </p:cNvPr>
          <p:cNvSpPr>
            <a:spLocks noChangeShapeType="1"/>
          </p:cNvSpPr>
          <p:nvPr/>
        </p:nvSpPr>
        <p:spPr bwMode="auto">
          <a:xfrm>
            <a:off x="5738813" y="1714500"/>
            <a:ext cx="1143000" cy="5715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8679" name="Line 7">
            <a:extLst>
              <a:ext uri="{FF2B5EF4-FFF2-40B4-BE49-F238E27FC236}">
                <a16:creationId xmlns:a16="http://schemas.microsoft.com/office/drawing/2014/main" id="{98DA13FA-B107-41EE-A522-B4D7FA217472}"/>
              </a:ext>
            </a:extLst>
          </p:cNvPr>
          <p:cNvSpPr>
            <a:spLocks noChangeShapeType="1"/>
          </p:cNvSpPr>
          <p:nvPr/>
        </p:nvSpPr>
        <p:spPr bwMode="auto">
          <a:xfrm>
            <a:off x="4881563" y="3071813"/>
            <a:ext cx="6858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8680" name="Line 8">
            <a:extLst>
              <a:ext uri="{FF2B5EF4-FFF2-40B4-BE49-F238E27FC236}">
                <a16:creationId xmlns:a16="http://schemas.microsoft.com/office/drawing/2014/main" id="{40C7A421-25A7-492A-8E11-B7455B2BA0E2}"/>
              </a:ext>
            </a:extLst>
          </p:cNvPr>
          <p:cNvSpPr>
            <a:spLocks noChangeShapeType="1"/>
          </p:cNvSpPr>
          <p:nvPr/>
        </p:nvSpPr>
        <p:spPr bwMode="auto">
          <a:xfrm flipV="1">
            <a:off x="4881563" y="3214688"/>
            <a:ext cx="857250" cy="233362"/>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cSld>
  <p:clrMapOvr>
    <a:masterClrMapping/>
  </p:clrMapOvr>
  <p:transition spd="slow">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0CCF-023C-4606-93B6-EF7DE444536D}"/>
              </a:ext>
            </a:extLst>
          </p:cNvPr>
          <p:cNvSpPr>
            <a:spLocks noGrp="1"/>
          </p:cNvSpPr>
          <p:nvPr>
            <p:ph type="title"/>
          </p:nvPr>
        </p:nvSpPr>
        <p:spPr>
          <a:xfrm>
            <a:off x="838200" y="365125"/>
            <a:ext cx="10515600" cy="823595"/>
          </a:xfrm>
        </p:spPr>
        <p:txBody>
          <a:bodyPr>
            <a:normAutofit fontScale="90000"/>
          </a:bodyPr>
          <a:lstStyle/>
          <a:p>
            <a:pPr algn="ctr"/>
            <a:br>
              <a:rPr lang="en-US" sz="3200" dirty="0">
                <a:effectLst/>
                <a:latin typeface="Candara" panose="020E0502030303020204" pitchFamily="34" charset="0"/>
                <a:ea typeface="Candara" panose="020E0502030303020204" pitchFamily="34" charset="0"/>
                <a:cs typeface="Candara" panose="020E0502030303020204" pitchFamily="34" charset="0"/>
              </a:rPr>
            </a:br>
            <a:r>
              <a:rPr lang="en-US" sz="3200" dirty="0">
                <a:effectLst/>
                <a:latin typeface="Candara" panose="020E0502030303020204" pitchFamily="34" charset="0"/>
                <a:ea typeface="Candara" panose="020E0502030303020204" pitchFamily="34" charset="0"/>
                <a:cs typeface="Candara" panose="020E0502030303020204" pitchFamily="34" charset="0"/>
              </a:rPr>
              <a:t>PULMONARY ATRESIA</a:t>
            </a:r>
            <a:br>
              <a:rPr lang="en-GB" sz="1800" b="1" dirty="0">
                <a:effectLst/>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01FD46B7-6F90-46F7-8FA6-C4F179E32256}"/>
              </a:ext>
            </a:extLst>
          </p:cNvPr>
          <p:cNvSpPr>
            <a:spLocks noGrp="1"/>
          </p:cNvSpPr>
          <p:nvPr>
            <p:ph idx="1"/>
          </p:nvPr>
        </p:nvSpPr>
        <p:spPr/>
        <p:txBody>
          <a:bodyPr/>
          <a:lstStyle/>
          <a:p>
            <a:pPr marL="742950" lvl="1" indent="-285750" rtl="0">
              <a:buClr>
                <a:srgbClr val="30B6FC"/>
              </a:buClr>
              <a:buSzPts val="2800"/>
              <a:buFont typeface="Symbol" panose="05050102010706020507" pitchFamily="18" charset="2"/>
              <a:buChar char=""/>
              <a:tabLst>
                <a:tab pos="1024255" algn="l"/>
              </a:tabLst>
            </a:pPr>
            <a:r>
              <a:rPr lang="en-US" sz="2800" dirty="0">
                <a:effectLst/>
                <a:latin typeface="Candara" panose="020E0502030303020204" pitchFamily="34" charset="0"/>
                <a:ea typeface="Symbol" panose="05050102010706020507" pitchFamily="18" charset="2"/>
                <a:cs typeface="Symbol" panose="05050102010706020507" pitchFamily="18" charset="2"/>
              </a:rPr>
              <a:t>Early</a:t>
            </a:r>
            <a:r>
              <a:rPr lang="en-US" sz="2800" spc="5" dirty="0">
                <a:effectLst/>
                <a:latin typeface="Candara" panose="020E0502030303020204" pitchFamily="34" charset="0"/>
                <a:ea typeface="Symbol" panose="05050102010706020507" pitchFamily="18" charset="2"/>
                <a:cs typeface="Symbol" panose="05050102010706020507" pitchFamily="18" charset="2"/>
              </a:rPr>
              <a:t> </a:t>
            </a:r>
            <a:r>
              <a:rPr lang="en-US" sz="2800" dirty="0">
                <a:effectLst/>
                <a:latin typeface="Candara" panose="020E0502030303020204" pitchFamily="34" charset="0"/>
                <a:ea typeface="Symbol" panose="05050102010706020507" pitchFamily="18" charset="2"/>
                <a:cs typeface="Symbol" panose="05050102010706020507" pitchFamily="18" charset="2"/>
              </a:rPr>
              <a:t>cyanosis</a:t>
            </a:r>
            <a:endParaRPr lang="en-GB" sz="2800" dirty="0">
              <a:effectLst/>
              <a:latin typeface="Candara" panose="020E0502030303020204" pitchFamily="34" charset="0"/>
              <a:ea typeface="Symbol" panose="05050102010706020507" pitchFamily="18" charset="2"/>
              <a:cs typeface="Symbol" panose="05050102010706020507" pitchFamily="18" charset="2"/>
            </a:endParaRPr>
          </a:p>
          <a:p>
            <a:pPr marL="742950" lvl="1" indent="-285750">
              <a:spcBef>
                <a:spcPts val="465"/>
              </a:spcBef>
              <a:spcAft>
                <a:spcPts val="0"/>
              </a:spcAft>
              <a:buClr>
                <a:srgbClr val="30B6FC"/>
              </a:buClr>
              <a:buSzPts val="2800"/>
              <a:buFont typeface="Symbol" panose="05050102010706020507" pitchFamily="18" charset="2"/>
              <a:buChar char=""/>
              <a:tabLst>
                <a:tab pos="1024255" algn="l"/>
              </a:tabLst>
            </a:pPr>
            <a:r>
              <a:rPr lang="en-US" sz="2800" dirty="0">
                <a:effectLst/>
                <a:latin typeface="Candara" panose="020E0502030303020204" pitchFamily="34" charset="0"/>
                <a:ea typeface="Symbol" panose="05050102010706020507" pitchFamily="18" charset="2"/>
                <a:cs typeface="Symbol" panose="05050102010706020507" pitchFamily="18" charset="2"/>
              </a:rPr>
              <a:t>Ductus </a:t>
            </a:r>
            <a:r>
              <a:rPr lang="en-US" sz="2800" dirty="0" err="1">
                <a:effectLst/>
                <a:latin typeface="Candara" panose="020E0502030303020204" pitchFamily="34" charset="0"/>
                <a:ea typeface="Symbol" panose="05050102010706020507" pitchFamily="18" charset="2"/>
                <a:cs typeface="Symbol" panose="05050102010706020507" pitchFamily="18" charset="2"/>
              </a:rPr>
              <a:t>dependant</a:t>
            </a:r>
            <a:r>
              <a:rPr lang="en-US" sz="2800" spc="25" dirty="0">
                <a:effectLst/>
                <a:latin typeface="Candara" panose="020E0502030303020204" pitchFamily="34" charset="0"/>
                <a:ea typeface="Symbol" panose="05050102010706020507" pitchFamily="18" charset="2"/>
                <a:cs typeface="Symbol" panose="05050102010706020507" pitchFamily="18" charset="2"/>
              </a:rPr>
              <a:t> </a:t>
            </a:r>
            <a:r>
              <a:rPr lang="en-US" sz="2800" dirty="0">
                <a:effectLst/>
                <a:latin typeface="Candara" panose="020E0502030303020204" pitchFamily="34" charset="0"/>
                <a:ea typeface="Symbol" panose="05050102010706020507" pitchFamily="18" charset="2"/>
                <a:cs typeface="Symbol" panose="05050102010706020507" pitchFamily="18" charset="2"/>
              </a:rPr>
              <a:t>lesion</a:t>
            </a:r>
            <a:endParaRPr lang="en-GB" sz="2800" dirty="0">
              <a:effectLst/>
              <a:latin typeface="Candara" panose="020E0502030303020204" pitchFamily="34" charset="0"/>
              <a:ea typeface="Symbol" panose="05050102010706020507" pitchFamily="18" charset="2"/>
              <a:cs typeface="Symbol" panose="05050102010706020507" pitchFamily="18" charset="2"/>
            </a:endParaRPr>
          </a:p>
          <a:p>
            <a:pPr marL="742950" marR="1699895" lvl="1" indent="-285750">
              <a:lnSpc>
                <a:spcPct val="97000"/>
              </a:lnSpc>
              <a:spcBef>
                <a:spcPts val="520"/>
              </a:spcBef>
              <a:spcAft>
                <a:spcPts val="0"/>
              </a:spcAft>
              <a:buClr>
                <a:srgbClr val="30B6FC"/>
              </a:buClr>
              <a:buSzPts val="2800"/>
              <a:buFont typeface="Symbol" panose="05050102010706020507" pitchFamily="18" charset="2"/>
              <a:buChar char=""/>
              <a:tabLst>
                <a:tab pos="1024255" algn="l"/>
              </a:tabLst>
            </a:pPr>
            <a:r>
              <a:rPr lang="en-US" sz="2800" dirty="0">
                <a:effectLst/>
                <a:latin typeface="Candara" panose="020E0502030303020204" pitchFamily="34" charset="0"/>
                <a:ea typeface="Symbol" panose="05050102010706020507" pitchFamily="18" charset="2"/>
                <a:cs typeface="Symbol" panose="05050102010706020507" pitchFamily="18" charset="2"/>
              </a:rPr>
              <a:t>Wide PFO or ASD is needed for right to left shunt (Atrial</a:t>
            </a:r>
            <a:r>
              <a:rPr lang="en-US" sz="2800" spc="-15" dirty="0">
                <a:effectLst/>
                <a:latin typeface="Candara" panose="020E0502030303020204" pitchFamily="34" charset="0"/>
                <a:ea typeface="Symbol" panose="05050102010706020507" pitchFamily="18" charset="2"/>
                <a:cs typeface="Symbol" panose="05050102010706020507" pitchFamily="18" charset="2"/>
              </a:rPr>
              <a:t> </a:t>
            </a:r>
            <a:r>
              <a:rPr lang="en-US" sz="2800" dirty="0">
                <a:effectLst/>
                <a:latin typeface="Candara" panose="020E0502030303020204" pitchFamily="34" charset="0"/>
                <a:ea typeface="Symbol" panose="05050102010706020507" pitchFamily="18" charset="2"/>
                <a:cs typeface="Symbol" panose="05050102010706020507" pitchFamily="18" charset="2"/>
              </a:rPr>
              <a:t>level)</a:t>
            </a:r>
            <a:endParaRPr lang="en-GB" sz="2800" dirty="0">
              <a:effectLst/>
              <a:latin typeface="Candara" panose="020E0502030303020204" pitchFamily="34" charset="0"/>
              <a:ea typeface="Symbol" panose="05050102010706020507" pitchFamily="18" charset="2"/>
              <a:cs typeface="Symbol" panose="05050102010706020507" pitchFamily="18" charset="2"/>
            </a:endParaRPr>
          </a:p>
          <a:p>
            <a:pPr marL="742950" lvl="1" indent="-285750">
              <a:spcBef>
                <a:spcPts val="490"/>
              </a:spcBef>
              <a:spcAft>
                <a:spcPts val="0"/>
              </a:spcAft>
              <a:buClr>
                <a:srgbClr val="30B6FC"/>
              </a:buClr>
              <a:buSzPts val="2800"/>
              <a:buFont typeface="Symbol" panose="05050102010706020507" pitchFamily="18" charset="2"/>
              <a:buChar char=""/>
              <a:tabLst>
                <a:tab pos="1024255" algn="l"/>
              </a:tabLst>
            </a:pPr>
            <a:r>
              <a:rPr lang="en-US" sz="2800" dirty="0">
                <a:effectLst/>
                <a:latin typeface="Candara" panose="020E0502030303020204" pitchFamily="34" charset="0"/>
                <a:ea typeface="Symbol" panose="05050102010706020507" pitchFamily="18" charset="2"/>
                <a:cs typeface="Symbol" panose="05050102010706020507" pitchFamily="18" charset="2"/>
              </a:rPr>
              <a:t>If VSD is absent, usually hypoplastic RV is</a:t>
            </a:r>
            <a:r>
              <a:rPr lang="en-US" sz="2800" spc="15" dirty="0">
                <a:effectLst/>
                <a:latin typeface="Candara" panose="020E0502030303020204" pitchFamily="34" charset="0"/>
                <a:ea typeface="Symbol" panose="05050102010706020507" pitchFamily="18" charset="2"/>
                <a:cs typeface="Symbol" panose="05050102010706020507" pitchFamily="18" charset="2"/>
              </a:rPr>
              <a:t> </a:t>
            </a:r>
            <a:r>
              <a:rPr lang="en-US" sz="2800" dirty="0">
                <a:effectLst/>
                <a:latin typeface="Candara" panose="020E0502030303020204" pitchFamily="34" charset="0"/>
                <a:ea typeface="Symbol" panose="05050102010706020507" pitchFamily="18" charset="2"/>
                <a:cs typeface="Symbol" panose="05050102010706020507" pitchFamily="18" charset="2"/>
              </a:rPr>
              <a:t>found</a:t>
            </a:r>
            <a:endParaRPr lang="en-GB" sz="2800" dirty="0">
              <a:effectLst/>
              <a:latin typeface="Candara" panose="020E0502030303020204" pitchFamily="34" charset="0"/>
              <a:ea typeface="Symbol" panose="05050102010706020507" pitchFamily="18" charset="2"/>
              <a:cs typeface="Symbol" panose="05050102010706020507" pitchFamily="18" charset="2"/>
            </a:endParaRPr>
          </a:p>
          <a:p>
            <a:endParaRPr lang="en-GB" dirty="0"/>
          </a:p>
        </p:txBody>
      </p:sp>
    </p:spTree>
    <p:extLst>
      <p:ext uri="{BB962C8B-B14F-4D97-AF65-F5344CB8AC3E}">
        <p14:creationId xmlns:p14="http://schemas.microsoft.com/office/powerpoint/2010/main" val="26160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AB71-62DF-44A9-BFE8-B45B815BB8F8}"/>
              </a:ext>
            </a:extLst>
          </p:cNvPr>
          <p:cNvSpPr>
            <a:spLocks noGrp="1"/>
          </p:cNvSpPr>
          <p:nvPr>
            <p:ph type="title"/>
          </p:nvPr>
        </p:nvSpPr>
        <p:spPr>
          <a:xfrm>
            <a:off x="838200" y="365125"/>
            <a:ext cx="10515600" cy="823595"/>
          </a:xfrm>
        </p:spPr>
        <p:txBody>
          <a:bodyPr>
            <a:noAutofit/>
          </a:bodyPr>
          <a:lstStyle/>
          <a:p>
            <a:pPr algn="ctr"/>
            <a:r>
              <a:rPr lang="en-US" sz="3200" b="1" dirty="0">
                <a:effectLst/>
                <a:latin typeface="Candara" panose="020E0502030303020204" pitchFamily="34" charset="0"/>
                <a:ea typeface="Candara" panose="020E0502030303020204" pitchFamily="34" charset="0"/>
                <a:cs typeface="Candara" panose="020E0502030303020204" pitchFamily="34" charset="0"/>
              </a:rPr>
              <a:t>TRUNCUS ARTERIOSUS</a:t>
            </a:r>
            <a:br>
              <a:rPr lang="en-GB" sz="3200" b="1" dirty="0">
                <a:effectLst/>
                <a:latin typeface="Candara" panose="020E0502030303020204" pitchFamily="34" charset="0"/>
                <a:ea typeface="Candara" panose="020E0502030303020204" pitchFamily="34" charset="0"/>
                <a:cs typeface="Candara" panose="020E0502030303020204" pitchFamily="34" charset="0"/>
              </a:rPr>
            </a:br>
            <a:endParaRPr lang="en-GB" sz="3200" dirty="0"/>
          </a:p>
        </p:txBody>
      </p:sp>
      <p:sp>
        <p:nvSpPr>
          <p:cNvPr id="3" name="Content Placeholder 2">
            <a:extLst>
              <a:ext uri="{FF2B5EF4-FFF2-40B4-BE49-F238E27FC236}">
                <a16:creationId xmlns:a16="http://schemas.microsoft.com/office/drawing/2014/main" id="{C6BDA885-E220-4BC4-B46B-622DCC2C1D55}"/>
              </a:ext>
            </a:extLst>
          </p:cNvPr>
          <p:cNvSpPr>
            <a:spLocks noGrp="1"/>
          </p:cNvSpPr>
          <p:nvPr>
            <p:ph idx="1"/>
          </p:nvPr>
        </p:nvSpPr>
        <p:spPr/>
        <p:txBody>
          <a:bodyPr/>
          <a:lstStyle/>
          <a:p>
            <a:r>
              <a:rPr lang="en-US" sz="1800" dirty="0">
                <a:effectLst/>
                <a:latin typeface="Candara" panose="020E0502030303020204" pitchFamily="34" charset="0"/>
                <a:ea typeface="Candara" panose="020E0502030303020204" pitchFamily="34" charset="0"/>
                <a:cs typeface="Candara" panose="020E0502030303020204" pitchFamily="34" charset="0"/>
              </a:rPr>
              <a:t>less than</a:t>
            </a:r>
            <a:r>
              <a:rPr lang="en-US" sz="1800" spc="-10" dirty="0">
                <a:effectLst/>
                <a:latin typeface="Candara" panose="020E0502030303020204" pitchFamily="34" charset="0"/>
                <a:ea typeface="Candara" panose="020E0502030303020204" pitchFamily="34" charset="0"/>
                <a:cs typeface="Candara" panose="020E0502030303020204" pitchFamily="34" charset="0"/>
              </a:rPr>
              <a:t> </a:t>
            </a:r>
            <a:r>
              <a:rPr lang="en-US" sz="1800" dirty="0">
                <a:effectLst/>
                <a:latin typeface="Candara" panose="020E0502030303020204" pitchFamily="34" charset="0"/>
                <a:ea typeface="Candara" panose="020E0502030303020204" pitchFamily="34" charset="0"/>
                <a:cs typeface="Candara" panose="020E0502030303020204" pitchFamily="34" charset="0"/>
              </a:rPr>
              <a:t>1% of	CHD</a:t>
            </a:r>
            <a:r>
              <a:rPr lang="en-US" sz="1800" spc="150" dirty="0">
                <a:effectLst/>
                <a:latin typeface="Candara" panose="020E0502030303020204" pitchFamily="34" charset="0"/>
                <a:ea typeface="Candara" panose="020E0502030303020204" pitchFamily="34" charset="0"/>
                <a:cs typeface="Candara" panose="020E0502030303020204" pitchFamily="34" charset="0"/>
              </a:rPr>
              <a:t> </a:t>
            </a:r>
            <a:endParaRPr lang="en-GB" dirty="0"/>
          </a:p>
        </p:txBody>
      </p:sp>
      <p:grpSp>
        <p:nvGrpSpPr>
          <p:cNvPr id="4" name="Group 2">
            <a:extLst>
              <a:ext uri="{FF2B5EF4-FFF2-40B4-BE49-F238E27FC236}">
                <a16:creationId xmlns:a16="http://schemas.microsoft.com/office/drawing/2014/main" id="{66D4FD82-AFA0-4744-9B99-F061C5A40D3A}"/>
              </a:ext>
            </a:extLst>
          </p:cNvPr>
          <p:cNvGrpSpPr>
            <a:grpSpLocks/>
          </p:cNvGrpSpPr>
          <p:nvPr/>
        </p:nvGrpSpPr>
        <p:grpSpPr bwMode="auto">
          <a:xfrm>
            <a:off x="3556000" y="1188719"/>
            <a:ext cx="8493760" cy="5445443"/>
            <a:chOff x="333" y="360"/>
            <a:chExt cx="13738" cy="10440"/>
          </a:xfrm>
        </p:grpSpPr>
        <p:pic>
          <p:nvPicPr>
            <p:cNvPr id="27651" name="Picture 3">
              <a:extLst>
                <a:ext uri="{FF2B5EF4-FFF2-40B4-BE49-F238E27FC236}">
                  <a16:creationId xmlns:a16="http://schemas.microsoft.com/office/drawing/2014/main" id="{6B8FFF8C-2EA2-48B3-BDE8-77F966E39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360"/>
              <a:ext cx="13695" cy="2247"/>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6573942C-76CE-4EAB-AE38-492901285A8D}"/>
                </a:ext>
              </a:extLst>
            </p:cNvPr>
            <p:cNvSpPr>
              <a:spLocks/>
            </p:cNvSpPr>
            <p:nvPr/>
          </p:nvSpPr>
          <p:spPr bwMode="auto">
            <a:xfrm>
              <a:off x="9523" y="1353"/>
              <a:ext cx="4530" cy="1125"/>
            </a:xfrm>
            <a:custGeom>
              <a:avLst/>
              <a:gdLst>
                <a:gd name="T0" fmla="+- 0 14053 9524"/>
                <a:gd name="T1" fmla="*/ T0 w 4530"/>
                <a:gd name="T2" fmla="+- 0 1353 1353"/>
                <a:gd name="T3" fmla="*/ 1353 h 1125"/>
                <a:gd name="T4" fmla="+- 0 14043 9524"/>
                <a:gd name="T5" fmla="*/ T4 w 4530"/>
                <a:gd name="T6" fmla="+- 0 1353 1353"/>
                <a:gd name="T7" fmla="*/ 1353 h 1125"/>
                <a:gd name="T8" fmla="+- 0 13852 9524"/>
                <a:gd name="T9" fmla="*/ T8 w 4530"/>
                <a:gd name="T10" fmla="+- 0 1385 1353"/>
                <a:gd name="T11" fmla="*/ 1385 h 1125"/>
                <a:gd name="T12" fmla="+- 0 13658 9524"/>
                <a:gd name="T13" fmla="*/ T12 w 4530"/>
                <a:gd name="T14" fmla="+- 0 1420 1353"/>
                <a:gd name="T15" fmla="*/ 1420 h 1125"/>
                <a:gd name="T16" fmla="+- 0 13257 9524"/>
                <a:gd name="T17" fmla="*/ T16 w 4530"/>
                <a:gd name="T18" fmla="+- 0 1497 1353"/>
                <a:gd name="T19" fmla="*/ 1497 h 1125"/>
                <a:gd name="T20" fmla="+- 0 12835 9524"/>
                <a:gd name="T21" fmla="*/ T20 w 4530"/>
                <a:gd name="T22" fmla="+- 0 1589 1353"/>
                <a:gd name="T23" fmla="*/ 1589 h 1125"/>
                <a:gd name="T24" fmla="+- 0 12393 9524"/>
                <a:gd name="T25" fmla="*/ T24 w 4530"/>
                <a:gd name="T26" fmla="+- 0 1694 1353"/>
                <a:gd name="T27" fmla="*/ 1694 h 1125"/>
                <a:gd name="T28" fmla="+- 0 11988 9524"/>
                <a:gd name="T29" fmla="*/ T28 w 4530"/>
                <a:gd name="T30" fmla="+- 0 1796 1353"/>
                <a:gd name="T31" fmla="*/ 1796 h 1125"/>
                <a:gd name="T32" fmla="+- 0 10849 9524"/>
                <a:gd name="T33" fmla="*/ T32 w 4530"/>
                <a:gd name="T34" fmla="+- 0 2052 1353"/>
                <a:gd name="T35" fmla="*/ 2052 h 1125"/>
                <a:gd name="T36" fmla="+- 0 10501 9524"/>
                <a:gd name="T37" fmla="*/ T36 w 4530"/>
                <a:gd name="T38" fmla="+- 0 2123 1353"/>
                <a:gd name="T39" fmla="*/ 2123 h 1125"/>
                <a:gd name="T40" fmla="+- 0 9838 9524"/>
                <a:gd name="T41" fmla="*/ T40 w 4530"/>
                <a:gd name="T42" fmla="+- 0 2246 1353"/>
                <a:gd name="T43" fmla="*/ 2246 h 1125"/>
                <a:gd name="T44" fmla="+- 0 9524 9524"/>
                <a:gd name="T45" fmla="*/ T44 w 4530"/>
                <a:gd name="T46" fmla="+- 0 2298 1353"/>
                <a:gd name="T47" fmla="*/ 2298 h 1125"/>
                <a:gd name="T48" fmla="+- 0 9741 9524"/>
                <a:gd name="T49" fmla="*/ T48 w 4530"/>
                <a:gd name="T50" fmla="+- 0 2330 1353"/>
                <a:gd name="T51" fmla="*/ 2330 h 1125"/>
                <a:gd name="T52" fmla="+- 0 9949 9524"/>
                <a:gd name="T53" fmla="*/ T52 w 4530"/>
                <a:gd name="T54" fmla="+- 0 2358 1353"/>
                <a:gd name="T55" fmla="*/ 2358 h 1125"/>
                <a:gd name="T56" fmla="+- 0 10150 9524"/>
                <a:gd name="T57" fmla="*/ T56 w 4530"/>
                <a:gd name="T58" fmla="+- 0 2383 1353"/>
                <a:gd name="T59" fmla="*/ 2383 h 1125"/>
                <a:gd name="T60" fmla="+- 0 10538 9524"/>
                <a:gd name="T61" fmla="*/ T60 w 4530"/>
                <a:gd name="T62" fmla="+- 0 2425 1353"/>
                <a:gd name="T63" fmla="*/ 2425 h 1125"/>
                <a:gd name="T64" fmla="+- 0 10900 9524"/>
                <a:gd name="T65" fmla="*/ T64 w 4530"/>
                <a:gd name="T66" fmla="+- 0 2453 1353"/>
                <a:gd name="T67" fmla="*/ 2453 h 1125"/>
                <a:gd name="T68" fmla="+- 0 11074 9524"/>
                <a:gd name="T69" fmla="*/ T68 w 4530"/>
                <a:gd name="T70" fmla="+- 0 2464 1353"/>
                <a:gd name="T71" fmla="*/ 2464 h 1125"/>
                <a:gd name="T72" fmla="+- 0 11244 9524"/>
                <a:gd name="T73" fmla="*/ T72 w 4530"/>
                <a:gd name="T74" fmla="+- 0 2471 1353"/>
                <a:gd name="T75" fmla="*/ 2471 h 1125"/>
                <a:gd name="T76" fmla="+- 0 11566 9524"/>
                <a:gd name="T77" fmla="*/ T76 w 4530"/>
                <a:gd name="T78" fmla="+- 0 2478 1353"/>
                <a:gd name="T79" fmla="*/ 2478 h 1125"/>
                <a:gd name="T80" fmla="+- 0 11720 9524"/>
                <a:gd name="T81" fmla="*/ T80 w 4530"/>
                <a:gd name="T82" fmla="+- 0 2478 1353"/>
                <a:gd name="T83" fmla="*/ 2478 h 1125"/>
                <a:gd name="T84" fmla="+- 0 12018 9524"/>
                <a:gd name="T85" fmla="*/ T84 w 4530"/>
                <a:gd name="T86" fmla="+- 0 2471 1353"/>
                <a:gd name="T87" fmla="*/ 2471 h 1125"/>
                <a:gd name="T88" fmla="+- 0 12158 9524"/>
                <a:gd name="T89" fmla="*/ T88 w 4530"/>
                <a:gd name="T90" fmla="+- 0 2464 1353"/>
                <a:gd name="T91" fmla="*/ 2464 h 1125"/>
                <a:gd name="T92" fmla="+- 0 12426 9524"/>
                <a:gd name="T93" fmla="*/ T92 w 4530"/>
                <a:gd name="T94" fmla="+- 0 2442 1353"/>
                <a:gd name="T95" fmla="*/ 2442 h 1125"/>
                <a:gd name="T96" fmla="+- 0 12557 9524"/>
                <a:gd name="T97" fmla="*/ T96 w 4530"/>
                <a:gd name="T98" fmla="+- 0 2428 1353"/>
                <a:gd name="T99" fmla="*/ 2428 h 1125"/>
                <a:gd name="T100" fmla="+- 0 12805 9524"/>
                <a:gd name="T101" fmla="*/ T100 w 4530"/>
                <a:gd name="T102" fmla="+- 0 2393 1353"/>
                <a:gd name="T103" fmla="*/ 2393 h 1125"/>
                <a:gd name="T104" fmla="+- 0 13039 9524"/>
                <a:gd name="T105" fmla="*/ T104 w 4530"/>
                <a:gd name="T106" fmla="+- 0 2351 1353"/>
                <a:gd name="T107" fmla="*/ 2351 h 1125"/>
                <a:gd name="T108" fmla="+- 0 13260 9524"/>
                <a:gd name="T109" fmla="*/ T108 w 4530"/>
                <a:gd name="T110" fmla="+- 0 2302 1353"/>
                <a:gd name="T111" fmla="*/ 2302 h 1125"/>
                <a:gd name="T112" fmla="+- 0 13367 9524"/>
                <a:gd name="T113" fmla="*/ T112 w 4530"/>
                <a:gd name="T114" fmla="+- 0 2274 1353"/>
                <a:gd name="T115" fmla="*/ 2274 h 1125"/>
                <a:gd name="T116" fmla="+- 0 13471 9524"/>
                <a:gd name="T117" fmla="*/ T116 w 4530"/>
                <a:gd name="T118" fmla="+- 0 2246 1353"/>
                <a:gd name="T119" fmla="*/ 2246 h 1125"/>
                <a:gd name="T120" fmla="+- 0 13672 9524"/>
                <a:gd name="T121" fmla="*/ T120 w 4530"/>
                <a:gd name="T122" fmla="+- 0 2182 1353"/>
                <a:gd name="T123" fmla="*/ 2182 h 1125"/>
                <a:gd name="T124" fmla="+- 0 13862 9524"/>
                <a:gd name="T125" fmla="*/ T124 w 4530"/>
                <a:gd name="T126" fmla="+- 0 2112 1353"/>
                <a:gd name="T127" fmla="*/ 2112 h 1125"/>
                <a:gd name="T128" fmla="+- 0 14047 9524"/>
                <a:gd name="T129" fmla="*/ T128 w 4530"/>
                <a:gd name="T130" fmla="+- 0 2038 1353"/>
                <a:gd name="T131" fmla="*/ 2038 h 1125"/>
                <a:gd name="T132" fmla="+- 0 14053 9524"/>
                <a:gd name="T133" fmla="*/ T132 w 4530"/>
                <a:gd name="T134" fmla="+- 0 2035 1353"/>
                <a:gd name="T135" fmla="*/ 2035 h 1125"/>
                <a:gd name="T136" fmla="+- 0 14053 9524"/>
                <a:gd name="T137" fmla="*/ T136 w 4530"/>
                <a:gd name="T138" fmla="+- 0 1353 1353"/>
                <a:gd name="T139" fmla="*/ 1353 h 11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4530" h="1125">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217" y="977"/>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843" y="921"/>
                  </a:lnTo>
                  <a:lnTo>
                    <a:pt x="3947" y="893"/>
                  </a:lnTo>
                  <a:lnTo>
                    <a:pt x="4148" y="829"/>
                  </a:lnTo>
                  <a:lnTo>
                    <a:pt x="4338" y="759"/>
                  </a:lnTo>
                  <a:lnTo>
                    <a:pt x="4523" y="685"/>
                  </a:lnTo>
                  <a:lnTo>
                    <a:pt x="4529" y="682"/>
                  </a:lnTo>
                  <a:lnTo>
                    <a:pt x="4529" y="0"/>
                  </a:lnTo>
                  <a:close/>
                </a:path>
              </a:pathLst>
            </a:custGeom>
            <a:solidFill>
              <a:srgbClr val="C5E7FB">
                <a:alpha val="2901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8C638F4F-643D-4D5C-9BEB-689FCBC4A099}"/>
                </a:ext>
              </a:extLst>
            </p:cNvPr>
            <p:cNvSpPr>
              <a:spLocks/>
            </p:cNvSpPr>
            <p:nvPr/>
          </p:nvSpPr>
          <p:spPr bwMode="auto">
            <a:xfrm>
              <a:off x="4125" y="1151"/>
              <a:ext cx="8732" cy="1339"/>
            </a:xfrm>
            <a:custGeom>
              <a:avLst/>
              <a:gdLst>
                <a:gd name="T0" fmla="+- 0 5467 4125"/>
                <a:gd name="T1" fmla="*/ T0 w 8732"/>
                <a:gd name="T2" fmla="+- 0 1151 1151"/>
                <a:gd name="T3" fmla="*/ 1151 h 1339"/>
                <a:gd name="T4" fmla="+- 0 5203 4125"/>
                <a:gd name="T5" fmla="*/ T4 w 8732"/>
                <a:gd name="T6" fmla="+- 0 1151 1151"/>
                <a:gd name="T7" fmla="*/ 1151 h 1339"/>
                <a:gd name="T8" fmla="+- 0 4955 4125"/>
                <a:gd name="T9" fmla="*/ T8 w 8732"/>
                <a:gd name="T10" fmla="+- 0 1158 1151"/>
                <a:gd name="T11" fmla="*/ 1158 h 1339"/>
                <a:gd name="T12" fmla="+- 0 4724 4125"/>
                <a:gd name="T13" fmla="*/ T12 w 8732"/>
                <a:gd name="T14" fmla="+- 0 1169 1151"/>
                <a:gd name="T15" fmla="*/ 1169 h 1339"/>
                <a:gd name="T16" fmla="+- 0 4510 4125"/>
                <a:gd name="T17" fmla="*/ T16 w 8732"/>
                <a:gd name="T18" fmla="+- 0 1186 1151"/>
                <a:gd name="T19" fmla="*/ 1186 h 1339"/>
                <a:gd name="T20" fmla="+- 0 4309 4125"/>
                <a:gd name="T21" fmla="*/ T20 w 8732"/>
                <a:gd name="T22" fmla="+- 0 1207 1151"/>
                <a:gd name="T23" fmla="*/ 1207 h 1339"/>
                <a:gd name="T24" fmla="+- 0 4125 4125"/>
                <a:gd name="T25" fmla="*/ T24 w 8732"/>
                <a:gd name="T26" fmla="+- 0 1235 1151"/>
                <a:gd name="T27" fmla="*/ 1235 h 1339"/>
                <a:gd name="T28" fmla="+- 0 4651 4125"/>
                <a:gd name="T29" fmla="*/ T28 w 8732"/>
                <a:gd name="T30" fmla="+- 0 1302 1151"/>
                <a:gd name="T31" fmla="*/ 1302 h 1339"/>
                <a:gd name="T32" fmla="+- 0 5216 4125"/>
                <a:gd name="T33" fmla="*/ T32 w 8732"/>
                <a:gd name="T34" fmla="+- 0 1397 1151"/>
                <a:gd name="T35" fmla="*/ 1397 h 1339"/>
                <a:gd name="T36" fmla="+- 0 5822 4125"/>
                <a:gd name="T37" fmla="*/ T36 w 8732"/>
                <a:gd name="T38" fmla="+- 0 1520 1151"/>
                <a:gd name="T39" fmla="*/ 1520 h 1339"/>
                <a:gd name="T40" fmla="+- 0 6144 4125"/>
                <a:gd name="T41" fmla="*/ T40 w 8732"/>
                <a:gd name="T42" fmla="+- 0 1590 1151"/>
                <a:gd name="T43" fmla="*/ 1590 h 1339"/>
                <a:gd name="T44" fmla="+- 0 7064 4125"/>
                <a:gd name="T45" fmla="*/ T44 w 8732"/>
                <a:gd name="T46" fmla="+- 0 1815 1151"/>
                <a:gd name="T47" fmla="*/ 1815 h 1339"/>
                <a:gd name="T48" fmla="+- 0 8156 4125"/>
                <a:gd name="T49" fmla="*/ T48 w 8732"/>
                <a:gd name="T50" fmla="+- 0 2058 1151"/>
                <a:gd name="T51" fmla="*/ 2058 h 1339"/>
                <a:gd name="T52" fmla="+- 0 8414 4125"/>
                <a:gd name="T53" fmla="*/ T52 w 8732"/>
                <a:gd name="T54" fmla="+- 0 2107 1151"/>
                <a:gd name="T55" fmla="*/ 2107 h 1339"/>
                <a:gd name="T56" fmla="+- 0 8658 4125"/>
                <a:gd name="T57" fmla="*/ T56 w 8732"/>
                <a:gd name="T58" fmla="+- 0 2156 1151"/>
                <a:gd name="T59" fmla="*/ 2156 h 1339"/>
                <a:gd name="T60" fmla="+- 0 8899 4125"/>
                <a:gd name="T61" fmla="*/ T60 w 8732"/>
                <a:gd name="T62" fmla="+- 0 2202 1151"/>
                <a:gd name="T63" fmla="*/ 2202 h 1339"/>
                <a:gd name="T64" fmla="+- 0 9361 4125"/>
                <a:gd name="T65" fmla="*/ T64 w 8732"/>
                <a:gd name="T66" fmla="+- 0 2279 1151"/>
                <a:gd name="T67" fmla="*/ 2279 h 1339"/>
                <a:gd name="T68" fmla="+- 0 9582 4125"/>
                <a:gd name="T69" fmla="*/ T68 w 8732"/>
                <a:gd name="T70" fmla="+- 0 2314 1151"/>
                <a:gd name="T71" fmla="*/ 2314 h 1339"/>
                <a:gd name="T72" fmla="+- 0 10004 4125"/>
                <a:gd name="T73" fmla="*/ T72 w 8732"/>
                <a:gd name="T74" fmla="+- 0 2370 1151"/>
                <a:gd name="T75" fmla="*/ 2370 h 1339"/>
                <a:gd name="T76" fmla="+- 0 10402 4125"/>
                <a:gd name="T77" fmla="*/ T76 w 8732"/>
                <a:gd name="T78" fmla="+- 0 2420 1151"/>
                <a:gd name="T79" fmla="*/ 2420 h 1339"/>
                <a:gd name="T80" fmla="+- 0 10593 4125"/>
                <a:gd name="T81" fmla="*/ T80 w 8732"/>
                <a:gd name="T82" fmla="+- 0 2437 1151"/>
                <a:gd name="T83" fmla="*/ 2437 h 1339"/>
                <a:gd name="T84" fmla="+- 0 10955 4125"/>
                <a:gd name="T85" fmla="*/ T84 w 8732"/>
                <a:gd name="T86" fmla="+- 0 2465 1151"/>
                <a:gd name="T87" fmla="*/ 2465 h 1339"/>
                <a:gd name="T88" fmla="+- 0 11129 4125"/>
                <a:gd name="T89" fmla="*/ T88 w 8732"/>
                <a:gd name="T90" fmla="+- 0 2476 1151"/>
                <a:gd name="T91" fmla="*/ 2476 h 1339"/>
                <a:gd name="T92" fmla="+- 0 11464 4125"/>
                <a:gd name="T93" fmla="*/ T92 w 8732"/>
                <a:gd name="T94" fmla="+- 0 2490 1151"/>
                <a:gd name="T95" fmla="*/ 2490 h 1339"/>
                <a:gd name="T96" fmla="+- 0 11775 4125"/>
                <a:gd name="T97" fmla="*/ T96 w 8732"/>
                <a:gd name="T98" fmla="+- 0 2490 1151"/>
                <a:gd name="T99" fmla="*/ 2490 h 1339"/>
                <a:gd name="T100" fmla="+- 0 12070 4125"/>
                <a:gd name="T101" fmla="*/ T100 w 8732"/>
                <a:gd name="T102" fmla="+- 0 2483 1151"/>
                <a:gd name="T103" fmla="*/ 2483 h 1339"/>
                <a:gd name="T104" fmla="+- 0 12210 4125"/>
                <a:gd name="T105" fmla="*/ T104 w 8732"/>
                <a:gd name="T106" fmla="+- 0 2476 1151"/>
                <a:gd name="T107" fmla="*/ 2476 h 1339"/>
                <a:gd name="T108" fmla="+- 0 12348 4125"/>
                <a:gd name="T109" fmla="*/ T108 w 8732"/>
                <a:gd name="T110" fmla="+- 0 2465 1151"/>
                <a:gd name="T111" fmla="*/ 2465 h 1339"/>
                <a:gd name="T112" fmla="+- 0 12736 4125"/>
                <a:gd name="T113" fmla="*/ T112 w 8732"/>
                <a:gd name="T114" fmla="+- 0 2423 1151"/>
                <a:gd name="T115" fmla="*/ 2423 h 1339"/>
                <a:gd name="T116" fmla="+- 0 12856 4125"/>
                <a:gd name="T117" fmla="*/ T116 w 8732"/>
                <a:gd name="T118" fmla="+- 0 2406 1151"/>
                <a:gd name="T119" fmla="*/ 2406 h 1339"/>
                <a:gd name="T120" fmla="+- 0 12468 4125"/>
                <a:gd name="T121" fmla="*/ T120 w 8732"/>
                <a:gd name="T122" fmla="+- 0 2356 1151"/>
                <a:gd name="T123" fmla="*/ 2356 h 1339"/>
                <a:gd name="T124" fmla="+- 0 12056 4125"/>
                <a:gd name="T125" fmla="*/ T124 w 8732"/>
                <a:gd name="T126" fmla="+- 0 2297 1151"/>
                <a:gd name="T127" fmla="*/ 2297 h 1339"/>
                <a:gd name="T128" fmla="+- 0 11162 4125"/>
                <a:gd name="T129" fmla="*/ T128 w 8732"/>
                <a:gd name="T130" fmla="+- 0 2142 1151"/>
                <a:gd name="T131" fmla="*/ 2142 h 1339"/>
                <a:gd name="T132" fmla="+- 0 10677 4125"/>
                <a:gd name="T133" fmla="*/ T132 w 8732"/>
                <a:gd name="T134" fmla="+- 0 2044 1151"/>
                <a:gd name="T135" fmla="*/ 2044 h 1339"/>
                <a:gd name="T136" fmla="+- 0 10165 4125"/>
                <a:gd name="T137" fmla="*/ T136 w 8732"/>
                <a:gd name="T138" fmla="+- 0 1935 1151"/>
                <a:gd name="T139" fmla="*/ 1935 h 1339"/>
                <a:gd name="T140" fmla="+- 0 8615 4125"/>
                <a:gd name="T141" fmla="*/ T140 w 8732"/>
                <a:gd name="T142" fmla="+- 0 1566 1151"/>
                <a:gd name="T143" fmla="*/ 1566 h 1339"/>
                <a:gd name="T144" fmla="+- 0 8193 4125"/>
                <a:gd name="T145" fmla="*/ T144 w 8732"/>
                <a:gd name="T146" fmla="+- 0 1474 1151"/>
                <a:gd name="T147" fmla="*/ 1474 h 1339"/>
                <a:gd name="T148" fmla="+- 0 7791 4125"/>
                <a:gd name="T149" fmla="*/ T148 w 8732"/>
                <a:gd name="T150" fmla="+- 0 1397 1151"/>
                <a:gd name="T151" fmla="*/ 1397 h 1339"/>
                <a:gd name="T152" fmla="+- 0 7597 4125"/>
                <a:gd name="T153" fmla="*/ T152 w 8732"/>
                <a:gd name="T154" fmla="+- 0 1362 1151"/>
                <a:gd name="T155" fmla="*/ 1362 h 1339"/>
                <a:gd name="T156" fmla="+- 0 7406 4125"/>
                <a:gd name="T157" fmla="*/ T156 w 8732"/>
                <a:gd name="T158" fmla="+- 0 1330 1151"/>
                <a:gd name="T159" fmla="*/ 1330 h 1339"/>
                <a:gd name="T160" fmla="+- 0 7222 4125"/>
                <a:gd name="T161" fmla="*/ T160 w 8732"/>
                <a:gd name="T162" fmla="+- 0 1302 1151"/>
                <a:gd name="T163" fmla="*/ 1302 h 1339"/>
                <a:gd name="T164" fmla="+- 0 6689 4125"/>
                <a:gd name="T165" fmla="*/ T164 w 8732"/>
                <a:gd name="T166" fmla="+- 0 1232 1151"/>
                <a:gd name="T167" fmla="*/ 1232 h 1339"/>
                <a:gd name="T168" fmla="+- 0 6358 4125"/>
                <a:gd name="T169" fmla="*/ T168 w 8732"/>
                <a:gd name="T170" fmla="+- 0 1200 1151"/>
                <a:gd name="T171" fmla="*/ 1200 h 1339"/>
                <a:gd name="T172" fmla="+- 0 6047 4125"/>
                <a:gd name="T173" fmla="*/ T172 w 8732"/>
                <a:gd name="T174" fmla="+- 0 1176 1151"/>
                <a:gd name="T175" fmla="*/ 1176 h 1339"/>
                <a:gd name="T176" fmla="+- 0 5749 4125"/>
                <a:gd name="T177" fmla="*/ T176 w 8732"/>
                <a:gd name="T178" fmla="+- 0 1158 1151"/>
                <a:gd name="T179" fmla="*/ 1158 h 1339"/>
                <a:gd name="T180" fmla="+- 0 5467 4125"/>
                <a:gd name="T181" fmla="*/ T180 w 8732"/>
                <a:gd name="T182" fmla="+- 0 1151 1151"/>
                <a:gd name="T183" fmla="*/ 115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732"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552" y="893"/>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close/>
                </a:path>
              </a:pathLst>
            </a:custGeom>
            <a:solidFill>
              <a:srgbClr val="C5E7FB">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AutoShape 6">
              <a:extLst>
                <a:ext uri="{FF2B5EF4-FFF2-40B4-BE49-F238E27FC236}">
                  <a16:creationId xmlns:a16="http://schemas.microsoft.com/office/drawing/2014/main" id="{B601C2A7-1382-47C8-A1AA-4D82EDA642F3}"/>
                </a:ext>
              </a:extLst>
            </p:cNvPr>
            <p:cNvSpPr>
              <a:spLocks/>
            </p:cNvSpPr>
            <p:nvPr/>
          </p:nvSpPr>
          <p:spPr bwMode="auto">
            <a:xfrm>
              <a:off x="4454" y="1149"/>
              <a:ext cx="9589" cy="1241"/>
            </a:xfrm>
            <a:custGeom>
              <a:avLst/>
              <a:gdLst>
                <a:gd name="T0" fmla="+- 0 4455 4455"/>
                <a:gd name="T1" fmla="*/ T0 w 9589"/>
                <a:gd name="T2" fmla="+- 0 1293 1149"/>
                <a:gd name="T3" fmla="*/ 1293 h 1241"/>
                <a:gd name="T4" fmla="+- 0 4455 4455"/>
                <a:gd name="T5" fmla="*/ T4 w 9589"/>
                <a:gd name="T6" fmla="+- 0 1293 1149"/>
                <a:gd name="T7" fmla="*/ 1293 h 1241"/>
                <a:gd name="T8" fmla="+- 0 4485 4455"/>
                <a:gd name="T9" fmla="*/ T8 w 9589"/>
                <a:gd name="T10" fmla="+- 0 1286 1149"/>
                <a:gd name="T11" fmla="*/ 1286 h 1241"/>
                <a:gd name="T12" fmla="+- 0 4575 4455"/>
                <a:gd name="T13" fmla="*/ T12 w 9589"/>
                <a:gd name="T14" fmla="+- 0 1269 1149"/>
                <a:gd name="T15" fmla="*/ 1269 h 1241"/>
                <a:gd name="T16" fmla="+- 0 4729 4455"/>
                <a:gd name="T17" fmla="*/ T16 w 9589"/>
                <a:gd name="T18" fmla="+- 0 1244 1149"/>
                <a:gd name="T19" fmla="*/ 1244 h 1241"/>
                <a:gd name="T20" fmla="+- 0 4830 4455"/>
                <a:gd name="T21" fmla="*/ T20 w 9589"/>
                <a:gd name="T22" fmla="+- 0 1230 1149"/>
                <a:gd name="T23" fmla="*/ 1230 h 1241"/>
                <a:gd name="T24" fmla="+- 0 4947 4455"/>
                <a:gd name="T25" fmla="*/ T24 w 9589"/>
                <a:gd name="T26" fmla="+- 0 1216 1149"/>
                <a:gd name="T27" fmla="*/ 1216 h 1241"/>
                <a:gd name="T28" fmla="+- 0 5077 4455"/>
                <a:gd name="T29" fmla="*/ T28 w 9589"/>
                <a:gd name="T30" fmla="+- 0 1206 1149"/>
                <a:gd name="T31" fmla="*/ 1206 h 1241"/>
                <a:gd name="T32" fmla="+- 0 5228 4455"/>
                <a:gd name="T33" fmla="*/ T32 w 9589"/>
                <a:gd name="T34" fmla="+- 0 1195 1149"/>
                <a:gd name="T35" fmla="*/ 1195 h 1241"/>
                <a:gd name="T36" fmla="+- 0 5392 4455"/>
                <a:gd name="T37" fmla="*/ T36 w 9589"/>
                <a:gd name="T38" fmla="+- 0 1184 1149"/>
                <a:gd name="T39" fmla="*/ 1184 h 1241"/>
                <a:gd name="T40" fmla="+- 0 5576 4455"/>
                <a:gd name="T41" fmla="*/ T40 w 9589"/>
                <a:gd name="T42" fmla="+- 0 1177 1149"/>
                <a:gd name="T43" fmla="*/ 1177 h 1241"/>
                <a:gd name="T44" fmla="+- 0 5777 4455"/>
                <a:gd name="T45" fmla="*/ T44 w 9589"/>
                <a:gd name="T46" fmla="+- 0 1174 1149"/>
                <a:gd name="T47" fmla="*/ 1174 h 1241"/>
                <a:gd name="T48" fmla="+- 0 5995 4455"/>
                <a:gd name="T49" fmla="*/ T48 w 9589"/>
                <a:gd name="T50" fmla="+- 0 1170 1149"/>
                <a:gd name="T51" fmla="*/ 1170 h 1241"/>
                <a:gd name="T52" fmla="+- 0 6229 4455"/>
                <a:gd name="T53" fmla="*/ T52 w 9589"/>
                <a:gd name="T54" fmla="+- 0 1174 1149"/>
                <a:gd name="T55" fmla="*/ 1174 h 1241"/>
                <a:gd name="T56" fmla="+- 0 6480 4455"/>
                <a:gd name="T57" fmla="*/ T56 w 9589"/>
                <a:gd name="T58" fmla="+- 0 1181 1149"/>
                <a:gd name="T59" fmla="*/ 1181 h 1241"/>
                <a:gd name="T60" fmla="+- 0 6751 4455"/>
                <a:gd name="T61" fmla="*/ T60 w 9589"/>
                <a:gd name="T62" fmla="+- 0 1195 1149"/>
                <a:gd name="T63" fmla="*/ 1195 h 1241"/>
                <a:gd name="T64" fmla="+- 0 7039 4455"/>
                <a:gd name="T65" fmla="*/ T64 w 9589"/>
                <a:gd name="T66" fmla="+- 0 1213 1149"/>
                <a:gd name="T67" fmla="*/ 1213 h 1241"/>
                <a:gd name="T68" fmla="+- 0 7344 4455"/>
                <a:gd name="T69" fmla="*/ T68 w 9589"/>
                <a:gd name="T70" fmla="+- 0 1241 1149"/>
                <a:gd name="T71" fmla="*/ 1241 h 1241"/>
                <a:gd name="T72" fmla="+- 0 7669 4455"/>
                <a:gd name="T73" fmla="*/ T72 w 9589"/>
                <a:gd name="T74" fmla="+- 0 1272 1149"/>
                <a:gd name="T75" fmla="*/ 1272 h 1241"/>
                <a:gd name="T76" fmla="+- 0 8014 4455"/>
                <a:gd name="T77" fmla="*/ T76 w 9589"/>
                <a:gd name="T78" fmla="+- 0 1311 1149"/>
                <a:gd name="T79" fmla="*/ 1311 h 1241"/>
                <a:gd name="T80" fmla="+- 0 8375 4455"/>
                <a:gd name="T81" fmla="*/ T80 w 9589"/>
                <a:gd name="T82" fmla="+- 0 1357 1149"/>
                <a:gd name="T83" fmla="*/ 1357 h 1241"/>
                <a:gd name="T84" fmla="+- 0 8757 4455"/>
                <a:gd name="T85" fmla="*/ T84 w 9589"/>
                <a:gd name="T86" fmla="+- 0 1413 1149"/>
                <a:gd name="T87" fmla="*/ 1413 h 1241"/>
                <a:gd name="T88" fmla="+- 0 9155 4455"/>
                <a:gd name="T89" fmla="*/ T88 w 9589"/>
                <a:gd name="T90" fmla="+- 0 1476 1149"/>
                <a:gd name="T91" fmla="*/ 1476 h 1241"/>
                <a:gd name="T92" fmla="+- 0 9574 4455"/>
                <a:gd name="T93" fmla="*/ T92 w 9589"/>
                <a:gd name="T94" fmla="+- 0 1550 1149"/>
                <a:gd name="T95" fmla="*/ 1550 h 1241"/>
                <a:gd name="T96" fmla="+- 0 10012 4455"/>
                <a:gd name="T97" fmla="*/ T96 w 9589"/>
                <a:gd name="T98" fmla="+- 0 1638 1149"/>
                <a:gd name="T99" fmla="*/ 1638 h 1241"/>
                <a:gd name="T100" fmla="+- 0 10471 4455"/>
                <a:gd name="T101" fmla="*/ T100 w 9589"/>
                <a:gd name="T102" fmla="+- 0 1733 1149"/>
                <a:gd name="T103" fmla="*/ 1733 h 1241"/>
                <a:gd name="T104" fmla="+- 0 10950 4455"/>
                <a:gd name="T105" fmla="*/ T104 w 9589"/>
                <a:gd name="T106" fmla="+- 0 1838 1149"/>
                <a:gd name="T107" fmla="*/ 1838 h 1241"/>
                <a:gd name="T108" fmla="+- 0 11449 4455"/>
                <a:gd name="T109" fmla="*/ T108 w 9589"/>
                <a:gd name="T110" fmla="+- 0 1958 1149"/>
                <a:gd name="T111" fmla="*/ 1958 h 1241"/>
                <a:gd name="T112" fmla="+- 0 11968 4455"/>
                <a:gd name="T113" fmla="*/ T112 w 9589"/>
                <a:gd name="T114" fmla="+- 0 2088 1149"/>
                <a:gd name="T115" fmla="*/ 2088 h 1241"/>
                <a:gd name="T116" fmla="+- 0 12507 4455"/>
                <a:gd name="T117" fmla="*/ T116 w 9589"/>
                <a:gd name="T118" fmla="+- 0 2232 1149"/>
                <a:gd name="T119" fmla="*/ 2232 h 1241"/>
                <a:gd name="T120" fmla="+- 0 13066 4455"/>
                <a:gd name="T121" fmla="*/ T120 w 9589"/>
                <a:gd name="T122" fmla="+- 0 2390 1149"/>
                <a:gd name="T123" fmla="*/ 2390 h 1241"/>
                <a:gd name="T124" fmla="+- 0 8834 4455"/>
                <a:gd name="T125" fmla="*/ T124 w 9589"/>
                <a:gd name="T126" fmla="+- 0 2175 1149"/>
                <a:gd name="T127" fmla="*/ 2175 h 1241"/>
                <a:gd name="T128" fmla="+- 0 8834 4455"/>
                <a:gd name="T129" fmla="*/ T128 w 9589"/>
                <a:gd name="T130" fmla="+- 0 2175 1149"/>
                <a:gd name="T131" fmla="*/ 2175 h 1241"/>
                <a:gd name="T132" fmla="+- 0 8984 4455"/>
                <a:gd name="T133" fmla="*/ T132 w 9589"/>
                <a:gd name="T134" fmla="+- 0 2133 1149"/>
                <a:gd name="T135" fmla="*/ 2133 h 1241"/>
                <a:gd name="T136" fmla="+- 0 9396 4455"/>
                <a:gd name="T137" fmla="*/ T136 w 9589"/>
                <a:gd name="T138" fmla="+- 0 2024 1149"/>
                <a:gd name="T139" fmla="*/ 2024 h 1241"/>
                <a:gd name="T140" fmla="+- 0 9681 4455"/>
                <a:gd name="T141" fmla="*/ T140 w 9589"/>
                <a:gd name="T142" fmla="+- 0 1950 1149"/>
                <a:gd name="T143" fmla="*/ 1950 h 1241"/>
                <a:gd name="T144" fmla="+- 0 10009 4455"/>
                <a:gd name="T145" fmla="*/ T144 w 9589"/>
                <a:gd name="T146" fmla="+- 0 1870 1149"/>
                <a:gd name="T147" fmla="*/ 1870 h 1241"/>
                <a:gd name="T148" fmla="+- 0 10374 4455"/>
                <a:gd name="T149" fmla="*/ T148 w 9589"/>
                <a:gd name="T150" fmla="+- 0 1782 1149"/>
                <a:gd name="T151" fmla="*/ 1782 h 1241"/>
                <a:gd name="T152" fmla="+- 0 10766 4455"/>
                <a:gd name="T153" fmla="*/ T152 w 9589"/>
                <a:gd name="T154" fmla="+- 0 1687 1149"/>
                <a:gd name="T155" fmla="*/ 1687 h 1241"/>
                <a:gd name="T156" fmla="+- 0 11181 4455"/>
                <a:gd name="T157" fmla="*/ T156 w 9589"/>
                <a:gd name="T158" fmla="+- 0 1596 1149"/>
                <a:gd name="T159" fmla="*/ 1596 h 1241"/>
                <a:gd name="T160" fmla="+- 0 11606 4455"/>
                <a:gd name="T161" fmla="*/ T160 w 9589"/>
                <a:gd name="T162" fmla="+- 0 1504 1149"/>
                <a:gd name="T163" fmla="*/ 1504 h 1241"/>
                <a:gd name="T164" fmla="+- 0 12041 4455"/>
                <a:gd name="T165" fmla="*/ T164 w 9589"/>
                <a:gd name="T166" fmla="+- 0 1420 1149"/>
                <a:gd name="T167" fmla="*/ 1420 h 1241"/>
                <a:gd name="T168" fmla="+- 0 12473 4455"/>
                <a:gd name="T169" fmla="*/ T168 w 9589"/>
                <a:gd name="T170" fmla="+- 0 1339 1149"/>
                <a:gd name="T171" fmla="*/ 1339 h 1241"/>
                <a:gd name="T172" fmla="+- 0 12687 4455"/>
                <a:gd name="T173" fmla="*/ T172 w 9589"/>
                <a:gd name="T174" fmla="+- 0 1304 1149"/>
                <a:gd name="T175" fmla="*/ 1304 h 1241"/>
                <a:gd name="T176" fmla="+- 0 12895 4455"/>
                <a:gd name="T177" fmla="*/ T176 w 9589"/>
                <a:gd name="T178" fmla="+- 0 1269 1149"/>
                <a:gd name="T179" fmla="*/ 1269 h 1241"/>
                <a:gd name="T180" fmla="+- 0 13103 4455"/>
                <a:gd name="T181" fmla="*/ T180 w 9589"/>
                <a:gd name="T182" fmla="+- 0 1241 1149"/>
                <a:gd name="T183" fmla="*/ 1241 h 1241"/>
                <a:gd name="T184" fmla="+- 0 13303 4455"/>
                <a:gd name="T185" fmla="*/ T184 w 9589"/>
                <a:gd name="T186" fmla="+- 0 1213 1149"/>
                <a:gd name="T187" fmla="*/ 1213 h 1241"/>
                <a:gd name="T188" fmla="+- 0 13501 4455"/>
                <a:gd name="T189" fmla="*/ T188 w 9589"/>
                <a:gd name="T190" fmla="+- 0 1191 1149"/>
                <a:gd name="T191" fmla="*/ 1191 h 1241"/>
                <a:gd name="T192" fmla="+- 0 13688 4455"/>
                <a:gd name="T193" fmla="*/ T192 w 9589"/>
                <a:gd name="T194" fmla="+- 0 1174 1149"/>
                <a:gd name="T195" fmla="*/ 1174 h 1241"/>
                <a:gd name="T196" fmla="+- 0 13869 4455"/>
                <a:gd name="T197" fmla="*/ T196 w 9589"/>
                <a:gd name="T198" fmla="+- 0 1160 1149"/>
                <a:gd name="T199" fmla="*/ 1160 h 1241"/>
                <a:gd name="T200" fmla="+- 0 14043 4455"/>
                <a:gd name="T201" fmla="*/ T200 w 9589"/>
                <a:gd name="T202" fmla="+- 0 1149 1149"/>
                <a:gd name="T203" fmla="*/ 1149 h 12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9589" h="1241">
                  <a:moveTo>
                    <a:pt x="0" y="144"/>
                  </a:moveTo>
                  <a:lnTo>
                    <a:pt x="0" y="144"/>
                  </a:lnTo>
                  <a:lnTo>
                    <a:pt x="30" y="137"/>
                  </a:lnTo>
                  <a:lnTo>
                    <a:pt x="120" y="120"/>
                  </a:lnTo>
                  <a:lnTo>
                    <a:pt x="274" y="95"/>
                  </a:lnTo>
                  <a:lnTo>
                    <a:pt x="375" y="81"/>
                  </a:lnTo>
                  <a:lnTo>
                    <a:pt x="492" y="67"/>
                  </a:lnTo>
                  <a:lnTo>
                    <a:pt x="622" y="57"/>
                  </a:lnTo>
                  <a:lnTo>
                    <a:pt x="773" y="46"/>
                  </a:lnTo>
                  <a:lnTo>
                    <a:pt x="937" y="35"/>
                  </a:lnTo>
                  <a:lnTo>
                    <a:pt x="1121" y="28"/>
                  </a:lnTo>
                  <a:lnTo>
                    <a:pt x="1322" y="25"/>
                  </a:lnTo>
                  <a:lnTo>
                    <a:pt x="1540" y="21"/>
                  </a:lnTo>
                  <a:lnTo>
                    <a:pt x="1774" y="25"/>
                  </a:lnTo>
                  <a:lnTo>
                    <a:pt x="2025" y="32"/>
                  </a:lnTo>
                  <a:lnTo>
                    <a:pt x="2296" y="46"/>
                  </a:lnTo>
                  <a:lnTo>
                    <a:pt x="2584" y="64"/>
                  </a:lnTo>
                  <a:lnTo>
                    <a:pt x="2889" y="92"/>
                  </a:lnTo>
                  <a:lnTo>
                    <a:pt x="3214" y="123"/>
                  </a:lnTo>
                  <a:lnTo>
                    <a:pt x="3559" y="162"/>
                  </a:lnTo>
                  <a:lnTo>
                    <a:pt x="3920" y="208"/>
                  </a:lnTo>
                  <a:lnTo>
                    <a:pt x="4302" y="264"/>
                  </a:lnTo>
                  <a:lnTo>
                    <a:pt x="4700" y="327"/>
                  </a:lnTo>
                  <a:lnTo>
                    <a:pt x="5119" y="401"/>
                  </a:lnTo>
                  <a:lnTo>
                    <a:pt x="5557" y="489"/>
                  </a:lnTo>
                  <a:lnTo>
                    <a:pt x="6016" y="584"/>
                  </a:lnTo>
                  <a:lnTo>
                    <a:pt x="6495" y="689"/>
                  </a:lnTo>
                  <a:lnTo>
                    <a:pt x="6994" y="809"/>
                  </a:lnTo>
                  <a:lnTo>
                    <a:pt x="7513" y="939"/>
                  </a:lnTo>
                  <a:lnTo>
                    <a:pt x="8052" y="1083"/>
                  </a:lnTo>
                  <a:lnTo>
                    <a:pt x="8611" y="1241"/>
                  </a:lnTo>
                  <a:moveTo>
                    <a:pt x="4379" y="1026"/>
                  </a:moveTo>
                  <a:lnTo>
                    <a:pt x="4379" y="1026"/>
                  </a:lnTo>
                  <a:lnTo>
                    <a:pt x="4529" y="984"/>
                  </a:lnTo>
                  <a:lnTo>
                    <a:pt x="4941" y="875"/>
                  </a:lnTo>
                  <a:lnTo>
                    <a:pt x="5226" y="801"/>
                  </a:lnTo>
                  <a:lnTo>
                    <a:pt x="5554" y="721"/>
                  </a:lnTo>
                  <a:lnTo>
                    <a:pt x="5919" y="633"/>
                  </a:lnTo>
                  <a:lnTo>
                    <a:pt x="6311" y="538"/>
                  </a:lnTo>
                  <a:lnTo>
                    <a:pt x="6726" y="447"/>
                  </a:lnTo>
                  <a:lnTo>
                    <a:pt x="7151" y="355"/>
                  </a:lnTo>
                  <a:lnTo>
                    <a:pt x="7586" y="271"/>
                  </a:lnTo>
                  <a:lnTo>
                    <a:pt x="8018" y="190"/>
                  </a:lnTo>
                  <a:lnTo>
                    <a:pt x="8232" y="155"/>
                  </a:lnTo>
                  <a:lnTo>
                    <a:pt x="8440" y="120"/>
                  </a:lnTo>
                  <a:lnTo>
                    <a:pt x="8648" y="92"/>
                  </a:lnTo>
                  <a:lnTo>
                    <a:pt x="8848" y="64"/>
                  </a:lnTo>
                  <a:lnTo>
                    <a:pt x="9046" y="42"/>
                  </a:lnTo>
                  <a:lnTo>
                    <a:pt x="9233" y="25"/>
                  </a:lnTo>
                  <a:lnTo>
                    <a:pt x="9414" y="11"/>
                  </a:lnTo>
                  <a:lnTo>
                    <a:pt x="9588"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a:extLst>
                <a:ext uri="{FF2B5EF4-FFF2-40B4-BE49-F238E27FC236}">
                  <a16:creationId xmlns:a16="http://schemas.microsoft.com/office/drawing/2014/main" id="{DBEBA04C-30DE-4F6C-B144-CA62926FDB2D}"/>
                </a:ext>
              </a:extLst>
            </p:cNvPr>
            <p:cNvSpPr>
              <a:spLocks/>
            </p:cNvSpPr>
            <p:nvPr/>
          </p:nvSpPr>
          <p:spPr bwMode="auto">
            <a:xfrm>
              <a:off x="333" y="1124"/>
              <a:ext cx="13738" cy="2095"/>
            </a:xfrm>
            <a:custGeom>
              <a:avLst/>
              <a:gdLst>
                <a:gd name="T0" fmla="+- 0 2784 333"/>
                <a:gd name="T1" fmla="*/ T0 w 13738"/>
                <a:gd name="T2" fmla="+- 0 1125 1125"/>
                <a:gd name="T3" fmla="*/ 1125 h 2095"/>
                <a:gd name="T4" fmla="+- 0 2542 333"/>
                <a:gd name="T5" fmla="*/ T4 w 13738"/>
                <a:gd name="T6" fmla="+- 0 1125 1125"/>
                <a:gd name="T7" fmla="*/ 1125 h 2095"/>
                <a:gd name="T8" fmla="+- 0 2315 333"/>
                <a:gd name="T9" fmla="*/ T8 w 13738"/>
                <a:gd name="T10" fmla="+- 0 1132 1125"/>
                <a:gd name="T11" fmla="*/ 1132 h 2095"/>
                <a:gd name="T12" fmla="+- 0 2100 333"/>
                <a:gd name="T13" fmla="*/ T12 w 13738"/>
                <a:gd name="T14" fmla="+- 0 1142 1125"/>
                <a:gd name="T15" fmla="*/ 1142 h 2095"/>
                <a:gd name="T16" fmla="+- 0 1711 333"/>
                <a:gd name="T17" fmla="*/ T16 w 13738"/>
                <a:gd name="T18" fmla="+- 0 1177 1125"/>
                <a:gd name="T19" fmla="*/ 1177 h 2095"/>
                <a:gd name="T20" fmla="+- 0 1533 333"/>
                <a:gd name="T21" fmla="*/ T20 w 13738"/>
                <a:gd name="T22" fmla="+- 0 1202 1125"/>
                <a:gd name="T23" fmla="*/ 1202 h 2095"/>
                <a:gd name="T24" fmla="+- 0 1373 333"/>
                <a:gd name="T25" fmla="*/ T24 w 13738"/>
                <a:gd name="T26" fmla="+- 0 1227 1125"/>
                <a:gd name="T27" fmla="*/ 1227 h 2095"/>
                <a:gd name="T28" fmla="+- 0 1222 333"/>
                <a:gd name="T29" fmla="*/ T28 w 13738"/>
                <a:gd name="T30" fmla="+- 0 1255 1125"/>
                <a:gd name="T31" fmla="*/ 1255 h 2095"/>
                <a:gd name="T32" fmla="+- 0 1088 333"/>
                <a:gd name="T33" fmla="*/ T32 w 13738"/>
                <a:gd name="T34" fmla="+- 0 1286 1125"/>
                <a:gd name="T35" fmla="*/ 1286 h 2095"/>
                <a:gd name="T36" fmla="+- 0 960 333"/>
                <a:gd name="T37" fmla="*/ T36 w 13738"/>
                <a:gd name="T38" fmla="+- 0 1314 1125"/>
                <a:gd name="T39" fmla="*/ 1314 h 2095"/>
                <a:gd name="T40" fmla="+- 0 850 333"/>
                <a:gd name="T41" fmla="*/ T40 w 13738"/>
                <a:gd name="T42" fmla="+- 0 1346 1125"/>
                <a:gd name="T43" fmla="*/ 1346 h 2095"/>
                <a:gd name="T44" fmla="+- 0 658 333"/>
                <a:gd name="T45" fmla="*/ T44 w 13738"/>
                <a:gd name="T46" fmla="+- 0 1406 1125"/>
                <a:gd name="T47" fmla="*/ 1406 h 2095"/>
                <a:gd name="T48" fmla="+- 0 581 333"/>
                <a:gd name="T49" fmla="*/ T48 w 13738"/>
                <a:gd name="T50" fmla="+- 0 1434 1125"/>
                <a:gd name="T51" fmla="*/ 1434 h 2095"/>
                <a:gd name="T52" fmla="+- 0 414 333"/>
                <a:gd name="T53" fmla="*/ T52 w 13738"/>
                <a:gd name="T54" fmla="+- 0 1504 1125"/>
                <a:gd name="T55" fmla="*/ 1504 h 2095"/>
                <a:gd name="T56" fmla="+- 0 333 333"/>
                <a:gd name="T57" fmla="*/ T56 w 13738"/>
                <a:gd name="T58" fmla="+- 0 1546 1125"/>
                <a:gd name="T59" fmla="*/ 1546 h 2095"/>
                <a:gd name="T60" fmla="+- 0 333 333"/>
                <a:gd name="T61" fmla="*/ T60 w 13738"/>
                <a:gd name="T62" fmla="+- 0 3219 1125"/>
                <a:gd name="T63" fmla="*/ 3219 h 2095"/>
                <a:gd name="T64" fmla="+- 0 14064 333"/>
                <a:gd name="T65" fmla="*/ T64 w 13738"/>
                <a:gd name="T66" fmla="+- 0 3219 1125"/>
                <a:gd name="T67" fmla="*/ 3219 h 2095"/>
                <a:gd name="T68" fmla="+- 0 14071 333"/>
                <a:gd name="T69" fmla="*/ T68 w 13738"/>
                <a:gd name="T70" fmla="+- 0 3208 1125"/>
                <a:gd name="T71" fmla="*/ 3208 h 2095"/>
                <a:gd name="T72" fmla="+- 0 14071 333"/>
                <a:gd name="T73" fmla="*/ T72 w 13738"/>
                <a:gd name="T74" fmla="+- 0 2464 1125"/>
                <a:gd name="T75" fmla="*/ 2464 h 2095"/>
                <a:gd name="T76" fmla="+- 0 11644 333"/>
                <a:gd name="T77" fmla="*/ T76 w 13738"/>
                <a:gd name="T78" fmla="+- 0 2464 1125"/>
                <a:gd name="T79" fmla="*/ 2464 h 2095"/>
                <a:gd name="T80" fmla="+- 0 11426 333"/>
                <a:gd name="T81" fmla="*/ T80 w 13738"/>
                <a:gd name="T82" fmla="+- 0 2460 1125"/>
                <a:gd name="T83" fmla="*/ 2460 h 2095"/>
                <a:gd name="T84" fmla="+- 0 11198 333"/>
                <a:gd name="T85" fmla="*/ T84 w 13738"/>
                <a:gd name="T86" fmla="+- 0 2453 1125"/>
                <a:gd name="T87" fmla="*/ 2453 h 2095"/>
                <a:gd name="T88" fmla="+- 0 10963 333"/>
                <a:gd name="T89" fmla="*/ T88 w 13738"/>
                <a:gd name="T90" fmla="+- 0 2442 1125"/>
                <a:gd name="T91" fmla="*/ 2442 h 2095"/>
                <a:gd name="T92" fmla="+- 0 10719 333"/>
                <a:gd name="T93" fmla="*/ T92 w 13738"/>
                <a:gd name="T94" fmla="+- 0 2425 1125"/>
                <a:gd name="T95" fmla="*/ 2425 h 2095"/>
                <a:gd name="T96" fmla="+- 0 10192 333"/>
                <a:gd name="T97" fmla="*/ T96 w 13738"/>
                <a:gd name="T98" fmla="+- 0 2372 1125"/>
                <a:gd name="T99" fmla="*/ 2372 h 2095"/>
                <a:gd name="T100" fmla="+- 0 9626 333"/>
                <a:gd name="T101" fmla="*/ T100 w 13738"/>
                <a:gd name="T102" fmla="+- 0 2298 1125"/>
                <a:gd name="T103" fmla="*/ 2298 h 2095"/>
                <a:gd name="T104" fmla="+- 0 9324 333"/>
                <a:gd name="T105" fmla="*/ T104 w 13738"/>
                <a:gd name="T106" fmla="+- 0 2253 1125"/>
                <a:gd name="T107" fmla="*/ 2253 h 2095"/>
                <a:gd name="T108" fmla="+- 0 9009 333"/>
                <a:gd name="T109" fmla="*/ T108 w 13738"/>
                <a:gd name="T110" fmla="+- 0 2200 1125"/>
                <a:gd name="T111" fmla="*/ 2200 h 2095"/>
                <a:gd name="T112" fmla="+- 0 8684 333"/>
                <a:gd name="T113" fmla="*/ T112 w 13738"/>
                <a:gd name="T114" fmla="+- 0 2140 1125"/>
                <a:gd name="T115" fmla="*/ 2140 h 2095"/>
                <a:gd name="T116" fmla="+- 0 7990 333"/>
                <a:gd name="T117" fmla="*/ T116 w 13738"/>
                <a:gd name="T118" fmla="+- 0 2003 1125"/>
                <a:gd name="T119" fmla="*/ 2003 h 2095"/>
                <a:gd name="T120" fmla="+- 0 7242 333"/>
                <a:gd name="T121" fmla="*/ T120 w 13738"/>
                <a:gd name="T122" fmla="+- 0 1838 1125"/>
                <a:gd name="T123" fmla="*/ 1838 h 2095"/>
                <a:gd name="T124" fmla="+- 0 6847 333"/>
                <a:gd name="T125" fmla="*/ T124 w 13738"/>
                <a:gd name="T126" fmla="+- 0 1747 1125"/>
                <a:gd name="T127" fmla="*/ 1747 h 2095"/>
                <a:gd name="T128" fmla="+- 0 6025 333"/>
                <a:gd name="T129" fmla="*/ T128 w 13738"/>
                <a:gd name="T130" fmla="+- 0 1546 1125"/>
                <a:gd name="T131" fmla="*/ 1546 h 2095"/>
                <a:gd name="T132" fmla="+- 0 5251 333"/>
                <a:gd name="T133" fmla="*/ T132 w 13738"/>
                <a:gd name="T134" fmla="+- 0 1385 1125"/>
                <a:gd name="T135" fmla="*/ 1385 h 2095"/>
                <a:gd name="T136" fmla="+- 0 4889 333"/>
                <a:gd name="T137" fmla="*/ T136 w 13738"/>
                <a:gd name="T138" fmla="+- 0 1321 1125"/>
                <a:gd name="T139" fmla="*/ 1321 h 2095"/>
                <a:gd name="T140" fmla="+- 0 4544 333"/>
                <a:gd name="T141" fmla="*/ T140 w 13738"/>
                <a:gd name="T142" fmla="+- 0 1269 1125"/>
                <a:gd name="T143" fmla="*/ 1269 h 2095"/>
                <a:gd name="T144" fmla="+- 0 4212 333"/>
                <a:gd name="T145" fmla="*/ T144 w 13738"/>
                <a:gd name="T146" fmla="+- 0 1223 1125"/>
                <a:gd name="T147" fmla="*/ 1223 h 2095"/>
                <a:gd name="T148" fmla="+- 0 3897 333"/>
                <a:gd name="T149" fmla="*/ T148 w 13738"/>
                <a:gd name="T150" fmla="+- 0 1188 1125"/>
                <a:gd name="T151" fmla="*/ 1188 h 2095"/>
                <a:gd name="T152" fmla="+- 0 3598 333"/>
                <a:gd name="T153" fmla="*/ T152 w 13738"/>
                <a:gd name="T154" fmla="+- 0 1160 1125"/>
                <a:gd name="T155" fmla="*/ 1160 h 2095"/>
                <a:gd name="T156" fmla="+- 0 3042 333"/>
                <a:gd name="T157" fmla="*/ T156 w 13738"/>
                <a:gd name="T158" fmla="+- 0 1128 1125"/>
                <a:gd name="T159" fmla="*/ 1128 h 2095"/>
                <a:gd name="T160" fmla="+- 0 2784 333"/>
                <a:gd name="T161" fmla="*/ T160 w 13738"/>
                <a:gd name="T162" fmla="+- 0 1125 1125"/>
                <a:gd name="T163" fmla="*/ 1125 h 2095"/>
                <a:gd name="T164" fmla="+- 0 14071 333"/>
                <a:gd name="T165" fmla="*/ T164 w 13738"/>
                <a:gd name="T166" fmla="+- 0 2021 1125"/>
                <a:gd name="T167" fmla="*/ 2021 h 2095"/>
                <a:gd name="T168" fmla="+- 0 14064 333"/>
                <a:gd name="T169" fmla="*/ T168 w 13738"/>
                <a:gd name="T170" fmla="+- 0 2024 1125"/>
                <a:gd name="T171" fmla="*/ 2024 h 2095"/>
                <a:gd name="T172" fmla="+- 0 13937 333"/>
                <a:gd name="T173" fmla="*/ T172 w 13738"/>
                <a:gd name="T174" fmla="+- 0 2077 1125"/>
                <a:gd name="T175" fmla="*/ 2077 h 2095"/>
                <a:gd name="T176" fmla="+- 0 13809 333"/>
                <a:gd name="T177" fmla="*/ T176 w 13738"/>
                <a:gd name="T178" fmla="+- 0 2126 1125"/>
                <a:gd name="T179" fmla="*/ 2126 h 2095"/>
                <a:gd name="T180" fmla="+- 0 13675 333"/>
                <a:gd name="T181" fmla="*/ T180 w 13738"/>
                <a:gd name="T182" fmla="+- 0 2172 1125"/>
                <a:gd name="T183" fmla="*/ 2172 h 2095"/>
                <a:gd name="T184" fmla="+- 0 13397 333"/>
                <a:gd name="T185" fmla="*/ T184 w 13738"/>
                <a:gd name="T186" fmla="+- 0 2256 1125"/>
                <a:gd name="T187" fmla="*/ 2256 h 2095"/>
                <a:gd name="T188" fmla="+- 0 13250 333"/>
                <a:gd name="T189" fmla="*/ T188 w 13738"/>
                <a:gd name="T190" fmla="+- 0 2295 1125"/>
                <a:gd name="T191" fmla="*/ 2295 h 2095"/>
                <a:gd name="T192" fmla="+- 0 12941 333"/>
                <a:gd name="T193" fmla="*/ T192 w 13738"/>
                <a:gd name="T194" fmla="+- 0 2358 1125"/>
                <a:gd name="T195" fmla="*/ 2358 h 2095"/>
                <a:gd name="T196" fmla="+- 0 12777 333"/>
                <a:gd name="T197" fmla="*/ T196 w 13738"/>
                <a:gd name="T198" fmla="+- 0 2386 1125"/>
                <a:gd name="T199" fmla="*/ 2386 h 2095"/>
                <a:gd name="T200" fmla="+- 0 12428 333"/>
                <a:gd name="T201" fmla="*/ T200 w 13738"/>
                <a:gd name="T202" fmla="+- 0 2428 1125"/>
                <a:gd name="T203" fmla="*/ 2428 h 2095"/>
                <a:gd name="T204" fmla="+- 0 12053 333"/>
                <a:gd name="T205" fmla="*/ T204 w 13738"/>
                <a:gd name="T206" fmla="+- 0 2456 1125"/>
                <a:gd name="T207" fmla="*/ 2456 h 2095"/>
                <a:gd name="T208" fmla="+- 0 11852 333"/>
                <a:gd name="T209" fmla="*/ T208 w 13738"/>
                <a:gd name="T210" fmla="+- 0 2464 1125"/>
                <a:gd name="T211" fmla="*/ 2464 h 2095"/>
                <a:gd name="T212" fmla="+- 0 14071 333"/>
                <a:gd name="T213" fmla="*/ T212 w 13738"/>
                <a:gd name="T214" fmla="+- 0 2464 1125"/>
                <a:gd name="T215" fmla="*/ 2464 h 2095"/>
                <a:gd name="T216" fmla="+- 0 14071 333"/>
                <a:gd name="T217" fmla="*/ T216 w 13738"/>
                <a:gd name="T218" fmla="+- 0 2021 1125"/>
                <a:gd name="T219" fmla="*/ 2021 h 20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13738" h="2095">
                  <a:moveTo>
                    <a:pt x="2451" y="0"/>
                  </a:moveTo>
                  <a:lnTo>
                    <a:pt x="2209" y="0"/>
                  </a:lnTo>
                  <a:lnTo>
                    <a:pt x="1982" y="7"/>
                  </a:lnTo>
                  <a:lnTo>
                    <a:pt x="1767" y="17"/>
                  </a:lnTo>
                  <a:lnTo>
                    <a:pt x="1378" y="52"/>
                  </a:lnTo>
                  <a:lnTo>
                    <a:pt x="1200" y="77"/>
                  </a:lnTo>
                  <a:lnTo>
                    <a:pt x="1040" y="102"/>
                  </a:lnTo>
                  <a:lnTo>
                    <a:pt x="889" y="130"/>
                  </a:lnTo>
                  <a:lnTo>
                    <a:pt x="755" y="161"/>
                  </a:lnTo>
                  <a:lnTo>
                    <a:pt x="627" y="189"/>
                  </a:lnTo>
                  <a:lnTo>
                    <a:pt x="517" y="221"/>
                  </a:lnTo>
                  <a:lnTo>
                    <a:pt x="325" y="281"/>
                  </a:lnTo>
                  <a:lnTo>
                    <a:pt x="248" y="309"/>
                  </a:lnTo>
                  <a:lnTo>
                    <a:pt x="81" y="379"/>
                  </a:lnTo>
                  <a:lnTo>
                    <a:pt x="0" y="421"/>
                  </a:lnTo>
                  <a:lnTo>
                    <a:pt x="0" y="2094"/>
                  </a:lnTo>
                  <a:lnTo>
                    <a:pt x="13731" y="2094"/>
                  </a:lnTo>
                  <a:lnTo>
                    <a:pt x="13738" y="2083"/>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909" y="713"/>
                  </a:lnTo>
                  <a:lnTo>
                    <a:pt x="6514" y="622"/>
                  </a:lnTo>
                  <a:lnTo>
                    <a:pt x="5692" y="421"/>
                  </a:lnTo>
                  <a:lnTo>
                    <a:pt x="4918" y="260"/>
                  </a:lnTo>
                  <a:lnTo>
                    <a:pt x="4556" y="196"/>
                  </a:lnTo>
                  <a:lnTo>
                    <a:pt x="4211" y="144"/>
                  </a:lnTo>
                  <a:lnTo>
                    <a:pt x="3879" y="98"/>
                  </a:lnTo>
                  <a:lnTo>
                    <a:pt x="3564" y="63"/>
                  </a:lnTo>
                  <a:lnTo>
                    <a:pt x="3265" y="35"/>
                  </a:lnTo>
                  <a:lnTo>
                    <a:pt x="2709" y="3"/>
                  </a:lnTo>
                  <a:lnTo>
                    <a:pt x="2451" y="0"/>
                  </a:lnTo>
                  <a:close/>
                  <a:moveTo>
                    <a:pt x="13738" y="896"/>
                  </a:moveTo>
                  <a:lnTo>
                    <a:pt x="13731" y="899"/>
                  </a:lnTo>
                  <a:lnTo>
                    <a:pt x="13604" y="952"/>
                  </a:lnTo>
                  <a:lnTo>
                    <a:pt x="13476" y="1001"/>
                  </a:lnTo>
                  <a:lnTo>
                    <a:pt x="13342" y="1047"/>
                  </a:lnTo>
                  <a:lnTo>
                    <a:pt x="13064" y="1131"/>
                  </a:lnTo>
                  <a:lnTo>
                    <a:pt x="12917" y="1170"/>
                  </a:lnTo>
                  <a:lnTo>
                    <a:pt x="12608" y="1233"/>
                  </a:lnTo>
                  <a:lnTo>
                    <a:pt x="12444" y="1261"/>
                  </a:lnTo>
                  <a:lnTo>
                    <a:pt x="12095" y="1303"/>
                  </a:lnTo>
                  <a:lnTo>
                    <a:pt x="11720" y="1331"/>
                  </a:lnTo>
                  <a:lnTo>
                    <a:pt x="11519" y="1339"/>
                  </a:lnTo>
                  <a:lnTo>
                    <a:pt x="13738" y="1339"/>
                  </a:lnTo>
                  <a:lnTo>
                    <a:pt x="13738" y="8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7656" name="Picture 8">
              <a:extLst>
                <a:ext uri="{FF2B5EF4-FFF2-40B4-BE49-F238E27FC236}">
                  <a16:creationId xmlns:a16="http://schemas.microsoft.com/office/drawing/2014/main" id="{62D43EA3-209B-4DC0-8E10-8F25D0316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 y="2111"/>
              <a:ext cx="5344" cy="86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071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3921-7F28-41BA-9C1A-D03EEC1DC4C4}"/>
              </a:ext>
            </a:extLst>
          </p:cNvPr>
          <p:cNvSpPr>
            <a:spLocks noGrp="1"/>
          </p:cNvSpPr>
          <p:nvPr>
            <p:ph type="title"/>
          </p:nvPr>
        </p:nvSpPr>
        <p:spPr/>
        <p:txBody>
          <a:bodyPr/>
          <a:lstStyle/>
          <a:p>
            <a:endParaRPr lang="en-GB"/>
          </a:p>
        </p:txBody>
      </p:sp>
      <p:pic>
        <p:nvPicPr>
          <p:cNvPr id="5" name="Content Placeholder 4" descr="A picture containing bottle, close, sitting, table&#10;&#10;Description automatically generated">
            <a:extLst>
              <a:ext uri="{FF2B5EF4-FFF2-40B4-BE49-F238E27FC236}">
                <a16:creationId xmlns:a16="http://schemas.microsoft.com/office/drawing/2014/main" id="{7C66275C-EE15-4CA2-B8A9-59E88CE5FC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9050" y="1825625"/>
            <a:ext cx="4873900" cy="4351338"/>
          </a:xfrm>
        </p:spPr>
      </p:pic>
    </p:spTree>
    <p:extLst>
      <p:ext uri="{BB962C8B-B14F-4D97-AF65-F5344CB8AC3E}">
        <p14:creationId xmlns:p14="http://schemas.microsoft.com/office/powerpoint/2010/main" val="2248550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E4A4-7F7F-4A23-BAF3-602CF4C9FDFC}"/>
              </a:ext>
            </a:extLst>
          </p:cNvPr>
          <p:cNvSpPr>
            <a:spLocks noGrp="1"/>
          </p:cNvSpPr>
          <p:nvPr>
            <p:ph type="title"/>
          </p:nvPr>
        </p:nvSpPr>
        <p:spPr>
          <a:xfrm>
            <a:off x="838200" y="365125"/>
            <a:ext cx="10515600" cy="563563"/>
          </a:xfrm>
        </p:spPr>
        <p:txBody>
          <a:bodyPr>
            <a:normAutofit fontScale="90000"/>
          </a:bodyPr>
          <a:lstStyle/>
          <a:p>
            <a:pPr marL="501015" marR="629920">
              <a:lnSpc>
                <a:spcPts val="4430"/>
              </a:lnSpc>
            </a:pPr>
            <a:r>
              <a:rPr lang="en-US" sz="2400" b="1" dirty="0">
                <a:effectLst/>
                <a:latin typeface="Candara" panose="020E0502030303020204" pitchFamily="34" charset="0"/>
                <a:ea typeface="Candara" panose="020E0502030303020204" pitchFamily="34" charset="0"/>
                <a:cs typeface="Candara" panose="020E0502030303020204" pitchFamily="34" charset="0"/>
              </a:rPr>
              <a:t>TOTAL ANOMALOUS PULMONARY  VENOUS DRAINAGE</a:t>
            </a:r>
            <a:endParaRPr lang="en-GB" sz="2400" dirty="0"/>
          </a:p>
        </p:txBody>
      </p:sp>
      <p:sp>
        <p:nvSpPr>
          <p:cNvPr id="4" name="Content Placeholder 3">
            <a:extLst>
              <a:ext uri="{FF2B5EF4-FFF2-40B4-BE49-F238E27FC236}">
                <a16:creationId xmlns:a16="http://schemas.microsoft.com/office/drawing/2014/main" id="{D501C76F-6D7D-4EBE-B331-D8D4ED6846BF}"/>
              </a:ext>
            </a:extLst>
          </p:cNvPr>
          <p:cNvSpPr>
            <a:spLocks noGrp="1"/>
          </p:cNvSpPr>
          <p:nvPr>
            <p:ph sz="half" idx="1"/>
          </p:nvPr>
        </p:nvSpPr>
        <p:spPr>
          <a:xfrm>
            <a:off x="233362" y="1528763"/>
            <a:ext cx="5786438" cy="4648200"/>
          </a:xfrm>
        </p:spPr>
        <p:txBody>
          <a:bodyPr/>
          <a:lstStyle/>
          <a:p>
            <a:r>
              <a:rPr lang="en-GB" sz="2400" dirty="0"/>
              <a:t>B</a:t>
            </a:r>
            <a:r>
              <a:rPr lang="en-US" sz="2400" dirty="0" err="1">
                <a:effectLst/>
                <a:ea typeface="Symbol" panose="05050102010706020507" pitchFamily="18" charset="2"/>
                <a:cs typeface="Symbol" panose="05050102010706020507" pitchFamily="18" charset="2"/>
              </a:rPr>
              <a:t>lood</a:t>
            </a:r>
            <a:r>
              <a:rPr lang="en-US" sz="2400" dirty="0">
                <a:effectLst/>
                <a:ea typeface="Symbol" panose="05050102010706020507" pitchFamily="18" charset="2"/>
                <a:cs typeface="Symbol" panose="05050102010706020507" pitchFamily="18" charset="2"/>
              </a:rPr>
              <a:t> flow from Lungs is drained to RA</a:t>
            </a:r>
            <a:r>
              <a:rPr lang="en-US" sz="2400" spc="-55" dirty="0">
                <a:effectLst/>
                <a:ea typeface="Symbol" panose="05050102010706020507" pitchFamily="18" charset="2"/>
                <a:cs typeface="Symbol" panose="05050102010706020507" pitchFamily="18" charset="2"/>
              </a:rPr>
              <a:t> </a:t>
            </a:r>
            <a:r>
              <a:rPr lang="en-US" sz="2400" dirty="0">
                <a:effectLst/>
                <a:ea typeface="Symbol" panose="05050102010706020507" pitchFamily="18" charset="2"/>
                <a:cs typeface="Symbol" panose="05050102010706020507" pitchFamily="18" charset="2"/>
              </a:rPr>
              <a:t>instead of</a:t>
            </a:r>
            <a:r>
              <a:rPr lang="en-US" sz="2400" spc="-5" dirty="0">
                <a:effectLst/>
                <a:ea typeface="Symbol" panose="05050102010706020507" pitchFamily="18" charset="2"/>
                <a:cs typeface="Symbol" panose="05050102010706020507" pitchFamily="18" charset="2"/>
              </a:rPr>
              <a:t> </a:t>
            </a:r>
            <a:r>
              <a:rPr lang="en-US" sz="2400" dirty="0">
                <a:effectLst/>
                <a:ea typeface="Symbol" panose="05050102010706020507" pitchFamily="18" charset="2"/>
                <a:cs typeface="Symbol" panose="05050102010706020507" pitchFamily="18" charset="2"/>
              </a:rPr>
              <a:t>LA.</a:t>
            </a:r>
          </a:p>
          <a:p>
            <a:pPr marL="0" indent="0">
              <a:buNone/>
            </a:pPr>
            <a:endParaRPr lang="en-GB" sz="2400" dirty="0">
              <a:effectLst/>
              <a:ea typeface="Symbol" panose="05050102010706020507" pitchFamily="18" charset="2"/>
              <a:cs typeface="Symbol" panose="05050102010706020507" pitchFamily="18" charset="2"/>
            </a:endParaRPr>
          </a:p>
          <a:p>
            <a:endParaRPr lang="en-GB" dirty="0"/>
          </a:p>
        </p:txBody>
      </p:sp>
      <p:pic>
        <p:nvPicPr>
          <p:cNvPr id="6" name="image16.jpeg" descr="TAPVDsupra2">
            <a:extLst>
              <a:ext uri="{FF2B5EF4-FFF2-40B4-BE49-F238E27FC236}">
                <a16:creationId xmlns:a16="http://schemas.microsoft.com/office/drawing/2014/main" id="{B2918A1B-5C8E-41DE-8A9D-E52529AB1361}"/>
              </a:ext>
            </a:extLst>
          </p:cNvPr>
          <p:cNvPicPr>
            <a:picLocks noGrp="1"/>
          </p:cNvPicPr>
          <p:nvPr>
            <p:ph sz="half" idx="2"/>
          </p:nvPr>
        </p:nvPicPr>
        <p:blipFill>
          <a:blip r:embed="rId2" cstate="print"/>
          <a:stretch>
            <a:fillRect/>
          </a:stretch>
        </p:blipFill>
        <p:spPr>
          <a:xfrm>
            <a:off x="6376987" y="1690688"/>
            <a:ext cx="5581651" cy="4802187"/>
          </a:xfrm>
          <a:prstGeom prst="rect">
            <a:avLst/>
          </a:prstGeom>
        </p:spPr>
      </p:pic>
      <p:pic>
        <p:nvPicPr>
          <p:cNvPr id="8" name="Picture 7" descr="A picture containing film&#10;&#10;Description automatically generated">
            <a:extLst>
              <a:ext uri="{FF2B5EF4-FFF2-40B4-BE49-F238E27FC236}">
                <a16:creationId xmlns:a16="http://schemas.microsoft.com/office/drawing/2014/main" id="{0F840611-B1D8-4B57-8252-E0D3734F9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738" y="2314575"/>
            <a:ext cx="4286250" cy="4357687"/>
          </a:xfrm>
          <a:prstGeom prst="rect">
            <a:avLst/>
          </a:prstGeom>
        </p:spPr>
      </p:pic>
    </p:spTree>
    <p:extLst>
      <p:ext uri="{BB962C8B-B14F-4D97-AF65-F5344CB8AC3E}">
        <p14:creationId xmlns:p14="http://schemas.microsoft.com/office/powerpoint/2010/main" val="113606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718BA-4439-4F01-A382-68A4948D2364}"/>
              </a:ext>
            </a:extLst>
          </p:cNvPr>
          <p:cNvSpPr>
            <a:spLocks noGrp="1"/>
          </p:cNvSpPr>
          <p:nvPr>
            <p:ph type="title"/>
          </p:nvPr>
        </p:nvSpPr>
        <p:spPr>
          <a:xfrm>
            <a:off x="838200" y="365125"/>
            <a:ext cx="10515600" cy="559435"/>
          </a:xfrm>
        </p:spPr>
        <p:txBody>
          <a:bodyPr>
            <a:normAutofit/>
          </a:bodyPr>
          <a:lstStyle/>
          <a:p>
            <a:pPr algn="ctr"/>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Management of Neonates with</a:t>
            </a:r>
            <a:r>
              <a:rPr lang="en-US" sz="2800" b="1" i="1" dirty="0">
                <a:effectLst/>
                <a:latin typeface="Cambria" panose="02040503050406030204" pitchFamily="18" charset="0"/>
                <a:ea typeface="Cambria" panose="02040503050406030204" pitchFamily="18" charset="0"/>
                <a:cs typeface="Candara" panose="020E0502030303020204" pitchFamily="34" charset="0"/>
              </a:rPr>
              <a:t> </a:t>
            </a:r>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Cyanotic Heart </a:t>
            </a:r>
            <a:r>
              <a:rPr lang="en-US" sz="2800" b="1" i="1" dirty="0" err="1">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Diseas</a:t>
            </a:r>
            <a:endParaRPr lang="en-GB" sz="2800"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6B1893F7-43D6-4987-BB20-796B68DFBD55}"/>
              </a:ext>
            </a:extLst>
          </p:cNvPr>
          <p:cNvSpPr>
            <a:spLocks noGrp="1"/>
          </p:cNvSpPr>
          <p:nvPr>
            <p:ph idx="1"/>
          </p:nvPr>
        </p:nvSpPr>
        <p:spPr>
          <a:xfrm>
            <a:off x="467360" y="1351280"/>
            <a:ext cx="10886440" cy="4825683"/>
          </a:xfrm>
        </p:spPr>
        <p:txBody>
          <a:bodyPr/>
          <a:lstStyle/>
          <a:p>
            <a:pPr marR="5476240" lvl="0" rtl="0">
              <a:lnSpc>
                <a:spcPct val="107000"/>
              </a:lnSpc>
              <a:spcBef>
                <a:spcPts val="1985"/>
              </a:spcBef>
              <a:spcAft>
                <a:spcPts val="0"/>
              </a:spcAft>
              <a:buClr>
                <a:srgbClr val="30B6FC"/>
              </a:buClr>
              <a:buSzPts val="2800"/>
              <a:buFont typeface="Wingdings" panose="05000000000000000000" pitchFamily="2" charset="2"/>
              <a:buChar char="q"/>
              <a:tabLst>
                <a:tab pos="635635" algn="l"/>
              </a:tabLst>
            </a:pPr>
            <a:r>
              <a:rPr lang="en-US" sz="2800" b="1" i="1" u="sng" spc="-15" dirty="0">
                <a:effectLst/>
                <a:uFill>
                  <a:solidFill>
                    <a:srgbClr val="073D86"/>
                  </a:solidFill>
                </a:uFill>
                <a:latin typeface="Candara" panose="020E0502030303020204" pitchFamily="34" charset="0"/>
                <a:ea typeface="Symbol" panose="05050102010706020507" pitchFamily="18" charset="2"/>
                <a:cs typeface="Symbol" panose="05050102010706020507" pitchFamily="18" charset="2"/>
              </a:rPr>
              <a:t> Treatment </a:t>
            </a:r>
            <a:r>
              <a:rPr lang="en-US" sz="2800" b="1" i="1" u="sng" dirty="0">
                <a:effectLst/>
                <a:uFill>
                  <a:solidFill>
                    <a:srgbClr val="073D86"/>
                  </a:solidFill>
                </a:uFill>
                <a:latin typeface="Candara" panose="020E0502030303020204" pitchFamily="34" charset="0"/>
                <a:ea typeface="Symbol" panose="05050102010706020507" pitchFamily="18" charset="2"/>
                <a:cs typeface="Symbol" panose="05050102010706020507" pitchFamily="18" charset="2"/>
              </a:rPr>
              <a:t>of Shock:</a:t>
            </a:r>
            <a:r>
              <a:rPr lang="en-US" sz="2800" b="1" i="1" dirty="0">
                <a:effectLst/>
                <a:latin typeface="Candara" panose="020E0502030303020204" pitchFamily="34" charset="0"/>
                <a:ea typeface="Symbol" panose="05050102010706020507" pitchFamily="18" charset="2"/>
                <a:cs typeface="Symbol" panose="05050102010706020507" pitchFamily="18" charset="2"/>
              </a:rPr>
              <a:t> </a:t>
            </a:r>
          </a:p>
          <a:p>
            <a:pPr marL="342900" marR="5476240" lvl="0" indent="-342900" rtl="0">
              <a:lnSpc>
                <a:spcPct val="107000"/>
              </a:lnSpc>
              <a:spcBef>
                <a:spcPts val="1985"/>
              </a:spcBef>
              <a:spcAft>
                <a:spcPts val="0"/>
              </a:spcAft>
              <a:buClr>
                <a:srgbClr val="30B6FC"/>
              </a:buClr>
              <a:buSzPts val="2800"/>
              <a:buFont typeface="Symbol" panose="05050102010706020507" pitchFamily="18" charset="2"/>
              <a:buChar char=""/>
              <a:tabLst>
                <a:tab pos="635635" algn="l"/>
              </a:tabLst>
            </a:pPr>
            <a:r>
              <a:rPr lang="en-US" sz="2800" b="1" i="1" dirty="0">
                <a:effectLst/>
                <a:latin typeface="Candara" panose="020E0502030303020204" pitchFamily="34" charset="0"/>
                <a:ea typeface="Symbol" panose="05050102010706020507" pitchFamily="18" charset="2"/>
                <a:cs typeface="Symbol" panose="05050102010706020507" pitchFamily="18" charset="2"/>
              </a:rPr>
              <a:t>1- A, B,</a:t>
            </a:r>
            <a:r>
              <a:rPr lang="en-US" sz="2800" b="1" i="1" spc="-45" dirty="0">
                <a:effectLst/>
                <a:latin typeface="Candara" panose="020E0502030303020204" pitchFamily="34" charset="0"/>
                <a:ea typeface="Symbol" panose="05050102010706020507" pitchFamily="18" charset="2"/>
                <a:cs typeface="Symbol" panose="05050102010706020507" pitchFamily="18" charset="2"/>
              </a:rPr>
              <a:t> </a:t>
            </a:r>
            <a:r>
              <a:rPr lang="en-US" sz="2800" b="1" i="1" dirty="0">
                <a:effectLst/>
                <a:latin typeface="Candara" panose="020E0502030303020204" pitchFamily="34" charset="0"/>
                <a:ea typeface="Symbol" panose="05050102010706020507" pitchFamily="18" charset="2"/>
                <a:cs typeface="Symbol" panose="05050102010706020507" pitchFamily="18" charset="2"/>
              </a:rPr>
              <a:t>C,…..</a:t>
            </a:r>
            <a:endParaRPr lang="en-GB" sz="1100" dirty="0">
              <a:effectLst/>
              <a:latin typeface="Candara" panose="020E0502030303020204" pitchFamily="34" charset="0"/>
              <a:ea typeface="Symbol" panose="05050102010706020507" pitchFamily="18" charset="2"/>
              <a:cs typeface="Symbol" panose="05050102010706020507" pitchFamily="18" charset="2"/>
            </a:endParaRPr>
          </a:p>
          <a:p>
            <a:pPr marL="742950" marR="2493010" lvl="1" indent="-285750">
              <a:lnSpc>
                <a:spcPct val="107000"/>
              </a:lnSpc>
              <a:spcBef>
                <a:spcPts val="10"/>
              </a:spcBef>
              <a:spcAft>
                <a:spcPts val="0"/>
              </a:spcAft>
              <a:buClr>
                <a:srgbClr val="073D86"/>
              </a:buClr>
              <a:buSzPts val="2800"/>
              <a:buFont typeface="Candara" panose="020E0502030303020204" pitchFamily="34" charset="0"/>
              <a:buAutoNum type="arabicPeriod" startAt="2"/>
              <a:tabLst>
                <a:tab pos="982980" algn="l"/>
              </a:tabLst>
            </a:pPr>
            <a:r>
              <a:rPr lang="en-US" sz="2800" b="1" i="1" spc="-5" dirty="0">
                <a:effectLst/>
                <a:latin typeface="Candara" panose="020E0502030303020204" pitchFamily="34" charset="0"/>
                <a:ea typeface="Candara" panose="020E0502030303020204" pitchFamily="34" charset="0"/>
                <a:cs typeface="Candara" panose="020E0502030303020204" pitchFamily="34" charset="0"/>
              </a:rPr>
              <a:t>Fluid Therapy and Acidosis Correction. </a:t>
            </a:r>
          </a:p>
          <a:p>
            <a:pPr marL="742950" marR="2493010" lvl="1" indent="-285750">
              <a:lnSpc>
                <a:spcPct val="107000"/>
              </a:lnSpc>
              <a:spcBef>
                <a:spcPts val="10"/>
              </a:spcBef>
              <a:spcAft>
                <a:spcPts val="0"/>
              </a:spcAft>
              <a:buClr>
                <a:srgbClr val="073D86"/>
              </a:buClr>
              <a:buSzPts val="2800"/>
              <a:buFont typeface="Candara" panose="020E0502030303020204" pitchFamily="34" charset="0"/>
              <a:buAutoNum type="arabicPeriod" startAt="2"/>
              <a:tabLst>
                <a:tab pos="982980" algn="l"/>
              </a:tabLst>
            </a:pPr>
            <a:r>
              <a:rPr lang="en-US" sz="2800" b="1" i="1" spc="-5" dirty="0">
                <a:effectLst/>
                <a:latin typeface="Candara" panose="020E0502030303020204" pitchFamily="34" charset="0"/>
                <a:ea typeface="Candara" panose="020E0502030303020204" pitchFamily="34" charset="0"/>
                <a:cs typeface="Candara" panose="020E0502030303020204" pitchFamily="34" charset="0"/>
              </a:rPr>
              <a:t> IV </a:t>
            </a:r>
            <a:r>
              <a:rPr lang="en-US" sz="2800" b="1" i="1" spc="-15" dirty="0">
                <a:effectLst/>
                <a:latin typeface="Candara" panose="020E0502030303020204" pitchFamily="34" charset="0"/>
                <a:ea typeface="Candara" panose="020E0502030303020204" pitchFamily="34" charset="0"/>
                <a:cs typeface="Candara" panose="020E0502030303020204" pitchFamily="34" charset="0"/>
              </a:rPr>
              <a:t>Vasoactive</a:t>
            </a:r>
            <a:r>
              <a:rPr lang="en-US" sz="2800" b="1" i="1" spc="5" dirty="0">
                <a:effectLst/>
                <a:latin typeface="Candara" panose="020E0502030303020204" pitchFamily="34" charset="0"/>
                <a:ea typeface="Candara" panose="020E0502030303020204" pitchFamily="34" charset="0"/>
                <a:cs typeface="Candara" panose="020E0502030303020204" pitchFamily="34" charset="0"/>
              </a:rPr>
              <a:t> </a:t>
            </a:r>
            <a:r>
              <a:rPr lang="en-US" sz="2800" b="1" i="1" spc="-5" dirty="0">
                <a:effectLst/>
                <a:latin typeface="Candara" panose="020E0502030303020204" pitchFamily="34" charset="0"/>
                <a:ea typeface="Candara" panose="020E0502030303020204" pitchFamily="34" charset="0"/>
                <a:cs typeface="Candara" panose="020E0502030303020204" pitchFamily="34" charset="0"/>
              </a:rPr>
              <a:t>Drugs:</a:t>
            </a:r>
            <a:endParaRPr lang="en-GB" sz="1100" spc="-5" dirty="0">
              <a:effectLst/>
              <a:latin typeface="Candara" panose="020E0502030303020204" pitchFamily="34" charset="0"/>
              <a:ea typeface="Candara" panose="020E0502030303020204" pitchFamily="34" charset="0"/>
              <a:cs typeface="Candara" panose="020E0502030303020204" pitchFamily="34" charset="0"/>
            </a:endParaRPr>
          </a:p>
          <a:p>
            <a:pPr marL="1186815" marR="4542155" indent="-457200">
              <a:lnSpc>
                <a:spcPct val="107000"/>
              </a:lnSpc>
              <a:spcBef>
                <a:spcPts val="10"/>
              </a:spcBef>
            </a:pPr>
            <a:r>
              <a:rPr lang="en-US" sz="2800" b="1" i="1" dirty="0">
                <a:effectLst/>
                <a:latin typeface="Candara" panose="020E0502030303020204" pitchFamily="34" charset="0"/>
                <a:ea typeface="Candara" panose="020E0502030303020204" pitchFamily="34" charset="0"/>
                <a:cs typeface="Candara" panose="020E0502030303020204" pitchFamily="34" charset="0"/>
              </a:rPr>
              <a:t>Dopamine, Dobutamine,</a:t>
            </a:r>
          </a:p>
          <a:p>
            <a:pPr marL="1186815" marR="4542155" indent="-457200">
              <a:lnSpc>
                <a:spcPct val="107000"/>
              </a:lnSpc>
              <a:spcBef>
                <a:spcPts val="10"/>
              </a:spcBef>
            </a:pPr>
            <a:r>
              <a:rPr lang="en-US" sz="2800" b="1" i="1" dirty="0">
                <a:effectLst/>
                <a:latin typeface="Candara" panose="020E0502030303020204" pitchFamily="34" charset="0"/>
                <a:ea typeface="Candara" panose="020E0502030303020204" pitchFamily="34" charset="0"/>
                <a:cs typeface="Candara" panose="020E0502030303020204" pitchFamily="34" charset="0"/>
              </a:rPr>
              <a:t> Epinephrine, </a:t>
            </a:r>
          </a:p>
          <a:p>
            <a:pPr marL="958215" marR="4542155">
              <a:lnSpc>
                <a:spcPct val="107000"/>
              </a:lnSpc>
              <a:spcBef>
                <a:spcPts val="10"/>
              </a:spcBef>
              <a:spcAft>
                <a:spcPts val="0"/>
              </a:spcAft>
            </a:pPr>
            <a:r>
              <a:rPr lang="en-US" sz="2800" b="1" i="1" dirty="0">
                <a:effectLst/>
                <a:latin typeface="Candara" panose="020E0502030303020204" pitchFamily="34" charset="0"/>
                <a:ea typeface="Candara" panose="020E0502030303020204" pitchFamily="34" charset="0"/>
                <a:cs typeface="Candara" panose="020E0502030303020204" pitchFamily="34" charset="0"/>
              </a:rPr>
              <a:t>Isoproterenol,</a:t>
            </a:r>
          </a:p>
          <a:p>
            <a:pPr marL="958215" marR="4542155">
              <a:lnSpc>
                <a:spcPct val="107000"/>
              </a:lnSpc>
              <a:spcBef>
                <a:spcPts val="10"/>
              </a:spcBef>
              <a:spcAft>
                <a:spcPts val="0"/>
              </a:spcAft>
            </a:pPr>
            <a:r>
              <a:rPr lang="en-US" sz="2800" b="1" i="1" dirty="0">
                <a:effectLst/>
                <a:latin typeface="Candara" panose="020E0502030303020204" pitchFamily="34" charset="0"/>
                <a:ea typeface="Candara" panose="020E0502030303020204" pitchFamily="34" charset="0"/>
                <a:cs typeface="Candara" panose="020E0502030303020204" pitchFamily="34" charset="0"/>
              </a:rPr>
              <a:t> Amrinone, </a:t>
            </a:r>
          </a:p>
          <a:p>
            <a:pPr marL="958215" marR="4542155">
              <a:lnSpc>
                <a:spcPct val="107000"/>
              </a:lnSpc>
              <a:spcBef>
                <a:spcPts val="10"/>
              </a:spcBef>
              <a:spcAft>
                <a:spcPts val="0"/>
              </a:spcAft>
            </a:pPr>
            <a:r>
              <a:rPr lang="en-US" sz="2800" b="1" i="1" dirty="0">
                <a:effectLst/>
                <a:latin typeface="Candara" panose="020E0502030303020204" pitchFamily="34" charset="0"/>
                <a:ea typeface="Candara" panose="020E0502030303020204" pitchFamily="34" charset="0"/>
                <a:cs typeface="Candara" panose="020E0502030303020204" pitchFamily="34" charset="0"/>
              </a:rPr>
              <a:t>Phenylephrine.</a:t>
            </a:r>
            <a:endParaRPr lang="en-GB" sz="2800" b="1" i="1" dirty="0">
              <a:effectLst/>
              <a:latin typeface="Candara" panose="020E0502030303020204" pitchFamily="34" charset="0"/>
              <a:ea typeface="Candara" panose="020E0502030303020204" pitchFamily="34" charset="0"/>
              <a:cs typeface="Candara" panose="020E0502030303020204" pitchFamily="34" charset="0"/>
            </a:endParaRPr>
          </a:p>
          <a:p>
            <a:endParaRPr lang="en-GB" dirty="0"/>
          </a:p>
        </p:txBody>
      </p:sp>
    </p:spTree>
    <p:extLst>
      <p:ext uri="{BB962C8B-B14F-4D97-AF65-F5344CB8AC3E}">
        <p14:creationId xmlns:p14="http://schemas.microsoft.com/office/powerpoint/2010/main" val="249446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718BA-4439-4F01-A382-68A4948D2364}"/>
              </a:ext>
            </a:extLst>
          </p:cNvPr>
          <p:cNvSpPr>
            <a:spLocks noGrp="1"/>
          </p:cNvSpPr>
          <p:nvPr>
            <p:ph type="title"/>
          </p:nvPr>
        </p:nvSpPr>
        <p:spPr>
          <a:xfrm>
            <a:off x="838200" y="365125"/>
            <a:ext cx="10515600" cy="559435"/>
          </a:xfrm>
        </p:spPr>
        <p:txBody>
          <a:bodyPr>
            <a:normAutofit/>
          </a:bodyPr>
          <a:lstStyle/>
          <a:p>
            <a:pPr algn="ctr"/>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Management of Neonates with</a:t>
            </a:r>
            <a:r>
              <a:rPr lang="en-US" sz="2800" b="1" i="1" dirty="0">
                <a:effectLst/>
                <a:latin typeface="Cambria" panose="02040503050406030204" pitchFamily="18" charset="0"/>
                <a:ea typeface="Cambria" panose="02040503050406030204" pitchFamily="18" charset="0"/>
                <a:cs typeface="Candara" panose="020E0502030303020204" pitchFamily="34" charset="0"/>
              </a:rPr>
              <a:t> </a:t>
            </a:r>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Cyanotic Heart </a:t>
            </a:r>
            <a:r>
              <a:rPr lang="en-US" sz="2800" b="1" i="1" dirty="0" err="1">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Diseas</a:t>
            </a:r>
            <a:r>
              <a:rPr lang="en-US" sz="2800" b="1" i="1" dirty="0">
                <a:uFill>
                  <a:solidFill>
                    <a:srgbClr val="C00000"/>
                  </a:solidFill>
                </a:uFill>
                <a:latin typeface="Cambria" panose="02040503050406030204" pitchFamily="18" charset="0"/>
                <a:ea typeface="Cambria" panose="02040503050406030204" pitchFamily="18" charset="0"/>
                <a:cs typeface="Candara" panose="020E0502030303020204" pitchFamily="34" charset="0"/>
              </a:rPr>
              <a:t> (</a:t>
            </a:r>
            <a:r>
              <a:rPr lang="en-US" sz="2800" b="1" i="1" dirty="0" err="1">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cont</a:t>
            </a:r>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a:t>
            </a:r>
            <a:endParaRPr lang="en-GB" sz="2800" dirty="0">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6B1893F7-43D6-4987-BB20-796B68DFBD55}"/>
              </a:ext>
            </a:extLst>
          </p:cNvPr>
          <p:cNvSpPr>
            <a:spLocks noGrp="1"/>
          </p:cNvSpPr>
          <p:nvPr>
            <p:ph idx="1"/>
          </p:nvPr>
        </p:nvSpPr>
        <p:spPr>
          <a:xfrm>
            <a:off x="467360" y="1351280"/>
            <a:ext cx="10886440" cy="4825683"/>
          </a:xfrm>
        </p:spPr>
        <p:txBody>
          <a:bodyPr>
            <a:normAutofit/>
          </a:bodyPr>
          <a:lstStyle/>
          <a:p>
            <a:pPr lvl="1" rtl="0">
              <a:spcBef>
                <a:spcPts val="2555"/>
              </a:spcBef>
              <a:spcAft>
                <a:spcPts val="0"/>
              </a:spcAft>
              <a:buClr>
                <a:srgbClr val="30B6FC"/>
              </a:buClr>
              <a:buSzPts val="2800"/>
              <a:buFont typeface="Wingdings" panose="05000000000000000000" pitchFamily="2" charset="2"/>
              <a:buChar char="q"/>
              <a:tabLst>
                <a:tab pos="808355" algn="l"/>
              </a:tabLst>
            </a:pPr>
            <a:r>
              <a:rPr lang="en-US" sz="2800" i="1" u="sng" dirty="0">
                <a:effectLst/>
                <a:uFill>
                  <a:solidFill>
                    <a:srgbClr val="073D86"/>
                  </a:solidFill>
                </a:uFill>
                <a:latin typeface="Calibri" panose="020F0502020204030204" pitchFamily="34" charset="0"/>
                <a:ea typeface="Symbol" panose="05050102010706020507" pitchFamily="18" charset="2"/>
                <a:cs typeface="Calibri" panose="020F0502020204030204" pitchFamily="34" charset="0"/>
              </a:rPr>
              <a:t> </a:t>
            </a:r>
            <a:r>
              <a:rPr lang="en-US" sz="2800" dirty="0">
                <a:effectLst/>
                <a:uFill>
                  <a:solidFill>
                    <a:srgbClr val="073D86"/>
                  </a:solidFill>
                </a:uFill>
                <a:latin typeface="Calibri" panose="020F0502020204030204" pitchFamily="34" charset="0"/>
                <a:ea typeface="Symbol" panose="05050102010706020507" pitchFamily="18" charset="2"/>
                <a:cs typeface="Calibri" panose="020F0502020204030204" pitchFamily="34" charset="0"/>
              </a:rPr>
              <a:t>Prostaglandin E1</a:t>
            </a:r>
            <a:r>
              <a:rPr lang="en-US" sz="2800" spc="35" dirty="0">
                <a:effectLst/>
                <a:uFill>
                  <a:solidFill>
                    <a:srgbClr val="073D86"/>
                  </a:solidFill>
                </a:uFill>
                <a:latin typeface="Calibri" panose="020F0502020204030204" pitchFamily="34" charset="0"/>
                <a:ea typeface="Symbol" panose="05050102010706020507" pitchFamily="18" charset="2"/>
                <a:cs typeface="Calibri" panose="020F0502020204030204" pitchFamily="34" charset="0"/>
              </a:rPr>
              <a:t> </a:t>
            </a:r>
            <a:r>
              <a:rPr lang="en-US" sz="2800" dirty="0">
                <a:effectLst/>
                <a:uFill>
                  <a:solidFill>
                    <a:srgbClr val="073D86"/>
                  </a:solidFill>
                </a:uFill>
                <a:latin typeface="Calibri" panose="020F0502020204030204" pitchFamily="34" charset="0"/>
                <a:ea typeface="Symbol" panose="05050102010706020507" pitchFamily="18" charset="2"/>
                <a:cs typeface="Calibri" panose="020F0502020204030204" pitchFamily="34" charset="0"/>
              </a:rPr>
              <a:t>infusion:</a:t>
            </a:r>
          </a:p>
          <a:p>
            <a:pPr lvl="1" rtl="0">
              <a:spcBef>
                <a:spcPts val="2555"/>
              </a:spcBef>
              <a:spcAft>
                <a:spcPts val="0"/>
              </a:spcAft>
              <a:buClr>
                <a:srgbClr val="30B6FC"/>
              </a:buClr>
              <a:buSzPts val="2800"/>
              <a:buFont typeface="Wingdings" panose="05000000000000000000" pitchFamily="2" charset="2"/>
              <a:buChar char="§"/>
              <a:tabLst>
                <a:tab pos="808355" algn="l"/>
              </a:tabLst>
            </a:pPr>
            <a:r>
              <a:rPr lang="en-US" i="1" dirty="0">
                <a:effectLst/>
                <a:latin typeface="Calibri" panose="020F0502020204030204" pitchFamily="34" charset="0"/>
                <a:ea typeface="Candara" panose="020E0502030303020204" pitchFamily="34" charset="0"/>
                <a:cs typeface="Calibri" panose="020F0502020204030204" pitchFamily="34" charset="0"/>
              </a:rPr>
              <a:t>Should be started as soon as ductus dependent lesion is suspected even before echocardiography confirming the diagnosis.</a:t>
            </a:r>
            <a:endParaRPr lang="en-GB" i="1" dirty="0">
              <a:effectLst/>
              <a:latin typeface="Calibri" panose="020F0502020204030204" pitchFamily="34" charset="0"/>
              <a:ea typeface="Candara" panose="020E0502030303020204" pitchFamily="34" charset="0"/>
              <a:cs typeface="Calibri" panose="020F0502020204030204" pitchFamily="34" charset="0"/>
            </a:endParaRPr>
          </a:p>
          <a:p>
            <a:r>
              <a:rPr lang="en-US" dirty="0">
                <a:effectLst/>
                <a:latin typeface="Calibri" panose="020F0502020204030204" pitchFamily="34" charset="0"/>
                <a:ea typeface="Candara" panose="020E0502030303020204" pitchFamily="34" charset="0"/>
                <a:cs typeface="Calibri" panose="020F0502020204030204" pitchFamily="34" charset="0"/>
              </a:rPr>
              <a:t>Dose: 0.02 – 0.1 micrograms / kg / min. </a:t>
            </a:r>
          </a:p>
          <a:p>
            <a:r>
              <a:rPr lang="en-US" dirty="0">
                <a:effectLst/>
                <a:latin typeface="Calibri" panose="020F0502020204030204" pitchFamily="34" charset="0"/>
                <a:ea typeface="Candara" panose="020E0502030303020204" pitchFamily="34" charset="0"/>
                <a:cs typeface="Calibri" panose="020F0502020204030204" pitchFamily="34" charset="0"/>
              </a:rPr>
              <a:t>Side effects as apnea, hypotension, and fever should be anticipated.</a:t>
            </a:r>
          </a:p>
          <a:p>
            <a:pPr>
              <a:buFont typeface="Wingdings" panose="05000000000000000000" pitchFamily="2" charset="2"/>
              <a:buChar char="q"/>
            </a:pPr>
            <a:r>
              <a:rPr lang="en-US" sz="1800" b="1" i="1" u="sng" spc="-20" dirty="0">
                <a:solidFill>
                  <a:srgbClr val="073D86"/>
                </a:solidFill>
                <a:effectLst/>
                <a:uFill>
                  <a:solidFill>
                    <a:srgbClr val="073D86"/>
                  </a:solidFill>
                </a:uFill>
                <a:latin typeface="Candara" panose="020E0502030303020204" pitchFamily="34" charset="0"/>
                <a:ea typeface="Candara" panose="020E0502030303020204" pitchFamily="34" charset="0"/>
                <a:cs typeface="Candara" panose="020E0502030303020204" pitchFamily="34" charset="0"/>
              </a:rPr>
              <a:t>  </a:t>
            </a:r>
            <a:r>
              <a:rPr lang="en-US" u="sng" spc="-20"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Treatment </a:t>
            </a:r>
            <a:r>
              <a:rPr lang="en-US"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of CHF</a:t>
            </a:r>
            <a:r>
              <a:rPr lang="en-US" u="sng" spc="-495"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 </a:t>
            </a:r>
            <a:r>
              <a:rPr lang="en-US" u="sng" spc="-60"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a:t>
            </a:r>
            <a:r>
              <a:rPr lang="en-US" spc="-60" dirty="0">
                <a:effectLst/>
                <a:latin typeface="Calibri" panose="020F0502020204030204" pitchFamily="34" charset="0"/>
                <a:ea typeface="Candara" panose="020E0502030303020204" pitchFamily="34" charset="0"/>
                <a:cs typeface="Calibri" panose="020F0502020204030204" pitchFamily="34" charset="0"/>
              </a:rPr>
              <a:t> </a:t>
            </a:r>
          </a:p>
          <a:p>
            <a:pPr marL="0" indent="0">
              <a:buNone/>
            </a:pPr>
            <a:r>
              <a:rPr lang="en-US" dirty="0">
                <a:effectLst/>
                <a:latin typeface="Calibri" panose="020F0502020204030204" pitchFamily="34" charset="0"/>
                <a:ea typeface="Candara" panose="020E0502030303020204" pitchFamily="34" charset="0"/>
                <a:cs typeface="Calibri" panose="020F0502020204030204" pitchFamily="34" charset="0"/>
              </a:rPr>
              <a:t>Digoxin, </a:t>
            </a:r>
          </a:p>
          <a:p>
            <a:pPr marL="0" indent="0">
              <a:buNone/>
            </a:pPr>
            <a:r>
              <a:rPr lang="en-US" spc="-15" dirty="0">
                <a:effectLst/>
                <a:latin typeface="Calibri" panose="020F0502020204030204" pitchFamily="34" charset="0"/>
                <a:ea typeface="Candara" panose="020E0502030303020204" pitchFamily="34" charset="0"/>
                <a:cs typeface="Calibri" panose="020F0502020204030204" pitchFamily="34" charset="0"/>
              </a:rPr>
              <a:t>Furosemide, </a:t>
            </a:r>
            <a:r>
              <a:rPr lang="en-US" dirty="0">
                <a:effectLst/>
                <a:latin typeface="Calibri" panose="020F0502020204030204" pitchFamily="34" charset="0"/>
                <a:ea typeface="Candara" panose="020E0502030303020204" pitchFamily="34" charset="0"/>
                <a:cs typeface="Calibri" panose="020F0502020204030204" pitchFamily="34" charset="0"/>
              </a:rPr>
              <a:t>Chlorothiazide, Spironolactone, </a:t>
            </a:r>
          </a:p>
          <a:p>
            <a:pPr marL="0" indent="0">
              <a:buNone/>
            </a:pPr>
            <a:r>
              <a:rPr lang="en-US" dirty="0">
                <a:effectLst/>
                <a:latin typeface="Calibri" panose="020F0502020204030204" pitchFamily="34" charset="0"/>
                <a:ea typeface="Candara" panose="020E0502030303020204" pitchFamily="34" charset="0"/>
                <a:cs typeface="Calibri" panose="020F0502020204030204" pitchFamily="34" charset="0"/>
              </a:rPr>
              <a:t>Captopril.</a:t>
            </a:r>
            <a:endParaRPr lang="en-GB" dirty="0">
              <a:effectLst/>
              <a:latin typeface="Calibri" panose="020F0502020204030204" pitchFamily="34" charset="0"/>
              <a:ea typeface="Candara" panose="020E050203030302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458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9828-3DFB-45BB-9359-1D984BCB159F}"/>
              </a:ext>
            </a:extLst>
          </p:cNvPr>
          <p:cNvSpPr>
            <a:spLocks noGrp="1"/>
          </p:cNvSpPr>
          <p:nvPr>
            <p:ph type="title"/>
          </p:nvPr>
        </p:nvSpPr>
        <p:spPr>
          <a:xfrm>
            <a:off x="838200" y="365125"/>
            <a:ext cx="10515600" cy="854075"/>
          </a:xfrm>
        </p:spPr>
        <p:txBody>
          <a:bodyPr>
            <a:normAutofit/>
          </a:bodyPr>
          <a:lstStyle/>
          <a:p>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Management of Neonates with</a:t>
            </a:r>
            <a:r>
              <a:rPr lang="en-US" sz="2800" b="1" i="1" dirty="0">
                <a:effectLst/>
                <a:latin typeface="Cambria" panose="02040503050406030204" pitchFamily="18" charset="0"/>
                <a:ea typeface="Cambria" panose="02040503050406030204" pitchFamily="18" charset="0"/>
                <a:cs typeface="Candara" panose="020E0502030303020204" pitchFamily="34" charset="0"/>
              </a:rPr>
              <a:t> </a:t>
            </a:r>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Cyanotic Heart </a:t>
            </a:r>
            <a:r>
              <a:rPr lang="en-US" sz="2800" b="1" i="1" dirty="0" err="1">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Diseas</a:t>
            </a:r>
            <a:r>
              <a:rPr lang="en-US" sz="2800" b="1" i="1" dirty="0">
                <a:uFill>
                  <a:solidFill>
                    <a:srgbClr val="C00000"/>
                  </a:solidFill>
                </a:uFill>
                <a:latin typeface="Cambria" panose="02040503050406030204" pitchFamily="18" charset="0"/>
                <a:ea typeface="Cambria" panose="02040503050406030204" pitchFamily="18" charset="0"/>
                <a:cs typeface="Candara" panose="020E0502030303020204" pitchFamily="34" charset="0"/>
              </a:rPr>
              <a:t> (</a:t>
            </a:r>
            <a:r>
              <a:rPr lang="en-US" sz="2800" b="1" i="1" dirty="0" err="1">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cont</a:t>
            </a:r>
            <a:r>
              <a:rPr lang="en-US" sz="2800" b="1" i="1" dirty="0">
                <a:effectLst/>
                <a:uFill>
                  <a:solidFill>
                    <a:srgbClr val="C00000"/>
                  </a:solidFill>
                </a:uFill>
                <a:latin typeface="Cambria" panose="02040503050406030204" pitchFamily="18" charset="0"/>
                <a:ea typeface="Cambria" panose="02040503050406030204" pitchFamily="18" charset="0"/>
                <a:cs typeface="Candara" panose="020E0502030303020204" pitchFamily="34" charset="0"/>
              </a:rPr>
              <a:t>…)</a:t>
            </a:r>
            <a:endParaRPr lang="en-GB" sz="2800" dirty="0"/>
          </a:p>
        </p:txBody>
      </p:sp>
      <p:sp>
        <p:nvSpPr>
          <p:cNvPr id="3" name="Content Placeholder 2">
            <a:extLst>
              <a:ext uri="{FF2B5EF4-FFF2-40B4-BE49-F238E27FC236}">
                <a16:creationId xmlns:a16="http://schemas.microsoft.com/office/drawing/2014/main" id="{4FE93F75-DC1D-4314-9308-C6B5AC9DD5EC}"/>
              </a:ext>
            </a:extLst>
          </p:cNvPr>
          <p:cNvSpPr>
            <a:spLocks noGrp="1"/>
          </p:cNvSpPr>
          <p:nvPr>
            <p:ph idx="1"/>
          </p:nvPr>
        </p:nvSpPr>
        <p:spPr>
          <a:xfrm>
            <a:off x="274320" y="1381760"/>
            <a:ext cx="11079480" cy="4795203"/>
          </a:xfrm>
        </p:spPr>
        <p:txBody>
          <a:bodyPr>
            <a:normAutofit lnSpcReduction="10000"/>
          </a:bodyPr>
          <a:lstStyle/>
          <a:p>
            <a:pPr>
              <a:buFont typeface="Wingdings" panose="05000000000000000000" pitchFamily="2" charset="2"/>
              <a:buChar char="q"/>
            </a:pPr>
            <a:r>
              <a:rPr lang="en-US" b="1" u="sng" dirty="0">
                <a:effectLst/>
                <a:uFill>
                  <a:solidFill>
                    <a:srgbClr val="073D86"/>
                  </a:solidFill>
                </a:uFill>
                <a:latin typeface="Candara" panose="020E0502030303020204" pitchFamily="34" charset="0"/>
                <a:ea typeface="Candara" panose="020E0502030303020204" pitchFamily="34" charset="0"/>
                <a:cs typeface="Candara" panose="020E0502030303020204" pitchFamily="34" charset="0"/>
              </a:rPr>
              <a:t> Therapeutic Catheterization:</a:t>
            </a:r>
          </a:p>
          <a:p>
            <a:r>
              <a:rPr lang="en-US" b="1" dirty="0">
                <a:effectLst/>
                <a:latin typeface="Candara" panose="020E0502030303020204" pitchFamily="34" charset="0"/>
                <a:ea typeface="Candara" panose="020E0502030303020204" pitchFamily="34" charset="0"/>
                <a:cs typeface="Candara" panose="020E0502030303020204" pitchFamily="34" charset="0"/>
              </a:rPr>
              <a:t>balloon atrial septostomy, </a:t>
            </a:r>
          </a:p>
          <a:p>
            <a:r>
              <a:rPr lang="en-US" b="1" dirty="0">
                <a:effectLst/>
                <a:latin typeface="Candara" panose="020E0502030303020204" pitchFamily="34" charset="0"/>
                <a:ea typeface="Candara" panose="020E0502030303020204" pitchFamily="34" charset="0"/>
                <a:cs typeface="Candara" panose="020E0502030303020204" pitchFamily="34" charset="0"/>
              </a:rPr>
              <a:t>pulmonary and aortic valvuloplasty,</a:t>
            </a:r>
          </a:p>
          <a:p>
            <a:r>
              <a:rPr lang="en-US" b="1" dirty="0">
                <a:effectLst/>
                <a:latin typeface="Candara" panose="020E0502030303020204" pitchFamily="34" charset="0"/>
                <a:ea typeface="Candara" panose="020E0502030303020204" pitchFamily="34" charset="0"/>
                <a:cs typeface="Candara" panose="020E0502030303020204" pitchFamily="34" charset="0"/>
              </a:rPr>
              <a:t> pulmonary artery angioplasty, </a:t>
            </a:r>
          </a:p>
          <a:p>
            <a:r>
              <a:rPr lang="en-US" b="1" dirty="0">
                <a:effectLst/>
                <a:latin typeface="Candara" panose="020E0502030303020204" pitchFamily="34" charset="0"/>
                <a:ea typeface="Candara" panose="020E0502030303020204" pitchFamily="34" charset="0"/>
                <a:cs typeface="Candara" panose="020E0502030303020204" pitchFamily="34" charset="0"/>
              </a:rPr>
              <a:t>aortic coarctation angioplasty, </a:t>
            </a:r>
          </a:p>
          <a:p>
            <a:r>
              <a:rPr lang="en-US" b="1" dirty="0">
                <a:effectLst/>
                <a:latin typeface="Candara" panose="020E0502030303020204" pitchFamily="34" charset="0"/>
                <a:ea typeface="Candara" panose="020E0502030303020204" pitchFamily="34" charset="0"/>
                <a:cs typeface="Candara" panose="020E0502030303020204" pitchFamily="34" charset="0"/>
              </a:rPr>
              <a:t>closure of systemic-to-pulmonary arterial collateral vessels.</a:t>
            </a:r>
            <a:endParaRPr lang="en-GB" dirty="0">
              <a:latin typeface="Candara" panose="020E0502030303020204" pitchFamily="34" charset="0"/>
              <a:ea typeface="Candara" panose="020E0502030303020204" pitchFamily="34" charset="0"/>
              <a:cs typeface="Candara" panose="020E0502030303020204" pitchFamily="34" charset="0"/>
            </a:endParaRPr>
          </a:p>
          <a:p>
            <a:pPr>
              <a:buFont typeface="Wingdings" panose="05000000000000000000" pitchFamily="2" charset="2"/>
              <a:buChar char="q"/>
            </a:pPr>
            <a:r>
              <a:rPr lang="en-GB" i="1" u="sng" dirty="0">
                <a:solidFill>
                  <a:srgbClr val="073D86"/>
                </a:solidFill>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 </a:t>
            </a:r>
            <a:r>
              <a:rPr lang="en-US" i="1"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Surgical Procedures:</a:t>
            </a:r>
            <a:endParaRPr lang="en-GB" dirty="0">
              <a:effectLst/>
              <a:latin typeface="Calibri" panose="020F0502020204030204" pitchFamily="34" charset="0"/>
              <a:ea typeface="Candara" panose="020E0502030303020204" pitchFamily="34" charset="0"/>
              <a:cs typeface="Calibri" panose="020F0502020204030204" pitchFamily="34" charset="0"/>
            </a:endParaRPr>
          </a:p>
          <a:p>
            <a:pPr marL="1007745" marR="1894840" indent="-97790">
              <a:lnSpc>
                <a:spcPct val="117000"/>
              </a:lnSpc>
              <a:spcBef>
                <a:spcPts val="790"/>
              </a:spcBef>
              <a:spcAft>
                <a:spcPts val="0"/>
              </a:spcAft>
            </a:pPr>
            <a:r>
              <a:rPr lang="en-US" dirty="0">
                <a:effectLst/>
                <a:latin typeface="Calibri" panose="020F0502020204030204" pitchFamily="34" charset="0"/>
                <a:ea typeface="Candara" panose="020E0502030303020204" pitchFamily="34" charset="0"/>
                <a:cs typeface="Calibri" panose="020F0502020204030204" pitchFamily="34" charset="0"/>
              </a:rPr>
              <a:t> Palliative </a:t>
            </a:r>
            <a:r>
              <a:rPr lang="en-US" dirty="0" err="1">
                <a:effectLst/>
                <a:latin typeface="Calibri" panose="020F0502020204030204" pitchFamily="34" charset="0"/>
                <a:ea typeface="Candara" panose="020E0502030303020204" pitchFamily="34" charset="0"/>
                <a:cs typeface="Calibri" panose="020F0502020204030204" pitchFamily="34" charset="0"/>
              </a:rPr>
              <a:t>surgeries.e.g</a:t>
            </a:r>
            <a:r>
              <a:rPr lang="en-US" dirty="0">
                <a:effectLst/>
                <a:latin typeface="Calibri" panose="020F0502020204030204" pitchFamily="34" charset="0"/>
                <a:ea typeface="Candara" panose="020E0502030303020204" pitchFamily="34" charset="0"/>
                <a:cs typeface="Calibri" panose="020F0502020204030204" pitchFamily="34" charset="0"/>
              </a:rPr>
              <a:t> pulmonary artery banding.</a:t>
            </a:r>
            <a:endParaRPr lang="en-GB" dirty="0">
              <a:effectLst/>
              <a:latin typeface="Calibri" panose="020F0502020204030204" pitchFamily="34" charset="0"/>
              <a:ea typeface="Candara" panose="020E0502030303020204" pitchFamily="34" charset="0"/>
              <a:cs typeface="Calibri" panose="020F0502020204030204" pitchFamily="34" charset="0"/>
            </a:endParaRPr>
          </a:p>
          <a:p>
            <a:pPr lvl="2">
              <a:buClr>
                <a:srgbClr val="073D86"/>
              </a:buClr>
              <a:buSzPts val="3600"/>
              <a:tabLst>
                <a:tab pos="1427480" algn="l"/>
              </a:tabLst>
            </a:pPr>
            <a:r>
              <a:rPr lang="en-US" sz="2800" spc="-5" dirty="0">
                <a:effectLst/>
                <a:latin typeface="Calibri" panose="020F0502020204030204" pitchFamily="34" charset="0"/>
                <a:ea typeface="Candara" panose="020E0502030303020204" pitchFamily="34" charset="0"/>
                <a:cs typeface="Calibri" panose="020F0502020204030204" pitchFamily="34" charset="0"/>
              </a:rPr>
              <a:t>Corrective</a:t>
            </a:r>
            <a:r>
              <a:rPr lang="en-US" sz="2800" spc="10" dirty="0">
                <a:effectLst/>
                <a:latin typeface="Calibri" panose="020F0502020204030204" pitchFamily="34" charset="0"/>
                <a:ea typeface="Candara" panose="020E0502030303020204" pitchFamily="34" charset="0"/>
                <a:cs typeface="Calibri" panose="020F0502020204030204" pitchFamily="34" charset="0"/>
              </a:rPr>
              <a:t> </a:t>
            </a:r>
            <a:r>
              <a:rPr lang="en-US" sz="2800" spc="-5" dirty="0">
                <a:effectLst/>
                <a:latin typeface="Calibri" panose="020F0502020204030204" pitchFamily="34" charset="0"/>
                <a:ea typeface="Candara" panose="020E0502030303020204" pitchFamily="34" charset="0"/>
                <a:cs typeface="Calibri" panose="020F0502020204030204" pitchFamily="34" charset="0"/>
              </a:rPr>
              <a:t>surgeries.</a:t>
            </a:r>
            <a:endParaRPr lang="en-GB" sz="2800" spc="-5" dirty="0">
              <a:effectLst/>
              <a:latin typeface="Calibri" panose="020F0502020204030204" pitchFamily="34" charset="0"/>
              <a:ea typeface="Candara" panose="020E0502030303020204" pitchFamily="34" charset="0"/>
              <a:cs typeface="Calibri" panose="020F0502020204030204" pitchFamily="34" charset="0"/>
            </a:endParaRPr>
          </a:p>
          <a:p>
            <a:pPr lvl="2">
              <a:spcBef>
                <a:spcPts val="790"/>
              </a:spcBef>
              <a:buClr>
                <a:srgbClr val="073D86"/>
              </a:buClr>
              <a:buSzPts val="3600"/>
              <a:tabLst>
                <a:tab pos="1433830" algn="l"/>
              </a:tabLst>
            </a:pPr>
            <a:r>
              <a:rPr lang="en-US" sz="2800" spc="-5" dirty="0">
                <a:effectLst/>
                <a:latin typeface="Calibri" panose="020F0502020204030204" pitchFamily="34" charset="0"/>
                <a:ea typeface="Candara" panose="020E0502030303020204" pitchFamily="34" charset="0"/>
                <a:cs typeface="Calibri" panose="020F0502020204030204" pitchFamily="34" charset="0"/>
              </a:rPr>
              <a:t>Neonatal heart transplantation.</a:t>
            </a:r>
            <a:endParaRPr lang="en-GB" sz="2800" spc="-5" dirty="0">
              <a:effectLst/>
              <a:latin typeface="Calibri" panose="020F0502020204030204" pitchFamily="34" charset="0"/>
              <a:ea typeface="Candara" panose="020E050203030302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283065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431D-4725-4A15-BD30-17DEFD2DFA6E}"/>
              </a:ext>
            </a:extLst>
          </p:cNvPr>
          <p:cNvSpPr>
            <a:spLocks noGrp="1"/>
          </p:cNvSpPr>
          <p:nvPr>
            <p:ph type="title"/>
          </p:nvPr>
        </p:nvSpPr>
        <p:spPr/>
        <p:txBody>
          <a:bodyPr>
            <a:normAutofit fontScale="90000"/>
          </a:bodyPr>
          <a:lstStyle/>
          <a:p>
            <a:pPr marL="739140" algn="ctr">
              <a:lnSpc>
                <a:spcPts val="5270"/>
              </a:lnSpc>
            </a:pPr>
            <a:br>
              <a:rPr lang="en-US" sz="36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br>
            <a:r>
              <a:rPr lang="en-US" sz="36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t>Cyanosis and CO2 retention</a:t>
            </a:r>
            <a:br>
              <a:rPr lang="en-GB" sz="36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br>
            <a:r>
              <a:rPr lang="en-US" sz="1800" b="1" i="1" dirty="0">
                <a:effectLst/>
                <a:latin typeface="Candara" panose="020E0502030303020204" pitchFamily="34" charset="0"/>
                <a:ea typeface="Candara" panose="020E0502030303020204" pitchFamily="34" charset="0"/>
                <a:cs typeface="Candara" panose="020E0502030303020204" pitchFamily="34" charset="0"/>
              </a:rPr>
              <a:t> </a:t>
            </a:r>
            <a:br>
              <a:rPr lang="en-GB" sz="1800" b="1" i="1" dirty="0">
                <a:effectLst/>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E82B8017-E41E-4E8C-BCBB-9CF69B6C0851}"/>
              </a:ext>
            </a:extLst>
          </p:cNvPr>
          <p:cNvSpPr>
            <a:spLocks noGrp="1"/>
          </p:cNvSpPr>
          <p:nvPr>
            <p:ph idx="1"/>
          </p:nvPr>
        </p:nvSpPr>
        <p:spPr>
          <a:xfrm>
            <a:off x="365760" y="1544320"/>
            <a:ext cx="10988040" cy="4632643"/>
          </a:xfrm>
        </p:spPr>
        <p:txBody>
          <a:bodyPr/>
          <a:lstStyle/>
          <a:p>
            <a:pPr marL="742950" marR="633095" lvl="1" indent="-285750" rtl="0">
              <a:lnSpc>
                <a:spcPct val="97000"/>
              </a:lnSpc>
              <a:spcBef>
                <a:spcPts val="550"/>
              </a:spcBef>
              <a:spcAft>
                <a:spcPts val="0"/>
              </a:spcAft>
              <a:buClr>
                <a:srgbClr val="30B6FC"/>
              </a:buClr>
              <a:buSzPts val="2800"/>
              <a:buFont typeface="Symbol" panose="05050102010706020507" pitchFamily="18" charset="2"/>
              <a:buChar char=""/>
              <a:tabLst>
                <a:tab pos="808355" algn="l"/>
              </a:tabLst>
            </a:pPr>
            <a:r>
              <a:rPr lang="en-US" sz="2800" dirty="0">
                <a:effectLst/>
                <a:ea typeface="Symbol" panose="05050102010706020507" pitchFamily="18" charset="2"/>
                <a:cs typeface="Symbol" panose="05050102010706020507" pitchFamily="18" charset="2"/>
              </a:rPr>
              <a:t>CO2 retention is usually prominent with 1ry lung disease. Some severely cyanotic </a:t>
            </a:r>
            <a:r>
              <a:rPr lang="en-US" sz="2800" spc="-15" dirty="0">
                <a:effectLst/>
                <a:ea typeface="Symbol" panose="05050102010706020507" pitchFamily="18" charset="2"/>
                <a:cs typeface="Symbol" panose="05050102010706020507" pitchFamily="18" charset="2"/>
              </a:rPr>
              <a:t>infants </a:t>
            </a:r>
            <a:r>
              <a:rPr lang="en-US" sz="2800" dirty="0">
                <a:effectLst/>
                <a:ea typeface="Symbol" panose="05050102010706020507" pitchFamily="18" charset="2"/>
                <a:cs typeface="Symbol" panose="05050102010706020507" pitchFamily="18" charset="2"/>
              </a:rPr>
              <a:t>with cardiac disease can have marked</a:t>
            </a:r>
            <a:r>
              <a:rPr lang="en-US" sz="2800" spc="50" dirty="0">
                <a:effectLst/>
                <a:ea typeface="Symbol" panose="05050102010706020507" pitchFamily="18" charset="2"/>
                <a:cs typeface="Symbol" panose="05050102010706020507" pitchFamily="18" charset="2"/>
              </a:rPr>
              <a:t> </a:t>
            </a:r>
            <a:r>
              <a:rPr lang="en-US" sz="2800" dirty="0">
                <a:effectLst/>
                <a:ea typeface="Symbol" panose="05050102010706020507" pitchFamily="18" charset="2"/>
                <a:cs typeface="Symbol" panose="05050102010706020507" pitchFamily="18" charset="2"/>
              </a:rPr>
              <a:t>hypercarbia.</a:t>
            </a:r>
            <a:endParaRPr lang="en-GB" sz="1100" dirty="0">
              <a:effectLst/>
              <a:ea typeface="Symbol" panose="05050102010706020507" pitchFamily="18" charset="2"/>
              <a:cs typeface="Symbol" panose="05050102010706020507" pitchFamily="18" charset="2"/>
            </a:endParaRPr>
          </a:p>
          <a:p>
            <a:pPr marL="0" indent="0">
              <a:spcBef>
                <a:spcPts val="10"/>
              </a:spcBef>
              <a:buNone/>
            </a:pPr>
            <a:r>
              <a:rPr lang="en-US" sz="3750" dirty="0">
                <a:effectLst/>
                <a:ea typeface="Candara" panose="020E0502030303020204" pitchFamily="34" charset="0"/>
                <a:cs typeface="Candara" panose="020E0502030303020204" pitchFamily="34" charset="0"/>
              </a:rPr>
              <a:t> </a:t>
            </a:r>
            <a:endParaRPr lang="en-GB" sz="2800" dirty="0">
              <a:effectLst/>
              <a:ea typeface="Candara" panose="020E0502030303020204" pitchFamily="34" charset="0"/>
              <a:cs typeface="Candara" panose="020E0502030303020204" pitchFamily="34" charset="0"/>
            </a:endParaRPr>
          </a:p>
          <a:p>
            <a:pPr marL="742950" marR="1354455" lvl="1" indent="-285750">
              <a:lnSpc>
                <a:spcPct val="97000"/>
              </a:lnSpc>
              <a:spcAft>
                <a:spcPts val="0"/>
              </a:spcAft>
              <a:buClr>
                <a:srgbClr val="30B6FC"/>
              </a:buClr>
              <a:buSzPts val="2800"/>
              <a:buFont typeface="Symbol" panose="05050102010706020507" pitchFamily="18" charset="2"/>
              <a:buChar char=""/>
              <a:tabLst>
                <a:tab pos="808355" algn="l"/>
              </a:tabLst>
            </a:pPr>
            <a:r>
              <a:rPr lang="en-US" sz="2800" dirty="0">
                <a:effectLst/>
                <a:ea typeface="Symbol" panose="05050102010706020507" pitchFamily="18" charset="2"/>
                <a:cs typeface="Symbol" panose="05050102010706020507" pitchFamily="18" charset="2"/>
              </a:rPr>
              <a:t>Absence of hypercarbia is suggestive of cardiac disease. Some severely cyanotic </a:t>
            </a:r>
            <a:r>
              <a:rPr lang="en-US" sz="2800" spc="-15" dirty="0">
                <a:effectLst/>
                <a:ea typeface="Symbol" panose="05050102010706020507" pitchFamily="18" charset="2"/>
                <a:cs typeface="Symbol" panose="05050102010706020507" pitchFamily="18" charset="2"/>
              </a:rPr>
              <a:t>infants </a:t>
            </a:r>
            <a:r>
              <a:rPr lang="en-US" sz="2800" dirty="0">
                <a:effectLst/>
                <a:ea typeface="Symbol" panose="05050102010706020507" pitchFamily="18" charset="2"/>
                <a:cs typeface="Symbol" panose="05050102010706020507" pitchFamily="18" charset="2"/>
              </a:rPr>
              <a:t>with pulmonary vascular disease have normal</a:t>
            </a:r>
            <a:r>
              <a:rPr lang="en-US" sz="2800" spc="-25" dirty="0">
                <a:effectLst/>
                <a:ea typeface="Symbol" panose="05050102010706020507" pitchFamily="18" charset="2"/>
                <a:cs typeface="Symbol" panose="05050102010706020507" pitchFamily="18" charset="2"/>
              </a:rPr>
              <a:t> </a:t>
            </a:r>
            <a:r>
              <a:rPr lang="en-US" sz="2800" dirty="0">
                <a:effectLst/>
                <a:ea typeface="Symbol" panose="05050102010706020507" pitchFamily="18" charset="2"/>
                <a:cs typeface="Symbol" panose="05050102010706020507" pitchFamily="18" charset="2"/>
              </a:rPr>
              <a:t>PCO2.</a:t>
            </a:r>
            <a:endParaRPr lang="en-GB" sz="1100" dirty="0">
              <a:effectLst/>
              <a:ea typeface="Symbol" panose="05050102010706020507" pitchFamily="18" charset="2"/>
              <a:cs typeface="Symbol" panose="05050102010706020507" pitchFamily="18" charset="2"/>
            </a:endParaRPr>
          </a:p>
          <a:p>
            <a:pPr marL="0" indent="0">
              <a:buNone/>
            </a:pPr>
            <a:endParaRPr lang="en-GB" dirty="0"/>
          </a:p>
        </p:txBody>
      </p:sp>
    </p:spTree>
    <p:extLst>
      <p:ext uri="{BB962C8B-B14F-4D97-AF65-F5344CB8AC3E}">
        <p14:creationId xmlns:p14="http://schemas.microsoft.com/office/powerpoint/2010/main" val="65922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44E0-9F00-4E72-AD63-6C5E9886CB5B}"/>
              </a:ext>
            </a:extLst>
          </p:cNvPr>
          <p:cNvSpPr>
            <a:spLocks noGrp="1"/>
          </p:cNvSpPr>
          <p:nvPr>
            <p:ph type="title"/>
          </p:nvPr>
        </p:nvSpPr>
        <p:spPr>
          <a:xfrm>
            <a:off x="838200" y="365125"/>
            <a:ext cx="10515600" cy="904875"/>
          </a:xfrm>
        </p:spPr>
        <p:txBody>
          <a:bodyPr>
            <a:normAutofit fontScale="90000"/>
          </a:bodyPr>
          <a:lstStyle/>
          <a:p>
            <a:pPr algn="ctr"/>
            <a:br>
              <a:rPr lang="en-US" sz="32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br>
            <a:r>
              <a:rPr lang="en-US" sz="32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t>Cyanosis &amp; Hyperoxia Test</a:t>
            </a:r>
            <a:br>
              <a:rPr lang="en-GB" sz="1800" b="1" i="1" u="sng" kern="0" dirty="0">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62841ED2-9426-41F5-8092-34EA742FE6D3}"/>
              </a:ext>
            </a:extLst>
          </p:cNvPr>
          <p:cNvSpPr>
            <a:spLocks noGrp="1"/>
          </p:cNvSpPr>
          <p:nvPr>
            <p:ph idx="1"/>
          </p:nvPr>
        </p:nvSpPr>
        <p:spPr>
          <a:xfrm>
            <a:off x="193040" y="1412240"/>
            <a:ext cx="11160760" cy="4764723"/>
          </a:xfrm>
        </p:spPr>
        <p:txBody>
          <a:bodyPr>
            <a:normAutofit lnSpcReduction="10000"/>
          </a:bodyPr>
          <a:lstStyle/>
          <a:p>
            <a:pPr marL="342900" marR="2691765" lvl="0" indent="-342900" rtl="0">
              <a:lnSpc>
                <a:spcPct val="87000"/>
              </a:lnSpc>
              <a:spcBef>
                <a:spcPts val="1685"/>
              </a:spcBef>
              <a:spcAft>
                <a:spcPts val="0"/>
              </a:spcAft>
              <a:buClr>
                <a:srgbClr val="30B6FC"/>
              </a:buClr>
              <a:buSzPts val="2800"/>
              <a:buFont typeface="Symbol" panose="05050102010706020507" pitchFamily="18" charset="2"/>
              <a:buChar char=""/>
              <a:tabLst>
                <a:tab pos="739775" algn="l"/>
              </a:tabLst>
            </a:pPr>
            <a:r>
              <a:rPr lang="en-US" dirty="0">
                <a:effectLst/>
                <a:latin typeface="Calibri" panose="020F0502020204030204" pitchFamily="34" charset="0"/>
                <a:ea typeface="Symbol" panose="05050102010706020507" pitchFamily="18" charset="2"/>
                <a:cs typeface="Calibri" panose="020F0502020204030204" pitchFamily="34" charset="0"/>
              </a:rPr>
              <a:t>It is the response of the arterial </a:t>
            </a:r>
            <a:r>
              <a:rPr lang="en-US" spc="10" dirty="0">
                <a:effectLst/>
                <a:latin typeface="Calibri" panose="020F0502020204030204" pitchFamily="34" charset="0"/>
                <a:ea typeface="Symbol" panose="05050102010706020507" pitchFamily="18" charset="2"/>
                <a:cs typeface="Calibri" panose="020F0502020204030204" pitchFamily="34" charset="0"/>
              </a:rPr>
              <a:t>PO2 </a:t>
            </a:r>
            <a:r>
              <a:rPr lang="en-US" dirty="0">
                <a:effectLst/>
                <a:latin typeface="Calibri" panose="020F0502020204030204" pitchFamily="34" charset="0"/>
                <a:ea typeface="Symbol" panose="05050102010706020507" pitchFamily="18" charset="2"/>
                <a:cs typeface="Calibri" panose="020F0502020204030204" pitchFamily="34" charset="0"/>
              </a:rPr>
              <a:t>to administration of 100%</a:t>
            </a:r>
            <a:r>
              <a:rPr lang="en-US" spc="25"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O2.</a:t>
            </a:r>
          </a:p>
          <a:p>
            <a:pPr marL="0" marR="2691765" lvl="0" indent="0" rtl="0">
              <a:lnSpc>
                <a:spcPct val="87000"/>
              </a:lnSpc>
              <a:spcBef>
                <a:spcPts val="1685"/>
              </a:spcBef>
              <a:spcAft>
                <a:spcPts val="0"/>
              </a:spcAft>
              <a:buClr>
                <a:srgbClr val="30B6FC"/>
              </a:buClr>
              <a:buSzPts val="2800"/>
              <a:buNone/>
              <a:tabLst>
                <a:tab pos="739775" algn="l"/>
              </a:tabLst>
            </a:pP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342900" marR="1057275" lvl="0" indent="-342900">
              <a:lnSpc>
                <a:spcPct val="88000"/>
              </a:lnSpc>
              <a:spcBef>
                <a:spcPts val="530"/>
              </a:spcBef>
              <a:spcAft>
                <a:spcPts val="0"/>
              </a:spcAft>
              <a:buClr>
                <a:srgbClr val="30B6FC"/>
              </a:buClr>
              <a:buSzPts val="2800"/>
              <a:buFont typeface="Symbol" panose="05050102010706020507" pitchFamily="18" charset="2"/>
              <a:buChar char=""/>
              <a:tabLst>
                <a:tab pos="739775" algn="l"/>
              </a:tabLst>
            </a:pPr>
            <a:r>
              <a:rPr lang="en-US" dirty="0">
                <a:effectLst/>
                <a:latin typeface="Calibri" panose="020F0502020204030204" pitchFamily="34" charset="0"/>
                <a:ea typeface="Symbol" panose="05050102010706020507" pitchFamily="18" charset="2"/>
                <a:cs typeface="Calibri" panose="020F0502020204030204" pitchFamily="34" charset="0"/>
              </a:rPr>
              <a:t>If PO2 goes above 220 mmHg the patient has lung disease.</a:t>
            </a:r>
          </a:p>
          <a:p>
            <a:pPr marL="0" marR="1057275" lvl="0" indent="0">
              <a:lnSpc>
                <a:spcPct val="88000"/>
              </a:lnSpc>
              <a:spcBef>
                <a:spcPts val="530"/>
              </a:spcBef>
              <a:spcAft>
                <a:spcPts val="0"/>
              </a:spcAft>
              <a:buClr>
                <a:srgbClr val="30B6FC"/>
              </a:buClr>
              <a:buSzPts val="2800"/>
              <a:buNone/>
              <a:tabLst>
                <a:tab pos="739775" algn="l"/>
              </a:tabLst>
            </a:pP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342900" marR="876300" lvl="0" indent="-342900">
              <a:lnSpc>
                <a:spcPct val="87000"/>
              </a:lnSpc>
              <a:spcBef>
                <a:spcPts val="515"/>
              </a:spcBef>
              <a:spcAft>
                <a:spcPts val="0"/>
              </a:spcAft>
              <a:buClr>
                <a:srgbClr val="30B6FC"/>
              </a:buClr>
              <a:buSzPts val="2800"/>
              <a:buFont typeface="Symbol" panose="05050102010706020507" pitchFamily="18" charset="2"/>
              <a:buChar char=""/>
              <a:tabLst>
                <a:tab pos="739775" algn="l"/>
              </a:tabLst>
            </a:pPr>
            <a:r>
              <a:rPr lang="en-US" dirty="0">
                <a:effectLst/>
                <a:latin typeface="Calibri" panose="020F0502020204030204" pitchFamily="34" charset="0"/>
                <a:ea typeface="Symbol" panose="05050102010706020507" pitchFamily="18" charset="2"/>
                <a:cs typeface="Calibri" panose="020F0502020204030204" pitchFamily="34" charset="0"/>
              </a:rPr>
              <a:t>If PO2 is less than 100 mmHg the patient is likely to have cardiac</a:t>
            </a:r>
            <a:r>
              <a:rPr lang="en-US" spc="10"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disease.</a:t>
            </a:r>
          </a:p>
          <a:p>
            <a:pPr marL="0" marR="876300" lvl="0" indent="0">
              <a:lnSpc>
                <a:spcPct val="87000"/>
              </a:lnSpc>
              <a:spcBef>
                <a:spcPts val="515"/>
              </a:spcBef>
              <a:spcAft>
                <a:spcPts val="0"/>
              </a:spcAft>
              <a:buClr>
                <a:srgbClr val="30B6FC"/>
              </a:buClr>
              <a:buSzPts val="2800"/>
              <a:buNone/>
              <a:tabLst>
                <a:tab pos="739775" algn="l"/>
              </a:tabLst>
            </a:pP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342900" marR="1157605" lvl="0" indent="-342900">
              <a:lnSpc>
                <a:spcPct val="87000"/>
              </a:lnSpc>
              <a:spcBef>
                <a:spcPts val="560"/>
              </a:spcBef>
              <a:spcAft>
                <a:spcPts val="0"/>
              </a:spcAft>
              <a:buClr>
                <a:srgbClr val="30B6FC"/>
              </a:buClr>
              <a:buSzPts val="2800"/>
              <a:buFont typeface="Symbol" panose="05050102010706020507" pitchFamily="18" charset="2"/>
              <a:buChar char=""/>
              <a:tabLst>
                <a:tab pos="739775" algn="l"/>
              </a:tabLst>
            </a:pPr>
            <a:r>
              <a:rPr lang="en-US" dirty="0">
                <a:effectLst/>
                <a:latin typeface="Calibri" panose="020F0502020204030204" pitchFamily="34" charset="0"/>
                <a:ea typeface="Symbol" panose="05050102010706020507" pitchFamily="18" charset="2"/>
                <a:cs typeface="Calibri" panose="020F0502020204030204" pitchFamily="34" charset="0"/>
              </a:rPr>
              <a:t>The test is inconclusive if </a:t>
            </a:r>
            <a:r>
              <a:rPr lang="en-US" spc="10" dirty="0">
                <a:effectLst/>
                <a:latin typeface="Calibri" panose="020F0502020204030204" pitchFamily="34" charset="0"/>
                <a:ea typeface="Symbol" panose="05050102010706020507" pitchFamily="18" charset="2"/>
                <a:cs typeface="Calibri" panose="020F0502020204030204" pitchFamily="34" charset="0"/>
              </a:rPr>
              <a:t>PO2 </a:t>
            </a:r>
            <a:r>
              <a:rPr lang="en-US" dirty="0">
                <a:effectLst/>
                <a:latin typeface="Calibri" panose="020F0502020204030204" pitchFamily="34" charset="0"/>
                <a:ea typeface="Symbol" panose="05050102010706020507" pitchFamily="18" charset="2"/>
                <a:cs typeface="Calibri" panose="020F0502020204030204" pitchFamily="34" charset="0"/>
              </a:rPr>
              <a:t>is between 100</a:t>
            </a:r>
            <a:r>
              <a:rPr lang="en-US" spc="-170"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and 220</a:t>
            </a:r>
            <a:r>
              <a:rPr lang="en-US" spc="-10"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mmHg.</a:t>
            </a:r>
          </a:p>
          <a:p>
            <a:pPr marL="0" marR="1157605" lvl="0" indent="0">
              <a:lnSpc>
                <a:spcPct val="87000"/>
              </a:lnSpc>
              <a:spcBef>
                <a:spcPts val="560"/>
              </a:spcBef>
              <a:spcAft>
                <a:spcPts val="0"/>
              </a:spcAft>
              <a:buClr>
                <a:srgbClr val="30B6FC"/>
              </a:buClr>
              <a:buSzPts val="2800"/>
              <a:buNone/>
              <a:tabLst>
                <a:tab pos="739775" algn="l"/>
              </a:tabLst>
            </a:pP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342900" marR="784225" lvl="0" indent="-342900">
              <a:lnSpc>
                <a:spcPct val="87000"/>
              </a:lnSpc>
              <a:spcBef>
                <a:spcPts val="555"/>
              </a:spcBef>
              <a:spcAft>
                <a:spcPts val="0"/>
              </a:spcAft>
              <a:buClr>
                <a:srgbClr val="30B6FC"/>
              </a:buClr>
              <a:buSzPts val="2800"/>
              <a:buFont typeface="Symbol" panose="05050102010706020507" pitchFamily="18" charset="2"/>
              <a:buChar char=""/>
              <a:tabLst>
                <a:tab pos="739775" algn="l"/>
              </a:tabLst>
            </a:pPr>
            <a:r>
              <a:rPr lang="en-US" dirty="0">
                <a:effectLst/>
                <a:latin typeface="Calibri" panose="020F0502020204030204" pitchFamily="34" charset="0"/>
                <a:ea typeface="Symbol" panose="05050102010706020507" pitchFamily="18" charset="2"/>
                <a:cs typeface="Calibri" panose="020F0502020204030204" pitchFamily="34" charset="0"/>
              </a:rPr>
              <a:t>Transcutaneous O2 saturation is </a:t>
            </a:r>
            <a:r>
              <a:rPr lang="en-US" u="sng" dirty="0">
                <a:effectLst/>
                <a:uFill>
                  <a:solidFill>
                    <a:srgbClr val="073D86"/>
                  </a:solidFill>
                </a:uFill>
                <a:latin typeface="Calibri" panose="020F0502020204030204" pitchFamily="34" charset="0"/>
                <a:ea typeface="Symbol" panose="05050102010706020507" pitchFamily="18" charset="2"/>
                <a:cs typeface="Calibri" panose="020F0502020204030204" pitchFamily="34" charset="0"/>
              </a:rPr>
              <a:t>NOT</a:t>
            </a:r>
            <a:r>
              <a:rPr lang="en-US" dirty="0">
                <a:effectLst/>
                <a:latin typeface="Calibri" panose="020F0502020204030204" pitchFamily="34" charset="0"/>
                <a:ea typeface="Symbol" panose="05050102010706020507" pitchFamily="18" charset="2"/>
                <a:cs typeface="Calibri" panose="020F0502020204030204" pitchFamily="34" charset="0"/>
              </a:rPr>
              <a:t> an</a:t>
            </a:r>
            <a:r>
              <a:rPr lang="en-US" spc="-210"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alternative to arterial</a:t>
            </a:r>
            <a:r>
              <a:rPr lang="en-US" spc="15"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PO2.</a:t>
            </a: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58801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4410-916A-4979-995B-80F849F95A90}"/>
              </a:ext>
            </a:extLst>
          </p:cNvPr>
          <p:cNvSpPr>
            <a:spLocks noGrp="1"/>
          </p:cNvSpPr>
          <p:nvPr>
            <p:ph type="title"/>
          </p:nvPr>
        </p:nvSpPr>
        <p:spPr/>
        <p:txBody>
          <a:bodyPr/>
          <a:lstStyle/>
          <a:p>
            <a:pPr algn="ctr"/>
            <a:r>
              <a:rPr lang="en-US" sz="32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t>PDA </a:t>
            </a:r>
            <a:r>
              <a:rPr lang="en-US" sz="3200" kern="0" dirty="0" err="1">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t>Dependant</a:t>
            </a:r>
            <a:r>
              <a:rPr lang="en-US" sz="32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t> Cardiac Lesions</a:t>
            </a:r>
            <a:br>
              <a:rPr lang="en-GB" sz="1800" b="1" i="1" u="sng" kern="0" dirty="0">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C65DC748-27C9-45DE-8810-C220B8D1041D}"/>
              </a:ext>
            </a:extLst>
          </p:cNvPr>
          <p:cNvSpPr>
            <a:spLocks noGrp="1"/>
          </p:cNvSpPr>
          <p:nvPr>
            <p:ph idx="1"/>
          </p:nvPr>
        </p:nvSpPr>
        <p:spPr>
          <a:xfrm>
            <a:off x="162560" y="1178560"/>
            <a:ext cx="11191240" cy="4998403"/>
          </a:xfrm>
        </p:spPr>
        <p:txBody>
          <a:bodyPr/>
          <a:lstStyle/>
          <a:p>
            <a:pPr>
              <a:lnSpc>
                <a:spcPts val="3390"/>
              </a:lnSpc>
              <a:spcBef>
                <a:spcPts val="890"/>
              </a:spcBef>
              <a:buClr>
                <a:srgbClr val="073D86"/>
              </a:buClr>
              <a:buSzPts val="2800"/>
              <a:tabLst>
                <a:tab pos="609600" algn="l"/>
              </a:tabLst>
            </a:pPr>
            <a:r>
              <a:rPr lang="en-US" sz="2400"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RVOT</a:t>
            </a:r>
            <a:r>
              <a:rPr lang="en-US" sz="2400" u="sng" spc="-10"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 </a:t>
            </a:r>
            <a:r>
              <a:rPr lang="en-US" sz="2400"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Obstruction:</a:t>
            </a:r>
            <a:endParaRPr lang="en-GB" sz="2400"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endParaRPr>
          </a:p>
          <a:p>
            <a:pPr marL="615315">
              <a:lnSpc>
                <a:spcPts val="3360"/>
              </a:lnSpc>
            </a:pPr>
            <a:r>
              <a:rPr lang="en-US" sz="2400" dirty="0">
                <a:effectLst/>
                <a:latin typeface="Calibri" panose="020F0502020204030204" pitchFamily="34" charset="0"/>
                <a:ea typeface="Candara" panose="020E0502030303020204" pitchFamily="34" charset="0"/>
                <a:cs typeface="Calibri" panose="020F0502020204030204" pitchFamily="34" charset="0"/>
              </a:rPr>
              <a:t>e.g. TA, PA, or Severe TOF +/- PA.</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pPr marL="615315">
              <a:lnSpc>
                <a:spcPts val="3360"/>
              </a:lnSpc>
            </a:pPr>
            <a:r>
              <a:rPr lang="en-US" sz="2400" dirty="0">
                <a:effectLst/>
                <a:latin typeface="Calibri" panose="020F0502020204030204" pitchFamily="34" charset="0"/>
                <a:ea typeface="Candara" panose="020E0502030303020204" pitchFamily="34" charset="0"/>
                <a:cs typeface="Calibri" panose="020F0502020204030204" pitchFamily="34" charset="0"/>
              </a:rPr>
              <a:t>They manifest with severe cyanosis</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pPr marL="615315" marR="2252345">
              <a:lnSpc>
                <a:spcPct val="97000"/>
              </a:lnSpc>
              <a:spcBef>
                <a:spcPts val="25"/>
              </a:spcBef>
              <a:spcAft>
                <a:spcPts val="0"/>
              </a:spcAft>
            </a:pPr>
            <a:r>
              <a:rPr lang="en-US" sz="2400" dirty="0">
                <a:effectLst/>
                <a:latin typeface="Calibri" panose="020F0502020204030204" pitchFamily="34" charset="0"/>
                <a:ea typeface="Candara" panose="020E0502030303020204" pitchFamily="34" charset="0"/>
                <a:cs typeface="Calibri" panose="020F0502020204030204" pitchFamily="34" charset="0"/>
              </a:rPr>
              <a:t>when the pulmonary flow is </a:t>
            </a:r>
            <a:r>
              <a:rPr lang="en-US" sz="2400" dirty="0" err="1">
                <a:effectLst/>
                <a:latin typeface="Calibri" panose="020F0502020204030204" pitchFamily="34" charset="0"/>
                <a:ea typeface="Candara" panose="020E0502030303020204" pitchFamily="34" charset="0"/>
                <a:cs typeface="Calibri" panose="020F0502020204030204" pitchFamily="34" charset="0"/>
              </a:rPr>
              <a:t>compromized</a:t>
            </a:r>
            <a:r>
              <a:rPr lang="en-US" sz="2400" dirty="0">
                <a:effectLst/>
                <a:latin typeface="Calibri" panose="020F0502020204030204" pitchFamily="34" charset="0"/>
                <a:ea typeface="Candara" panose="020E0502030303020204" pitchFamily="34" charset="0"/>
                <a:cs typeface="Calibri" panose="020F0502020204030204" pitchFamily="34" charset="0"/>
              </a:rPr>
              <a:t> by a closing DA.</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pPr>
              <a:lnSpc>
                <a:spcPts val="3360"/>
              </a:lnSpc>
              <a:buClr>
                <a:srgbClr val="073D86"/>
              </a:buClr>
              <a:buSzPts val="2800"/>
              <a:tabLst>
                <a:tab pos="640080" algn="l"/>
              </a:tabLst>
            </a:pPr>
            <a:r>
              <a:rPr lang="en-US" sz="2400" u="sng" spc="-25"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LVOT</a:t>
            </a:r>
            <a:r>
              <a:rPr lang="en-US" sz="2400" u="sng" spc="-10"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 </a:t>
            </a:r>
            <a:r>
              <a:rPr lang="en-US" sz="2400"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Obstruction:</a:t>
            </a:r>
            <a:endParaRPr lang="en-GB" sz="2400"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endParaRPr>
          </a:p>
          <a:p>
            <a:pPr marL="615315" marR="2252345">
              <a:lnSpc>
                <a:spcPct val="97000"/>
              </a:lnSpc>
              <a:spcBef>
                <a:spcPts val="20"/>
              </a:spcBef>
              <a:spcAft>
                <a:spcPts val="0"/>
              </a:spcAft>
            </a:pPr>
            <a:r>
              <a:rPr lang="en-US" sz="2400" dirty="0">
                <a:effectLst/>
                <a:latin typeface="Calibri" panose="020F0502020204030204" pitchFamily="34" charset="0"/>
                <a:ea typeface="Candara" panose="020E0502030303020204" pitchFamily="34" charset="0"/>
                <a:cs typeface="Calibri" panose="020F0502020204030204" pitchFamily="34" charset="0"/>
              </a:rPr>
              <a:t>e.g. HLHS, Critical AS, Hypoplastic AA, or severe Co A.</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pPr marL="615315" marR="2252345">
              <a:lnSpc>
                <a:spcPct val="97000"/>
              </a:lnSpc>
              <a:spcBef>
                <a:spcPts val="25"/>
              </a:spcBef>
              <a:spcAft>
                <a:spcPts val="0"/>
              </a:spcAft>
            </a:pPr>
            <a:r>
              <a:rPr lang="en-US" sz="2400" dirty="0">
                <a:effectLst/>
                <a:latin typeface="Calibri" panose="020F0502020204030204" pitchFamily="34" charset="0"/>
                <a:ea typeface="Candara" panose="020E0502030303020204" pitchFamily="34" charset="0"/>
                <a:cs typeface="Calibri" panose="020F0502020204030204" pitchFamily="34" charset="0"/>
              </a:rPr>
              <a:t>They manifest with early CHF as their descending aorta flow is supplied by PDA.</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pPr>
              <a:lnSpc>
                <a:spcPts val="3360"/>
              </a:lnSpc>
              <a:buClr>
                <a:srgbClr val="073D86"/>
              </a:buClr>
              <a:buSzPts val="2800"/>
              <a:tabLst>
                <a:tab pos="647700" algn="l"/>
              </a:tabLst>
            </a:pPr>
            <a:r>
              <a:rPr lang="en-US" sz="2400"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rPr>
              <a:t>D-TGA:</a:t>
            </a:r>
            <a:endParaRPr lang="en-GB" sz="2400" u="sng" dirty="0">
              <a:effectLst/>
              <a:uFill>
                <a:solidFill>
                  <a:srgbClr val="073D86"/>
                </a:solidFill>
              </a:uFill>
              <a:latin typeface="Calibri" panose="020F0502020204030204" pitchFamily="34" charset="0"/>
              <a:ea typeface="Candara" panose="020E0502030303020204" pitchFamily="34" charset="0"/>
              <a:cs typeface="Calibri" panose="020F0502020204030204" pitchFamily="34" charset="0"/>
            </a:endParaRPr>
          </a:p>
          <a:p>
            <a:pPr marL="591185" marR="596265" indent="0">
              <a:lnSpc>
                <a:spcPct val="78000"/>
              </a:lnSpc>
              <a:spcBef>
                <a:spcPts val="530"/>
              </a:spcBef>
              <a:spcAft>
                <a:spcPts val="0"/>
              </a:spcAft>
              <a:buNone/>
            </a:pPr>
            <a:r>
              <a:rPr lang="en-US" sz="2400" dirty="0">
                <a:effectLst/>
                <a:latin typeface="Calibri" panose="020F0502020204030204" pitchFamily="34" charset="0"/>
                <a:ea typeface="Candara" panose="020E0502030303020204" pitchFamily="34" charset="0"/>
                <a:cs typeface="Calibri" panose="020F0502020204030204" pitchFamily="34" charset="0"/>
              </a:rPr>
              <a:t>as PDA is needed for proper mixing of pulmonary and systemic circulations.</a:t>
            </a:r>
            <a:endParaRPr lang="en-GB" sz="2400" dirty="0">
              <a:effectLst/>
              <a:latin typeface="Calibri" panose="020F0502020204030204" pitchFamily="34" charset="0"/>
              <a:ea typeface="Candara" panose="020E050203030302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254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5A16-8450-484F-BB63-1B3C24EF6968}"/>
              </a:ext>
            </a:extLst>
          </p:cNvPr>
          <p:cNvSpPr>
            <a:spLocks noGrp="1"/>
          </p:cNvSpPr>
          <p:nvPr>
            <p:ph type="title"/>
          </p:nvPr>
        </p:nvSpPr>
        <p:spPr/>
        <p:txBody>
          <a:bodyPr>
            <a:normAutofit fontScale="90000"/>
          </a:bodyPr>
          <a:lstStyle/>
          <a:p>
            <a:pPr marL="716915" algn="ctr">
              <a:lnSpc>
                <a:spcPts val="5270"/>
              </a:lnSpc>
            </a:pPr>
            <a:br>
              <a:rPr lang="en-US" sz="36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br>
            <a:r>
              <a:rPr lang="en-US" sz="3600" kern="0" dirty="0">
                <a:effectLst/>
                <a:uFill>
                  <a:solidFill>
                    <a:srgbClr val="000000"/>
                  </a:solidFill>
                </a:uFill>
                <a:latin typeface="Cambria" panose="02040503050406030204" pitchFamily="18" charset="0"/>
                <a:ea typeface="Cambria" panose="02040503050406030204" pitchFamily="18" charset="0"/>
                <a:cs typeface="Candara" panose="020E0502030303020204" pitchFamily="34" charset="0"/>
              </a:rPr>
              <a:t>Confirmatory Diagnostic Tools</a:t>
            </a:r>
            <a:br>
              <a:rPr lang="en-GB" sz="1800" b="1" i="1" u="sng" kern="0" dirty="0">
                <a:effectLst/>
                <a:uFill>
                  <a:solidFill>
                    <a:srgbClr val="000000"/>
                  </a:solidFill>
                </a:uFill>
                <a:latin typeface="Candara" panose="020E0502030303020204" pitchFamily="34" charset="0"/>
                <a:ea typeface="Candara" panose="020E0502030303020204" pitchFamily="34" charset="0"/>
                <a:cs typeface="Candara" panose="020E0502030303020204" pitchFamily="34" charset="0"/>
              </a:rPr>
            </a:br>
            <a:r>
              <a:rPr lang="en-US" sz="1800" b="1" i="1" dirty="0">
                <a:effectLst/>
                <a:latin typeface="Candara" panose="020E0502030303020204" pitchFamily="34" charset="0"/>
                <a:ea typeface="Candara" panose="020E0502030303020204" pitchFamily="34" charset="0"/>
                <a:cs typeface="Candara" panose="020E0502030303020204" pitchFamily="34" charset="0"/>
              </a:rPr>
              <a:t> </a:t>
            </a:r>
            <a:br>
              <a:rPr lang="en-GB" sz="1800" b="1" i="1" dirty="0">
                <a:effectLst/>
                <a:latin typeface="Candara" panose="020E0502030303020204" pitchFamily="34" charset="0"/>
                <a:ea typeface="Candara" panose="020E0502030303020204" pitchFamily="34" charset="0"/>
                <a:cs typeface="Candara" panose="020E0502030303020204" pitchFamily="34" charset="0"/>
              </a:rPr>
            </a:br>
            <a:endParaRPr lang="en-GB" dirty="0"/>
          </a:p>
        </p:txBody>
      </p:sp>
      <p:sp>
        <p:nvSpPr>
          <p:cNvPr id="3" name="Content Placeholder 2">
            <a:extLst>
              <a:ext uri="{FF2B5EF4-FFF2-40B4-BE49-F238E27FC236}">
                <a16:creationId xmlns:a16="http://schemas.microsoft.com/office/drawing/2014/main" id="{CD38CD33-23DB-4044-9199-A1E8AAFF5327}"/>
              </a:ext>
            </a:extLst>
          </p:cNvPr>
          <p:cNvSpPr>
            <a:spLocks noGrp="1"/>
          </p:cNvSpPr>
          <p:nvPr>
            <p:ph idx="1"/>
          </p:nvPr>
        </p:nvSpPr>
        <p:spPr/>
        <p:txBody>
          <a:bodyPr/>
          <a:lstStyle/>
          <a:p>
            <a:pPr marL="937895">
              <a:spcBef>
                <a:spcPts val="500"/>
              </a:spcBef>
              <a:spcAft>
                <a:spcPts val="0"/>
              </a:spcAft>
            </a:pPr>
            <a:endParaRPr lang="en-US" sz="1800" b="1" i="1" u="sng" dirty="0">
              <a:solidFill>
                <a:srgbClr val="073D86"/>
              </a:solidFill>
              <a:effectLst/>
              <a:uFill>
                <a:solidFill>
                  <a:srgbClr val="073D86"/>
                </a:solidFill>
              </a:uFill>
              <a:latin typeface="Candara" panose="020E0502030303020204" pitchFamily="34" charset="0"/>
              <a:ea typeface="Candara" panose="020E0502030303020204" pitchFamily="34" charset="0"/>
              <a:cs typeface="Candara" panose="020E0502030303020204" pitchFamily="34" charset="0"/>
            </a:endParaRPr>
          </a:p>
          <a:p>
            <a:pPr marL="937895">
              <a:spcBef>
                <a:spcPts val="500"/>
              </a:spcBef>
              <a:spcAft>
                <a:spcPts val="0"/>
              </a:spcAft>
            </a:pPr>
            <a:r>
              <a:rPr lang="en-US" sz="3200" u="sng" dirty="0">
                <a:uFill>
                  <a:solidFill>
                    <a:srgbClr val="073D86"/>
                  </a:solidFill>
                </a:uFill>
                <a:ea typeface="Candara" panose="020E0502030303020204" pitchFamily="34" charset="0"/>
                <a:cs typeface="Candara" panose="020E0502030303020204" pitchFamily="34" charset="0"/>
              </a:rPr>
              <a:t>ECG</a:t>
            </a:r>
          </a:p>
          <a:p>
            <a:pPr marL="937895">
              <a:spcBef>
                <a:spcPts val="500"/>
              </a:spcBef>
              <a:spcAft>
                <a:spcPts val="0"/>
              </a:spcAft>
            </a:pPr>
            <a:endParaRPr lang="en-US" sz="3200" u="sng" dirty="0">
              <a:effectLst/>
              <a:uFill>
                <a:solidFill>
                  <a:srgbClr val="073D86"/>
                </a:solidFill>
              </a:uFill>
              <a:ea typeface="Candara" panose="020E0502030303020204" pitchFamily="34" charset="0"/>
              <a:cs typeface="Candara" panose="020E0502030303020204" pitchFamily="34" charset="0"/>
            </a:endParaRPr>
          </a:p>
          <a:p>
            <a:pPr marL="937895">
              <a:spcBef>
                <a:spcPts val="500"/>
              </a:spcBef>
              <a:spcAft>
                <a:spcPts val="0"/>
              </a:spcAft>
            </a:pPr>
            <a:r>
              <a:rPr lang="en-US" sz="3200" u="sng" dirty="0">
                <a:effectLst/>
                <a:uFill>
                  <a:solidFill>
                    <a:srgbClr val="073D86"/>
                  </a:solidFill>
                </a:uFill>
                <a:ea typeface="Candara" panose="020E0502030303020204" pitchFamily="34" charset="0"/>
                <a:cs typeface="Candara" panose="020E0502030303020204" pitchFamily="34" charset="0"/>
              </a:rPr>
              <a:t>Echocardiography with</a:t>
            </a:r>
            <a:r>
              <a:rPr lang="en-US" sz="3200" u="sng" spc="-525" dirty="0">
                <a:effectLst/>
                <a:uFill>
                  <a:solidFill>
                    <a:srgbClr val="073D86"/>
                  </a:solidFill>
                </a:uFill>
                <a:ea typeface="Candara" panose="020E0502030303020204" pitchFamily="34" charset="0"/>
                <a:cs typeface="Candara" panose="020E0502030303020204" pitchFamily="34" charset="0"/>
              </a:rPr>
              <a:t> </a:t>
            </a:r>
            <a:r>
              <a:rPr lang="en-US" sz="3200" u="sng" spc="-35" dirty="0">
                <a:effectLst/>
                <a:uFill>
                  <a:solidFill>
                    <a:srgbClr val="073D86"/>
                  </a:solidFill>
                </a:uFill>
                <a:ea typeface="Candara" panose="020E0502030303020204" pitchFamily="34" charset="0"/>
                <a:cs typeface="Candara" panose="020E0502030303020204" pitchFamily="34" charset="0"/>
              </a:rPr>
              <a:t>Doppler.</a:t>
            </a:r>
            <a:endParaRPr lang="en-GB" sz="3200" dirty="0">
              <a:effectLst/>
              <a:ea typeface="Candara" panose="020E0502030303020204" pitchFamily="34" charset="0"/>
              <a:cs typeface="Candara" panose="020E0502030303020204" pitchFamily="34" charset="0"/>
            </a:endParaRPr>
          </a:p>
          <a:p>
            <a:endParaRPr lang="en-GB" sz="3200" dirty="0">
              <a:effectLst/>
              <a:ea typeface="Candara" panose="020E0502030303020204" pitchFamily="34" charset="0"/>
              <a:cs typeface="Candara" panose="020E0502030303020204" pitchFamily="34" charset="0"/>
            </a:endParaRPr>
          </a:p>
          <a:p>
            <a:pPr marL="0" indent="0">
              <a:buNone/>
            </a:pPr>
            <a:r>
              <a:rPr lang="en-US" sz="3200" dirty="0">
                <a:effectLst/>
                <a:ea typeface="Candara" panose="020E0502030303020204" pitchFamily="34" charset="0"/>
                <a:cs typeface="Candara" panose="020E0502030303020204" pitchFamily="34" charset="0"/>
              </a:rPr>
              <a:t>  </a:t>
            </a:r>
            <a:endParaRPr lang="en-GB" sz="3200" dirty="0">
              <a:effectLst/>
              <a:ea typeface="Candara" panose="020E0502030303020204" pitchFamily="34" charset="0"/>
              <a:cs typeface="Candara" panose="020E0502030303020204" pitchFamily="34" charset="0"/>
            </a:endParaRPr>
          </a:p>
          <a:p>
            <a:pPr marL="937895">
              <a:spcBef>
                <a:spcPts val="500"/>
              </a:spcBef>
              <a:spcAft>
                <a:spcPts val="0"/>
              </a:spcAft>
            </a:pPr>
            <a:r>
              <a:rPr lang="en-US" sz="3200" spc="-540" dirty="0">
                <a:effectLst/>
                <a:ea typeface="Candara" panose="020E0502030303020204" pitchFamily="34" charset="0"/>
                <a:cs typeface="Candara" panose="020E0502030303020204" pitchFamily="34" charset="0"/>
              </a:rPr>
              <a:t> </a:t>
            </a:r>
            <a:r>
              <a:rPr lang="en-US" sz="3200" u="sng" dirty="0">
                <a:effectLst/>
                <a:uFill>
                  <a:solidFill>
                    <a:srgbClr val="073D86"/>
                  </a:solidFill>
                </a:uFill>
                <a:ea typeface="Candara" panose="020E0502030303020204" pitchFamily="34" charset="0"/>
                <a:cs typeface="Candara" panose="020E0502030303020204" pitchFamily="34" charset="0"/>
              </a:rPr>
              <a:t>Diagnostic Cardiac Catheterization.</a:t>
            </a:r>
            <a:endParaRPr lang="en-GB" sz="3200" dirty="0">
              <a:effectLst/>
              <a:ea typeface="Candara" panose="020E0502030303020204" pitchFamily="34" charset="0"/>
              <a:cs typeface="Candara" panose="020E0502030303020204" pitchFamily="34" charset="0"/>
            </a:endParaRPr>
          </a:p>
          <a:p>
            <a:endParaRPr lang="en-GB" dirty="0"/>
          </a:p>
        </p:txBody>
      </p:sp>
    </p:spTree>
    <p:extLst>
      <p:ext uri="{BB962C8B-B14F-4D97-AF65-F5344CB8AC3E}">
        <p14:creationId xmlns:p14="http://schemas.microsoft.com/office/powerpoint/2010/main" val="36319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64A8-BA97-49EE-8F38-07DF98AA6C73}"/>
              </a:ext>
            </a:extLst>
          </p:cNvPr>
          <p:cNvSpPr>
            <a:spLocks noGrp="1"/>
          </p:cNvSpPr>
          <p:nvPr>
            <p:ph type="title"/>
          </p:nvPr>
        </p:nvSpPr>
        <p:spPr/>
        <p:txBody>
          <a:bodyPr>
            <a:normAutofit fontScale="90000"/>
          </a:bodyPr>
          <a:lstStyle/>
          <a:p>
            <a:pPr algn="ctr"/>
            <a:r>
              <a:rPr lang="en-US" sz="3200" dirty="0">
                <a:effectLst/>
                <a:latin typeface="Cambria" panose="02040503050406030204" pitchFamily="18" charset="0"/>
                <a:ea typeface="Cambria" panose="02040503050406030204" pitchFamily="18" charset="0"/>
                <a:cs typeface="Book Antiqua" panose="02040602050305030304" pitchFamily="18" charset="0"/>
              </a:rPr>
              <a:t>Persistent Pulmonary Hypertension of the newborn (PPHN) </a:t>
            </a:r>
            <a:br>
              <a:rPr lang="en-GB" sz="1800" b="1" dirty="0">
                <a:effectLst/>
                <a:latin typeface="Book Antiqua" panose="02040602050305030304" pitchFamily="18" charset="0"/>
                <a:ea typeface="Book Antiqua" panose="02040602050305030304" pitchFamily="18" charset="0"/>
                <a:cs typeface="Book Antiqua" panose="02040602050305030304" pitchFamily="18" charset="0"/>
              </a:rPr>
            </a:br>
            <a:endParaRPr lang="en-GB" dirty="0"/>
          </a:p>
        </p:txBody>
      </p:sp>
      <p:sp>
        <p:nvSpPr>
          <p:cNvPr id="3" name="Content Placeholder 2">
            <a:extLst>
              <a:ext uri="{FF2B5EF4-FFF2-40B4-BE49-F238E27FC236}">
                <a16:creationId xmlns:a16="http://schemas.microsoft.com/office/drawing/2014/main" id="{BAF1BF0F-6226-4282-B989-8AFE83DAC5BD}"/>
              </a:ext>
            </a:extLst>
          </p:cNvPr>
          <p:cNvSpPr>
            <a:spLocks noGrp="1"/>
          </p:cNvSpPr>
          <p:nvPr>
            <p:ph idx="1"/>
          </p:nvPr>
        </p:nvSpPr>
        <p:spPr>
          <a:xfrm>
            <a:off x="538480" y="1690688"/>
            <a:ext cx="10815320" cy="4486275"/>
          </a:xfrm>
        </p:spPr>
        <p:txBody>
          <a:bodyPr/>
          <a:lstStyle/>
          <a:p>
            <a:pPr marL="342900" marR="1085850" lvl="0" indent="-342900" rtl="0">
              <a:lnSpc>
                <a:spcPct val="87000"/>
              </a:lnSpc>
              <a:buClr>
                <a:srgbClr val="30B6FC"/>
              </a:buClr>
              <a:buSzPts val="2400"/>
              <a:buFont typeface="Symbol" panose="05050102010706020507" pitchFamily="18" charset="2"/>
              <a:buChar char=""/>
              <a:tabLst>
                <a:tab pos="1212850" algn="l"/>
              </a:tabLst>
            </a:pPr>
            <a:r>
              <a:rPr lang="en-US" dirty="0">
                <a:effectLst/>
                <a:latin typeface="Calibri" panose="020F0502020204030204" pitchFamily="34" charset="0"/>
                <a:ea typeface="Symbol" panose="05050102010706020507" pitchFamily="18" charset="2"/>
                <a:cs typeface="Calibri" panose="020F0502020204030204" pitchFamily="34" charset="0"/>
              </a:rPr>
              <a:t>PPHN is defined as delay in the normal postnatal decline in pulmonary vascular resistance resulting in associated shunting of de-oxygenated blood across to the systemic circulation, leading to arterial hypoxemia</a:t>
            </a: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0" indent="0">
              <a:buNone/>
            </a:pPr>
            <a:r>
              <a:rPr lang="en-US" i="0" dirty="0">
                <a:effectLst/>
                <a:latin typeface="Calibri" panose="020F0502020204030204" pitchFamily="34" charset="0"/>
                <a:ea typeface="Candara" panose="020E0502030303020204" pitchFamily="34" charset="0"/>
                <a:cs typeface="Calibri" panose="020F0502020204030204" pitchFamily="34" charset="0"/>
              </a:rPr>
              <a:t> </a:t>
            </a:r>
          </a:p>
          <a:p>
            <a:pPr marL="342900" lvl="0" indent="-342900">
              <a:lnSpc>
                <a:spcPts val="2900"/>
              </a:lnSpc>
              <a:buClr>
                <a:srgbClr val="30B6FC"/>
              </a:buClr>
              <a:buSzPts val="2400"/>
              <a:buFont typeface="Symbol" panose="05050102010706020507" pitchFamily="18" charset="2"/>
              <a:buChar char=""/>
              <a:tabLst>
                <a:tab pos="1212850" algn="l"/>
              </a:tabLst>
            </a:pPr>
            <a:r>
              <a:rPr lang="en-US" dirty="0">
                <a:effectLst/>
                <a:latin typeface="Calibri" panose="020F0502020204030204" pitchFamily="34" charset="0"/>
                <a:ea typeface="Symbol" panose="05050102010706020507" pitchFamily="18" charset="2"/>
                <a:cs typeface="Calibri" panose="020F0502020204030204" pitchFamily="34" charset="0"/>
              </a:rPr>
              <a:t>PPHN (or persistence of the fetal circulation)</a:t>
            </a:r>
            <a:r>
              <a:rPr lang="en-US" spc="10" dirty="0">
                <a:effectLst/>
                <a:latin typeface="Calibri" panose="020F0502020204030204" pitchFamily="34" charset="0"/>
                <a:ea typeface="Symbol" panose="05050102010706020507" pitchFamily="18" charset="2"/>
                <a:cs typeface="Calibri" panose="020F0502020204030204" pitchFamily="34" charset="0"/>
              </a:rPr>
              <a:t> </a:t>
            </a:r>
            <a:r>
              <a:rPr lang="en-US" dirty="0">
                <a:effectLst/>
                <a:latin typeface="Calibri" panose="020F0502020204030204" pitchFamily="34" charset="0"/>
                <a:ea typeface="Symbol" panose="05050102010706020507" pitchFamily="18" charset="2"/>
                <a:cs typeface="Calibri" panose="020F0502020204030204" pitchFamily="34" charset="0"/>
              </a:rPr>
              <a:t>occurs</a:t>
            </a:r>
            <a:endParaRPr lang="en-GB" dirty="0">
              <a:effectLst/>
              <a:latin typeface="Calibri" panose="020F0502020204030204" pitchFamily="34" charset="0"/>
              <a:ea typeface="Symbol" panose="05050102010706020507" pitchFamily="18" charset="2"/>
              <a:cs typeface="Calibri" panose="020F0502020204030204" pitchFamily="34" charset="0"/>
            </a:endParaRPr>
          </a:p>
          <a:p>
            <a:pPr marL="1212215">
              <a:lnSpc>
                <a:spcPts val="2775"/>
              </a:lnSpc>
            </a:pPr>
            <a:r>
              <a:rPr lang="en-US" dirty="0">
                <a:effectLst/>
                <a:latin typeface="Calibri" panose="020F0502020204030204" pitchFamily="34" charset="0"/>
                <a:ea typeface="Candara" panose="020E0502030303020204" pitchFamily="34" charset="0"/>
                <a:cs typeface="Calibri" panose="020F0502020204030204" pitchFamily="34" charset="0"/>
              </a:rPr>
              <a:t>in approximately 1 in 1500 live births</a:t>
            </a:r>
            <a:endParaRPr lang="en-GB" dirty="0">
              <a:effectLst/>
              <a:latin typeface="Calibri" panose="020F0502020204030204" pitchFamily="34" charset="0"/>
              <a:ea typeface="Candara" panose="020E050203030302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48860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1861</Words>
  <Application>Microsoft Office PowerPoint</Application>
  <PresentationFormat>Widescreen</PresentationFormat>
  <Paragraphs>260</Paragraphs>
  <Slides>43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Book Antiqua</vt:lpstr>
      <vt:lpstr>Calibri</vt:lpstr>
      <vt:lpstr>Calibri Light</vt:lpstr>
      <vt:lpstr>Cambria</vt:lpstr>
      <vt:lpstr>Candara</vt:lpstr>
      <vt:lpstr>Symbol</vt:lpstr>
      <vt:lpstr>Times New Roman</vt:lpstr>
      <vt:lpstr>Wingdings</vt:lpstr>
      <vt:lpstr>Office Theme</vt:lpstr>
      <vt:lpstr>PowerPoint Presentation</vt:lpstr>
      <vt:lpstr>PowerPoint Presentation</vt:lpstr>
      <vt:lpstr>Cyanosis &amp; CXR: </vt:lpstr>
      <vt:lpstr>PowerPoint Presentation</vt:lpstr>
      <vt:lpstr> Cyanosis and CO2 retention   </vt:lpstr>
      <vt:lpstr> Cyanosis &amp; Hyperoxia Test </vt:lpstr>
      <vt:lpstr>PDA Dependant Cardiac Lesions </vt:lpstr>
      <vt:lpstr> Confirmatory Diagnostic Tools   </vt:lpstr>
      <vt:lpstr>Persistent Pulmonary Hypertension of the newborn (PPHN)  </vt:lpstr>
      <vt:lpstr>Primary PPHN </vt:lpstr>
      <vt:lpstr>Secondary PPHN </vt:lpstr>
      <vt:lpstr>PowerPoint Presentation</vt:lpstr>
      <vt:lpstr>PowerPoint Presentation</vt:lpstr>
      <vt:lpstr>Treatment of PPHN</vt:lpstr>
      <vt:lpstr>CONGENITAL CYANOTIC HEART DISEASE </vt:lpstr>
      <vt:lpstr>Transposition of the great arteries </vt:lpstr>
      <vt:lpstr>Case study 1</vt:lpstr>
      <vt:lpstr>Case study 1</vt:lpstr>
      <vt:lpstr>Case study 1</vt:lpstr>
      <vt:lpstr>PowerPoint Presentation</vt:lpstr>
      <vt:lpstr>Case study 1</vt:lpstr>
      <vt:lpstr>Initial Stabilization</vt:lpstr>
      <vt:lpstr>Stabilization for Transport</vt:lpstr>
      <vt:lpstr>Case study 1</vt:lpstr>
      <vt:lpstr> TETRALOGY OF FALLOT </vt:lpstr>
      <vt:lpstr>Case Study </vt:lpstr>
      <vt:lpstr>Tetralogy of Fallot</vt:lpstr>
      <vt:lpstr>Tetralogy of Fallot</vt:lpstr>
      <vt:lpstr>PowerPoint Presentation</vt:lpstr>
      <vt:lpstr>PowerPoint Presentation</vt:lpstr>
      <vt:lpstr>PowerPoint Presentation</vt:lpstr>
      <vt:lpstr>Treatment of Tet Spell</vt:lpstr>
      <vt:lpstr>PowerPoint Presentation</vt:lpstr>
      <vt:lpstr>PowerPoint Presentation</vt:lpstr>
      <vt:lpstr>Squatting</vt:lpstr>
      <vt:lpstr>PowerPoint Presentation</vt:lpstr>
      <vt:lpstr>Cyanotic Spells </vt:lpstr>
      <vt:lpstr> PULMONARY ATRESIA </vt:lpstr>
      <vt:lpstr>TRUNCUS ARTERIOSUS </vt:lpstr>
      <vt:lpstr>TOTAL ANOMALOUS PULMONARY  VENOUS DRAINAGE</vt:lpstr>
      <vt:lpstr>Management of Neonates with Cyanotic Heart Diseas</vt:lpstr>
      <vt:lpstr>Management of Neonates with Cyanotic Heart Diseas (cont…)</vt:lpstr>
      <vt:lpstr>Management of Neonates with Cyanotic Heart Diseas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mansour alqurashi</dc:creator>
  <cp:lastModifiedBy>mansour alqurashi</cp:lastModifiedBy>
  <cp:revision>62</cp:revision>
  <dcterms:created xsi:type="dcterms:W3CDTF">2020-10-24T18:51:32Z</dcterms:created>
  <dcterms:modified xsi:type="dcterms:W3CDTF">2020-10-25T08:19:51Z</dcterms:modified>
</cp:coreProperties>
</file>