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7" r:id="rId2"/>
    <p:sldId id="258" r:id="rId3"/>
    <p:sldId id="300" r:id="rId4"/>
    <p:sldId id="301" r:id="rId5"/>
    <p:sldId id="302" r:id="rId6"/>
    <p:sldId id="304" r:id="rId7"/>
    <p:sldId id="261" r:id="rId8"/>
    <p:sldId id="259" r:id="rId9"/>
    <p:sldId id="262" r:id="rId10"/>
    <p:sldId id="267" r:id="rId11"/>
    <p:sldId id="268" r:id="rId12"/>
    <p:sldId id="263" r:id="rId13"/>
    <p:sldId id="269" r:id="rId14"/>
    <p:sldId id="260" r:id="rId15"/>
    <p:sldId id="270" r:id="rId16"/>
    <p:sldId id="271" r:id="rId17"/>
    <p:sldId id="273" r:id="rId18"/>
    <p:sldId id="276" r:id="rId19"/>
    <p:sldId id="299" r:id="rId20"/>
    <p:sldId id="303" r:id="rId21"/>
    <p:sldId id="274" r:id="rId22"/>
    <p:sldId id="278" r:id="rId23"/>
    <p:sldId id="277" r:id="rId24"/>
    <p:sldId id="279" r:id="rId25"/>
    <p:sldId id="280" r:id="rId26"/>
    <p:sldId id="281" r:id="rId27"/>
    <p:sldId id="282" r:id="rId28"/>
    <p:sldId id="283" r:id="rId29"/>
    <p:sldId id="284" r:id="rId30"/>
    <p:sldId id="285" r:id="rId31"/>
    <p:sldId id="286" r:id="rId32"/>
    <p:sldId id="287" r:id="rId33"/>
    <p:sldId id="288" r:id="rId34"/>
    <p:sldId id="289" r:id="rId35"/>
    <p:sldId id="291" r:id="rId36"/>
    <p:sldId id="290" r:id="rId37"/>
    <p:sldId id="292" r:id="rId38"/>
    <p:sldId id="293" r:id="rId39"/>
    <p:sldId id="294" r:id="rId40"/>
    <p:sldId id="295" r:id="rId41"/>
    <p:sldId id="296" r:id="rId42"/>
    <p:sldId id="297" r:id="rId43"/>
    <p:sldId id="298"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A2A4E2-9202-B447-9BF6-23C2933FB125}" v="41" dt="2024-11-17T10:54:14.2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0881" autoAdjust="0"/>
    <p:restoredTop sz="94710"/>
  </p:normalViewPr>
  <p:slideViewPr>
    <p:cSldViewPr snapToGrid="0">
      <p:cViewPr>
        <p:scale>
          <a:sx n="86" d="100"/>
          <a:sy n="86" d="100"/>
        </p:scale>
        <p:origin x="-216" y="14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51"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ralk F" userId="0ce5ef93c6cc7083" providerId="LiveId" clId="{EEA2A4E2-9202-B447-9BF6-23C2933FB125}"/>
    <pc:docChg chg="custSel modSld">
      <pc:chgData name="Dralk F" userId="0ce5ef93c6cc7083" providerId="LiveId" clId="{EEA2A4E2-9202-B447-9BF6-23C2933FB125}" dt="2024-11-17T10:54:14.209" v="42" actId="21"/>
      <pc:docMkLst>
        <pc:docMk/>
      </pc:docMkLst>
      <pc:sldChg chg="addSp delSp modSp">
        <pc:chgData name="Dralk F" userId="0ce5ef93c6cc7083" providerId="LiveId" clId="{EEA2A4E2-9202-B447-9BF6-23C2933FB125}" dt="2024-11-17T10:22:37.680" v="17" actId="21"/>
        <pc:sldMkLst>
          <pc:docMk/>
          <pc:sldMk cId="3239036042" sldId="260"/>
        </pc:sldMkLst>
        <pc:spChg chg="add mod">
          <ac:chgData name="Dralk F" userId="0ce5ef93c6cc7083" providerId="LiveId" clId="{EEA2A4E2-9202-B447-9BF6-23C2933FB125}" dt="2024-11-17T10:22:03.187" v="12" actId="21"/>
          <ac:spMkLst>
            <pc:docMk/>
            <pc:sldMk cId="3239036042" sldId="260"/>
            <ac:spMk id="3" creationId="{39841568-125E-743A-E04C-23217EC9AF3D}"/>
          </ac:spMkLst>
        </pc:spChg>
        <pc:spChg chg="add mod">
          <ac:chgData name="Dralk F" userId="0ce5ef93c6cc7083" providerId="LiveId" clId="{EEA2A4E2-9202-B447-9BF6-23C2933FB125}" dt="2024-11-17T10:22:23.766" v="16" actId="21"/>
          <ac:spMkLst>
            <pc:docMk/>
            <pc:sldMk cId="3239036042" sldId="260"/>
            <ac:spMk id="4" creationId="{B1A57E36-4BD9-7A9F-BCA1-69EB479F65FA}"/>
          </ac:spMkLst>
        </pc:spChg>
        <pc:picChg chg="add del mod">
          <ac:chgData name="Dralk F" userId="0ce5ef93c6cc7083" providerId="LiveId" clId="{EEA2A4E2-9202-B447-9BF6-23C2933FB125}" dt="2024-11-17T10:22:37.680" v="17" actId="21"/>
          <ac:picMkLst>
            <pc:docMk/>
            <pc:sldMk cId="3239036042" sldId="260"/>
            <ac:picMk id="1026" creationId="{00000000-0000-0000-0000-000000000000}"/>
          </ac:picMkLst>
        </pc:picChg>
      </pc:sldChg>
      <pc:sldChg chg="addSp delSp modSp mod">
        <pc:chgData name="Dralk F" userId="0ce5ef93c6cc7083" providerId="LiveId" clId="{EEA2A4E2-9202-B447-9BF6-23C2933FB125}" dt="2024-11-17T10:17:25.857" v="10" actId="21"/>
        <pc:sldMkLst>
          <pc:docMk/>
          <pc:sldMk cId="1553434496" sldId="268"/>
        </pc:sldMkLst>
        <pc:spChg chg="add mod">
          <ac:chgData name="Dralk F" userId="0ce5ef93c6cc7083" providerId="LiveId" clId="{EEA2A4E2-9202-B447-9BF6-23C2933FB125}" dt="2024-11-17T10:17:25.857" v="10" actId="21"/>
          <ac:spMkLst>
            <pc:docMk/>
            <pc:sldMk cId="1553434496" sldId="268"/>
            <ac:spMk id="6" creationId="{DDCAA957-974F-6B1A-35B7-6659AEF61F5F}"/>
          </ac:spMkLst>
        </pc:spChg>
        <pc:picChg chg="del mod">
          <ac:chgData name="Dralk F" userId="0ce5ef93c6cc7083" providerId="LiveId" clId="{EEA2A4E2-9202-B447-9BF6-23C2933FB125}" dt="2024-11-17T10:17:25.857" v="10" actId="21"/>
          <ac:picMkLst>
            <pc:docMk/>
            <pc:sldMk cId="1553434496" sldId="268"/>
            <ac:picMk id="5" creationId="{00000000-0000-0000-0000-000000000000}"/>
          </ac:picMkLst>
        </pc:picChg>
      </pc:sldChg>
      <pc:sldChg chg="delSp">
        <pc:chgData name="Dralk F" userId="0ce5ef93c6cc7083" providerId="LiveId" clId="{EEA2A4E2-9202-B447-9BF6-23C2933FB125}" dt="2024-11-17T10:22:47.065" v="20" actId="21"/>
        <pc:sldMkLst>
          <pc:docMk/>
          <pc:sldMk cId="4216920660" sldId="271"/>
        </pc:sldMkLst>
        <pc:picChg chg="del">
          <ac:chgData name="Dralk F" userId="0ce5ef93c6cc7083" providerId="LiveId" clId="{EEA2A4E2-9202-B447-9BF6-23C2933FB125}" dt="2024-11-17T10:22:47.065" v="20" actId="21"/>
          <ac:picMkLst>
            <pc:docMk/>
            <pc:sldMk cId="4216920660" sldId="271"/>
            <ac:picMk id="1026" creationId="{00000000-0000-0000-0000-000000000000}"/>
          </ac:picMkLst>
        </pc:picChg>
      </pc:sldChg>
      <pc:sldChg chg="addSp delSp modSp">
        <pc:chgData name="Dralk F" userId="0ce5ef93c6cc7083" providerId="LiveId" clId="{EEA2A4E2-9202-B447-9BF6-23C2933FB125}" dt="2024-11-17T10:23:00.190" v="27" actId="21"/>
        <pc:sldMkLst>
          <pc:docMk/>
          <pc:sldMk cId="639666475" sldId="273"/>
        </pc:sldMkLst>
        <pc:picChg chg="add mod">
          <ac:chgData name="Dralk F" userId="0ce5ef93c6cc7083" providerId="LiveId" clId="{EEA2A4E2-9202-B447-9BF6-23C2933FB125}" dt="2024-11-17T10:22:45.467" v="19"/>
          <ac:picMkLst>
            <pc:docMk/>
            <pc:sldMk cId="639666475" sldId="273"/>
            <ac:picMk id="2" creationId="{668D1C23-DD0F-572B-510E-7206DEB0A9B1}"/>
          </ac:picMkLst>
        </pc:picChg>
        <pc:picChg chg="add del mod">
          <ac:chgData name="Dralk F" userId="0ce5ef93c6cc7083" providerId="LiveId" clId="{EEA2A4E2-9202-B447-9BF6-23C2933FB125}" dt="2024-11-17T10:23:00.190" v="27" actId="21"/>
          <ac:picMkLst>
            <pc:docMk/>
            <pc:sldMk cId="639666475" sldId="273"/>
            <ac:picMk id="4" creationId="{9409B161-7329-AEAD-80D7-E79F070A5CB9}"/>
          </ac:picMkLst>
        </pc:picChg>
        <pc:picChg chg="del mod">
          <ac:chgData name="Dralk F" userId="0ce5ef93c6cc7083" providerId="LiveId" clId="{EEA2A4E2-9202-B447-9BF6-23C2933FB125}" dt="2024-11-17T10:23:00.190" v="27" actId="21"/>
          <ac:picMkLst>
            <pc:docMk/>
            <pc:sldMk cId="639666475" sldId="273"/>
            <ac:picMk id="3074" creationId="{00000000-0000-0000-0000-000000000000}"/>
          </ac:picMkLst>
        </pc:picChg>
        <pc:picChg chg="del mod">
          <ac:chgData name="Dralk F" userId="0ce5ef93c6cc7083" providerId="LiveId" clId="{EEA2A4E2-9202-B447-9BF6-23C2933FB125}" dt="2024-11-17T10:23:00.190" v="27" actId="21"/>
          <ac:picMkLst>
            <pc:docMk/>
            <pc:sldMk cId="639666475" sldId="273"/>
            <ac:picMk id="3075" creationId="{00000000-0000-0000-0000-000000000000}"/>
          </ac:picMkLst>
        </pc:picChg>
      </pc:sldChg>
      <pc:sldChg chg="modSp">
        <pc:chgData name="Dralk F" userId="0ce5ef93c6cc7083" providerId="LiveId" clId="{EEA2A4E2-9202-B447-9BF6-23C2933FB125}" dt="2024-11-17T10:24:17.925" v="31" actId="14100"/>
        <pc:sldMkLst>
          <pc:docMk/>
          <pc:sldMk cId="2099789092" sldId="274"/>
        </pc:sldMkLst>
        <pc:picChg chg="mod">
          <ac:chgData name="Dralk F" userId="0ce5ef93c6cc7083" providerId="LiveId" clId="{EEA2A4E2-9202-B447-9BF6-23C2933FB125}" dt="2024-11-17T10:24:17.925" v="31" actId="14100"/>
          <ac:picMkLst>
            <pc:docMk/>
            <pc:sldMk cId="2099789092" sldId="274"/>
            <ac:picMk id="4098" creationId="{00000000-0000-0000-0000-000000000000}"/>
          </ac:picMkLst>
        </pc:picChg>
      </pc:sldChg>
      <pc:sldChg chg="delSp">
        <pc:chgData name="Dralk F" userId="0ce5ef93c6cc7083" providerId="LiveId" clId="{EEA2A4E2-9202-B447-9BF6-23C2933FB125}" dt="2024-11-17T10:26:33.660" v="34" actId="21"/>
        <pc:sldMkLst>
          <pc:docMk/>
          <pc:sldMk cId="1637079130" sldId="277"/>
        </pc:sldMkLst>
        <pc:picChg chg="del">
          <ac:chgData name="Dralk F" userId="0ce5ef93c6cc7083" providerId="LiveId" clId="{EEA2A4E2-9202-B447-9BF6-23C2933FB125}" dt="2024-11-17T10:26:33.660" v="34" actId="21"/>
          <ac:picMkLst>
            <pc:docMk/>
            <pc:sldMk cId="1637079130" sldId="277"/>
            <ac:picMk id="1026" creationId="{8FB90AEF-725F-4F24-DD17-5509EDC48372}"/>
          </ac:picMkLst>
        </pc:picChg>
      </pc:sldChg>
      <pc:sldChg chg="addSp delSp">
        <pc:chgData name="Dralk F" userId="0ce5ef93c6cc7083" providerId="LiveId" clId="{EEA2A4E2-9202-B447-9BF6-23C2933FB125}" dt="2024-11-17T10:26:21.484" v="33" actId="21"/>
        <pc:sldMkLst>
          <pc:docMk/>
          <pc:sldMk cId="2700225570" sldId="278"/>
        </pc:sldMkLst>
        <pc:picChg chg="add del">
          <ac:chgData name="Dralk F" userId="0ce5ef93c6cc7083" providerId="LiveId" clId="{EEA2A4E2-9202-B447-9BF6-23C2933FB125}" dt="2024-11-17T10:26:21.484" v="33" actId="21"/>
          <ac:picMkLst>
            <pc:docMk/>
            <pc:sldMk cId="2700225570" sldId="278"/>
            <ac:picMk id="6146" creationId="{00000000-0000-0000-0000-000000000000}"/>
          </ac:picMkLst>
        </pc:picChg>
      </pc:sldChg>
      <pc:sldChg chg="delSp">
        <pc:chgData name="Dralk F" userId="0ce5ef93c6cc7083" providerId="LiveId" clId="{EEA2A4E2-9202-B447-9BF6-23C2933FB125}" dt="2024-11-17T10:26:56.366" v="35" actId="21"/>
        <pc:sldMkLst>
          <pc:docMk/>
          <pc:sldMk cId="1311925602" sldId="280"/>
        </pc:sldMkLst>
        <pc:picChg chg="del">
          <ac:chgData name="Dralk F" userId="0ce5ef93c6cc7083" providerId="LiveId" clId="{EEA2A4E2-9202-B447-9BF6-23C2933FB125}" dt="2024-11-17T10:26:56.366" v="35" actId="21"/>
          <ac:picMkLst>
            <pc:docMk/>
            <pc:sldMk cId="1311925602" sldId="280"/>
            <ac:picMk id="7170" creationId="{00000000-0000-0000-0000-000000000000}"/>
          </ac:picMkLst>
        </pc:picChg>
      </pc:sldChg>
      <pc:sldChg chg="delSp">
        <pc:chgData name="Dralk F" userId="0ce5ef93c6cc7083" providerId="LiveId" clId="{EEA2A4E2-9202-B447-9BF6-23C2933FB125}" dt="2024-11-17T10:40:42.401" v="36" actId="21"/>
        <pc:sldMkLst>
          <pc:docMk/>
          <pc:sldMk cId="4249593307" sldId="285"/>
        </pc:sldMkLst>
        <pc:picChg chg="del">
          <ac:chgData name="Dralk F" userId="0ce5ef93c6cc7083" providerId="LiveId" clId="{EEA2A4E2-9202-B447-9BF6-23C2933FB125}" dt="2024-11-17T10:40:42.401" v="36" actId="21"/>
          <ac:picMkLst>
            <pc:docMk/>
            <pc:sldMk cId="4249593307" sldId="285"/>
            <ac:picMk id="2050" creationId="{00000000-0000-0000-0000-000000000000}"/>
          </ac:picMkLst>
        </pc:picChg>
        <pc:picChg chg="del">
          <ac:chgData name="Dralk F" userId="0ce5ef93c6cc7083" providerId="LiveId" clId="{EEA2A4E2-9202-B447-9BF6-23C2933FB125}" dt="2024-11-17T10:40:42.401" v="36" actId="21"/>
          <ac:picMkLst>
            <pc:docMk/>
            <pc:sldMk cId="4249593307" sldId="285"/>
            <ac:picMk id="2051" creationId="{00000000-0000-0000-0000-000000000000}"/>
          </ac:picMkLst>
        </pc:picChg>
      </pc:sldChg>
      <pc:sldChg chg="delSp">
        <pc:chgData name="Dralk F" userId="0ce5ef93c6cc7083" providerId="LiveId" clId="{EEA2A4E2-9202-B447-9BF6-23C2933FB125}" dt="2024-11-17T10:42:45.964" v="37" actId="21"/>
        <pc:sldMkLst>
          <pc:docMk/>
          <pc:sldMk cId="2869885440" sldId="287"/>
        </pc:sldMkLst>
        <pc:picChg chg="del">
          <ac:chgData name="Dralk F" userId="0ce5ef93c6cc7083" providerId="LiveId" clId="{EEA2A4E2-9202-B447-9BF6-23C2933FB125}" dt="2024-11-17T10:42:45.964" v="37" actId="21"/>
          <ac:picMkLst>
            <pc:docMk/>
            <pc:sldMk cId="2869885440" sldId="287"/>
            <ac:picMk id="1027" creationId="{00000000-0000-0000-0000-000000000000}"/>
          </ac:picMkLst>
        </pc:picChg>
        <pc:picChg chg="del">
          <ac:chgData name="Dralk F" userId="0ce5ef93c6cc7083" providerId="LiveId" clId="{EEA2A4E2-9202-B447-9BF6-23C2933FB125}" dt="2024-11-17T10:42:45.964" v="37" actId="21"/>
          <ac:picMkLst>
            <pc:docMk/>
            <pc:sldMk cId="2869885440" sldId="287"/>
            <ac:picMk id="1028" creationId="{00000000-0000-0000-0000-000000000000}"/>
          </ac:picMkLst>
        </pc:picChg>
      </pc:sldChg>
      <pc:sldChg chg="delSp">
        <pc:chgData name="Dralk F" userId="0ce5ef93c6cc7083" providerId="LiveId" clId="{EEA2A4E2-9202-B447-9BF6-23C2933FB125}" dt="2024-11-17T10:50:36.032" v="38" actId="21"/>
        <pc:sldMkLst>
          <pc:docMk/>
          <pc:sldMk cId="696781641" sldId="291"/>
        </pc:sldMkLst>
        <pc:picChg chg="del">
          <ac:chgData name="Dralk F" userId="0ce5ef93c6cc7083" providerId="LiveId" clId="{EEA2A4E2-9202-B447-9BF6-23C2933FB125}" dt="2024-11-17T10:50:36.032" v="38" actId="21"/>
          <ac:picMkLst>
            <pc:docMk/>
            <pc:sldMk cId="696781641" sldId="291"/>
            <ac:picMk id="2050" creationId="{00000000-0000-0000-0000-000000000000}"/>
          </ac:picMkLst>
        </pc:picChg>
      </pc:sldChg>
      <pc:sldChg chg="addSp delSp modSp">
        <pc:chgData name="Dralk F" userId="0ce5ef93c6cc7083" providerId="LiveId" clId="{EEA2A4E2-9202-B447-9BF6-23C2933FB125}" dt="2024-11-17T10:54:14.209" v="42" actId="21"/>
        <pc:sldMkLst>
          <pc:docMk/>
          <pc:sldMk cId="4261751256" sldId="294"/>
        </pc:sldMkLst>
        <pc:picChg chg="add del mod">
          <ac:chgData name="Dralk F" userId="0ce5ef93c6cc7083" providerId="LiveId" clId="{EEA2A4E2-9202-B447-9BF6-23C2933FB125}" dt="2024-11-17T10:54:14.209" v="42" actId="21"/>
          <ac:picMkLst>
            <pc:docMk/>
            <pc:sldMk cId="4261751256" sldId="294"/>
            <ac:picMk id="3" creationId="{8ABF5E41-1CCD-A8A3-0E96-078E96C2285D}"/>
          </ac:picMkLst>
        </pc:picChg>
        <pc:picChg chg="add del mod">
          <ac:chgData name="Dralk F" userId="0ce5ef93c6cc7083" providerId="LiveId" clId="{EEA2A4E2-9202-B447-9BF6-23C2933FB125}" dt="2024-11-17T10:54:14.209" v="42" actId="21"/>
          <ac:picMkLst>
            <pc:docMk/>
            <pc:sldMk cId="4261751256" sldId="294"/>
            <ac:picMk id="4" creationId="{584486B9-D9F5-74AE-2A2D-4D4B2E0B790E}"/>
          </ac:picMkLst>
        </pc:picChg>
        <pc:picChg chg="del">
          <ac:chgData name="Dralk F" userId="0ce5ef93c6cc7083" providerId="LiveId" clId="{EEA2A4E2-9202-B447-9BF6-23C2933FB125}" dt="2024-11-17T10:54:09.451" v="39" actId="21"/>
          <ac:picMkLst>
            <pc:docMk/>
            <pc:sldMk cId="4261751256" sldId="294"/>
            <ac:picMk id="3074" creationId="{00000000-0000-0000-0000-000000000000}"/>
          </ac:picMkLst>
        </pc:picChg>
        <pc:picChg chg="del">
          <ac:chgData name="Dralk F" userId="0ce5ef93c6cc7083" providerId="LiveId" clId="{EEA2A4E2-9202-B447-9BF6-23C2933FB125}" dt="2024-11-17T10:54:09.451" v="39" actId="21"/>
          <ac:picMkLst>
            <pc:docMk/>
            <pc:sldMk cId="4261751256" sldId="294"/>
            <ac:picMk id="3075" creationId="{00000000-0000-0000-0000-000000000000}"/>
          </ac:picMkLst>
        </pc:picChg>
      </pc:sldChg>
      <pc:sldChg chg="delSp modSp">
        <pc:chgData name="Dralk F" userId="0ce5ef93c6cc7083" providerId="LiveId" clId="{EEA2A4E2-9202-B447-9BF6-23C2933FB125}" dt="2024-11-17T10:11:51.157" v="1" actId="21"/>
        <pc:sldMkLst>
          <pc:docMk/>
          <pc:sldMk cId="1797094172" sldId="300"/>
        </pc:sldMkLst>
        <pc:picChg chg="del mod">
          <ac:chgData name="Dralk F" userId="0ce5ef93c6cc7083" providerId="LiveId" clId="{EEA2A4E2-9202-B447-9BF6-23C2933FB125}" dt="2024-11-17T10:11:51.157" v="1" actId="21"/>
          <ac:picMkLst>
            <pc:docMk/>
            <pc:sldMk cId="1797094172" sldId="300"/>
            <ac:picMk id="1026" creationId="{00000000-0000-0000-0000-000000000000}"/>
          </ac:picMkLst>
        </pc:picChg>
        <pc:picChg chg="del mod">
          <ac:chgData name="Dralk F" userId="0ce5ef93c6cc7083" providerId="LiveId" clId="{EEA2A4E2-9202-B447-9BF6-23C2933FB125}" dt="2024-11-17T10:11:51.157" v="1" actId="21"/>
          <ac:picMkLst>
            <pc:docMk/>
            <pc:sldMk cId="1797094172" sldId="300"/>
            <ac:picMk id="1027" creationId="{00000000-0000-0000-0000-000000000000}"/>
          </ac:picMkLst>
        </pc:picChg>
      </pc:sldChg>
      <pc:sldChg chg="addSp delSp modSp">
        <pc:chgData name="Dralk F" userId="0ce5ef93c6cc7083" providerId="LiveId" clId="{EEA2A4E2-9202-B447-9BF6-23C2933FB125}" dt="2024-11-17T10:12:16.681" v="8" actId="21"/>
        <pc:sldMkLst>
          <pc:docMk/>
          <pc:sldMk cId="1321903143" sldId="301"/>
        </pc:sldMkLst>
        <pc:picChg chg="add del mod">
          <ac:chgData name="Dralk F" userId="0ce5ef93c6cc7083" providerId="LiveId" clId="{EEA2A4E2-9202-B447-9BF6-23C2933FB125}" dt="2024-11-17T10:12:16.681" v="8" actId="21"/>
          <ac:picMkLst>
            <pc:docMk/>
            <pc:sldMk cId="1321903143" sldId="301"/>
            <ac:picMk id="1026" creationId="{00000000-0000-0000-0000-000000000000}"/>
          </ac:picMkLst>
        </pc:picChg>
        <pc:picChg chg="add del mod">
          <ac:chgData name="Dralk F" userId="0ce5ef93c6cc7083" providerId="LiveId" clId="{EEA2A4E2-9202-B447-9BF6-23C2933FB125}" dt="2024-11-17T10:12:16.681" v="8" actId="21"/>
          <ac:picMkLst>
            <pc:docMk/>
            <pc:sldMk cId="1321903143" sldId="301"/>
            <ac:picMk id="1028" creationId="{00000000-0000-0000-0000-000000000000}"/>
          </ac:picMkLst>
        </pc:picChg>
      </pc:sldChg>
      <pc:sldChg chg="modSp">
        <pc:chgData name="Dralk F" userId="0ce5ef93c6cc7083" providerId="LiveId" clId="{EEA2A4E2-9202-B447-9BF6-23C2933FB125}" dt="2024-11-17T10:23:47.890" v="29" actId="14100"/>
        <pc:sldMkLst>
          <pc:docMk/>
          <pc:sldMk cId="2207458965" sldId="303"/>
        </pc:sldMkLst>
        <pc:picChg chg="mod">
          <ac:chgData name="Dralk F" userId="0ce5ef93c6cc7083" providerId="LiveId" clId="{EEA2A4E2-9202-B447-9BF6-23C2933FB125}" dt="2024-11-17T10:23:47.890" v="29" actId="14100"/>
          <ac:picMkLst>
            <pc:docMk/>
            <pc:sldMk cId="2207458965" sldId="303"/>
            <ac:picMk id="3074" creationId="{00000000-0000-0000-0000-000000000000}"/>
          </ac:picMkLst>
        </pc:picChg>
        <pc:picChg chg="mod">
          <ac:chgData name="Dralk F" userId="0ce5ef93c6cc7083" providerId="LiveId" clId="{EEA2A4E2-9202-B447-9BF6-23C2933FB125}" dt="2024-11-17T10:23:43.457" v="28" actId="14100"/>
          <ac:picMkLst>
            <pc:docMk/>
            <pc:sldMk cId="2207458965" sldId="303"/>
            <ac:picMk id="3075"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A0B15E-44F7-45FB-9EEF-BD34A03F95DE}" type="datetimeFigureOut">
              <a:rPr lang="en-US" smtClean="0"/>
              <a:t>11/17/24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F6D2A1-8D1A-458F-A478-F95575C892B8}" type="slidenum">
              <a:rPr lang="en-US" smtClean="0"/>
              <a:t>‹#›</a:t>
            </a:fld>
            <a:endParaRPr lang="en-US"/>
          </a:p>
        </p:txBody>
      </p:sp>
    </p:spTree>
    <p:extLst>
      <p:ext uri="{BB962C8B-B14F-4D97-AF65-F5344CB8AC3E}">
        <p14:creationId xmlns:p14="http://schemas.microsoft.com/office/powerpoint/2010/main" val="2586867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CBD89D8-6AB4-43CD-8664-ED28979275EC}" type="slidenum">
              <a:rPr lang="en-US" smtClean="0"/>
              <a:t>9</a:t>
            </a:fld>
            <a:endParaRPr lang="en-US"/>
          </a:p>
        </p:txBody>
      </p:sp>
    </p:spTree>
    <p:extLst>
      <p:ext uri="{BB962C8B-B14F-4D97-AF65-F5344CB8AC3E}">
        <p14:creationId xmlns:p14="http://schemas.microsoft.com/office/powerpoint/2010/main" val="1560663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BD89D8-6AB4-43CD-8664-ED28979275EC}" type="slidenum">
              <a:rPr lang="en-US" smtClean="0"/>
              <a:t>21</a:t>
            </a:fld>
            <a:endParaRPr lang="en-US"/>
          </a:p>
        </p:txBody>
      </p:sp>
    </p:spTree>
    <p:extLst>
      <p:ext uri="{BB962C8B-B14F-4D97-AF65-F5344CB8AC3E}">
        <p14:creationId xmlns:p14="http://schemas.microsoft.com/office/powerpoint/2010/main" val="2917314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10DF0-D864-789E-5775-342BAB4253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A08B9C6-C897-CA0C-1D18-98D5BC130E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D605F3E-0445-C0C6-F727-FF4998DAD468}"/>
              </a:ext>
            </a:extLst>
          </p:cNvPr>
          <p:cNvSpPr>
            <a:spLocks noGrp="1"/>
          </p:cNvSpPr>
          <p:nvPr>
            <p:ph type="dt" sz="half" idx="10"/>
          </p:nvPr>
        </p:nvSpPr>
        <p:spPr/>
        <p:txBody>
          <a:bodyPr/>
          <a:lstStyle/>
          <a:p>
            <a:fld id="{EA1312B3-AB6E-40F5-ACAB-A0268755574B}" type="datetimeFigureOut">
              <a:rPr lang="en-US" smtClean="0"/>
              <a:t>11/17/24</a:t>
            </a:fld>
            <a:endParaRPr lang="en-US"/>
          </a:p>
        </p:txBody>
      </p:sp>
      <p:sp>
        <p:nvSpPr>
          <p:cNvPr id="5" name="Footer Placeholder 4">
            <a:extLst>
              <a:ext uri="{FF2B5EF4-FFF2-40B4-BE49-F238E27FC236}">
                <a16:creationId xmlns:a16="http://schemas.microsoft.com/office/drawing/2014/main" id="{0B2976C9-2109-54AD-6849-4469F97059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D0BCE6-87A2-2694-DAA3-16431EE4E983}"/>
              </a:ext>
            </a:extLst>
          </p:cNvPr>
          <p:cNvSpPr>
            <a:spLocks noGrp="1"/>
          </p:cNvSpPr>
          <p:nvPr>
            <p:ph type="sldNum" sz="quarter" idx="12"/>
          </p:nvPr>
        </p:nvSpPr>
        <p:spPr/>
        <p:txBody>
          <a:bodyPr/>
          <a:lstStyle/>
          <a:p>
            <a:fld id="{D03F66CA-0CAC-4439-BFFC-5E24FC74E66E}" type="slidenum">
              <a:rPr lang="en-US" smtClean="0"/>
              <a:t>‹#›</a:t>
            </a:fld>
            <a:endParaRPr lang="en-US"/>
          </a:p>
        </p:txBody>
      </p:sp>
    </p:spTree>
    <p:extLst>
      <p:ext uri="{BB962C8B-B14F-4D97-AF65-F5344CB8AC3E}">
        <p14:creationId xmlns:p14="http://schemas.microsoft.com/office/powerpoint/2010/main" val="185645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5E96E-B905-ED34-A3FF-2AF24F26AD5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BF0E208-933E-676D-B156-670C47A75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881EC9-D9F7-5115-BFF9-20AE66FA10E3}"/>
              </a:ext>
            </a:extLst>
          </p:cNvPr>
          <p:cNvSpPr>
            <a:spLocks noGrp="1"/>
          </p:cNvSpPr>
          <p:nvPr>
            <p:ph type="dt" sz="half" idx="10"/>
          </p:nvPr>
        </p:nvSpPr>
        <p:spPr/>
        <p:txBody>
          <a:bodyPr/>
          <a:lstStyle/>
          <a:p>
            <a:fld id="{EA1312B3-AB6E-40F5-ACAB-A0268755574B}" type="datetimeFigureOut">
              <a:rPr lang="en-US" smtClean="0"/>
              <a:t>11/17/24</a:t>
            </a:fld>
            <a:endParaRPr lang="en-US"/>
          </a:p>
        </p:txBody>
      </p:sp>
      <p:sp>
        <p:nvSpPr>
          <p:cNvPr id="5" name="Footer Placeholder 4">
            <a:extLst>
              <a:ext uri="{FF2B5EF4-FFF2-40B4-BE49-F238E27FC236}">
                <a16:creationId xmlns:a16="http://schemas.microsoft.com/office/drawing/2014/main" id="{E3CB5131-03FA-EBC9-7CAB-A6A6F89F77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BC3ADA-62D1-E63F-FCAA-C75277918F6C}"/>
              </a:ext>
            </a:extLst>
          </p:cNvPr>
          <p:cNvSpPr>
            <a:spLocks noGrp="1"/>
          </p:cNvSpPr>
          <p:nvPr>
            <p:ph type="sldNum" sz="quarter" idx="12"/>
          </p:nvPr>
        </p:nvSpPr>
        <p:spPr/>
        <p:txBody>
          <a:bodyPr/>
          <a:lstStyle/>
          <a:p>
            <a:fld id="{D03F66CA-0CAC-4439-BFFC-5E24FC74E66E}" type="slidenum">
              <a:rPr lang="en-US" smtClean="0"/>
              <a:t>‹#›</a:t>
            </a:fld>
            <a:endParaRPr lang="en-US"/>
          </a:p>
        </p:txBody>
      </p:sp>
    </p:spTree>
    <p:extLst>
      <p:ext uri="{BB962C8B-B14F-4D97-AF65-F5344CB8AC3E}">
        <p14:creationId xmlns:p14="http://schemas.microsoft.com/office/powerpoint/2010/main" val="770994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5361F9-A648-E529-1C2C-94A87484B00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FD718E7-809E-ABF8-5A84-5DEB98D4ED3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0CAE6B-6507-73E4-E028-C810767D616C}"/>
              </a:ext>
            </a:extLst>
          </p:cNvPr>
          <p:cNvSpPr>
            <a:spLocks noGrp="1"/>
          </p:cNvSpPr>
          <p:nvPr>
            <p:ph type="dt" sz="half" idx="10"/>
          </p:nvPr>
        </p:nvSpPr>
        <p:spPr/>
        <p:txBody>
          <a:bodyPr/>
          <a:lstStyle/>
          <a:p>
            <a:fld id="{EA1312B3-AB6E-40F5-ACAB-A0268755574B}" type="datetimeFigureOut">
              <a:rPr lang="en-US" smtClean="0"/>
              <a:t>11/17/24</a:t>
            </a:fld>
            <a:endParaRPr lang="en-US"/>
          </a:p>
        </p:txBody>
      </p:sp>
      <p:sp>
        <p:nvSpPr>
          <p:cNvPr id="5" name="Footer Placeholder 4">
            <a:extLst>
              <a:ext uri="{FF2B5EF4-FFF2-40B4-BE49-F238E27FC236}">
                <a16:creationId xmlns:a16="http://schemas.microsoft.com/office/drawing/2014/main" id="{0CCAB3BA-D1A5-05B0-603E-620234F239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11250C-A771-153A-C048-DF5F725ECFBF}"/>
              </a:ext>
            </a:extLst>
          </p:cNvPr>
          <p:cNvSpPr>
            <a:spLocks noGrp="1"/>
          </p:cNvSpPr>
          <p:nvPr>
            <p:ph type="sldNum" sz="quarter" idx="12"/>
          </p:nvPr>
        </p:nvSpPr>
        <p:spPr/>
        <p:txBody>
          <a:bodyPr/>
          <a:lstStyle/>
          <a:p>
            <a:fld id="{D03F66CA-0CAC-4439-BFFC-5E24FC74E66E}" type="slidenum">
              <a:rPr lang="en-US" smtClean="0"/>
              <a:t>‹#›</a:t>
            </a:fld>
            <a:endParaRPr lang="en-US"/>
          </a:p>
        </p:txBody>
      </p:sp>
    </p:spTree>
    <p:extLst>
      <p:ext uri="{BB962C8B-B14F-4D97-AF65-F5344CB8AC3E}">
        <p14:creationId xmlns:p14="http://schemas.microsoft.com/office/powerpoint/2010/main" val="190634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A7BC5-DD53-852A-4DF1-75E1802515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867B8E-0F42-A550-697E-81576364A45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08931-07BB-B0F0-9538-E854D9FD07DD}"/>
              </a:ext>
            </a:extLst>
          </p:cNvPr>
          <p:cNvSpPr>
            <a:spLocks noGrp="1"/>
          </p:cNvSpPr>
          <p:nvPr>
            <p:ph type="dt" sz="half" idx="10"/>
          </p:nvPr>
        </p:nvSpPr>
        <p:spPr/>
        <p:txBody>
          <a:bodyPr/>
          <a:lstStyle/>
          <a:p>
            <a:fld id="{EA1312B3-AB6E-40F5-ACAB-A0268755574B}" type="datetimeFigureOut">
              <a:rPr lang="en-US" smtClean="0"/>
              <a:t>11/17/24</a:t>
            </a:fld>
            <a:endParaRPr lang="en-US"/>
          </a:p>
        </p:txBody>
      </p:sp>
      <p:sp>
        <p:nvSpPr>
          <p:cNvPr id="5" name="Footer Placeholder 4">
            <a:extLst>
              <a:ext uri="{FF2B5EF4-FFF2-40B4-BE49-F238E27FC236}">
                <a16:creationId xmlns:a16="http://schemas.microsoft.com/office/drawing/2014/main" id="{66E0D811-53FC-BC46-7A3D-C351968493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7E4BFB-70BA-D6E5-8299-9877AFC40645}"/>
              </a:ext>
            </a:extLst>
          </p:cNvPr>
          <p:cNvSpPr>
            <a:spLocks noGrp="1"/>
          </p:cNvSpPr>
          <p:nvPr>
            <p:ph type="sldNum" sz="quarter" idx="12"/>
          </p:nvPr>
        </p:nvSpPr>
        <p:spPr/>
        <p:txBody>
          <a:bodyPr/>
          <a:lstStyle/>
          <a:p>
            <a:fld id="{D03F66CA-0CAC-4439-BFFC-5E24FC74E66E}" type="slidenum">
              <a:rPr lang="en-US" smtClean="0"/>
              <a:t>‹#›</a:t>
            </a:fld>
            <a:endParaRPr lang="en-US"/>
          </a:p>
        </p:txBody>
      </p:sp>
    </p:spTree>
    <p:extLst>
      <p:ext uri="{BB962C8B-B14F-4D97-AF65-F5344CB8AC3E}">
        <p14:creationId xmlns:p14="http://schemas.microsoft.com/office/powerpoint/2010/main" val="2480756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E9D7A-057A-B67A-2635-A392D693F8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FFFD9F4-F017-6F94-1E0F-78113F464C2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9C432D-D908-2348-0245-D5EEA55C143F}"/>
              </a:ext>
            </a:extLst>
          </p:cNvPr>
          <p:cNvSpPr>
            <a:spLocks noGrp="1"/>
          </p:cNvSpPr>
          <p:nvPr>
            <p:ph type="dt" sz="half" idx="10"/>
          </p:nvPr>
        </p:nvSpPr>
        <p:spPr/>
        <p:txBody>
          <a:bodyPr/>
          <a:lstStyle/>
          <a:p>
            <a:fld id="{EA1312B3-AB6E-40F5-ACAB-A0268755574B}" type="datetimeFigureOut">
              <a:rPr lang="en-US" smtClean="0"/>
              <a:t>11/17/24</a:t>
            </a:fld>
            <a:endParaRPr lang="en-US"/>
          </a:p>
        </p:txBody>
      </p:sp>
      <p:sp>
        <p:nvSpPr>
          <p:cNvPr id="5" name="Footer Placeholder 4">
            <a:extLst>
              <a:ext uri="{FF2B5EF4-FFF2-40B4-BE49-F238E27FC236}">
                <a16:creationId xmlns:a16="http://schemas.microsoft.com/office/drawing/2014/main" id="{CBD8FD4F-0713-6D8E-608D-953038C7F0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C7AB0B-8672-F720-8036-0C389EC40B38}"/>
              </a:ext>
            </a:extLst>
          </p:cNvPr>
          <p:cNvSpPr>
            <a:spLocks noGrp="1"/>
          </p:cNvSpPr>
          <p:nvPr>
            <p:ph type="sldNum" sz="quarter" idx="12"/>
          </p:nvPr>
        </p:nvSpPr>
        <p:spPr/>
        <p:txBody>
          <a:bodyPr/>
          <a:lstStyle/>
          <a:p>
            <a:fld id="{D03F66CA-0CAC-4439-BFFC-5E24FC74E66E}" type="slidenum">
              <a:rPr lang="en-US" smtClean="0"/>
              <a:t>‹#›</a:t>
            </a:fld>
            <a:endParaRPr lang="en-US"/>
          </a:p>
        </p:txBody>
      </p:sp>
    </p:spTree>
    <p:extLst>
      <p:ext uri="{BB962C8B-B14F-4D97-AF65-F5344CB8AC3E}">
        <p14:creationId xmlns:p14="http://schemas.microsoft.com/office/powerpoint/2010/main" val="756332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88D18-2F93-0548-7671-92355E2F1E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61E2A8-9D3C-3917-F8EF-57DF3B9047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76D1C4D-DD57-2D86-1D17-F0739ADDCD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62FABB8-8C3D-4CCB-5852-5CD8B6DECA98}"/>
              </a:ext>
            </a:extLst>
          </p:cNvPr>
          <p:cNvSpPr>
            <a:spLocks noGrp="1"/>
          </p:cNvSpPr>
          <p:nvPr>
            <p:ph type="dt" sz="half" idx="10"/>
          </p:nvPr>
        </p:nvSpPr>
        <p:spPr/>
        <p:txBody>
          <a:bodyPr/>
          <a:lstStyle/>
          <a:p>
            <a:fld id="{EA1312B3-AB6E-40F5-ACAB-A0268755574B}" type="datetimeFigureOut">
              <a:rPr lang="en-US" smtClean="0"/>
              <a:t>11/17/24</a:t>
            </a:fld>
            <a:endParaRPr lang="en-US"/>
          </a:p>
        </p:txBody>
      </p:sp>
      <p:sp>
        <p:nvSpPr>
          <p:cNvPr id="6" name="Footer Placeholder 5">
            <a:extLst>
              <a:ext uri="{FF2B5EF4-FFF2-40B4-BE49-F238E27FC236}">
                <a16:creationId xmlns:a16="http://schemas.microsoft.com/office/drawing/2014/main" id="{AF0A3A8D-651E-EF29-7132-FFA64EF61C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868D62-9537-E1D0-AB89-364474C8CABC}"/>
              </a:ext>
            </a:extLst>
          </p:cNvPr>
          <p:cNvSpPr>
            <a:spLocks noGrp="1"/>
          </p:cNvSpPr>
          <p:nvPr>
            <p:ph type="sldNum" sz="quarter" idx="12"/>
          </p:nvPr>
        </p:nvSpPr>
        <p:spPr/>
        <p:txBody>
          <a:bodyPr/>
          <a:lstStyle/>
          <a:p>
            <a:fld id="{D03F66CA-0CAC-4439-BFFC-5E24FC74E66E}" type="slidenum">
              <a:rPr lang="en-US" smtClean="0"/>
              <a:t>‹#›</a:t>
            </a:fld>
            <a:endParaRPr lang="en-US"/>
          </a:p>
        </p:txBody>
      </p:sp>
    </p:spTree>
    <p:extLst>
      <p:ext uri="{BB962C8B-B14F-4D97-AF65-F5344CB8AC3E}">
        <p14:creationId xmlns:p14="http://schemas.microsoft.com/office/powerpoint/2010/main" val="3088829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3E286-06BA-469E-3B66-74663B44F02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D92ABDB-BFAE-F2C9-0DBF-1DF38BD394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928B38-7C9B-F8F3-514A-588EC2DE1FE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B2B0DCB-8D5D-3282-4406-F97B678B322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FBECE7-809D-2AC1-6317-34D9E1EB561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DD6C2B2-A475-D32B-DFBE-59FCC12F52B7}"/>
              </a:ext>
            </a:extLst>
          </p:cNvPr>
          <p:cNvSpPr>
            <a:spLocks noGrp="1"/>
          </p:cNvSpPr>
          <p:nvPr>
            <p:ph type="dt" sz="half" idx="10"/>
          </p:nvPr>
        </p:nvSpPr>
        <p:spPr/>
        <p:txBody>
          <a:bodyPr/>
          <a:lstStyle/>
          <a:p>
            <a:fld id="{EA1312B3-AB6E-40F5-ACAB-A0268755574B}" type="datetimeFigureOut">
              <a:rPr lang="en-US" smtClean="0"/>
              <a:t>11/17/24</a:t>
            </a:fld>
            <a:endParaRPr lang="en-US"/>
          </a:p>
        </p:txBody>
      </p:sp>
      <p:sp>
        <p:nvSpPr>
          <p:cNvPr id="8" name="Footer Placeholder 7">
            <a:extLst>
              <a:ext uri="{FF2B5EF4-FFF2-40B4-BE49-F238E27FC236}">
                <a16:creationId xmlns:a16="http://schemas.microsoft.com/office/drawing/2014/main" id="{6209A542-28B8-43E2-66A7-34E13288A32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6E5D3DA-2B95-656C-F7B1-1174A99614C9}"/>
              </a:ext>
            </a:extLst>
          </p:cNvPr>
          <p:cNvSpPr>
            <a:spLocks noGrp="1"/>
          </p:cNvSpPr>
          <p:nvPr>
            <p:ph type="sldNum" sz="quarter" idx="12"/>
          </p:nvPr>
        </p:nvSpPr>
        <p:spPr/>
        <p:txBody>
          <a:bodyPr/>
          <a:lstStyle/>
          <a:p>
            <a:fld id="{D03F66CA-0CAC-4439-BFFC-5E24FC74E66E}" type="slidenum">
              <a:rPr lang="en-US" smtClean="0"/>
              <a:t>‹#›</a:t>
            </a:fld>
            <a:endParaRPr lang="en-US"/>
          </a:p>
        </p:txBody>
      </p:sp>
    </p:spTree>
    <p:extLst>
      <p:ext uri="{BB962C8B-B14F-4D97-AF65-F5344CB8AC3E}">
        <p14:creationId xmlns:p14="http://schemas.microsoft.com/office/powerpoint/2010/main" val="836079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29BC7-5548-68A9-6FF9-D6084661B86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536F4AE-BDFE-6507-EF86-60B854357ED9}"/>
              </a:ext>
            </a:extLst>
          </p:cNvPr>
          <p:cNvSpPr>
            <a:spLocks noGrp="1"/>
          </p:cNvSpPr>
          <p:nvPr>
            <p:ph type="dt" sz="half" idx="10"/>
          </p:nvPr>
        </p:nvSpPr>
        <p:spPr/>
        <p:txBody>
          <a:bodyPr/>
          <a:lstStyle/>
          <a:p>
            <a:fld id="{EA1312B3-AB6E-40F5-ACAB-A0268755574B}" type="datetimeFigureOut">
              <a:rPr lang="en-US" smtClean="0"/>
              <a:t>11/17/24</a:t>
            </a:fld>
            <a:endParaRPr lang="en-US"/>
          </a:p>
        </p:txBody>
      </p:sp>
      <p:sp>
        <p:nvSpPr>
          <p:cNvPr id="4" name="Footer Placeholder 3">
            <a:extLst>
              <a:ext uri="{FF2B5EF4-FFF2-40B4-BE49-F238E27FC236}">
                <a16:creationId xmlns:a16="http://schemas.microsoft.com/office/drawing/2014/main" id="{F779596C-9DF6-86A2-8712-7C882D6616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4FCDAA4-80AA-1A0F-6221-8705A08B3C45}"/>
              </a:ext>
            </a:extLst>
          </p:cNvPr>
          <p:cNvSpPr>
            <a:spLocks noGrp="1"/>
          </p:cNvSpPr>
          <p:nvPr>
            <p:ph type="sldNum" sz="quarter" idx="12"/>
          </p:nvPr>
        </p:nvSpPr>
        <p:spPr/>
        <p:txBody>
          <a:bodyPr/>
          <a:lstStyle/>
          <a:p>
            <a:fld id="{D03F66CA-0CAC-4439-BFFC-5E24FC74E66E}" type="slidenum">
              <a:rPr lang="en-US" smtClean="0"/>
              <a:t>‹#›</a:t>
            </a:fld>
            <a:endParaRPr lang="en-US"/>
          </a:p>
        </p:txBody>
      </p:sp>
    </p:spTree>
    <p:extLst>
      <p:ext uri="{BB962C8B-B14F-4D97-AF65-F5344CB8AC3E}">
        <p14:creationId xmlns:p14="http://schemas.microsoft.com/office/powerpoint/2010/main" val="1341962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13DC9E1-66EF-BDC3-89BC-FE7F19934A19}"/>
              </a:ext>
            </a:extLst>
          </p:cNvPr>
          <p:cNvSpPr>
            <a:spLocks noGrp="1"/>
          </p:cNvSpPr>
          <p:nvPr>
            <p:ph type="dt" sz="half" idx="10"/>
          </p:nvPr>
        </p:nvSpPr>
        <p:spPr/>
        <p:txBody>
          <a:bodyPr/>
          <a:lstStyle/>
          <a:p>
            <a:fld id="{EA1312B3-AB6E-40F5-ACAB-A0268755574B}" type="datetimeFigureOut">
              <a:rPr lang="en-US" smtClean="0"/>
              <a:t>11/17/24</a:t>
            </a:fld>
            <a:endParaRPr lang="en-US"/>
          </a:p>
        </p:txBody>
      </p:sp>
      <p:sp>
        <p:nvSpPr>
          <p:cNvPr id="3" name="Footer Placeholder 2">
            <a:extLst>
              <a:ext uri="{FF2B5EF4-FFF2-40B4-BE49-F238E27FC236}">
                <a16:creationId xmlns:a16="http://schemas.microsoft.com/office/drawing/2014/main" id="{02D97B9A-2318-80E7-91AD-5E622A0C014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33521B7-01F5-D29F-19E3-A4A8A41561E0}"/>
              </a:ext>
            </a:extLst>
          </p:cNvPr>
          <p:cNvSpPr>
            <a:spLocks noGrp="1"/>
          </p:cNvSpPr>
          <p:nvPr>
            <p:ph type="sldNum" sz="quarter" idx="12"/>
          </p:nvPr>
        </p:nvSpPr>
        <p:spPr/>
        <p:txBody>
          <a:bodyPr/>
          <a:lstStyle/>
          <a:p>
            <a:fld id="{D03F66CA-0CAC-4439-BFFC-5E24FC74E66E}" type="slidenum">
              <a:rPr lang="en-US" smtClean="0"/>
              <a:t>‹#›</a:t>
            </a:fld>
            <a:endParaRPr lang="en-US"/>
          </a:p>
        </p:txBody>
      </p:sp>
    </p:spTree>
    <p:extLst>
      <p:ext uri="{BB962C8B-B14F-4D97-AF65-F5344CB8AC3E}">
        <p14:creationId xmlns:p14="http://schemas.microsoft.com/office/powerpoint/2010/main" val="777953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B3E5B-895A-5ADC-D2F7-6E3B7BB454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8CE44D7-91E7-BE0C-436B-0158802808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815C94-7E08-6F8C-1ADD-6CD9628D1E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BDE388-D756-FAD1-A7D0-0BB305373182}"/>
              </a:ext>
            </a:extLst>
          </p:cNvPr>
          <p:cNvSpPr>
            <a:spLocks noGrp="1"/>
          </p:cNvSpPr>
          <p:nvPr>
            <p:ph type="dt" sz="half" idx="10"/>
          </p:nvPr>
        </p:nvSpPr>
        <p:spPr/>
        <p:txBody>
          <a:bodyPr/>
          <a:lstStyle/>
          <a:p>
            <a:fld id="{EA1312B3-AB6E-40F5-ACAB-A0268755574B}" type="datetimeFigureOut">
              <a:rPr lang="en-US" smtClean="0"/>
              <a:t>11/17/24</a:t>
            </a:fld>
            <a:endParaRPr lang="en-US"/>
          </a:p>
        </p:txBody>
      </p:sp>
      <p:sp>
        <p:nvSpPr>
          <p:cNvPr id="6" name="Footer Placeholder 5">
            <a:extLst>
              <a:ext uri="{FF2B5EF4-FFF2-40B4-BE49-F238E27FC236}">
                <a16:creationId xmlns:a16="http://schemas.microsoft.com/office/drawing/2014/main" id="{FD49B462-E796-24B1-8F17-8C55DD3B81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FD9005-61B1-4418-BCEB-121A82246D46}"/>
              </a:ext>
            </a:extLst>
          </p:cNvPr>
          <p:cNvSpPr>
            <a:spLocks noGrp="1"/>
          </p:cNvSpPr>
          <p:nvPr>
            <p:ph type="sldNum" sz="quarter" idx="12"/>
          </p:nvPr>
        </p:nvSpPr>
        <p:spPr/>
        <p:txBody>
          <a:bodyPr/>
          <a:lstStyle/>
          <a:p>
            <a:fld id="{D03F66CA-0CAC-4439-BFFC-5E24FC74E66E}" type="slidenum">
              <a:rPr lang="en-US" smtClean="0"/>
              <a:t>‹#›</a:t>
            </a:fld>
            <a:endParaRPr lang="en-US"/>
          </a:p>
        </p:txBody>
      </p:sp>
    </p:spTree>
    <p:extLst>
      <p:ext uri="{BB962C8B-B14F-4D97-AF65-F5344CB8AC3E}">
        <p14:creationId xmlns:p14="http://schemas.microsoft.com/office/powerpoint/2010/main" val="1937248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E5C94-7602-E7B3-5DA1-FBBFBAB948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AF5ED7-E0B6-8DCC-8F47-BA3C34C72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326D6CE-0876-B9B5-924C-E1C68663C1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7940AB-7748-E141-9387-5DFE88DF1E05}"/>
              </a:ext>
            </a:extLst>
          </p:cNvPr>
          <p:cNvSpPr>
            <a:spLocks noGrp="1"/>
          </p:cNvSpPr>
          <p:nvPr>
            <p:ph type="dt" sz="half" idx="10"/>
          </p:nvPr>
        </p:nvSpPr>
        <p:spPr/>
        <p:txBody>
          <a:bodyPr/>
          <a:lstStyle/>
          <a:p>
            <a:fld id="{EA1312B3-AB6E-40F5-ACAB-A0268755574B}" type="datetimeFigureOut">
              <a:rPr lang="en-US" smtClean="0"/>
              <a:t>11/17/24</a:t>
            </a:fld>
            <a:endParaRPr lang="en-US"/>
          </a:p>
        </p:txBody>
      </p:sp>
      <p:sp>
        <p:nvSpPr>
          <p:cNvPr id="6" name="Footer Placeholder 5">
            <a:extLst>
              <a:ext uri="{FF2B5EF4-FFF2-40B4-BE49-F238E27FC236}">
                <a16:creationId xmlns:a16="http://schemas.microsoft.com/office/drawing/2014/main" id="{29A5D8ED-7DC5-7168-F676-E58DA78E99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FD0036-1ACF-1E9A-163B-09A00123D0E5}"/>
              </a:ext>
            </a:extLst>
          </p:cNvPr>
          <p:cNvSpPr>
            <a:spLocks noGrp="1"/>
          </p:cNvSpPr>
          <p:nvPr>
            <p:ph type="sldNum" sz="quarter" idx="12"/>
          </p:nvPr>
        </p:nvSpPr>
        <p:spPr/>
        <p:txBody>
          <a:bodyPr/>
          <a:lstStyle/>
          <a:p>
            <a:fld id="{D03F66CA-0CAC-4439-BFFC-5E24FC74E66E}" type="slidenum">
              <a:rPr lang="en-US" smtClean="0"/>
              <a:t>‹#›</a:t>
            </a:fld>
            <a:endParaRPr lang="en-US"/>
          </a:p>
        </p:txBody>
      </p:sp>
    </p:spTree>
    <p:extLst>
      <p:ext uri="{BB962C8B-B14F-4D97-AF65-F5344CB8AC3E}">
        <p14:creationId xmlns:p14="http://schemas.microsoft.com/office/powerpoint/2010/main" val="3138241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D3F656-626F-A95F-1718-696B333AAD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29ADCAD-E46E-CB44-D6EB-F828BDAE47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3A0DD5-72A2-8592-F445-0FEC4E08BA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A1312B3-AB6E-40F5-ACAB-A0268755574B}" type="datetimeFigureOut">
              <a:rPr lang="en-US" smtClean="0"/>
              <a:t>11/17/24</a:t>
            </a:fld>
            <a:endParaRPr lang="en-US"/>
          </a:p>
        </p:txBody>
      </p:sp>
      <p:sp>
        <p:nvSpPr>
          <p:cNvPr id="5" name="Footer Placeholder 4">
            <a:extLst>
              <a:ext uri="{FF2B5EF4-FFF2-40B4-BE49-F238E27FC236}">
                <a16:creationId xmlns:a16="http://schemas.microsoft.com/office/drawing/2014/main" id="{63AEDA5E-5004-B6D7-787B-4787492BED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25AEA53-D65D-5605-A7D5-08745B5B18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03F66CA-0CAC-4439-BFFC-5E24FC74E66E}" type="slidenum">
              <a:rPr lang="en-US" smtClean="0"/>
              <a:t>‹#›</a:t>
            </a:fld>
            <a:endParaRPr lang="en-US"/>
          </a:p>
        </p:txBody>
      </p:sp>
    </p:spTree>
    <p:extLst>
      <p:ext uri="{BB962C8B-B14F-4D97-AF65-F5344CB8AC3E}">
        <p14:creationId xmlns:p14="http://schemas.microsoft.com/office/powerpoint/2010/main" val="2334430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660400"/>
            <a:ext cx="9144000" cy="2387600"/>
          </a:xfrm>
        </p:spPr>
        <p:txBody>
          <a:bodyPr>
            <a:noAutofit/>
          </a:bodyPr>
          <a:lstStyle/>
          <a:p>
            <a:r>
              <a:rPr lang="en-US" sz="8800" b="1" dirty="0"/>
              <a:t>BIRTH INJURIES</a:t>
            </a:r>
          </a:p>
        </p:txBody>
      </p:sp>
      <p:sp>
        <p:nvSpPr>
          <p:cNvPr id="3" name="Subtitle 2"/>
          <p:cNvSpPr>
            <a:spLocks noGrp="1"/>
          </p:cNvSpPr>
          <p:nvPr>
            <p:ph type="subTitle" idx="1"/>
          </p:nvPr>
        </p:nvSpPr>
        <p:spPr>
          <a:xfrm>
            <a:off x="1134533" y="3509962"/>
            <a:ext cx="9144000" cy="1925637"/>
          </a:xfrm>
        </p:spPr>
        <p:txBody>
          <a:bodyPr>
            <a:noAutofit/>
          </a:bodyPr>
          <a:lstStyle/>
          <a:p>
            <a:pPr>
              <a:spcBef>
                <a:spcPct val="0"/>
              </a:spcBef>
            </a:pPr>
            <a:r>
              <a:rPr lang="en-US" sz="3600" b="1" dirty="0">
                <a:latin typeface="+mj-lt"/>
                <a:ea typeface="+mj-ea"/>
                <a:cs typeface="+mj-cs"/>
              </a:rPr>
              <a:t>Prepared by:  </a:t>
            </a:r>
          </a:p>
          <a:p>
            <a:pPr>
              <a:spcBef>
                <a:spcPct val="0"/>
              </a:spcBef>
            </a:pPr>
            <a:r>
              <a:rPr lang="en-US" b="1" dirty="0">
                <a:latin typeface="+mj-lt"/>
                <a:ea typeface="+mj-ea"/>
                <a:cs typeface="+mj-cs"/>
              </a:rPr>
              <a:t>Dr. Salma </a:t>
            </a:r>
            <a:r>
              <a:rPr lang="en-US" b="1" dirty="0" err="1">
                <a:latin typeface="+mj-lt"/>
                <a:ea typeface="+mj-ea"/>
                <a:cs typeface="+mj-cs"/>
              </a:rPr>
              <a:t>Elgazzar</a:t>
            </a:r>
            <a:endParaRPr lang="en-US" b="1" dirty="0">
              <a:latin typeface="+mj-lt"/>
              <a:ea typeface="+mj-ea"/>
              <a:cs typeface="+mj-cs"/>
            </a:endParaRPr>
          </a:p>
          <a:p>
            <a:r>
              <a:rPr lang="en-US" sz="1800" b="1" dirty="0"/>
              <a:t>MRCPI in pediatrics</a:t>
            </a:r>
          </a:p>
          <a:p>
            <a:r>
              <a:rPr lang="en-US" sz="1800" b="1" dirty="0"/>
              <a:t>Master’s  degree in pediatrics</a:t>
            </a:r>
          </a:p>
          <a:p>
            <a:pPr>
              <a:spcBef>
                <a:spcPct val="0"/>
              </a:spcBef>
            </a:pPr>
            <a:endParaRPr lang="en-US" sz="3600" b="1" dirty="0">
              <a:latin typeface="+mj-lt"/>
              <a:ea typeface="+mj-ea"/>
              <a:cs typeface="+mj-cs"/>
            </a:endParaRPr>
          </a:p>
        </p:txBody>
      </p:sp>
    </p:spTree>
    <p:extLst>
      <p:ext uri="{BB962C8B-B14F-4D97-AF65-F5344CB8AC3E}">
        <p14:creationId xmlns:p14="http://schemas.microsoft.com/office/powerpoint/2010/main" val="3844095623"/>
      </p:ext>
    </p:extLst>
  </p:cSld>
  <p:clrMapOvr>
    <a:masterClrMapping/>
  </p:clrMapOvr>
  <mc:AlternateContent xmlns:mc="http://schemas.openxmlformats.org/markup-compatibility/2006" xmlns:p14="http://schemas.microsoft.com/office/powerpoint/2010/main">
    <mc:Choice Requires="p14">
      <p:transition spd="slow" p14:dur="2000" advTm="3395"/>
    </mc:Choice>
    <mc:Fallback xmlns="">
      <p:transition spd="slow" advTm="3395"/>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a:t>      </a:t>
            </a:r>
            <a:endParaRPr lang="en-US" sz="4000" dirty="0">
              <a:solidFill>
                <a:schemeClr val="bg2">
                  <a:lumMod val="75000"/>
                </a:schemeClr>
              </a:solidFill>
            </a:endParaRPr>
          </a:p>
        </p:txBody>
      </p:sp>
      <p:sp>
        <p:nvSpPr>
          <p:cNvPr id="4" name="Text Placeholder 3"/>
          <p:cNvSpPr>
            <a:spLocks noGrp="1"/>
          </p:cNvSpPr>
          <p:nvPr>
            <p:ph type="body" sz="half" idx="2"/>
          </p:nvPr>
        </p:nvSpPr>
        <p:spPr>
          <a:xfrm>
            <a:off x="1333500" y="5595938"/>
            <a:ext cx="8763000" cy="804862"/>
          </a:xfrm>
        </p:spPr>
        <p:txBody>
          <a:bodyPr>
            <a:noAutofit/>
          </a:bodyPr>
          <a:lstStyle/>
          <a:p>
            <a:r>
              <a:rPr lang="en-US" sz="5400" dirty="0">
                <a:solidFill>
                  <a:schemeClr val="bg2">
                    <a:lumMod val="75000"/>
                  </a:schemeClr>
                </a:solidFill>
              </a:rPr>
              <a:t>             </a:t>
            </a:r>
            <a:r>
              <a:rPr lang="en-US" sz="6000" b="1" dirty="0"/>
              <a:t>FACIAL BRUISING</a:t>
            </a:r>
          </a:p>
        </p:txBody>
      </p:sp>
      <p:pic>
        <p:nvPicPr>
          <p:cNvPr id="1026" name="Picture 2" descr="Image result for facial bruising in newbor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3500" y="272521"/>
            <a:ext cx="9144000" cy="541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8313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467"/>
            <a:ext cx="8111066" cy="677333"/>
          </a:xfrm>
        </p:spPr>
        <p:txBody>
          <a:bodyPr>
            <a:normAutofit/>
          </a:bodyPr>
          <a:lstStyle/>
          <a:p>
            <a:r>
              <a:rPr lang="en-US" sz="2800" dirty="0"/>
              <a:t>      </a:t>
            </a:r>
            <a:r>
              <a:rPr lang="en-US" sz="4000" dirty="0"/>
              <a:t>Petechiae of newborn</a:t>
            </a:r>
            <a:endParaRPr lang="en-US" sz="2800" dirty="0"/>
          </a:p>
        </p:txBody>
      </p:sp>
      <p:sp>
        <p:nvSpPr>
          <p:cNvPr id="4" name="Text Placeholder 3"/>
          <p:cNvSpPr>
            <a:spLocks noGrp="1"/>
          </p:cNvSpPr>
          <p:nvPr>
            <p:ph type="body" sz="half" idx="2"/>
          </p:nvPr>
        </p:nvSpPr>
        <p:spPr>
          <a:xfrm>
            <a:off x="1524000" y="5367338"/>
            <a:ext cx="9067800" cy="804862"/>
          </a:xfrm>
        </p:spPr>
        <p:txBody>
          <a:bodyPr>
            <a:normAutofit/>
          </a:bodyPr>
          <a:lstStyle/>
          <a:p>
            <a:r>
              <a:rPr lang="en-US" sz="2400" dirty="0"/>
              <a:t> While petechiae may be due to pressure during birth, widespread petechiae deserve some evaluation</a:t>
            </a:r>
            <a:r>
              <a:rPr lang="en-US" dirty="0"/>
              <a:t>.</a:t>
            </a:r>
          </a:p>
        </p:txBody>
      </p:sp>
      <p:sp>
        <p:nvSpPr>
          <p:cNvPr id="6" name="Picture Placeholder 5">
            <a:extLst>
              <a:ext uri="{FF2B5EF4-FFF2-40B4-BE49-F238E27FC236}">
                <a16:creationId xmlns:a16="http://schemas.microsoft.com/office/drawing/2014/main" id="{DDCAA957-974F-6B1A-35B7-6659AEF61F5F}"/>
              </a:ext>
            </a:extLst>
          </p:cNvPr>
          <p:cNvSpPr>
            <a:spLocks noGrp="1"/>
          </p:cNvSpPr>
          <p:nvPr>
            <p:ph type="pic" idx="1"/>
          </p:nvPr>
        </p:nvSpPr>
        <p:spPr/>
        <p:txBody>
          <a:bodyPr/>
          <a:lstStyle/>
          <a:p>
            <a:endParaRPr lang="en-US"/>
          </a:p>
        </p:txBody>
      </p:sp>
    </p:spTree>
    <p:extLst>
      <p:ext uri="{BB962C8B-B14F-4D97-AF65-F5344CB8AC3E}">
        <p14:creationId xmlns:p14="http://schemas.microsoft.com/office/powerpoint/2010/main" val="15534344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6999" y="158108"/>
            <a:ext cx="11743267" cy="2739211"/>
          </a:xfrm>
          <a:prstGeom prst="rect">
            <a:avLst/>
          </a:prstGeom>
        </p:spPr>
        <p:txBody>
          <a:bodyPr wrap="square">
            <a:spAutoFit/>
          </a:bodyPr>
          <a:lstStyle/>
          <a:p>
            <a:r>
              <a:rPr lang="en-US" sz="2800" b="1" dirty="0"/>
              <a:t>2.Subcutaneous fat necrosis</a:t>
            </a:r>
            <a:r>
              <a:rPr lang="en-US" sz="2800" dirty="0"/>
              <a:t> </a:t>
            </a:r>
          </a:p>
          <a:p>
            <a:pPr marL="285750" indent="-285750">
              <a:buFont typeface="Wingdings" panose="05000000000000000000" pitchFamily="2" charset="2"/>
              <a:buChar char="Ø"/>
            </a:pPr>
            <a:r>
              <a:rPr lang="en-US" dirty="0"/>
              <a:t> </a:t>
            </a:r>
            <a:r>
              <a:rPr lang="en-US" sz="2400" dirty="0"/>
              <a:t>Subcutaneous fat necrosis (SFN) is uncommon </a:t>
            </a:r>
          </a:p>
          <a:p>
            <a:pPr marL="285750" indent="-285750">
              <a:buFont typeface="Wingdings" panose="05000000000000000000" pitchFamily="2" charset="2"/>
              <a:buChar char="Ø"/>
            </a:pPr>
            <a:r>
              <a:rPr lang="en-US" sz="2400" dirty="0"/>
              <a:t>Usually occurs in the first few weeks of life due to ischemia to the adipose tissue following a traumatic delivery. </a:t>
            </a:r>
          </a:p>
          <a:p>
            <a:pPr marL="285750" indent="-285750">
              <a:buFont typeface="Wingdings" panose="05000000000000000000" pitchFamily="2" charset="2"/>
              <a:buChar char="Ø"/>
            </a:pPr>
            <a:r>
              <a:rPr lang="en-US" sz="2400" dirty="0"/>
              <a:t>SFN is characterized by firm, indurated nodules and plaques on the back, buttocks, thighs, forearms, and cheeks. </a:t>
            </a:r>
          </a:p>
          <a:p>
            <a:pPr marL="285750" indent="-285750">
              <a:buFont typeface="Wingdings" panose="05000000000000000000" pitchFamily="2" charset="2"/>
              <a:buChar char="Ø"/>
            </a:pPr>
            <a:r>
              <a:rPr lang="en-US" sz="2400" dirty="0"/>
              <a:t>Typically, this condition is self-limiting.</a:t>
            </a:r>
          </a:p>
        </p:txBody>
      </p:sp>
      <p:sp>
        <p:nvSpPr>
          <p:cNvPr id="4" name="Rectangle 3"/>
          <p:cNvSpPr/>
          <p:nvPr/>
        </p:nvSpPr>
        <p:spPr>
          <a:xfrm>
            <a:off x="304799" y="3124201"/>
            <a:ext cx="11345333" cy="3108543"/>
          </a:xfrm>
          <a:prstGeom prst="rect">
            <a:avLst/>
          </a:prstGeom>
        </p:spPr>
        <p:txBody>
          <a:bodyPr wrap="square">
            <a:spAutoFit/>
          </a:bodyPr>
          <a:lstStyle/>
          <a:p>
            <a:pPr algn="l"/>
            <a:r>
              <a:rPr lang="en-US" sz="2800" b="1" dirty="0"/>
              <a:t>3.Lacerations and </a:t>
            </a:r>
            <a:r>
              <a:rPr lang="en-US" b="1" dirty="0"/>
              <a:t> </a:t>
            </a:r>
            <a:r>
              <a:rPr lang="en-US" sz="2800" b="1" dirty="0"/>
              <a:t>abrasions</a:t>
            </a:r>
            <a:r>
              <a:rPr lang="en-US" sz="1800" b="0" i="0" u="none" strike="noStrike" baseline="0" dirty="0">
                <a:latin typeface="BrandingSans-Roman"/>
              </a:rPr>
              <a:t> </a:t>
            </a:r>
          </a:p>
          <a:p>
            <a:pPr marL="285750" indent="-285750" algn="l">
              <a:buFont typeface="Wingdings" panose="05000000000000000000" pitchFamily="2" charset="2"/>
              <a:buChar char="Ø"/>
            </a:pPr>
            <a:r>
              <a:rPr lang="en-US" sz="2400" dirty="0"/>
              <a:t>To the skin from scalp electrodes applied during </a:t>
            </a:r>
            <a:r>
              <a:rPr lang="en-US" sz="2400" dirty="0" err="1"/>
              <a:t>labour</a:t>
            </a:r>
            <a:r>
              <a:rPr lang="en-US" sz="2400" dirty="0"/>
              <a:t> or from accidental scalpel incision at caesarean section</a:t>
            </a:r>
          </a:p>
          <a:p>
            <a:pPr marL="285750" indent="-285750">
              <a:buFont typeface="Wingdings" panose="05000000000000000000" pitchFamily="2" charset="2"/>
              <a:buChar char="Ø"/>
            </a:pPr>
            <a:r>
              <a:rPr lang="en-US" sz="2400" dirty="0"/>
              <a:t>Fetal laceration has been reported as the most common birth injury associated with cesarean delivery .</a:t>
            </a:r>
          </a:p>
          <a:p>
            <a:pPr marL="285750" indent="-285750">
              <a:buFont typeface="Wingdings" panose="05000000000000000000" pitchFamily="2" charset="2"/>
              <a:buChar char="Ø"/>
            </a:pPr>
            <a:r>
              <a:rPr lang="en-US" sz="2400" dirty="0"/>
              <a:t>The lacerations occurred most often on the presenting part of the fetus, typically the scalp and face.</a:t>
            </a:r>
          </a:p>
          <a:p>
            <a:pPr marL="285750" indent="-285750">
              <a:buFont typeface="Wingdings" panose="05000000000000000000" pitchFamily="2" charset="2"/>
              <a:buChar char="Ø"/>
            </a:pPr>
            <a:r>
              <a:rPr lang="en-US" sz="2400" dirty="0"/>
              <a:t>The majority of fetal lacerations were mild, requiring repair with sterile strips only</a:t>
            </a:r>
            <a:r>
              <a:rPr lang="en-US" sz="2000" dirty="0"/>
              <a:t>. </a:t>
            </a:r>
          </a:p>
        </p:txBody>
      </p:sp>
    </p:spTree>
    <p:extLst>
      <p:ext uri="{BB962C8B-B14F-4D97-AF65-F5344CB8AC3E}">
        <p14:creationId xmlns:p14="http://schemas.microsoft.com/office/powerpoint/2010/main" val="3739307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70755" y="3674534"/>
            <a:ext cx="5486400" cy="566738"/>
          </a:xfrm>
        </p:spPr>
        <p:txBody>
          <a:bodyPr>
            <a:noAutofit/>
          </a:bodyPr>
          <a:lstStyle/>
          <a:p>
            <a:r>
              <a:rPr lang="en-US" sz="3600" dirty="0"/>
              <a:t>Subcutaneous fat necrosis</a:t>
            </a:r>
          </a:p>
        </p:txBody>
      </p:sp>
      <p:sp>
        <p:nvSpPr>
          <p:cNvPr id="4" name="Text Placeholder 3"/>
          <p:cNvSpPr>
            <a:spLocks noGrp="1"/>
          </p:cNvSpPr>
          <p:nvPr>
            <p:ph type="body" sz="half" idx="2"/>
          </p:nvPr>
        </p:nvSpPr>
        <p:spPr>
          <a:xfrm>
            <a:off x="94721" y="4241272"/>
            <a:ext cx="11861799" cy="2438928"/>
          </a:xfrm>
        </p:spPr>
        <p:txBody>
          <a:bodyPr>
            <a:noAutofit/>
          </a:bodyPr>
          <a:lstStyle/>
          <a:p>
            <a:pPr marL="285750" indent="-285750">
              <a:buFont typeface="Wingdings" panose="05000000000000000000" pitchFamily="2" charset="2"/>
              <a:buChar char="Ø"/>
            </a:pPr>
            <a:r>
              <a:rPr lang="en-US" sz="1600" dirty="0">
                <a:latin typeface="Times New Roman" panose="02020603050405020304" pitchFamily="18" charset="0"/>
                <a:cs typeface="Times New Roman" panose="02020603050405020304" pitchFamily="18" charset="0"/>
              </a:rPr>
              <a:t>This red lesion is subcutaneous fat necrosis. </a:t>
            </a:r>
          </a:p>
          <a:p>
            <a:pPr marL="285750" indent="-285750">
              <a:buFont typeface="Wingdings" panose="05000000000000000000" pitchFamily="2" charset="2"/>
              <a:buChar char="Ø"/>
            </a:pPr>
            <a:r>
              <a:rPr lang="en-US" sz="1600" dirty="0">
                <a:latin typeface="Times New Roman" panose="02020603050405020304" pitchFamily="18" charset="0"/>
                <a:cs typeface="Times New Roman" panose="02020603050405020304" pitchFamily="18" charset="0"/>
              </a:rPr>
              <a:t>On palpation, there is a firm nodule in the subcutaneous tissue under the area of redness that is freely mobile with respect to the bony structures underneath it. </a:t>
            </a:r>
          </a:p>
          <a:p>
            <a:pPr marL="285750" indent="-285750">
              <a:buFont typeface="Wingdings" panose="05000000000000000000" pitchFamily="2" charset="2"/>
              <a:buChar char="Ø"/>
            </a:pPr>
            <a:r>
              <a:rPr lang="en-US" sz="1600" dirty="0">
                <a:latin typeface="Times New Roman" panose="02020603050405020304" pitchFamily="18" charset="0"/>
                <a:cs typeface="Times New Roman" panose="02020603050405020304" pitchFamily="18" charset="0"/>
              </a:rPr>
              <a:t>Subcutaneous fat necrosis is more common in infants who have had difficult deliveries, cold stress, or perinatal asphyxia. </a:t>
            </a:r>
          </a:p>
          <a:p>
            <a:pPr marL="285750" indent="-285750">
              <a:buFont typeface="Wingdings" panose="05000000000000000000" pitchFamily="2" charset="2"/>
              <a:buChar char="Ø"/>
            </a:pPr>
            <a:r>
              <a:rPr lang="en-US" sz="1600" dirty="0">
                <a:latin typeface="Times New Roman" panose="02020603050405020304" pitchFamily="18" charset="0"/>
                <a:cs typeface="Times New Roman" panose="02020603050405020304" pitchFamily="18" charset="0"/>
              </a:rPr>
              <a:t>Lesions are typically asymptomatic and resolve spontaneously within several weeks, usually without scarring or </a:t>
            </a:r>
            <a:r>
              <a:rPr lang="en-US" sz="1600" dirty="0" err="1">
                <a:latin typeface="Times New Roman" panose="02020603050405020304" pitchFamily="18" charset="0"/>
                <a:cs typeface="Times New Roman" panose="02020603050405020304" pitchFamily="18" charset="0"/>
              </a:rPr>
              <a:t>atropy</a:t>
            </a:r>
            <a:r>
              <a:rPr lang="en-US" sz="1600" dirty="0">
                <a:latin typeface="Times New Roman" panose="02020603050405020304" pitchFamily="18" charset="0"/>
                <a:cs typeface="Times New Roman" panose="02020603050405020304" pitchFamily="18" charset="0"/>
              </a:rPr>
              <a:t>. </a:t>
            </a:r>
          </a:p>
          <a:p>
            <a:pPr marL="285750" indent="-285750">
              <a:buFont typeface="Wingdings" panose="05000000000000000000" pitchFamily="2" charset="2"/>
              <a:buChar char="Ø"/>
            </a:pPr>
            <a:r>
              <a:rPr lang="en-US" sz="1600" dirty="0">
                <a:latin typeface="Times New Roman" panose="02020603050405020304" pitchFamily="18" charset="0"/>
                <a:cs typeface="Times New Roman" panose="02020603050405020304" pitchFamily="18" charset="0"/>
              </a:rPr>
              <a:t>Infants with extensive lesions or with renal disease should have calcium levels followed once or twice weekly. </a:t>
            </a:r>
          </a:p>
          <a:p>
            <a:pPr marL="285750" indent="-285750">
              <a:buFont typeface="Wingdings" panose="05000000000000000000" pitchFamily="2" charset="2"/>
              <a:buChar char="Ø"/>
            </a:pPr>
            <a:r>
              <a:rPr lang="en-US" sz="1600" dirty="0">
                <a:latin typeface="Times New Roman" panose="02020603050405020304" pitchFamily="18" charset="0"/>
                <a:cs typeface="Times New Roman" panose="02020603050405020304" pitchFamily="18" charset="0"/>
              </a:rPr>
              <a:t>Hypercalcemia associated with subcutaneous fat necrosis is rare, but is a potentially lethal complication</a:t>
            </a:r>
            <a:r>
              <a:rPr lang="en-US" sz="1600" dirty="0"/>
              <a:t>.</a:t>
            </a:r>
          </a:p>
          <a:p>
            <a:endParaRPr lang="en-US" dirty="0"/>
          </a:p>
        </p:txBody>
      </p:sp>
      <p:pic>
        <p:nvPicPr>
          <p:cNvPr id="2050" name="Picture 2" descr="http://newborns.stanford.edu/images/subQ-fat-necrosis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3399" y="56356"/>
            <a:ext cx="8602133" cy="36181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11669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9804400" cy="1600200"/>
          </a:xfrm>
          <a:noFill/>
        </p:spPr>
        <p:style>
          <a:lnRef idx="3">
            <a:schemeClr val="lt1"/>
          </a:lnRef>
          <a:fillRef idx="1">
            <a:schemeClr val="accent1"/>
          </a:fillRef>
          <a:effectRef idx="1">
            <a:schemeClr val="accent1"/>
          </a:effectRef>
          <a:fontRef idx="minor">
            <a:schemeClr val="lt1"/>
          </a:fontRef>
        </p:style>
        <p:txBody>
          <a:bodyPr>
            <a:normAutofit fontScale="90000"/>
          </a:bodyPr>
          <a:lstStyle/>
          <a:p>
            <a:r>
              <a:rPr lang="en-US" sz="5300" b="1" dirty="0">
                <a:solidFill>
                  <a:schemeClr val="tx1"/>
                </a:solidFill>
              </a:rPr>
              <a:t>B. Cranial injuries</a:t>
            </a:r>
            <a:br>
              <a:rPr lang="en-US" b="1" dirty="0">
                <a:solidFill>
                  <a:schemeClr val="tx1"/>
                </a:solidFill>
              </a:rPr>
            </a:br>
            <a:r>
              <a:rPr lang="en-US" sz="3100" b="1" dirty="0">
                <a:solidFill>
                  <a:schemeClr val="tx1"/>
                </a:solidFill>
              </a:rPr>
              <a:t>I. Extracranial injuries.</a:t>
            </a:r>
            <a:br>
              <a:rPr lang="en-US" sz="3100" b="1" dirty="0">
                <a:solidFill>
                  <a:schemeClr val="tx1"/>
                </a:solidFill>
              </a:rPr>
            </a:br>
            <a:r>
              <a:rPr lang="en-US" sz="3100" b="1" dirty="0">
                <a:solidFill>
                  <a:schemeClr val="tx1"/>
                </a:solidFill>
              </a:rPr>
              <a:t>II. Intracranial hemorrhage.</a:t>
            </a:r>
          </a:p>
        </p:txBody>
      </p:sp>
      <p:pic>
        <p:nvPicPr>
          <p:cNvPr id="1026" name="Picture 2" descr="C:\Users\sgazzar\Pictures\cephalohematoma (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6829" y="-2445488"/>
            <a:ext cx="10076120" cy="92077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90360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457200"/>
            <a:ext cx="7010400" cy="1143000"/>
          </a:xfrm>
        </p:spPr>
        <p:txBody>
          <a:bodyPr>
            <a:normAutofit fontScale="90000"/>
          </a:bodyPr>
          <a:lstStyle/>
          <a:p>
            <a:r>
              <a:rPr lang="en-US" b="1" dirty="0" err="1"/>
              <a:t>I.Extracranial</a:t>
            </a:r>
            <a:r>
              <a:rPr lang="en-US" b="1" dirty="0"/>
              <a:t> injuries</a:t>
            </a:r>
            <a:br>
              <a:rPr lang="en-US" b="1" dirty="0"/>
            </a:br>
            <a:r>
              <a:rPr lang="en-US" b="1" dirty="0"/>
              <a:t>1- cephalhematoma</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dirty="0"/>
              <a:t>It is a sub- periosteal hemorrhage, thus it is limited to the borders of a cranial bone (usually parietal).</a:t>
            </a:r>
          </a:p>
          <a:p>
            <a:pPr>
              <a:buFont typeface="Wingdings" panose="05000000000000000000" pitchFamily="2" charset="2"/>
              <a:buChar char="Ø"/>
            </a:pPr>
            <a:r>
              <a:rPr lang="en-US" dirty="0"/>
              <a:t>There is no discoloration of the overlying scalp.</a:t>
            </a:r>
          </a:p>
          <a:p>
            <a:pPr>
              <a:buFont typeface="Wingdings" panose="05000000000000000000" pitchFamily="2" charset="2"/>
              <a:buChar char="Ø"/>
            </a:pPr>
            <a:r>
              <a:rPr lang="en-US" dirty="0"/>
              <a:t>It begins to appear after several hours because sub-periosteal bleeding is a slow process.</a:t>
            </a:r>
          </a:p>
          <a:p>
            <a:pPr>
              <a:buFont typeface="Wingdings" panose="05000000000000000000" pitchFamily="2" charset="2"/>
              <a:buChar char="Ø"/>
            </a:pPr>
            <a:r>
              <a:rPr lang="en-US" dirty="0"/>
              <a:t>In some cases, there is an underlying linear fracture (detected by X-ray).</a:t>
            </a:r>
          </a:p>
          <a:p>
            <a:pPr>
              <a:buFont typeface="Wingdings" panose="05000000000000000000" pitchFamily="2" charset="2"/>
              <a:buChar char="Ø"/>
            </a:pPr>
            <a:r>
              <a:rPr lang="en-US" dirty="0"/>
              <a:t>It resolves gradually and usually leaves an elevated edge</a:t>
            </a:r>
            <a:r>
              <a:rPr lang="en-US" dirty="0">
                <a:solidFill>
                  <a:schemeClr val="bg1"/>
                </a:solidFill>
              </a:rPr>
              <a:t>..</a:t>
            </a:r>
          </a:p>
        </p:txBody>
      </p:sp>
    </p:spTree>
    <p:extLst>
      <p:ext uri="{BB962C8B-B14F-4D97-AF65-F5344CB8AC3E}">
        <p14:creationId xmlns:p14="http://schemas.microsoft.com/office/powerpoint/2010/main" val="37122972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169206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5587" y="5625307"/>
            <a:ext cx="9210146" cy="1500187"/>
          </a:xfrm>
        </p:spPr>
        <p:txBody>
          <a:bodyPr/>
          <a:lstStyle/>
          <a:p>
            <a:r>
              <a:rPr lang="en-US" dirty="0"/>
              <a:t>                          </a:t>
            </a:r>
          </a:p>
          <a:p>
            <a:r>
              <a:rPr lang="en-US" sz="5400" b="1" dirty="0">
                <a:solidFill>
                  <a:schemeClr val="tx1"/>
                </a:solidFill>
              </a:rPr>
              <a:t>         CEPHALHEMATOMA</a:t>
            </a:r>
          </a:p>
        </p:txBody>
      </p:sp>
    </p:spTree>
    <p:extLst>
      <p:ext uri="{BB962C8B-B14F-4D97-AF65-F5344CB8AC3E}">
        <p14:creationId xmlns:p14="http://schemas.microsoft.com/office/powerpoint/2010/main" val="6396664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7933" y="152400"/>
            <a:ext cx="10989734" cy="2492990"/>
          </a:xfrm>
          <a:prstGeom prst="rect">
            <a:avLst/>
          </a:prstGeom>
        </p:spPr>
        <p:txBody>
          <a:bodyPr wrap="square">
            <a:spAutoFit/>
          </a:bodyPr>
          <a:lstStyle/>
          <a:p>
            <a:pPr lvl="0"/>
            <a:r>
              <a:rPr lang="en-US" sz="4400" b="1" dirty="0"/>
              <a:t>Complications:</a:t>
            </a:r>
          </a:p>
          <a:p>
            <a:pPr marL="457200" indent="-457200">
              <a:buFont typeface="Wingdings" panose="05000000000000000000" pitchFamily="2" charset="2"/>
              <a:buChar char="Ø"/>
            </a:pPr>
            <a:r>
              <a:rPr lang="en-US" sz="2800" dirty="0"/>
              <a:t>Anemia (blood loss).</a:t>
            </a:r>
          </a:p>
          <a:p>
            <a:pPr marL="457200" indent="-457200">
              <a:buFont typeface="Wingdings" panose="05000000000000000000" pitchFamily="2" charset="2"/>
              <a:buChar char="Ø"/>
            </a:pPr>
            <a:r>
              <a:rPr lang="en-US" sz="2800" dirty="0" err="1"/>
              <a:t>Hyperbilirubinemia</a:t>
            </a:r>
            <a:r>
              <a:rPr lang="en-US" sz="2800" dirty="0"/>
              <a:t> (resorption of the hematoma) may occur with large </a:t>
            </a:r>
            <a:r>
              <a:rPr lang="en-US" sz="2800" dirty="0" err="1"/>
              <a:t>cephalhematomas</a:t>
            </a:r>
            <a:r>
              <a:rPr lang="en-US" sz="2000" dirty="0"/>
              <a:t>.</a:t>
            </a:r>
          </a:p>
          <a:p>
            <a:pPr marL="457200" indent="-457200">
              <a:buFont typeface="Wingdings" panose="05000000000000000000" pitchFamily="2" charset="2"/>
              <a:buChar char="Ø"/>
            </a:pPr>
            <a:r>
              <a:rPr lang="en-US" sz="2800" dirty="0"/>
              <a:t>Infection may occur if aspiration is done </a:t>
            </a:r>
          </a:p>
        </p:txBody>
      </p:sp>
      <p:sp>
        <p:nvSpPr>
          <p:cNvPr id="4" name="Rectangle 3"/>
          <p:cNvSpPr/>
          <p:nvPr/>
        </p:nvSpPr>
        <p:spPr>
          <a:xfrm>
            <a:off x="397933" y="2438400"/>
            <a:ext cx="10989734" cy="3785652"/>
          </a:xfrm>
          <a:prstGeom prst="rect">
            <a:avLst/>
          </a:prstGeom>
        </p:spPr>
        <p:txBody>
          <a:bodyPr wrap="square">
            <a:spAutoFit/>
          </a:bodyPr>
          <a:lstStyle/>
          <a:p>
            <a:r>
              <a:rPr lang="en-US" sz="4400" b="1" dirty="0"/>
              <a:t>Management:</a:t>
            </a:r>
          </a:p>
          <a:p>
            <a:pPr marL="285750" indent="-285750">
              <a:buFont typeface="Wingdings" panose="05000000000000000000" pitchFamily="2" charset="2"/>
              <a:buChar char="Ø"/>
            </a:pPr>
            <a:r>
              <a:rPr lang="en-US" sz="2800" dirty="0"/>
              <a:t> Usual management is mainly observation.(Do not aspirate) </a:t>
            </a:r>
          </a:p>
          <a:p>
            <a:pPr marL="285750" indent="-285750">
              <a:buFont typeface="Wingdings" panose="05000000000000000000" pitchFamily="2" charset="2"/>
              <a:buChar char="Ø"/>
            </a:pPr>
            <a:r>
              <a:rPr lang="en-US" sz="2800" dirty="0"/>
              <a:t>Phototherapy may be necessary if blood accumulation is significant leading to jaundice.</a:t>
            </a:r>
          </a:p>
          <a:p>
            <a:pPr marL="285750" indent="-285750">
              <a:buFont typeface="Wingdings" panose="05000000000000000000" pitchFamily="2" charset="2"/>
              <a:buChar char="Ø"/>
            </a:pPr>
            <a:r>
              <a:rPr lang="en-US" sz="2800" dirty="0"/>
              <a:t> Rarely </a:t>
            </a:r>
            <a:r>
              <a:rPr lang="en-US" sz="2800" dirty="0" err="1"/>
              <a:t>anaemia</a:t>
            </a:r>
            <a:r>
              <a:rPr lang="en-US" sz="2800" dirty="0"/>
              <a:t> can develop needing blood transfusion. </a:t>
            </a:r>
          </a:p>
          <a:p>
            <a:pPr marL="285750" indent="-285750">
              <a:buFont typeface="Wingdings" panose="05000000000000000000" pitchFamily="2" charset="2"/>
              <a:buChar char="Ø"/>
            </a:pPr>
            <a:r>
              <a:rPr lang="en-US" sz="2800" dirty="0"/>
              <a:t>The presence of a bleeding disorder should be considered but is rare.</a:t>
            </a:r>
          </a:p>
          <a:p>
            <a:pPr marL="285750" indent="-285750">
              <a:buFont typeface="Wingdings" panose="05000000000000000000" pitchFamily="2" charset="2"/>
              <a:buChar char="Ø"/>
            </a:pPr>
            <a:r>
              <a:rPr lang="en-US" sz="2800" dirty="0"/>
              <a:t> Skull radiography or CT scanning is also used if concomitant depressed skull fracture is a possibility. </a:t>
            </a:r>
          </a:p>
        </p:txBody>
      </p:sp>
    </p:spTree>
    <p:extLst>
      <p:ext uri="{BB962C8B-B14F-4D97-AF65-F5344CB8AC3E}">
        <p14:creationId xmlns:p14="http://schemas.microsoft.com/office/powerpoint/2010/main" val="22083337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304801"/>
            <a:ext cx="8991600" cy="6340197"/>
          </a:xfrm>
          <a:prstGeom prst="rect">
            <a:avLst/>
          </a:prstGeom>
        </p:spPr>
        <p:txBody>
          <a:bodyPr wrap="square">
            <a:spAutoFit/>
          </a:bodyPr>
          <a:lstStyle/>
          <a:p>
            <a:r>
              <a:rPr lang="en-US" sz="5400" b="1" dirty="0"/>
              <a:t>Differential diagnosis:</a:t>
            </a:r>
          </a:p>
          <a:p>
            <a:pPr marL="457200" indent="-457200">
              <a:buFont typeface="Wingdings" panose="05000000000000000000" pitchFamily="2" charset="2"/>
              <a:buChar char="Ø"/>
            </a:pPr>
            <a:r>
              <a:rPr lang="en-US" sz="4400" dirty="0"/>
              <a:t>It should be differentiated from:</a:t>
            </a:r>
          </a:p>
          <a:p>
            <a:pPr marL="457200" indent="-457200">
              <a:buFont typeface="Wingdings" panose="05000000000000000000" pitchFamily="2" charset="2"/>
              <a:buChar char="Ø"/>
            </a:pPr>
            <a:r>
              <a:rPr lang="en-US" sz="4400" dirty="0"/>
              <a:t>Caput succedaneum.</a:t>
            </a:r>
          </a:p>
          <a:p>
            <a:endParaRPr lang="en-US" sz="4400" dirty="0"/>
          </a:p>
          <a:p>
            <a:pPr marL="457200" indent="-457200">
              <a:buFont typeface="Wingdings" panose="05000000000000000000" pitchFamily="2" charset="2"/>
              <a:buChar char="Ø"/>
            </a:pPr>
            <a:r>
              <a:rPr lang="en-US" sz="4400" dirty="0" err="1"/>
              <a:t>Menigeocele</a:t>
            </a:r>
            <a:r>
              <a:rPr lang="en-US" sz="4400" dirty="0"/>
              <a:t> (pulsating, increases with </a:t>
            </a:r>
            <a:r>
              <a:rPr lang="en-US" sz="4400" dirty="0" err="1"/>
              <a:t>crying,x</a:t>
            </a:r>
            <a:r>
              <a:rPr lang="en-US" sz="4400" dirty="0"/>
              <a:t>-ray shows a bone defect.</a:t>
            </a:r>
          </a:p>
          <a:p>
            <a:pPr marL="457200" indent="-457200">
              <a:buFont typeface="Wingdings" panose="05000000000000000000" pitchFamily="2" charset="2"/>
              <a:buChar char="Ø"/>
            </a:pPr>
            <a:endParaRPr lang="en-US" sz="4400" dirty="0"/>
          </a:p>
          <a:p>
            <a:pPr marL="457200" indent="-457200">
              <a:buFont typeface="Wingdings" panose="05000000000000000000" pitchFamily="2" charset="2"/>
              <a:buChar char="Ø"/>
            </a:pPr>
            <a:r>
              <a:rPr lang="en-US" sz="4400" dirty="0" err="1"/>
              <a:t>Subaponeurotic</a:t>
            </a:r>
            <a:r>
              <a:rPr lang="en-US" sz="4400" dirty="0"/>
              <a:t>  </a:t>
            </a:r>
            <a:r>
              <a:rPr lang="en-US" sz="4400" dirty="0" err="1"/>
              <a:t>hemmorhage</a:t>
            </a:r>
            <a:r>
              <a:rPr lang="en-US" sz="4400" dirty="0">
                <a:solidFill>
                  <a:schemeClr val="bg1"/>
                </a:solidFill>
              </a:rPr>
              <a:t>.</a:t>
            </a:r>
          </a:p>
        </p:txBody>
      </p:sp>
    </p:spTree>
    <p:extLst>
      <p:ext uri="{BB962C8B-B14F-4D97-AF65-F5344CB8AC3E}">
        <p14:creationId xmlns:p14="http://schemas.microsoft.com/office/powerpoint/2010/main" val="1816301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Learning objectives</a:t>
            </a:r>
          </a:p>
        </p:txBody>
      </p:sp>
      <p:sp>
        <p:nvSpPr>
          <p:cNvPr id="3" name="Content Placeholder 2"/>
          <p:cNvSpPr>
            <a:spLocks noGrp="1"/>
          </p:cNvSpPr>
          <p:nvPr>
            <p:ph idx="1"/>
          </p:nvPr>
        </p:nvSpPr>
        <p:spPr/>
        <p:txBody>
          <a:bodyPr/>
          <a:lstStyle/>
          <a:p>
            <a:r>
              <a:rPr lang="en-US" dirty="0">
                <a:solidFill>
                  <a:schemeClr val="bg1"/>
                </a:solidFill>
              </a:rPr>
              <a:t>R</a:t>
            </a:r>
          </a:p>
          <a:p>
            <a:r>
              <a:rPr lang="en-US" dirty="0">
                <a:solidFill>
                  <a:schemeClr val="bg1"/>
                </a:solidFill>
              </a:rPr>
              <a:t>Recognize causes and pathogenesis of birth injuries.</a:t>
            </a:r>
          </a:p>
          <a:p>
            <a:r>
              <a:rPr lang="en-US" dirty="0"/>
              <a:t>Recognize causes and pathogenesis of birth injuries.</a:t>
            </a:r>
          </a:p>
          <a:p>
            <a:r>
              <a:rPr lang="en-US" dirty="0"/>
              <a:t>Recognize clinical presentation and differential diagnosis of birth injuries.</a:t>
            </a:r>
          </a:p>
          <a:p>
            <a:r>
              <a:rPr lang="en-US" dirty="0"/>
              <a:t>Recognize management of birth injuries. </a:t>
            </a:r>
          </a:p>
          <a:p>
            <a:r>
              <a:rPr lang="en-US" dirty="0">
                <a:solidFill>
                  <a:schemeClr val="bg1"/>
                </a:solidFill>
              </a:rPr>
              <a:t>Recognize management of birth injuries. </a:t>
            </a:r>
          </a:p>
          <a:p>
            <a:endParaRPr lang="en-US" dirty="0"/>
          </a:p>
        </p:txBody>
      </p:sp>
    </p:spTree>
    <p:extLst>
      <p:ext uri="{BB962C8B-B14F-4D97-AF65-F5344CB8AC3E}">
        <p14:creationId xmlns:p14="http://schemas.microsoft.com/office/powerpoint/2010/main" val="1747383349"/>
      </p:ext>
    </p:extLst>
  </p:cSld>
  <p:clrMapOvr>
    <a:masterClrMapping/>
  </p:clrMapOvr>
  <mc:AlternateContent xmlns:mc="http://schemas.openxmlformats.org/markup-compatibility/2006" xmlns:p14="http://schemas.microsoft.com/office/powerpoint/2010/main">
    <mc:Choice Requires="p14">
      <p:transition spd="slow" p14:dur="2000" advTm="813"/>
    </mc:Choice>
    <mc:Fallback xmlns="">
      <p:transition spd="slow" advTm="813"/>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4783" y="0"/>
            <a:ext cx="4824413" cy="50000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199" y="0"/>
            <a:ext cx="7026613"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074589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980405" y="13855"/>
            <a:ext cx="8229600" cy="1143000"/>
          </a:xfrm>
        </p:spPr>
        <p:txBody>
          <a:bodyPr/>
          <a:lstStyle/>
          <a:p>
            <a:r>
              <a:rPr lang="en-US" b="1" dirty="0"/>
              <a:t>2- Caput Succedaneum</a:t>
            </a:r>
          </a:p>
        </p:txBody>
      </p:sp>
      <p:sp>
        <p:nvSpPr>
          <p:cNvPr id="7" name="Content Placeholder 6"/>
          <p:cNvSpPr>
            <a:spLocks noGrp="1"/>
          </p:cNvSpPr>
          <p:nvPr>
            <p:ph idx="1"/>
          </p:nvPr>
        </p:nvSpPr>
        <p:spPr>
          <a:xfrm>
            <a:off x="1980405" y="990601"/>
            <a:ext cx="8229600" cy="4525963"/>
          </a:xfrm>
        </p:spPr>
        <p:txBody>
          <a:bodyPr>
            <a:normAutofit/>
          </a:bodyPr>
          <a:lstStyle/>
          <a:p>
            <a:r>
              <a:rPr lang="en-US" sz="2400" dirty="0">
                <a:solidFill>
                  <a:schemeClr val="bg1"/>
                </a:solidFill>
              </a:rPr>
              <a:t>This a diffuse edematous swelling of the scalp, presents at birth, not limited to a bone which resolves in few days.</a:t>
            </a:r>
          </a:p>
        </p:txBody>
      </p:sp>
      <p:pic>
        <p:nvPicPr>
          <p:cNvPr id="4098" name="Picture 2" descr="C:\Users\sgazzar\Pictures\Caput succendaneum.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1805" y="-2217906"/>
            <a:ext cx="8692689" cy="78978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97890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sgazzar\Pictures\slide_34.jpg"/>
          <p:cNvPicPr>
            <a:picLocks noChangeAspect="1" noChangeArrowheads="1"/>
          </p:cNvPicPr>
          <p:nvPr/>
        </p:nvPicPr>
        <p:blipFill rotWithShape="1">
          <a:blip r:embed="rId2">
            <a:extLst>
              <a:ext uri="{28A0092B-C50C-407E-A947-70E740481C1C}">
                <a14:useLocalDpi xmlns:a14="http://schemas.microsoft.com/office/drawing/2010/main" val="0"/>
              </a:ext>
            </a:extLst>
          </a:blip>
          <a:srcRect l="2499" r="1668" b="12222"/>
          <a:stretch/>
        </p:blipFill>
        <p:spPr bwMode="auto">
          <a:xfrm>
            <a:off x="1676400" y="427567"/>
            <a:ext cx="8763000" cy="6019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02255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4A97470-C7B2-CD91-66FD-1D0CE5A36780}"/>
              </a:ext>
            </a:extLst>
          </p:cNvPr>
          <p:cNvSpPr txBox="1"/>
          <p:nvPr/>
        </p:nvSpPr>
        <p:spPr>
          <a:xfrm>
            <a:off x="1964268" y="4776919"/>
            <a:ext cx="8398932" cy="1200329"/>
          </a:xfrm>
          <a:prstGeom prst="rect">
            <a:avLst/>
          </a:prstGeom>
          <a:noFill/>
        </p:spPr>
        <p:txBody>
          <a:bodyPr wrap="square">
            <a:spAutoFit/>
          </a:bodyPr>
          <a:lstStyle/>
          <a:p>
            <a:pPr algn="l"/>
            <a:r>
              <a:rPr lang="en-US" b="1" i="0" dirty="0">
                <a:solidFill>
                  <a:srgbClr val="3D3D3D"/>
                </a:solidFill>
                <a:effectLst/>
                <a:latin typeface="Avenir Next"/>
              </a:rPr>
              <a:t>Caput succedaneum</a:t>
            </a:r>
          </a:p>
          <a:p>
            <a:pPr algn="l"/>
            <a:r>
              <a:rPr lang="en-US" b="0" i="0" dirty="0">
                <a:solidFill>
                  <a:srgbClr val="3D3D3D"/>
                </a:solidFill>
                <a:effectLst/>
                <a:latin typeface="Avenir Next"/>
              </a:rPr>
              <a:t>It is a </a:t>
            </a:r>
            <a:r>
              <a:rPr lang="en-US" b="0" i="0" dirty="0" err="1">
                <a:solidFill>
                  <a:srgbClr val="3D3D3D"/>
                </a:solidFill>
                <a:effectLst/>
                <a:latin typeface="Avenir Next"/>
              </a:rPr>
              <a:t>locallized</a:t>
            </a:r>
            <a:r>
              <a:rPr lang="en-US" b="0" i="0" dirty="0">
                <a:solidFill>
                  <a:srgbClr val="3D3D3D"/>
                </a:solidFill>
                <a:effectLst/>
                <a:latin typeface="Avenir Next"/>
              </a:rPr>
              <a:t> swelling or edema which is commonly present on the head of newborn following vaginal delivery. </a:t>
            </a:r>
          </a:p>
          <a:p>
            <a:pPr algn="l"/>
            <a:r>
              <a:rPr lang="en-US" dirty="0">
                <a:solidFill>
                  <a:srgbClr val="3D3D3D"/>
                </a:solidFill>
                <a:latin typeface="Avenir Next"/>
              </a:rPr>
              <a:t>It shows soft pitting when pressure is applied.</a:t>
            </a:r>
            <a:endParaRPr lang="en-US" b="0" i="0" dirty="0">
              <a:solidFill>
                <a:srgbClr val="3D3D3D"/>
              </a:solidFill>
              <a:effectLst/>
              <a:latin typeface="Avenir Next"/>
            </a:endParaRPr>
          </a:p>
        </p:txBody>
      </p:sp>
    </p:spTree>
    <p:extLst>
      <p:ext uri="{BB962C8B-B14F-4D97-AF65-F5344CB8AC3E}">
        <p14:creationId xmlns:p14="http://schemas.microsoft.com/office/powerpoint/2010/main" val="16370791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799" y="520512"/>
            <a:ext cx="11108267" cy="4924425"/>
          </a:xfrm>
          <a:prstGeom prst="rect">
            <a:avLst/>
          </a:prstGeom>
        </p:spPr>
        <p:txBody>
          <a:bodyPr wrap="square">
            <a:spAutoFit/>
          </a:bodyPr>
          <a:lstStyle/>
          <a:p>
            <a:endParaRPr lang="en-US" dirty="0">
              <a:solidFill>
                <a:schemeClr val="bg1"/>
              </a:solidFill>
            </a:endParaRPr>
          </a:p>
          <a:p>
            <a:r>
              <a:rPr lang="en-US" dirty="0">
                <a:solidFill>
                  <a:schemeClr val="bg1"/>
                </a:solidFill>
              </a:rPr>
              <a:t> </a:t>
            </a:r>
            <a:r>
              <a:rPr lang="en-US" sz="4400" b="1" dirty="0">
                <a:latin typeface="+mj-lt"/>
                <a:ea typeface="+mj-ea"/>
                <a:cs typeface="+mj-cs"/>
              </a:rPr>
              <a:t>3- Subaponeurotic hemorrhage</a:t>
            </a:r>
          </a:p>
          <a:p>
            <a:r>
              <a:rPr lang="en-US" dirty="0"/>
              <a:t>-</a:t>
            </a:r>
            <a:r>
              <a:rPr lang="en-US" sz="3600" dirty="0"/>
              <a:t>The whole scalp is swollen and boggy with bluish discoloration.</a:t>
            </a:r>
          </a:p>
          <a:p>
            <a:endParaRPr lang="en-US" sz="3600" dirty="0"/>
          </a:p>
          <a:p>
            <a:r>
              <a:rPr lang="en-US" sz="3600" dirty="0"/>
              <a:t>-Hemorrhage is  in the loose areolar area (under the aponeurosis) i.e. not limited to bone.</a:t>
            </a:r>
          </a:p>
          <a:p>
            <a:endParaRPr lang="en-US" sz="3600" dirty="0"/>
          </a:p>
          <a:p>
            <a:r>
              <a:rPr lang="en-US" sz="3600" dirty="0"/>
              <a:t>-Clinical picture of shock may be present.</a:t>
            </a:r>
          </a:p>
        </p:txBody>
      </p:sp>
    </p:spTree>
    <p:extLst>
      <p:ext uri="{BB962C8B-B14F-4D97-AF65-F5344CB8AC3E}">
        <p14:creationId xmlns:p14="http://schemas.microsoft.com/office/powerpoint/2010/main" val="5768400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334" y="128058"/>
            <a:ext cx="10845800" cy="1325563"/>
          </a:xfrm>
        </p:spPr>
        <p:txBody>
          <a:bodyPr/>
          <a:lstStyle/>
          <a:p>
            <a:r>
              <a:rPr lang="en-US" b="1" dirty="0"/>
              <a:t>II. Intracranial hemorrhage</a:t>
            </a:r>
          </a:p>
        </p:txBody>
      </p:sp>
      <p:sp>
        <p:nvSpPr>
          <p:cNvPr id="3" name="Content Placeholder 2"/>
          <p:cNvSpPr>
            <a:spLocks noGrp="1"/>
          </p:cNvSpPr>
          <p:nvPr>
            <p:ph idx="1"/>
          </p:nvPr>
        </p:nvSpPr>
        <p:spPr>
          <a:xfrm>
            <a:off x="338667" y="1363135"/>
            <a:ext cx="5071533" cy="4525963"/>
          </a:xfrm>
        </p:spPr>
        <p:txBody>
          <a:bodyPr>
            <a:normAutofit fontScale="92500" lnSpcReduction="20000"/>
          </a:bodyPr>
          <a:lstStyle/>
          <a:p>
            <a:r>
              <a:rPr lang="en-US" sz="4200" b="1" dirty="0"/>
              <a:t>Definition:</a:t>
            </a:r>
          </a:p>
          <a:p>
            <a:r>
              <a:rPr lang="en-US" dirty="0"/>
              <a:t>Hemorrhage inside the cranial cavity.</a:t>
            </a:r>
          </a:p>
          <a:p>
            <a:endParaRPr lang="en-US" dirty="0"/>
          </a:p>
          <a:p>
            <a:r>
              <a:rPr lang="en-US" sz="4700" b="1" dirty="0"/>
              <a:t>Types:</a:t>
            </a:r>
          </a:p>
          <a:p>
            <a:pPr marL="0" indent="0">
              <a:buNone/>
            </a:pPr>
            <a:r>
              <a:rPr lang="en-US" dirty="0"/>
              <a:t>   -Outside the brain (epidural, subdural, subarachnoid).</a:t>
            </a:r>
          </a:p>
          <a:p>
            <a:pPr marL="0" indent="0">
              <a:buNone/>
            </a:pPr>
            <a:r>
              <a:rPr lang="en-US" dirty="0"/>
              <a:t>   -In the brain ventricles        (interventricular).</a:t>
            </a:r>
          </a:p>
          <a:p>
            <a:pPr marL="0" indent="0">
              <a:buNone/>
            </a:pPr>
            <a:r>
              <a:rPr lang="en-US" dirty="0"/>
              <a:t>  -In the brain parenchyma (e.g. intracerebral)</a:t>
            </a:r>
          </a:p>
        </p:txBody>
      </p:sp>
    </p:spTree>
    <p:extLst>
      <p:ext uri="{BB962C8B-B14F-4D97-AF65-F5344CB8AC3E}">
        <p14:creationId xmlns:p14="http://schemas.microsoft.com/office/powerpoint/2010/main" val="13119256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II. INTRACRANIAL HEMORRHAGE</a:t>
            </a:r>
          </a:p>
        </p:txBody>
      </p:sp>
      <p:sp>
        <p:nvSpPr>
          <p:cNvPr id="3" name="Rectangle 2"/>
          <p:cNvSpPr/>
          <p:nvPr/>
        </p:nvSpPr>
        <p:spPr>
          <a:xfrm>
            <a:off x="778933" y="1371601"/>
            <a:ext cx="10075334" cy="4278094"/>
          </a:xfrm>
          <a:prstGeom prst="rect">
            <a:avLst/>
          </a:prstGeom>
        </p:spPr>
        <p:txBody>
          <a:bodyPr wrap="square">
            <a:spAutoFit/>
          </a:bodyPr>
          <a:lstStyle/>
          <a:p>
            <a:r>
              <a:rPr lang="en-US" sz="4000" b="1" dirty="0"/>
              <a:t>The most common:</a:t>
            </a:r>
          </a:p>
          <a:p>
            <a:r>
              <a:rPr lang="en-US" sz="3200" dirty="0"/>
              <a:t>In preterm →interventricular.</a:t>
            </a:r>
          </a:p>
          <a:p>
            <a:r>
              <a:rPr lang="en-US" sz="3200" dirty="0"/>
              <a:t>In full-term→ subarachnoid and intracerebral.</a:t>
            </a:r>
            <a:endParaRPr lang="en-US" dirty="0"/>
          </a:p>
          <a:p>
            <a:r>
              <a:rPr lang="en-US" sz="4000" b="1" dirty="0"/>
              <a:t>Important causes:</a:t>
            </a:r>
          </a:p>
          <a:p>
            <a:pPr marL="285750" indent="-285750">
              <a:buFont typeface="Arial" panose="020B0604020202020204" pitchFamily="34" charset="0"/>
              <a:buChar char="•"/>
            </a:pPr>
            <a:r>
              <a:rPr lang="en-US" sz="3200" dirty="0"/>
              <a:t>Instrumental delivery.</a:t>
            </a:r>
          </a:p>
          <a:p>
            <a:pPr marL="285750" indent="-285750">
              <a:buFont typeface="Arial" panose="020B0604020202020204" pitchFamily="34" charset="0"/>
              <a:buChar char="•"/>
            </a:pPr>
            <a:r>
              <a:rPr lang="en-US" sz="3200" dirty="0"/>
              <a:t>Hypoxia (perinatal, hyaline membrane disease)</a:t>
            </a:r>
          </a:p>
          <a:p>
            <a:pPr marL="285750" indent="-285750">
              <a:buFont typeface="Arial" panose="020B0604020202020204" pitchFamily="34" charset="0"/>
              <a:buChar char="•"/>
            </a:pPr>
            <a:r>
              <a:rPr lang="en-US" sz="3200" dirty="0"/>
              <a:t>Spontaneous in extreme prematurity.</a:t>
            </a:r>
          </a:p>
          <a:p>
            <a:pPr marL="285750" indent="-285750">
              <a:buFont typeface="Arial" panose="020B0604020202020204" pitchFamily="34" charset="0"/>
              <a:buChar char="•"/>
            </a:pPr>
            <a:r>
              <a:rPr lang="en-US" sz="3200" dirty="0"/>
              <a:t>Bleeding tendency is a rare </a:t>
            </a:r>
            <a:r>
              <a:rPr lang="en-US" sz="3200" dirty="0">
                <a:solidFill>
                  <a:schemeClr val="bg1"/>
                </a:solidFill>
              </a:rPr>
              <a:t>cause.</a:t>
            </a:r>
          </a:p>
        </p:txBody>
      </p:sp>
    </p:spTree>
    <p:extLst>
      <p:ext uri="{BB962C8B-B14F-4D97-AF65-F5344CB8AC3E}">
        <p14:creationId xmlns:p14="http://schemas.microsoft.com/office/powerpoint/2010/main" val="20238398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38401" y="144960"/>
            <a:ext cx="8231549" cy="769441"/>
          </a:xfrm>
          <a:prstGeom prst="rect">
            <a:avLst/>
          </a:prstGeom>
        </p:spPr>
        <p:txBody>
          <a:bodyPr wrap="none">
            <a:spAutoFit/>
          </a:bodyPr>
          <a:lstStyle/>
          <a:p>
            <a:r>
              <a:rPr lang="en-US" sz="4400" b="1" dirty="0">
                <a:latin typeface="+mj-lt"/>
                <a:ea typeface="+mj-ea"/>
                <a:cs typeface="+mj-cs"/>
              </a:rPr>
              <a:t>II. INTRACRANIAL HEMORRHAGE</a:t>
            </a:r>
          </a:p>
        </p:txBody>
      </p:sp>
      <p:sp>
        <p:nvSpPr>
          <p:cNvPr id="3" name="Rectangle 2"/>
          <p:cNvSpPr/>
          <p:nvPr/>
        </p:nvSpPr>
        <p:spPr>
          <a:xfrm>
            <a:off x="364067" y="770467"/>
            <a:ext cx="10930466" cy="5878532"/>
          </a:xfrm>
          <a:prstGeom prst="rect">
            <a:avLst/>
          </a:prstGeom>
        </p:spPr>
        <p:txBody>
          <a:bodyPr wrap="square">
            <a:spAutoFit/>
          </a:bodyPr>
          <a:lstStyle/>
          <a:p>
            <a:r>
              <a:rPr lang="en-US" sz="2800" b="1" dirty="0"/>
              <a:t>Clinical manifestations:</a:t>
            </a:r>
          </a:p>
          <a:p>
            <a:pPr marL="342900" indent="-342900">
              <a:buFont typeface="Arial" panose="020B0604020202020204" pitchFamily="34" charset="0"/>
              <a:buChar char="•"/>
            </a:pPr>
            <a:r>
              <a:rPr lang="en-US" sz="2400" dirty="0"/>
              <a:t>Pallor , cyanosis with irregular breathing, later on jaundice (resorption of concealed blood).</a:t>
            </a:r>
          </a:p>
          <a:p>
            <a:pPr marL="342900" indent="-342900">
              <a:buFont typeface="Arial" panose="020B0604020202020204" pitchFamily="34" charset="0"/>
              <a:buChar char="•"/>
            </a:pPr>
            <a:r>
              <a:rPr lang="en-US" sz="2400" dirty="0"/>
              <a:t>Lethargy , poor Moro reflex ,weak suckling.</a:t>
            </a:r>
          </a:p>
          <a:p>
            <a:pPr marL="342900" indent="-342900">
              <a:buFont typeface="Arial" panose="020B0604020202020204" pitchFamily="34" charset="0"/>
              <a:buChar char="•"/>
            </a:pPr>
            <a:r>
              <a:rPr lang="en-US" sz="2400" dirty="0"/>
              <a:t>High pitched cry.</a:t>
            </a:r>
          </a:p>
          <a:p>
            <a:pPr marL="342900" indent="-342900">
              <a:buFont typeface="Arial" panose="020B0604020202020204" pitchFamily="34" charset="0"/>
              <a:buChar char="•"/>
            </a:pPr>
            <a:r>
              <a:rPr lang="en-US" sz="2400" dirty="0"/>
              <a:t>Convulsions, usually tonic.</a:t>
            </a:r>
          </a:p>
          <a:p>
            <a:pPr marL="342900" indent="-342900">
              <a:buFont typeface="Arial" panose="020B0604020202020204" pitchFamily="34" charset="0"/>
              <a:buChar char="•"/>
            </a:pPr>
            <a:r>
              <a:rPr lang="en-US" sz="2400" dirty="0"/>
              <a:t>Tense bulging anterior fontanel.</a:t>
            </a:r>
          </a:p>
          <a:p>
            <a:pPr marL="342900" indent="-342900">
              <a:buFont typeface="Arial" panose="020B0604020202020204" pitchFamily="34" charset="0"/>
              <a:buChar char="•"/>
            </a:pPr>
            <a:r>
              <a:rPr lang="en-US" sz="2400" dirty="0"/>
              <a:t>Localizing neurological deficits may occur like ocular palsies, and unequal pupils.</a:t>
            </a:r>
          </a:p>
          <a:p>
            <a:pPr marL="342900" indent="-342900">
              <a:buFont typeface="Arial" panose="020B0604020202020204" pitchFamily="34" charset="0"/>
              <a:buChar char="•"/>
            </a:pPr>
            <a:r>
              <a:rPr lang="en-US" sz="2800" b="1" u="sng" dirty="0"/>
              <a:t>N.B . </a:t>
            </a:r>
            <a:r>
              <a:rPr lang="en-US" sz="2400" dirty="0"/>
              <a:t>Triad of </a:t>
            </a:r>
            <a:r>
              <a:rPr lang="en-US" sz="2400" b="1" dirty="0"/>
              <a:t>pallor, high-pitched cry, tense bulging ant. fontanel </a:t>
            </a:r>
            <a:r>
              <a:rPr lang="en-US" sz="2400" dirty="0"/>
              <a:t>you should suspect intracranial hemorrhage.</a:t>
            </a:r>
            <a:endParaRPr lang="en-US" sz="2000" dirty="0"/>
          </a:p>
          <a:p>
            <a:r>
              <a:rPr lang="en-US" sz="2800" dirty="0"/>
              <a:t>      </a:t>
            </a:r>
            <a:r>
              <a:rPr lang="en-US" sz="2800" b="1" dirty="0"/>
              <a:t>Diagnosis:</a:t>
            </a:r>
          </a:p>
          <a:p>
            <a:r>
              <a:rPr lang="en-US" sz="2800" dirty="0"/>
              <a:t>      Beside the history and clinical picture:</a:t>
            </a:r>
          </a:p>
          <a:p>
            <a:pPr marL="285750" indent="-285750">
              <a:buFont typeface="Arial" panose="020B0604020202020204" pitchFamily="34" charset="0"/>
              <a:buChar char="•"/>
            </a:pPr>
            <a:r>
              <a:rPr lang="en-US" sz="2400" dirty="0"/>
              <a:t>Cranial ultrasonography is very useful and as sensitive as the CT scan.</a:t>
            </a:r>
          </a:p>
          <a:p>
            <a:pPr marL="285750" indent="-285750">
              <a:buFont typeface="Arial" panose="020B0604020202020204" pitchFamily="34" charset="0"/>
              <a:buChar char="•"/>
            </a:pPr>
            <a:r>
              <a:rPr lang="en-US" sz="2400" dirty="0"/>
              <a:t>A hemorrhagic CSF occurs in subarachnoid hemorrhage.</a:t>
            </a:r>
          </a:p>
        </p:txBody>
      </p:sp>
    </p:spTree>
    <p:extLst>
      <p:ext uri="{BB962C8B-B14F-4D97-AF65-F5344CB8AC3E}">
        <p14:creationId xmlns:p14="http://schemas.microsoft.com/office/powerpoint/2010/main" val="2689326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58534" y="135790"/>
            <a:ext cx="7072129" cy="646331"/>
          </a:xfrm>
          <a:prstGeom prst="rect">
            <a:avLst/>
          </a:prstGeom>
        </p:spPr>
        <p:txBody>
          <a:bodyPr wrap="none">
            <a:spAutoFit/>
          </a:bodyPr>
          <a:lstStyle/>
          <a:p>
            <a:r>
              <a:rPr lang="en-US" sz="3600" b="1" dirty="0"/>
              <a:t>II. INTRACRANIAL HEMORRHAGE</a:t>
            </a:r>
          </a:p>
        </p:txBody>
      </p:sp>
      <p:sp>
        <p:nvSpPr>
          <p:cNvPr id="3" name="Rectangle 2"/>
          <p:cNvSpPr/>
          <p:nvPr/>
        </p:nvSpPr>
        <p:spPr>
          <a:xfrm>
            <a:off x="1524000" y="997566"/>
            <a:ext cx="9067800" cy="5078313"/>
          </a:xfrm>
          <a:prstGeom prst="rect">
            <a:avLst/>
          </a:prstGeom>
        </p:spPr>
        <p:txBody>
          <a:bodyPr wrap="square">
            <a:spAutoFit/>
          </a:bodyPr>
          <a:lstStyle/>
          <a:p>
            <a:r>
              <a:rPr lang="en-US" sz="2800" b="1" dirty="0"/>
              <a:t>Complications:</a:t>
            </a:r>
          </a:p>
          <a:p>
            <a:pPr marL="342900" indent="-342900">
              <a:buFont typeface="Arial" panose="020B0604020202020204" pitchFamily="34" charset="0"/>
              <a:buChar char="•"/>
            </a:pPr>
            <a:r>
              <a:rPr lang="en-US" sz="2000" dirty="0"/>
              <a:t>Death from respiratory failure.</a:t>
            </a:r>
          </a:p>
          <a:p>
            <a:pPr marL="342900" indent="-342900">
              <a:buFont typeface="Arial" panose="020B0604020202020204" pitchFamily="34" charset="0"/>
              <a:buChar char="•"/>
            </a:pPr>
            <a:r>
              <a:rPr lang="en-US" sz="2000" dirty="0"/>
              <a:t>Obstructive hydrocephalus.</a:t>
            </a:r>
          </a:p>
          <a:p>
            <a:pPr marL="342900" indent="-342900">
              <a:buFont typeface="Arial" panose="020B0604020202020204" pitchFamily="34" charset="0"/>
              <a:buChar char="•"/>
            </a:pPr>
            <a:r>
              <a:rPr lang="en-US" sz="2000" dirty="0"/>
              <a:t>Cerebral palsy.</a:t>
            </a:r>
          </a:p>
          <a:p>
            <a:r>
              <a:rPr lang="en-US" sz="1600" dirty="0"/>
              <a:t> </a:t>
            </a:r>
            <a:r>
              <a:rPr lang="en-US" sz="2800" b="1" dirty="0"/>
              <a:t>Prevention:</a:t>
            </a:r>
          </a:p>
          <a:p>
            <a:r>
              <a:rPr lang="en-US" sz="2000" dirty="0"/>
              <a:t>      Good maternal and obstetric care.</a:t>
            </a:r>
          </a:p>
          <a:p>
            <a:pPr marL="342900" indent="-342900">
              <a:buFont typeface="Arial" panose="020B0604020202020204" pitchFamily="34" charset="0"/>
              <a:buChar char="•"/>
            </a:pPr>
            <a:endParaRPr lang="en-US" sz="2000" dirty="0"/>
          </a:p>
          <a:p>
            <a:r>
              <a:rPr lang="en-US" sz="2800" b="1" dirty="0"/>
              <a:t>Treatment:</a:t>
            </a:r>
          </a:p>
          <a:p>
            <a:r>
              <a:rPr lang="en-US" sz="2000" dirty="0"/>
              <a:t>      </a:t>
            </a:r>
            <a:r>
              <a:rPr lang="en-US" sz="2400" dirty="0"/>
              <a:t>The treatment is a symptomatic one:</a:t>
            </a:r>
          </a:p>
          <a:p>
            <a:pPr marL="285750" indent="-285750">
              <a:buFont typeface="Arial" panose="020B0604020202020204" pitchFamily="34" charset="0"/>
              <a:buChar char="•"/>
            </a:pPr>
            <a:r>
              <a:rPr lang="en-US" sz="2000" dirty="0"/>
              <a:t>Vitamin K to help coagulation.</a:t>
            </a:r>
          </a:p>
          <a:p>
            <a:pPr marL="285750" indent="-285750">
              <a:buFont typeface="Arial" panose="020B0604020202020204" pitchFamily="34" charset="0"/>
              <a:buChar char="•"/>
            </a:pPr>
            <a:r>
              <a:rPr lang="en-US" sz="2000" dirty="0"/>
              <a:t>Ventilatory support (if there is respiratory difficulty).</a:t>
            </a:r>
          </a:p>
          <a:p>
            <a:pPr marL="342900" indent="-342900">
              <a:buFont typeface="Arial" panose="020B0604020202020204" pitchFamily="34" charset="0"/>
              <a:buChar char="•"/>
            </a:pPr>
            <a:r>
              <a:rPr lang="en-US" sz="2000" dirty="0"/>
              <a:t>Phenobarbitone (if there is convulsions).</a:t>
            </a:r>
          </a:p>
          <a:p>
            <a:pPr marL="342900" indent="-342900">
              <a:buFont typeface="Arial" panose="020B0604020202020204" pitchFamily="34" charset="0"/>
              <a:buChar char="•"/>
            </a:pPr>
            <a:r>
              <a:rPr lang="en-US" sz="2000" dirty="0"/>
              <a:t>Blood transfusion (if there is anemia).</a:t>
            </a:r>
          </a:p>
          <a:p>
            <a:pPr marL="342900" indent="-342900">
              <a:buFont typeface="Arial" panose="020B0604020202020204" pitchFamily="34" charset="0"/>
              <a:buChar char="•"/>
            </a:pPr>
            <a:r>
              <a:rPr lang="en-US" sz="2000" dirty="0"/>
              <a:t>Treatment of complications like hydrocephalus.</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5007710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4667" y="59267"/>
            <a:ext cx="8229600" cy="1143000"/>
          </a:xfrm>
        </p:spPr>
        <p:txBody>
          <a:bodyPr>
            <a:noAutofit/>
          </a:bodyPr>
          <a:lstStyle/>
          <a:p>
            <a:r>
              <a:rPr lang="en-US" sz="4800" b="1" dirty="0">
                <a:latin typeface="+mn-lt"/>
                <a:ea typeface="+mn-ea"/>
                <a:cs typeface="+mn-cs"/>
              </a:rPr>
              <a:t>C. Nerve injuries</a:t>
            </a:r>
          </a:p>
        </p:txBody>
      </p:sp>
      <p:sp>
        <p:nvSpPr>
          <p:cNvPr id="3" name="Content Placeholder 2"/>
          <p:cNvSpPr>
            <a:spLocks noGrp="1"/>
          </p:cNvSpPr>
          <p:nvPr>
            <p:ph idx="1"/>
          </p:nvPr>
        </p:nvSpPr>
        <p:spPr>
          <a:xfrm>
            <a:off x="372533" y="1066800"/>
            <a:ext cx="10295467" cy="5791200"/>
          </a:xfrm>
        </p:spPr>
        <p:txBody>
          <a:bodyPr>
            <a:normAutofit/>
          </a:bodyPr>
          <a:lstStyle/>
          <a:p>
            <a:pPr marL="0" indent="0">
              <a:buNone/>
            </a:pPr>
            <a:r>
              <a:rPr lang="en-US" sz="3600" b="1" dirty="0"/>
              <a:t>1-Phrenic nerve injury:</a:t>
            </a:r>
          </a:p>
          <a:p>
            <a:pPr marL="0" indent="0">
              <a:buNone/>
            </a:pPr>
            <a:r>
              <a:rPr lang="en-US" dirty="0"/>
              <a:t>-It causes diaphragmatic paralysis with paradoxical movement.</a:t>
            </a:r>
          </a:p>
          <a:p>
            <a:pPr marL="0" indent="0">
              <a:buNone/>
            </a:pPr>
            <a:r>
              <a:rPr lang="en-US" dirty="0"/>
              <a:t>-Clinical manifestations include respiratory distress with diminished breath sounds on the affected side. </a:t>
            </a:r>
          </a:p>
          <a:p>
            <a:pPr marL="0" indent="0">
              <a:buNone/>
            </a:pPr>
            <a:r>
              <a:rPr lang="en-US" sz="3600" b="1" dirty="0"/>
              <a:t>2-Facial verve injury:</a:t>
            </a:r>
          </a:p>
          <a:p>
            <a:pPr marL="0" indent="0">
              <a:buNone/>
            </a:pPr>
            <a:r>
              <a:rPr lang="en-US" dirty="0"/>
              <a:t>- Occurs with forceps delivery or as a result of compression of the facial nerve against the mother’s ischial spine.</a:t>
            </a:r>
          </a:p>
          <a:p>
            <a:pPr>
              <a:buFontTx/>
              <a:buChar char="-"/>
            </a:pPr>
            <a:r>
              <a:rPr lang="en-US" dirty="0"/>
              <a:t>It is of lower motor neuron type thus it affects the upper and lower parts of the face.</a:t>
            </a:r>
          </a:p>
          <a:p>
            <a:pPr marL="0" indent="0" algn="l">
              <a:buNone/>
            </a:pPr>
            <a:r>
              <a:rPr lang="en-US" dirty="0"/>
              <a:t>- It is usually transient, but methylcellulose drops may be needed for the eye</a:t>
            </a:r>
          </a:p>
        </p:txBody>
      </p:sp>
    </p:spTree>
    <p:extLst>
      <p:ext uri="{BB962C8B-B14F-4D97-AF65-F5344CB8AC3E}">
        <p14:creationId xmlns:p14="http://schemas.microsoft.com/office/powerpoint/2010/main" val="2127705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7094172"/>
      </p:ext>
    </p:extLst>
  </p:cSld>
  <p:clrMapOvr>
    <a:masterClrMapping/>
  </p:clrMapOvr>
  <mc:AlternateContent xmlns:mc="http://schemas.openxmlformats.org/markup-compatibility/2006" xmlns:p14="http://schemas.microsoft.com/office/powerpoint/2010/main">
    <mc:Choice Requires="p14">
      <p:transition spd="slow" p14:dur="2000" advTm="563"/>
    </mc:Choice>
    <mc:Fallback xmlns="">
      <p:transition spd="slow" advTm="563"/>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77067" y="5190067"/>
            <a:ext cx="5860194" cy="923330"/>
          </a:xfrm>
          <a:prstGeom prst="rect">
            <a:avLst/>
          </a:prstGeom>
        </p:spPr>
        <p:txBody>
          <a:bodyPr wrap="none">
            <a:spAutoFit/>
          </a:bodyPr>
          <a:lstStyle/>
          <a:p>
            <a:r>
              <a:rPr lang="en-US" dirty="0">
                <a:solidFill>
                  <a:schemeClr val="bg2"/>
                </a:solidFill>
              </a:rPr>
              <a:t>.  </a:t>
            </a:r>
            <a:r>
              <a:rPr lang="en-US" sz="5400" dirty="0"/>
              <a:t>Facial Nerve Injury</a:t>
            </a:r>
            <a:endParaRPr lang="en-US" dirty="0"/>
          </a:p>
        </p:txBody>
      </p:sp>
    </p:spTree>
    <p:extLst>
      <p:ext uri="{BB962C8B-B14F-4D97-AF65-F5344CB8AC3E}">
        <p14:creationId xmlns:p14="http://schemas.microsoft.com/office/powerpoint/2010/main" val="42495933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62345"/>
            <a:ext cx="12056533" cy="2154436"/>
          </a:xfrm>
          <a:prstGeom prst="rect">
            <a:avLst/>
          </a:prstGeom>
        </p:spPr>
        <p:txBody>
          <a:bodyPr wrap="square">
            <a:spAutoFit/>
          </a:bodyPr>
          <a:lstStyle/>
          <a:p>
            <a:r>
              <a:rPr lang="en-US" sz="3200" b="1" dirty="0"/>
              <a:t>3- Brachial plexus injury</a:t>
            </a:r>
            <a:r>
              <a:rPr lang="en-US" sz="3200" dirty="0"/>
              <a:t>:</a:t>
            </a:r>
          </a:p>
          <a:p>
            <a:pPr algn="l"/>
            <a:r>
              <a:rPr lang="en-US" sz="3200" b="1" dirty="0"/>
              <a:t>Cause: </a:t>
            </a:r>
            <a:r>
              <a:rPr lang="en-US" sz="2000" dirty="0"/>
              <a:t>Results from traction to the brachial plexus nerve roots. They may occur at breech deliveries or with shoulder dystocia.</a:t>
            </a:r>
          </a:p>
          <a:p>
            <a:r>
              <a:rPr lang="en-US" sz="3200" b="1" dirty="0"/>
              <a:t>Types:</a:t>
            </a:r>
          </a:p>
          <a:p>
            <a:endParaRPr lang="en-US" dirty="0">
              <a:solidFill>
                <a:schemeClr val="bg2"/>
              </a:solidFill>
            </a:endParaRPr>
          </a:p>
        </p:txBody>
      </p:sp>
      <p:graphicFrame>
        <p:nvGraphicFramePr>
          <p:cNvPr id="3" name="Table 2"/>
          <p:cNvGraphicFramePr>
            <a:graphicFrameLocks noGrp="1"/>
          </p:cNvGraphicFramePr>
          <p:nvPr/>
        </p:nvGraphicFramePr>
        <p:xfrm>
          <a:off x="1752600" y="2209800"/>
          <a:ext cx="8686800" cy="4135120"/>
        </p:xfrm>
        <a:graphic>
          <a:graphicData uri="http://schemas.openxmlformats.org/drawingml/2006/table">
            <a:tbl>
              <a:tblPr firstRow="1" bandRow="1">
                <a:tableStyleId>{5C22544A-7EE6-4342-B048-85BDC9FD1C3A}</a:tableStyleId>
              </a:tblPr>
              <a:tblGrid>
                <a:gridCol w="2895600">
                  <a:extLst>
                    <a:ext uri="{9D8B030D-6E8A-4147-A177-3AD203B41FA5}">
                      <a16:colId xmlns:a16="http://schemas.microsoft.com/office/drawing/2014/main" val="20000"/>
                    </a:ext>
                  </a:extLst>
                </a:gridCol>
                <a:gridCol w="2895600">
                  <a:extLst>
                    <a:ext uri="{9D8B030D-6E8A-4147-A177-3AD203B41FA5}">
                      <a16:colId xmlns:a16="http://schemas.microsoft.com/office/drawing/2014/main" val="20001"/>
                    </a:ext>
                  </a:extLst>
                </a:gridCol>
                <a:gridCol w="2895600">
                  <a:extLst>
                    <a:ext uri="{9D8B030D-6E8A-4147-A177-3AD203B41FA5}">
                      <a16:colId xmlns:a16="http://schemas.microsoft.com/office/drawing/2014/main" val="20002"/>
                    </a:ext>
                  </a:extLst>
                </a:gridCol>
              </a:tblGrid>
              <a:tr h="559903">
                <a:tc>
                  <a:txBody>
                    <a:bodyPr/>
                    <a:lstStyle/>
                    <a:p>
                      <a:endParaRPr lang="en-US" dirty="0"/>
                    </a:p>
                  </a:txBody>
                  <a:tcPr/>
                </a:tc>
                <a:tc>
                  <a:txBody>
                    <a:bodyPr/>
                    <a:lstStyle/>
                    <a:p>
                      <a:r>
                        <a:rPr lang="en-US" b="1" dirty="0" err="1"/>
                        <a:t>Erb’s</a:t>
                      </a:r>
                      <a:r>
                        <a:rPr lang="en-US" b="1" dirty="0"/>
                        <a:t> paralysis (common)</a:t>
                      </a:r>
                    </a:p>
                  </a:txBody>
                  <a:tcPr/>
                </a:tc>
                <a:tc>
                  <a:txBody>
                    <a:bodyPr/>
                    <a:lstStyle/>
                    <a:p>
                      <a:r>
                        <a:rPr lang="en-US" b="1" dirty="0" err="1"/>
                        <a:t>Klumpke’s</a:t>
                      </a:r>
                      <a:r>
                        <a:rPr lang="en-US" b="1" dirty="0"/>
                        <a:t> paralysis (rare)</a:t>
                      </a:r>
                    </a:p>
                  </a:txBody>
                  <a:tcPr/>
                </a:tc>
                <a:extLst>
                  <a:ext uri="{0D108BD9-81ED-4DB2-BD59-A6C34878D82A}">
                    <a16:rowId xmlns:a16="http://schemas.microsoft.com/office/drawing/2014/main" val="10000"/>
                  </a:ext>
                </a:extLst>
              </a:tr>
              <a:tr h="425760">
                <a:tc>
                  <a:txBody>
                    <a:bodyPr/>
                    <a:lstStyle/>
                    <a:p>
                      <a:r>
                        <a:rPr lang="en-US" b="1" dirty="0"/>
                        <a:t>Site of injury</a:t>
                      </a:r>
                    </a:p>
                  </a:txBody>
                  <a:tcPr/>
                </a:tc>
                <a:tc>
                  <a:txBody>
                    <a:bodyPr/>
                    <a:lstStyle/>
                    <a:p>
                      <a:r>
                        <a:rPr lang="en-US" dirty="0"/>
                        <a:t>Upper</a:t>
                      </a:r>
                      <a:r>
                        <a:rPr lang="en-US" baseline="0" dirty="0"/>
                        <a:t> trunk ( C5,6)</a:t>
                      </a:r>
                      <a:endParaRPr lang="en-US" dirty="0"/>
                    </a:p>
                  </a:txBody>
                  <a:tcPr/>
                </a:tc>
                <a:tc>
                  <a:txBody>
                    <a:bodyPr/>
                    <a:lstStyle/>
                    <a:p>
                      <a:r>
                        <a:rPr lang="en-US" dirty="0"/>
                        <a:t>Lower trunk (C8,</a:t>
                      </a:r>
                      <a:r>
                        <a:rPr lang="en-US" baseline="0" dirty="0"/>
                        <a:t>T1)</a:t>
                      </a:r>
                      <a:endParaRPr lang="en-US" dirty="0"/>
                    </a:p>
                  </a:txBody>
                  <a:tcPr/>
                </a:tc>
                <a:extLst>
                  <a:ext uri="{0D108BD9-81ED-4DB2-BD59-A6C34878D82A}">
                    <a16:rowId xmlns:a16="http://schemas.microsoft.com/office/drawing/2014/main" val="10001"/>
                  </a:ext>
                </a:extLst>
              </a:tr>
              <a:tr h="1049819">
                <a:tc>
                  <a:txBody>
                    <a:bodyPr/>
                    <a:lstStyle/>
                    <a:p>
                      <a:r>
                        <a:rPr lang="en-US" b="1" dirty="0"/>
                        <a:t>Muscles</a:t>
                      </a:r>
                      <a:r>
                        <a:rPr lang="en-US" b="1" baseline="0" dirty="0"/>
                        <a:t> affected</a:t>
                      </a:r>
                      <a:endParaRPr lang="en-US" b="1" dirty="0"/>
                    </a:p>
                  </a:txBody>
                  <a:tcPr/>
                </a:tc>
                <a:tc>
                  <a:txBody>
                    <a:bodyPr/>
                    <a:lstStyle/>
                    <a:p>
                      <a:pPr marL="285750" indent="-285750">
                        <a:buFontTx/>
                        <a:buChar char="-"/>
                      </a:pPr>
                      <a:r>
                        <a:rPr lang="en-US" dirty="0"/>
                        <a:t>Deltoid (abduction).</a:t>
                      </a:r>
                    </a:p>
                    <a:p>
                      <a:pPr marL="285750" indent="-285750">
                        <a:buFontTx/>
                        <a:buChar char="-"/>
                      </a:pPr>
                      <a:r>
                        <a:rPr lang="en-US" dirty="0"/>
                        <a:t>Biceps,supinator (supination)</a:t>
                      </a:r>
                    </a:p>
                  </a:txBody>
                  <a:tcPr/>
                </a:tc>
                <a:tc>
                  <a:txBody>
                    <a:bodyPr/>
                    <a:lstStyle/>
                    <a:p>
                      <a:r>
                        <a:rPr lang="en-US" dirty="0"/>
                        <a:t>Intrinsic muscles of the hand.</a:t>
                      </a:r>
                    </a:p>
                  </a:txBody>
                  <a:tcPr/>
                </a:tc>
                <a:extLst>
                  <a:ext uri="{0D108BD9-81ED-4DB2-BD59-A6C34878D82A}">
                    <a16:rowId xmlns:a16="http://schemas.microsoft.com/office/drawing/2014/main" val="10002"/>
                  </a:ext>
                </a:extLst>
              </a:tr>
              <a:tr h="1364765">
                <a:tc>
                  <a:txBody>
                    <a:bodyPr/>
                    <a:lstStyle/>
                    <a:p>
                      <a:r>
                        <a:rPr lang="en-US" b="1" dirty="0"/>
                        <a:t>position</a:t>
                      </a:r>
                    </a:p>
                  </a:txBody>
                  <a:tcPr/>
                </a:tc>
                <a:tc>
                  <a:txBody>
                    <a:bodyPr/>
                    <a:lstStyle/>
                    <a:p>
                      <a:r>
                        <a:rPr lang="en-US" dirty="0"/>
                        <a:t>Adduction ,internal rotation of the arm with pronation of the forearm.</a:t>
                      </a:r>
                    </a:p>
                    <a:p>
                      <a:r>
                        <a:rPr lang="en-US" dirty="0"/>
                        <a:t>(policeman’s tip)</a:t>
                      </a:r>
                    </a:p>
                  </a:txBody>
                  <a:tcPr/>
                </a:tc>
                <a:tc>
                  <a:txBody>
                    <a:bodyPr/>
                    <a:lstStyle/>
                    <a:p>
                      <a:r>
                        <a:rPr lang="en-US" dirty="0"/>
                        <a:t>Partial claw hand</a:t>
                      </a:r>
                    </a:p>
                  </a:txBody>
                  <a:tcPr/>
                </a:tc>
                <a:extLst>
                  <a:ext uri="{0D108BD9-81ED-4DB2-BD59-A6C34878D82A}">
                    <a16:rowId xmlns:a16="http://schemas.microsoft.com/office/drawing/2014/main" val="10003"/>
                  </a:ext>
                </a:extLst>
              </a:tr>
              <a:tr h="734873">
                <a:tc>
                  <a:txBody>
                    <a:bodyPr/>
                    <a:lstStyle/>
                    <a:p>
                      <a:r>
                        <a:rPr lang="en-US" b="1" dirty="0"/>
                        <a:t>association</a:t>
                      </a:r>
                    </a:p>
                  </a:txBody>
                  <a:tcPr/>
                </a:tc>
                <a:tc>
                  <a:txBody>
                    <a:bodyPr/>
                    <a:lstStyle/>
                    <a:p>
                      <a:r>
                        <a:rPr lang="en-US" dirty="0"/>
                        <a:t>Phrenic nerve palsy (fibers </a:t>
                      </a:r>
                      <a:r>
                        <a:rPr lang="en-US" dirty="0" err="1"/>
                        <a:t>fom</a:t>
                      </a:r>
                      <a:r>
                        <a:rPr lang="en-US" dirty="0"/>
                        <a:t> C5) </a:t>
                      </a:r>
                    </a:p>
                  </a:txBody>
                  <a:tcPr/>
                </a:tc>
                <a:tc>
                  <a:txBody>
                    <a:bodyPr/>
                    <a:lstStyle/>
                    <a:p>
                      <a:r>
                        <a:rPr lang="en-US" dirty="0"/>
                        <a:t>Horner’s syndrome (sympathetic</a:t>
                      </a:r>
                      <a:r>
                        <a:rPr lang="en-US" baseline="0" dirty="0"/>
                        <a:t> fibers in T1)</a:t>
                      </a:r>
                      <a:endParaRPr lang="en-US"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2308227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98854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6467" y="228600"/>
            <a:ext cx="10896599" cy="6124754"/>
          </a:xfrm>
          <a:prstGeom prst="rect">
            <a:avLst/>
          </a:prstGeom>
        </p:spPr>
        <p:txBody>
          <a:bodyPr wrap="square">
            <a:spAutoFit/>
          </a:bodyPr>
          <a:lstStyle/>
          <a:p>
            <a:r>
              <a:rPr lang="en-US" sz="4000" b="1" dirty="0"/>
              <a:t>Prognosis:</a:t>
            </a:r>
          </a:p>
          <a:p>
            <a:pPr marL="285750" indent="-285750">
              <a:buFont typeface="Wingdings" panose="05000000000000000000" pitchFamily="2" charset="2"/>
              <a:buChar char="q"/>
            </a:pPr>
            <a:r>
              <a:rPr lang="en-US" sz="3200" dirty="0"/>
              <a:t>If paralysis is due to edema ,and the nerve fibers are intact , the function will return within a few months.</a:t>
            </a:r>
          </a:p>
          <a:p>
            <a:pPr marL="285750" indent="-285750">
              <a:buFont typeface="Wingdings" panose="05000000000000000000" pitchFamily="2" charset="2"/>
              <a:buChar char="q"/>
            </a:pPr>
            <a:r>
              <a:rPr lang="en-US" sz="3200" dirty="0"/>
              <a:t>If paralysis is due to laceration, permanent damage will occur.</a:t>
            </a:r>
          </a:p>
          <a:p>
            <a:pPr marL="342900" indent="-342900">
              <a:buFont typeface="Arial" panose="020B0604020202020204" pitchFamily="34" charset="0"/>
              <a:buChar char="•"/>
            </a:pPr>
            <a:endParaRPr lang="en-US" sz="2400" dirty="0"/>
          </a:p>
          <a:p>
            <a:r>
              <a:rPr lang="en-US" sz="4000" b="1" dirty="0"/>
              <a:t>Treatment:</a:t>
            </a:r>
          </a:p>
          <a:p>
            <a:pPr marL="285750" indent="-285750">
              <a:buFont typeface="Wingdings" panose="05000000000000000000" pitchFamily="2" charset="2"/>
              <a:buChar char="q"/>
            </a:pPr>
            <a:r>
              <a:rPr lang="en-US" sz="3200" dirty="0"/>
              <a:t>Maintain the neutral position.</a:t>
            </a:r>
          </a:p>
          <a:p>
            <a:pPr marL="285750" indent="-285750">
              <a:buFont typeface="Wingdings" panose="05000000000000000000" pitchFamily="2" charset="2"/>
              <a:buChar char="q"/>
            </a:pPr>
            <a:r>
              <a:rPr lang="en-US" sz="3200" dirty="0"/>
              <a:t>Physiotherapy ( nerve stimulation)</a:t>
            </a:r>
          </a:p>
          <a:p>
            <a:pPr marL="285750" indent="-285750">
              <a:buFont typeface="Wingdings" panose="05000000000000000000" pitchFamily="2" charset="2"/>
              <a:buChar char="q"/>
            </a:pPr>
            <a:r>
              <a:rPr lang="en-US" sz="3200" dirty="0"/>
              <a:t>Exploration and </a:t>
            </a:r>
            <a:r>
              <a:rPr lang="en-US" sz="3200" dirty="0" err="1"/>
              <a:t>neuroplasty</a:t>
            </a:r>
            <a:r>
              <a:rPr lang="en-US" sz="3200" dirty="0"/>
              <a:t> is not recommended except months later</a:t>
            </a:r>
          </a:p>
          <a:p>
            <a:pPr marL="285750" indent="-285750">
              <a:buFont typeface="Wingdings" panose="05000000000000000000" pitchFamily="2" charset="2"/>
              <a:buChar char="q"/>
            </a:pPr>
            <a:endParaRPr lang="en-US" sz="3200" dirty="0">
              <a:solidFill>
                <a:schemeClr val="bg1"/>
              </a:solidFill>
            </a:endParaRPr>
          </a:p>
        </p:txBody>
      </p:sp>
    </p:spTree>
    <p:extLst>
      <p:ext uri="{BB962C8B-B14F-4D97-AF65-F5344CB8AC3E}">
        <p14:creationId xmlns:p14="http://schemas.microsoft.com/office/powerpoint/2010/main" val="21827430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90801" y="99444"/>
            <a:ext cx="7391399" cy="923330"/>
          </a:xfrm>
          <a:prstGeom prst="rect">
            <a:avLst/>
          </a:prstGeom>
        </p:spPr>
        <p:txBody>
          <a:bodyPr wrap="square">
            <a:spAutoFit/>
          </a:bodyPr>
          <a:lstStyle/>
          <a:p>
            <a:r>
              <a:rPr lang="en-US" sz="5400" b="1" dirty="0"/>
              <a:t>D. FACIAL INJURIES</a:t>
            </a:r>
          </a:p>
        </p:txBody>
      </p:sp>
      <p:sp>
        <p:nvSpPr>
          <p:cNvPr id="3" name="Rectangle 2"/>
          <p:cNvSpPr/>
          <p:nvPr/>
        </p:nvSpPr>
        <p:spPr>
          <a:xfrm>
            <a:off x="558800" y="990600"/>
            <a:ext cx="9956800" cy="5570756"/>
          </a:xfrm>
          <a:prstGeom prst="rect">
            <a:avLst/>
          </a:prstGeom>
        </p:spPr>
        <p:txBody>
          <a:bodyPr wrap="square">
            <a:spAutoFit/>
          </a:bodyPr>
          <a:lstStyle/>
          <a:p>
            <a:r>
              <a:rPr lang="en-US" sz="3200" b="1" dirty="0"/>
              <a:t>1-NASAL SEPTAL DISLOCATION</a:t>
            </a:r>
            <a:r>
              <a:rPr lang="en-US" sz="3200" dirty="0"/>
              <a:t>:</a:t>
            </a:r>
          </a:p>
          <a:p>
            <a:r>
              <a:rPr lang="en-US" sz="2400" dirty="0"/>
              <a:t>-</a:t>
            </a:r>
            <a:r>
              <a:rPr lang="en-US" sz="2000" dirty="0"/>
              <a:t>It occurs due compression of the nose from the maternal symphysis pubis or sacral promontory during labor and delivery.</a:t>
            </a:r>
          </a:p>
          <a:p>
            <a:endParaRPr lang="en-US" sz="2000" dirty="0"/>
          </a:p>
          <a:p>
            <a:r>
              <a:rPr lang="en-US" sz="2000" dirty="0"/>
              <a:t>-The examination reveals deviation of the nose to one side with  asymmetric nares and flattening of the dislocated side.</a:t>
            </a:r>
          </a:p>
          <a:p>
            <a:endParaRPr lang="en-US" sz="2000" dirty="0"/>
          </a:p>
          <a:p>
            <a:r>
              <a:rPr lang="en-US" sz="2000" dirty="0"/>
              <a:t>-The pressure of the tip of the nose causes the nares to collapse, resulting in a more apparent deviated septum, which does not resume a normal position when pressure is released.</a:t>
            </a:r>
          </a:p>
          <a:p>
            <a:endParaRPr lang="en-US" sz="2000" dirty="0"/>
          </a:p>
          <a:p>
            <a:r>
              <a:rPr lang="en-US" sz="2000" dirty="0"/>
              <a:t>-The diagnosis is made by rhinoscopy.</a:t>
            </a:r>
          </a:p>
          <a:p>
            <a:endParaRPr lang="en-US" sz="2000" dirty="0"/>
          </a:p>
          <a:p>
            <a:r>
              <a:rPr lang="en-US" sz="2000" dirty="0"/>
              <a:t>-Manual reduction by an otolaryngologist using a nasal elevator should be performed by three days of age.</a:t>
            </a:r>
          </a:p>
          <a:p>
            <a:endParaRPr lang="en-US" sz="2000" dirty="0"/>
          </a:p>
          <a:p>
            <a:r>
              <a:rPr lang="en-US" sz="2000" dirty="0"/>
              <a:t>- No treatment or a delay in treatment may result in nasal septal deformity .</a:t>
            </a:r>
          </a:p>
        </p:txBody>
      </p:sp>
    </p:spTree>
    <p:extLst>
      <p:ext uri="{BB962C8B-B14F-4D97-AF65-F5344CB8AC3E}">
        <p14:creationId xmlns:p14="http://schemas.microsoft.com/office/powerpoint/2010/main" val="4120374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967816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599" y="152401"/>
            <a:ext cx="11413067" cy="4893647"/>
          </a:xfrm>
          <a:prstGeom prst="rect">
            <a:avLst/>
          </a:prstGeom>
        </p:spPr>
        <p:txBody>
          <a:bodyPr wrap="square">
            <a:spAutoFit/>
          </a:bodyPr>
          <a:lstStyle/>
          <a:p>
            <a:r>
              <a:rPr lang="en-US" sz="2400" b="1" dirty="0"/>
              <a:t>2- OCULAR INJURIES :</a:t>
            </a:r>
          </a:p>
          <a:p>
            <a:pPr marL="342900" indent="-342900">
              <a:buFontTx/>
              <a:buChar char="-"/>
            </a:pPr>
            <a:r>
              <a:rPr lang="en-US" sz="2400" dirty="0"/>
              <a:t>Minor ocular trauma, such as retinal and subconjunctival hemorrhages, and lid edema, are common and resolve spontaneously without affecting the infant</a:t>
            </a:r>
          </a:p>
          <a:p>
            <a:pPr marL="342900" indent="-342900">
              <a:buFontTx/>
              <a:buChar char="-"/>
            </a:pPr>
            <a:endParaRPr lang="en-US" sz="2400" dirty="0"/>
          </a:p>
          <a:p>
            <a:r>
              <a:rPr lang="en-US" sz="2400" dirty="0"/>
              <a:t>-Resolution of a retinal hemorrhage occurs within one to five days and a subconjunctival hemorrhage within one to two weeks.</a:t>
            </a:r>
          </a:p>
          <a:p>
            <a:endParaRPr lang="en-US" sz="2400" dirty="0"/>
          </a:p>
          <a:p>
            <a:r>
              <a:rPr lang="en-US" sz="2400" dirty="0"/>
              <a:t>-Significant ocular injuries ( hyphema, vitreous hemorrhage, orbital fracture, lacrimal duct or gland injury, and disruption of </a:t>
            </a:r>
            <a:r>
              <a:rPr lang="en-US" sz="2400" dirty="0" err="1"/>
              <a:t>Descemet's</a:t>
            </a:r>
            <a:r>
              <a:rPr lang="en-US" sz="2400" dirty="0"/>
              <a:t> membrane of the cornea)occur with a higher incidence associated with forceps-assisted delivery.</a:t>
            </a:r>
          </a:p>
          <a:p>
            <a:endParaRPr lang="en-US" sz="2400" dirty="0"/>
          </a:p>
          <a:p>
            <a:r>
              <a:rPr lang="en-US" sz="2400" dirty="0"/>
              <a:t>-Prompt ophthalmologic consultation should be obtained for patients with, or suspected to have these injuries.</a:t>
            </a:r>
          </a:p>
        </p:txBody>
      </p:sp>
    </p:spTree>
    <p:extLst>
      <p:ext uri="{BB962C8B-B14F-4D97-AF65-F5344CB8AC3E}">
        <p14:creationId xmlns:p14="http://schemas.microsoft.com/office/powerpoint/2010/main" val="32296271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2799" y="228600"/>
            <a:ext cx="9711267" cy="646331"/>
          </a:xfrm>
          <a:prstGeom prst="rect">
            <a:avLst/>
          </a:prstGeom>
        </p:spPr>
        <p:txBody>
          <a:bodyPr wrap="square">
            <a:spAutoFit/>
          </a:bodyPr>
          <a:lstStyle/>
          <a:p>
            <a:r>
              <a:rPr lang="en-US" sz="3600" b="1" dirty="0"/>
              <a:t>E.  Visceral and muscle  injuries</a:t>
            </a:r>
          </a:p>
        </p:txBody>
      </p:sp>
      <p:sp>
        <p:nvSpPr>
          <p:cNvPr id="3" name="Rectangle 2"/>
          <p:cNvSpPr/>
          <p:nvPr/>
        </p:nvSpPr>
        <p:spPr>
          <a:xfrm>
            <a:off x="508000" y="874931"/>
            <a:ext cx="11252200" cy="5170646"/>
          </a:xfrm>
          <a:prstGeom prst="rect">
            <a:avLst/>
          </a:prstGeom>
        </p:spPr>
        <p:txBody>
          <a:bodyPr wrap="square">
            <a:spAutoFit/>
          </a:bodyPr>
          <a:lstStyle/>
          <a:p>
            <a:r>
              <a:rPr lang="en-US" sz="3200" b="1" dirty="0"/>
              <a:t>The important visceral and muscle injuries include</a:t>
            </a:r>
            <a:r>
              <a:rPr lang="en-US" sz="3200" dirty="0"/>
              <a:t>:</a:t>
            </a:r>
          </a:p>
          <a:p>
            <a:pPr marL="342900" indent="-342900">
              <a:buFont typeface="+mj-lt"/>
              <a:buAutoNum type="arabicPeriod"/>
            </a:pPr>
            <a:r>
              <a:rPr lang="en-US" sz="2000" b="1" dirty="0"/>
              <a:t>Subcapsular hematoma of the livre.</a:t>
            </a:r>
          </a:p>
          <a:p>
            <a:pPr marL="342900" indent="-342900">
              <a:buFont typeface="+mj-lt"/>
              <a:buAutoNum type="arabicPeriod"/>
            </a:pPr>
            <a:endParaRPr lang="en-US" sz="2000" dirty="0"/>
          </a:p>
          <a:p>
            <a:pPr marL="342900" indent="-342900">
              <a:buFont typeface="+mj-lt"/>
              <a:buAutoNum type="arabicPeriod"/>
            </a:pPr>
            <a:r>
              <a:rPr lang="en-US" sz="2000" b="1" dirty="0"/>
              <a:t>Suprarenal hemorrhage.</a:t>
            </a:r>
          </a:p>
          <a:p>
            <a:pPr marL="342900" indent="-342900">
              <a:buFont typeface="+mj-lt"/>
              <a:buAutoNum type="arabicPeriod"/>
            </a:pPr>
            <a:endParaRPr lang="en-US" sz="2000" dirty="0"/>
          </a:p>
          <a:p>
            <a:pPr marL="342900" indent="-342900">
              <a:buFont typeface="+mj-lt"/>
              <a:buAutoNum type="arabicPeriod"/>
            </a:pPr>
            <a:r>
              <a:rPr lang="en-US" sz="2000" b="1" dirty="0"/>
              <a:t>Sternomastoid tumor:</a:t>
            </a:r>
          </a:p>
          <a:p>
            <a:endParaRPr lang="en-US" sz="2000" dirty="0"/>
          </a:p>
          <a:p>
            <a:r>
              <a:rPr lang="en-US" sz="2000" dirty="0"/>
              <a:t>-It is a painless firm swelling, around 2 cm in diameter over the middle or lower third of the sternomastoid muscle.</a:t>
            </a:r>
          </a:p>
          <a:p>
            <a:endParaRPr lang="en-US" sz="2000" dirty="0"/>
          </a:p>
          <a:p>
            <a:r>
              <a:rPr lang="en-US" sz="2000" dirty="0"/>
              <a:t>-Stretching of the muscle during delivery→ small hematoma which heals by fibrosis.</a:t>
            </a:r>
          </a:p>
          <a:p>
            <a:endParaRPr lang="en-US" sz="2000" dirty="0"/>
          </a:p>
          <a:p>
            <a:r>
              <a:rPr lang="en-US" sz="2000" dirty="0"/>
              <a:t>- In the majority of cases, it resolves spontaneously and needs nothing more than physiotherapy.</a:t>
            </a:r>
          </a:p>
          <a:p>
            <a:endParaRPr lang="en-US" sz="2000" dirty="0"/>
          </a:p>
          <a:p>
            <a:r>
              <a:rPr lang="en-US" sz="2000" dirty="0"/>
              <a:t>-If it persists ,torticollis occurs and may need surgical resection of the fibr</a:t>
            </a:r>
            <a:r>
              <a:rPr lang="en-US" dirty="0"/>
              <a:t>ous band.</a:t>
            </a:r>
          </a:p>
          <a:p>
            <a:endParaRPr lang="en-US" dirty="0">
              <a:solidFill>
                <a:schemeClr val="bg1"/>
              </a:solidFill>
            </a:endParaRPr>
          </a:p>
        </p:txBody>
      </p:sp>
    </p:spTree>
    <p:extLst>
      <p:ext uri="{BB962C8B-B14F-4D97-AF65-F5344CB8AC3E}">
        <p14:creationId xmlns:p14="http://schemas.microsoft.com/office/powerpoint/2010/main" val="29157676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01601"/>
            <a:ext cx="8712199" cy="646331"/>
          </a:xfrm>
          <a:prstGeom prst="rect">
            <a:avLst/>
          </a:prstGeom>
        </p:spPr>
        <p:txBody>
          <a:bodyPr wrap="square">
            <a:spAutoFit/>
          </a:bodyPr>
          <a:lstStyle/>
          <a:p>
            <a:r>
              <a:rPr lang="en-US" sz="3600" b="1" dirty="0"/>
              <a:t>F.  FRACTURES</a:t>
            </a:r>
          </a:p>
        </p:txBody>
      </p:sp>
      <p:sp>
        <p:nvSpPr>
          <p:cNvPr id="3" name="Rectangle 2"/>
          <p:cNvSpPr/>
          <p:nvPr/>
        </p:nvSpPr>
        <p:spPr>
          <a:xfrm>
            <a:off x="0" y="747932"/>
            <a:ext cx="12191999" cy="6340197"/>
          </a:xfrm>
          <a:prstGeom prst="rect">
            <a:avLst/>
          </a:prstGeom>
        </p:spPr>
        <p:txBody>
          <a:bodyPr wrap="square">
            <a:spAutoFit/>
          </a:bodyPr>
          <a:lstStyle/>
          <a:p>
            <a:r>
              <a:rPr lang="en-US" sz="2800" b="1" dirty="0"/>
              <a:t>The most common bones that can be fractured during birth are</a:t>
            </a:r>
            <a:r>
              <a:rPr lang="en-US" sz="2800" dirty="0"/>
              <a:t>:</a:t>
            </a:r>
          </a:p>
          <a:p>
            <a:pPr marL="457200" indent="-457200">
              <a:buFont typeface="+mj-lt"/>
              <a:buAutoNum type="arabicPeriod"/>
            </a:pPr>
            <a:r>
              <a:rPr lang="en-US" sz="2400" b="1" dirty="0"/>
              <a:t>Clavicle:</a:t>
            </a:r>
          </a:p>
          <a:p>
            <a:pPr marL="342900" indent="-342900">
              <a:buFontTx/>
              <a:buChar char="-"/>
            </a:pPr>
            <a:r>
              <a:rPr lang="en-US" sz="2400" dirty="0"/>
              <a:t>The Most common fracture.</a:t>
            </a:r>
            <a:r>
              <a:rPr lang="en-US" sz="1800" b="0" i="0" u="none" strike="noStrike" baseline="0" dirty="0">
                <a:latin typeface="BrandingSans-Roman"/>
              </a:rPr>
              <a:t> </a:t>
            </a:r>
          </a:p>
          <a:p>
            <a:pPr marL="285750" indent="-285750">
              <a:buFontTx/>
              <a:buChar char="-"/>
            </a:pPr>
            <a:r>
              <a:rPr lang="en-US" sz="2400" dirty="0"/>
              <a:t>A snap may be heard at delivery or the infant may have reduced arm movement on the affected side, or a lump from callus formation  later ,and unilateral absence of Moro reflex.</a:t>
            </a:r>
          </a:p>
          <a:p>
            <a:pPr algn="l"/>
            <a:r>
              <a:rPr lang="en-US" sz="2400" dirty="0"/>
              <a:t>- Usually from shoulder dystocia.</a:t>
            </a:r>
          </a:p>
          <a:p>
            <a:r>
              <a:rPr lang="en-US" sz="2400" dirty="0"/>
              <a:t>-Management: nothing as it heals spontaneously</a:t>
            </a:r>
          </a:p>
          <a:p>
            <a:r>
              <a:rPr lang="en-US" sz="2400" b="1" dirty="0"/>
              <a:t>2.  Skull:</a:t>
            </a:r>
          </a:p>
          <a:p>
            <a:r>
              <a:rPr lang="en-US" sz="2400" dirty="0"/>
              <a:t>-Linear fractures → observe only.</a:t>
            </a:r>
          </a:p>
          <a:p>
            <a:r>
              <a:rPr lang="en-US" sz="2400" dirty="0"/>
              <a:t>-Depressed fracture → should be evaluated even if there are no neurological deficits.</a:t>
            </a:r>
          </a:p>
          <a:p>
            <a:r>
              <a:rPr lang="en-US" sz="2400" b="1" dirty="0"/>
              <a:t>3. Long </a:t>
            </a:r>
            <a:r>
              <a:rPr lang="en-US" sz="2400" b="1" dirty="0" err="1"/>
              <a:t>bones:</a:t>
            </a:r>
            <a:r>
              <a:rPr lang="en-US" sz="1800" b="1" i="1" u="none" strike="noStrike" baseline="0" dirty="0" err="1">
                <a:latin typeface="BrandingSansItalic-SemiBold"/>
              </a:rPr>
              <a:t>Humerus</a:t>
            </a:r>
            <a:r>
              <a:rPr lang="en-US" sz="1800" b="1" i="1" u="none" strike="noStrike" baseline="0" dirty="0">
                <a:latin typeface="BrandingSansItalic-SemiBold"/>
              </a:rPr>
              <a:t>/femur</a:t>
            </a:r>
          </a:p>
          <a:p>
            <a:pPr algn="l"/>
            <a:r>
              <a:rPr lang="en-US" sz="2400" dirty="0"/>
              <a:t>-Usually, midshaft, occurring at breech deliveries.</a:t>
            </a:r>
          </a:p>
          <a:p>
            <a:pPr algn="l"/>
            <a:r>
              <a:rPr lang="en-US" sz="2400" dirty="0"/>
              <a:t>-Fracture of the humerus at shoulder dystocia. </a:t>
            </a:r>
          </a:p>
          <a:p>
            <a:pPr algn="l"/>
            <a:r>
              <a:rPr lang="en-US" sz="2400" dirty="0"/>
              <a:t>-There is a </a:t>
            </a:r>
            <a:r>
              <a:rPr lang="en-US" sz="2400" dirty="0" err="1"/>
              <a:t>deformity,reduced</a:t>
            </a:r>
            <a:r>
              <a:rPr lang="en-US" sz="2400" dirty="0"/>
              <a:t> movement of the limb and pain on movement.</a:t>
            </a:r>
          </a:p>
          <a:p>
            <a:pPr algn="l"/>
            <a:r>
              <a:rPr lang="en-US" sz="2400" dirty="0"/>
              <a:t>-They heal rapidly with immobilization.</a:t>
            </a:r>
          </a:p>
          <a:p>
            <a:endParaRPr lang="en-US" dirty="0">
              <a:solidFill>
                <a:schemeClr val="bg1"/>
              </a:solidFill>
            </a:endParaRPr>
          </a:p>
        </p:txBody>
      </p:sp>
    </p:spTree>
    <p:extLst>
      <p:ext uri="{BB962C8B-B14F-4D97-AF65-F5344CB8AC3E}">
        <p14:creationId xmlns:p14="http://schemas.microsoft.com/office/powerpoint/2010/main" val="25077097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30600" y="499534"/>
            <a:ext cx="5427133" cy="584775"/>
          </a:xfrm>
          <a:prstGeom prst="rect">
            <a:avLst/>
          </a:prstGeom>
        </p:spPr>
        <p:txBody>
          <a:bodyPr wrap="square">
            <a:spAutoFit/>
          </a:bodyPr>
          <a:lstStyle/>
          <a:p>
            <a:r>
              <a:rPr lang="en-US" sz="3200" b="1" dirty="0"/>
              <a:t>Clavicular fracture</a:t>
            </a:r>
          </a:p>
        </p:txBody>
      </p:sp>
    </p:spTree>
    <p:extLst>
      <p:ext uri="{BB962C8B-B14F-4D97-AF65-F5344CB8AC3E}">
        <p14:creationId xmlns:p14="http://schemas.microsoft.com/office/powerpoint/2010/main" val="4261751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19031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1" y="209260"/>
            <a:ext cx="6555562" cy="584775"/>
          </a:xfrm>
          <a:prstGeom prst="rect">
            <a:avLst/>
          </a:prstGeom>
        </p:spPr>
        <p:txBody>
          <a:bodyPr wrap="square">
            <a:spAutoFit/>
          </a:bodyPr>
          <a:lstStyle/>
          <a:p>
            <a:r>
              <a:rPr lang="en-US" sz="3200" b="1" dirty="0"/>
              <a:t>G.  Dislocations</a:t>
            </a:r>
          </a:p>
        </p:txBody>
      </p:sp>
      <p:sp>
        <p:nvSpPr>
          <p:cNvPr id="3" name="Rectangle 2"/>
          <p:cNvSpPr/>
          <p:nvPr/>
        </p:nvSpPr>
        <p:spPr>
          <a:xfrm>
            <a:off x="736600" y="1295400"/>
            <a:ext cx="11277600" cy="3970318"/>
          </a:xfrm>
          <a:prstGeom prst="rect">
            <a:avLst/>
          </a:prstGeom>
        </p:spPr>
        <p:txBody>
          <a:bodyPr wrap="square">
            <a:spAutoFit/>
          </a:bodyPr>
          <a:lstStyle/>
          <a:p>
            <a:pPr marL="285750" indent="-285750">
              <a:buFontTx/>
              <a:buChar char="-"/>
            </a:pPr>
            <a:r>
              <a:rPr lang="en-US" sz="2800" dirty="0"/>
              <a:t>Dislocations caused by birth trauma are rare. In many cases, the dislocations, especially of the hip and knee, are due to intrauterine positional deformities or congenital malformations.</a:t>
            </a:r>
          </a:p>
          <a:p>
            <a:pPr marL="285750" indent="-285750">
              <a:buFontTx/>
              <a:buChar char="-"/>
            </a:pPr>
            <a:endParaRPr lang="en-US" sz="2800" dirty="0"/>
          </a:p>
          <a:p>
            <a:pPr marL="285750" indent="-285750">
              <a:buFontTx/>
              <a:buChar char="-"/>
            </a:pPr>
            <a:endParaRPr lang="en-US" sz="2800" dirty="0"/>
          </a:p>
          <a:p>
            <a:pPr marL="285750" indent="-285750">
              <a:buFontTx/>
              <a:buChar char="-"/>
            </a:pPr>
            <a:endParaRPr lang="en-US" sz="2800" dirty="0"/>
          </a:p>
          <a:p>
            <a:r>
              <a:rPr lang="en-US" sz="2800" dirty="0"/>
              <a:t>- The lack of ossification in neonates limits the utility of plain radiographs in diagnosing dislocations, and other modalities, such as ultrasound, magnetic resonance imaging, and arthrography, may be needed.</a:t>
            </a:r>
          </a:p>
        </p:txBody>
      </p:sp>
    </p:spTree>
    <p:extLst>
      <p:ext uri="{BB962C8B-B14F-4D97-AF65-F5344CB8AC3E}">
        <p14:creationId xmlns:p14="http://schemas.microsoft.com/office/powerpoint/2010/main" val="31636614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76600" y="228601"/>
            <a:ext cx="6096000" cy="769441"/>
          </a:xfrm>
          <a:prstGeom prst="rect">
            <a:avLst/>
          </a:prstGeom>
        </p:spPr>
        <p:txBody>
          <a:bodyPr wrap="square">
            <a:spAutoFit/>
          </a:bodyPr>
          <a:lstStyle/>
          <a:p>
            <a:r>
              <a:rPr lang="en-US" sz="4000" b="1" dirty="0">
                <a:solidFill>
                  <a:schemeClr val="bg2"/>
                </a:solidFill>
              </a:rPr>
              <a:t>              </a:t>
            </a:r>
            <a:r>
              <a:rPr lang="en-US" sz="4400" b="1" dirty="0"/>
              <a:t>Summary</a:t>
            </a:r>
          </a:p>
        </p:txBody>
      </p:sp>
      <p:sp>
        <p:nvSpPr>
          <p:cNvPr id="3" name="Rectangle 2"/>
          <p:cNvSpPr/>
          <p:nvPr/>
        </p:nvSpPr>
        <p:spPr>
          <a:xfrm>
            <a:off x="364067" y="936486"/>
            <a:ext cx="11370733" cy="3477875"/>
          </a:xfrm>
          <a:prstGeom prst="rect">
            <a:avLst/>
          </a:prstGeom>
        </p:spPr>
        <p:txBody>
          <a:bodyPr wrap="square">
            <a:spAutoFit/>
          </a:bodyPr>
          <a:lstStyle/>
          <a:p>
            <a:pPr marL="285750" indent="-285750">
              <a:buFont typeface="Wingdings" panose="05000000000000000000" pitchFamily="2" charset="2"/>
              <a:buChar char="Ø"/>
            </a:pPr>
            <a:r>
              <a:rPr lang="en-US" sz="2000" dirty="0"/>
              <a:t>Factors that increase the risk of birth injuries include macrosomia (fetal weight greater than 4000 g), maternal obesity, breech presentation, operative vaginal delivery (</a:t>
            </a:r>
            <a:r>
              <a:rPr lang="en-US" sz="2000" dirty="0" err="1"/>
              <a:t>ie</a:t>
            </a:r>
            <a:r>
              <a:rPr lang="en-US" sz="2000" dirty="0"/>
              <a:t>, the use of forceps or vacuum during delivery), small maternal size, and the presence of maternal pelvic anomalies.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The most common form of traumatic birth injuries are soft-tissue injuries including bruising, petechiae, subcutaneous fat necrosis, and lacerations. Lacerations are the most common injury associated with cesarean delivery and are generally mild, requiring repair only with sterile strips. The other three conditions are generally self-limited and resolve without any intervention.</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The extracranial injuries of caput succedaneum (edema of the scalp) and cephalohematoma (subperiosteal collection of blood) usually resolve spontaneously without any intervention.</a:t>
            </a:r>
          </a:p>
        </p:txBody>
      </p:sp>
    </p:spTree>
    <p:extLst>
      <p:ext uri="{BB962C8B-B14F-4D97-AF65-F5344CB8AC3E}">
        <p14:creationId xmlns:p14="http://schemas.microsoft.com/office/powerpoint/2010/main" val="23651347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40200" y="237067"/>
            <a:ext cx="3261662" cy="923330"/>
          </a:xfrm>
          <a:prstGeom prst="rect">
            <a:avLst/>
          </a:prstGeom>
        </p:spPr>
        <p:txBody>
          <a:bodyPr wrap="none">
            <a:spAutoFit/>
          </a:bodyPr>
          <a:lstStyle/>
          <a:p>
            <a:r>
              <a:rPr lang="en-US" sz="1600" b="1" dirty="0">
                <a:solidFill>
                  <a:schemeClr val="bg2"/>
                </a:solidFill>
              </a:rPr>
              <a:t> </a:t>
            </a:r>
            <a:r>
              <a:rPr lang="en-US" sz="5400" b="1" dirty="0"/>
              <a:t>Summary</a:t>
            </a:r>
            <a:endParaRPr lang="en-US" sz="5400" dirty="0"/>
          </a:p>
        </p:txBody>
      </p:sp>
      <p:sp>
        <p:nvSpPr>
          <p:cNvPr id="3" name="Rectangle 2"/>
          <p:cNvSpPr/>
          <p:nvPr/>
        </p:nvSpPr>
        <p:spPr>
          <a:xfrm>
            <a:off x="355599" y="990601"/>
            <a:ext cx="11108267" cy="4893647"/>
          </a:xfrm>
          <a:prstGeom prst="rect">
            <a:avLst/>
          </a:prstGeom>
        </p:spPr>
        <p:txBody>
          <a:bodyPr wrap="square">
            <a:spAutoFit/>
          </a:bodyPr>
          <a:lstStyle/>
          <a:p>
            <a:pPr marL="285750" indent="-285750">
              <a:buFont typeface="Wingdings" panose="05000000000000000000" pitchFamily="2" charset="2"/>
              <a:buChar char="Ø"/>
            </a:pPr>
            <a:r>
              <a:rPr lang="en-US" sz="2400" dirty="0"/>
              <a:t>Neurologic injury includes injury to peripheral nerves including the brachial plexus and facial, </a:t>
            </a:r>
            <a:r>
              <a:rPr lang="en-US" sz="2400"/>
              <a:t>phrenic.</a:t>
            </a:r>
          </a:p>
          <a:p>
            <a:pPr marL="285750" indent="-285750">
              <a:buFont typeface="Wingdings" panose="05000000000000000000" pitchFamily="2" charset="2"/>
              <a:buChar char="Ø"/>
            </a:pPr>
            <a:endParaRPr lang="en-US" sz="2400" dirty="0"/>
          </a:p>
          <a:p>
            <a:pPr marL="285750" indent="-285750">
              <a:buFont typeface="Wingdings" panose="05000000000000000000" pitchFamily="2" charset="2"/>
              <a:buChar char="Ø"/>
            </a:pPr>
            <a:r>
              <a:rPr lang="en-US" sz="2400" dirty="0"/>
              <a:t>Facial injuries include nasal septal dislocation, which requires reduction by three days of life to avoid nasal septal deformity, and ocular injuries, which are usually mild and resolve without any intervention. </a:t>
            </a:r>
          </a:p>
          <a:p>
            <a:pPr marL="285750" indent="-285750">
              <a:buFont typeface="Wingdings" panose="05000000000000000000" pitchFamily="2" charset="2"/>
              <a:buChar char="Ø"/>
            </a:pPr>
            <a:endParaRPr lang="en-US" sz="2400" dirty="0"/>
          </a:p>
          <a:p>
            <a:pPr marL="285750" indent="-285750">
              <a:buFont typeface="Wingdings" panose="05000000000000000000" pitchFamily="2" charset="2"/>
              <a:buChar char="Ø"/>
            </a:pPr>
            <a:r>
              <a:rPr lang="en-US" sz="2400" dirty="0"/>
              <a:t>Intra-abdominal injuries due to birth trauma are rare and primarily due to rupture and subcapsular hemorrhage into the liver, spleen, and adrenal gland.</a:t>
            </a:r>
          </a:p>
          <a:p>
            <a:pPr marL="285750" indent="-285750">
              <a:buFont typeface="Wingdings" panose="05000000000000000000" pitchFamily="2" charset="2"/>
              <a:buChar char="Ø"/>
            </a:pPr>
            <a:endParaRPr lang="en-US" sz="2400" dirty="0"/>
          </a:p>
          <a:p>
            <a:pPr marL="285750" indent="-285750">
              <a:buFont typeface="Wingdings" panose="05000000000000000000" pitchFamily="2" charset="2"/>
              <a:buChar char="Ø"/>
            </a:pPr>
            <a:r>
              <a:rPr lang="en-US" sz="2400" dirty="0"/>
              <a:t>Fractures due to birth trauma include clavicular, humeral, femoral, and skull fractures. Since most clavicular and skull fractures resolve spontaneously, they are managed conservatively with observation alone.</a:t>
            </a:r>
          </a:p>
        </p:txBody>
      </p:sp>
    </p:spTree>
    <p:extLst>
      <p:ext uri="{BB962C8B-B14F-4D97-AF65-F5344CB8AC3E}">
        <p14:creationId xmlns:p14="http://schemas.microsoft.com/office/powerpoint/2010/main" val="8079111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23067" y="2300914"/>
            <a:ext cx="6828088" cy="1569660"/>
          </a:xfrm>
          <a:prstGeom prst="rect">
            <a:avLst/>
          </a:prstGeom>
        </p:spPr>
        <p:txBody>
          <a:bodyPr wrap="none">
            <a:spAutoFit/>
          </a:bodyPr>
          <a:lstStyle/>
          <a:p>
            <a:r>
              <a:rPr lang="en-US" sz="9600" b="1" dirty="0"/>
              <a:t>THANK YOU</a:t>
            </a:r>
            <a:endParaRPr lang="en-US" sz="9600" dirty="0"/>
          </a:p>
        </p:txBody>
      </p:sp>
    </p:spTree>
    <p:extLst>
      <p:ext uri="{BB962C8B-B14F-4D97-AF65-F5344CB8AC3E}">
        <p14:creationId xmlns:p14="http://schemas.microsoft.com/office/powerpoint/2010/main" val="3851977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267" y="76200"/>
            <a:ext cx="11379199" cy="6781800"/>
          </a:xfrm>
        </p:spPr>
        <p:txBody>
          <a:bodyPr>
            <a:normAutofit/>
          </a:bodyPr>
          <a:lstStyle/>
          <a:p>
            <a:r>
              <a:rPr lang="en-US" sz="5800" b="1" dirty="0"/>
              <a:t>DEFINITION:</a:t>
            </a:r>
          </a:p>
          <a:p>
            <a:pPr marL="0" indent="0">
              <a:buNone/>
            </a:pPr>
            <a:r>
              <a:rPr lang="en-US" dirty="0"/>
              <a:t>These are the injuries that occur during delivery.</a:t>
            </a:r>
          </a:p>
          <a:p>
            <a:pPr marL="0" indent="0">
              <a:buNone/>
            </a:pPr>
            <a:endParaRPr lang="en-US" dirty="0"/>
          </a:p>
          <a:p>
            <a:pPr marL="0" indent="0">
              <a:buNone/>
            </a:pPr>
            <a:r>
              <a:rPr lang="en-US" dirty="0"/>
              <a:t>It is defined as an impairment of the neonate's body function or structure due to an adverse event that occurred at birth like</a:t>
            </a:r>
            <a:r>
              <a:rPr lang="en-US" b="0" i="0" dirty="0">
                <a:solidFill>
                  <a:srgbClr val="2A2A2A"/>
                </a:solidFill>
                <a:effectLst/>
                <a:latin typeface="proxima_nova_rgregular"/>
              </a:rPr>
              <a:t> mechanical forces (</a:t>
            </a:r>
            <a:r>
              <a:rPr lang="en-US" b="0" i="0" dirty="0" err="1">
                <a:solidFill>
                  <a:srgbClr val="2A2A2A"/>
                </a:solidFill>
                <a:effectLst/>
                <a:latin typeface="proxima_nova_rgregular"/>
              </a:rPr>
              <a:t>ie</a:t>
            </a:r>
            <a:r>
              <a:rPr lang="en-US" b="0" i="0" dirty="0">
                <a:solidFill>
                  <a:srgbClr val="2A2A2A"/>
                </a:solidFill>
                <a:effectLst/>
                <a:latin typeface="proxima_nova_rgregular"/>
              </a:rPr>
              <a:t>, compression, traction) .</a:t>
            </a:r>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13842543"/>
      </p:ext>
    </p:extLst>
  </p:cSld>
  <p:clrMapOvr>
    <a:masterClrMapping/>
  </p:clrMapOvr>
  <mc:AlternateContent xmlns:mc="http://schemas.openxmlformats.org/markup-compatibility/2006" xmlns:p14="http://schemas.microsoft.com/office/powerpoint/2010/main">
    <mc:Choice Requires="p14">
      <p:transition spd="slow" p14:dur="2000" advTm="22899"/>
    </mc:Choice>
    <mc:Fallback xmlns="">
      <p:transition spd="slow" advTm="22899"/>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5355D46-E2DA-8449-9635-4817914D5892}"/>
              </a:ext>
            </a:extLst>
          </p:cNvPr>
          <p:cNvSpPr txBox="1"/>
          <p:nvPr/>
        </p:nvSpPr>
        <p:spPr>
          <a:xfrm>
            <a:off x="465665" y="734649"/>
            <a:ext cx="9914467" cy="3724096"/>
          </a:xfrm>
          <a:prstGeom prst="rect">
            <a:avLst/>
          </a:prstGeom>
          <a:noFill/>
        </p:spPr>
        <p:txBody>
          <a:bodyPr wrap="square">
            <a:spAutoFit/>
          </a:bodyPr>
          <a:lstStyle/>
          <a:p>
            <a:r>
              <a:rPr lang="en-US" sz="4400" b="1" dirty="0"/>
              <a:t>INCIDENCE:</a:t>
            </a:r>
          </a:p>
          <a:p>
            <a:pPr marL="0" indent="0">
              <a:buNone/>
            </a:pPr>
            <a:r>
              <a:rPr lang="en-US" dirty="0"/>
              <a:t> </a:t>
            </a:r>
          </a:p>
          <a:p>
            <a:pPr>
              <a:buFont typeface="Wingdings" panose="05000000000000000000" pitchFamily="2" charset="2"/>
              <a:buChar char="v"/>
            </a:pPr>
            <a:endParaRPr lang="en-US" dirty="0"/>
          </a:p>
          <a:p>
            <a:pPr marL="285750" indent="-285750" algn="l">
              <a:buFont typeface="Wingdings" panose="05000000000000000000" pitchFamily="2" charset="2"/>
              <a:buChar char="ü"/>
            </a:pPr>
            <a:r>
              <a:rPr lang="en-US" b="0" i="0" dirty="0">
                <a:solidFill>
                  <a:srgbClr val="2A2A2A"/>
                </a:solidFill>
                <a:effectLst/>
                <a:latin typeface="proxima_nova_rgregular"/>
              </a:rPr>
              <a:t>Significant birth injury accounts for fewer than 2% of neonatal deaths and stillbirths in the United States.</a:t>
            </a:r>
          </a:p>
          <a:p>
            <a:pPr marL="285750" indent="-285750" algn="l">
              <a:buFont typeface="Wingdings" panose="05000000000000000000" pitchFamily="2" charset="2"/>
              <a:buChar char="ü"/>
            </a:pPr>
            <a:endParaRPr lang="en-US" dirty="0">
              <a:solidFill>
                <a:srgbClr val="2A2A2A"/>
              </a:solidFill>
              <a:latin typeface="proxima_nova_rgregular"/>
            </a:endParaRPr>
          </a:p>
          <a:p>
            <a:pPr marL="285750" indent="-285750" algn="l">
              <a:buFont typeface="Wingdings" panose="05000000000000000000" pitchFamily="2" charset="2"/>
              <a:buChar char="ü"/>
            </a:pPr>
            <a:r>
              <a:rPr lang="en-US" b="0" i="0" dirty="0">
                <a:solidFill>
                  <a:srgbClr val="2A2A2A"/>
                </a:solidFill>
                <a:effectLst/>
                <a:latin typeface="proxima_nova_rgregular"/>
              </a:rPr>
              <a:t>It still occurs occasionally and unavoidably, with an average of 6-8 injuries per 1000 live births.</a:t>
            </a:r>
            <a:r>
              <a:rPr lang="en-US" b="0" i="0" baseline="30000" dirty="0">
                <a:solidFill>
                  <a:srgbClr val="2A2A2A"/>
                </a:solidFill>
                <a:effectLst/>
                <a:latin typeface="proxima_nova_rgregular"/>
              </a:rPr>
              <a:t>  </a:t>
            </a:r>
          </a:p>
          <a:p>
            <a:pPr marL="285750" indent="-285750" algn="l">
              <a:buFont typeface="Wingdings" panose="05000000000000000000" pitchFamily="2" charset="2"/>
              <a:buChar char="ü"/>
            </a:pPr>
            <a:endParaRPr lang="en-US" b="0" i="0" baseline="30000" dirty="0">
              <a:solidFill>
                <a:srgbClr val="2A2A2A"/>
              </a:solidFill>
              <a:effectLst/>
              <a:latin typeface="proxima_nova_rgregular"/>
            </a:endParaRPr>
          </a:p>
          <a:p>
            <a:pPr marL="285750" indent="-285750" algn="l">
              <a:buFont typeface="Wingdings" panose="05000000000000000000" pitchFamily="2" charset="2"/>
              <a:buChar char="ü"/>
            </a:pPr>
            <a:r>
              <a:rPr lang="en-US" b="0" i="0" dirty="0">
                <a:solidFill>
                  <a:srgbClr val="2A2A2A"/>
                </a:solidFill>
                <a:effectLst/>
                <a:latin typeface="proxima_nova_rgregular"/>
              </a:rPr>
              <a:t>Most birth traumas are self-limiting and have a favorable outcome. </a:t>
            </a:r>
          </a:p>
          <a:p>
            <a:pPr marL="285750" indent="-285750" algn="l">
              <a:buFont typeface="Wingdings" panose="05000000000000000000" pitchFamily="2" charset="2"/>
              <a:buChar char="ü"/>
            </a:pPr>
            <a:endParaRPr lang="en-US" b="0" i="0" dirty="0">
              <a:solidFill>
                <a:srgbClr val="2A2A2A"/>
              </a:solidFill>
              <a:effectLst/>
              <a:latin typeface="proxima_nova_rgregular"/>
            </a:endParaRPr>
          </a:p>
          <a:p>
            <a:pPr marL="285750" indent="-285750" algn="l">
              <a:buFont typeface="Wingdings" panose="05000000000000000000" pitchFamily="2" charset="2"/>
              <a:buChar char="ü"/>
            </a:pPr>
            <a:r>
              <a:rPr lang="en-US" b="0" i="0" dirty="0">
                <a:solidFill>
                  <a:srgbClr val="2A2A2A"/>
                </a:solidFill>
                <a:effectLst/>
                <a:latin typeface="proxima_nova_rgregular"/>
              </a:rPr>
              <a:t>Nearly one-half are potentially avoidable with recognition and anticipation of obstetric risk factors. </a:t>
            </a:r>
          </a:p>
          <a:p>
            <a:endParaRPr lang="en-US" dirty="0"/>
          </a:p>
        </p:txBody>
      </p:sp>
    </p:spTree>
    <p:extLst>
      <p:ext uri="{BB962C8B-B14F-4D97-AF65-F5344CB8AC3E}">
        <p14:creationId xmlns:p14="http://schemas.microsoft.com/office/powerpoint/2010/main" val="4081207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8667" y="0"/>
            <a:ext cx="10329333" cy="990600"/>
          </a:xfrm>
        </p:spPr>
        <p:txBody>
          <a:bodyPr>
            <a:normAutofit/>
          </a:bodyPr>
          <a:lstStyle/>
          <a:p>
            <a:r>
              <a:rPr lang="en-US" sz="6000" b="1" dirty="0"/>
              <a:t>RISK FACTORS</a:t>
            </a:r>
          </a:p>
        </p:txBody>
      </p:sp>
      <p:sp>
        <p:nvSpPr>
          <p:cNvPr id="3" name="Content Placeholder 2"/>
          <p:cNvSpPr>
            <a:spLocks noGrp="1"/>
          </p:cNvSpPr>
          <p:nvPr>
            <p:ph idx="1"/>
          </p:nvPr>
        </p:nvSpPr>
        <p:spPr>
          <a:xfrm>
            <a:off x="0" y="880533"/>
            <a:ext cx="12065001" cy="8026400"/>
          </a:xfrm>
        </p:spPr>
        <p:txBody>
          <a:bodyPr>
            <a:noAutofit/>
          </a:bodyPr>
          <a:lstStyle/>
          <a:p>
            <a:pPr>
              <a:buFont typeface="Wingdings" panose="05000000000000000000" pitchFamily="2" charset="2"/>
              <a:buChar char="§"/>
            </a:pPr>
            <a:r>
              <a:rPr lang="en-US" sz="2400" dirty="0"/>
              <a:t>Large babies:</a:t>
            </a:r>
          </a:p>
          <a:p>
            <a:pPr marL="0" indent="0" algn="l">
              <a:buNone/>
            </a:pPr>
            <a:r>
              <a:rPr lang="en-US" sz="1800" dirty="0"/>
              <a:t>In general, larger infants are more susceptible to birth trauma. Higher rates are reported for infants who weigh more than 4500g.</a:t>
            </a:r>
          </a:p>
          <a:p>
            <a:pPr>
              <a:buFont typeface="Wingdings" panose="05000000000000000000" pitchFamily="2" charset="2"/>
              <a:buChar char="§"/>
            </a:pPr>
            <a:r>
              <a:rPr lang="en-US" sz="2400" dirty="0"/>
              <a:t>Maternal obesity.</a:t>
            </a:r>
          </a:p>
          <a:p>
            <a:pPr>
              <a:buFont typeface="Wingdings" panose="05000000000000000000" pitchFamily="2" charset="2"/>
              <a:buChar char="§"/>
            </a:pPr>
            <a:r>
              <a:rPr lang="en-US" sz="2400" dirty="0"/>
              <a:t>Abnormal fetal presentation(fetal presentation other than a </a:t>
            </a:r>
            <a:r>
              <a:rPr lang="en-US" sz="2400" dirty="0" err="1"/>
              <a:t>vertix</a:t>
            </a:r>
            <a:r>
              <a:rPr lang="en-US" sz="2400" dirty="0"/>
              <a:t>  position) particularly breech presentation.</a:t>
            </a:r>
          </a:p>
          <a:p>
            <a:pPr algn="l"/>
            <a:r>
              <a:rPr lang="en-US" sz="2400" dirty="0"/>
              <a:t>Instrumental delivery.</a:t>
            </a:r>
            <a:r>
              <a:rPr lang="en-US" sz="1800" b="0" i="0" u="none" strike="noStrike" baseline="0" dirty="0">
                <a:latin typeface="BrandingSans-Roman"/>
              </a:rPr>
              <a:t> (Forceps </a:t>
            </a:r>
            <a:r>
              <a:rPr lang="da-DK" sz="1800" b="0" i="0" u="none" strike="noStrike" baseline="0" dirty="0">
                <a:latin typeface="BrandingSans-Roman"/>
              </a:rPr>
              <a:t>blades or at ventouse (vacuum) deliveries).</a:t>
            </a:r>
            <a:endParaRPr lang="en-US" sz="2400" dirty="0"/>
          </a:p>
          <a:p>
            <a:pPr marL="0" indent="0">
              <a:buNone/>
            </a:pPr>
            <a:r>
              <a:rPr lang="en-US" sz="2400" b="1" u="sng" dirty="0"/>
              <a:t>Other factors:</a:t>
            </a:r>
          </a:p>
          <a:p>
            <a:pPr>
              <a:buFont typeface="Wingdings" panose="05000000000000000000" pitchFamily="2" charset="2"/>
              <a:buChar char="§"/>
            </a:pPr>
            <a:r>
              <a:rPr lang="en-US" sz="2400" dirty="0"/>
              <a:t>Very small premature babies.</a:t>
            </a:r>
          </a:p>
          <a:p>
            <a:pPr>
              <a:buFont typeface="Wingdings" panose="05000000000000000000" pitchFamily="2" charset="2"/>
              <a:buChar char="§"/>
            </a:pPr>
            <a:r>
              <a:rPr lang="en-US" sz="2400" dirty="0"/>
              <a:t>Small maternal stature.</a:t>
            </a:r>
          </a:p>
          <a:p>
            <a:pPr>
              <a:buFont typeface="Wingdings" panose="05000000000000000000" pitchFamily="2" charset="2"/>
              <a:buChar char="§"/>
            </a:pPr>
            <a:r>
              <a:rPr lang="en-US" sz="2400" dirty="0"/>
              <a:t>Cephalopelvic disproportion.</a:t>
            </a:r>
            <a:r>
              <a:rPr lang="en-US" sz="1800" b="0" i="0" u="none" strike="noStrike" baseline="0" dirty="0">
                <a:latin typeface="BrandingSans-Roman"/>
              </a:rPr>
              <a:t> (too large head for the pelvic outlet)</a:t>
            </a:r>
            <a:endParaRPr lang="en-US" sz="2400" dirty="0"/>
          </a:p>
          <a:p>
            <a:pPr>
              <a:buFont typeface="Wingdings" panose="05000000000000000000" pitchFamily="2" charset="2"/>
              <a:buChar char="§"/>
            </a:pPr>
            <a:r>
              <a:rPr lang="en-US" sz="2400" dirty="0"/>
              <a:t>Prolonged labor.</a:t>
            </a:r>
          </a:p>
          <a:p>
            <a:pPr>
              <a:buFont typeface="Wingdings" panose="05000000000000000000" pitchFamily="2" charset="2"/>
              <a:buChar char="§"/>
            </a:pPr>
            <a:r>
              <a:rPr lang="en-US" sz="2400" dirty="0" err="1"/>
              <a:t>Primiparous</a:t>
            </a:r>
            <a:r>
              <a:rPr lang="en-US" sz="2400" dirty="0"/>
              <a:t>.</a:t>
            </a:r>
          </a:p>
          <a:p>
            <a:pPr>
              <a:buFont typeface="Wingdings" panose="05000000000000000000" pitchFamily="2" charset="2"/>
              <a:buChar char="§"/>
            </a:pPr>
            <a:r>
              <a:rPr lang="en-US" sz="2400" dirty="0"/>
              <a:t>Maternal pelvic anomalies.</a:t>
            </a:r>
          </a:p>
          <a:p>
            <a:endParaRPr lang="en-US" sz="800" dirty="0"/>
          </a:p>
        </p:txBody>
      </p:sp>
    </p:spTree>
    <p:extLst>
      <p:ext uri="{BB962C8B-B14F-4D97-AF65-F5344CB8AC3E}">
        <p14:creationId xmlns:p14="http://schemas.microsoft.com/office/powerpoint/2010/main" val="2552878846"/>
      </p:ext>
    </p:extLst>
  </p:cSld>
  <p:clrMapOvr>
    <a:masterClrMapping/>
  </p:clrMapOvr>
  <mc:AlternateContent xmlns:mc="http://schemas.openxmlformats.org/markup-compatibility/2006" xmlns:p14="http://schemas.microsoft.com/office/powerpoint/2010/main">
    <mc:Choice Requires="p14">
      <p:transition spd="slow" p14:dur="2000" advTm="6351"/>
    </mc:Choice>
    <mc:Fallback xmlns="">
      <p:transition spd="slow" advTm="6351"/>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69408"/>
          </a:xfrm>
        </p:spPr>
        <p:txBody>
          <a:bodyPr>
            <a:normAutofit fontScale="90000"/>
          </a:bodyPr>
          <a:lstStyle/>
          <a:p>
            <a:r>
              <a:rPr lang="en-US" sz="6600" b="1" dirty="0"/>
              <a:t>CLASSIFICATION</a:t>
            </a:r>
          </a:p>
        </p:txBody>
      </p:sp>
      <p:sp>
        <p:nvSpPr>
          <p:cNvPr id="3" name="Content Placeholder 2"/>
          <p:cNvSpPr>
            <a:spLocks noGrp="1"/>
          </p:cNvSpPr>
          <p:nvPr>
            <p:ph idx="1"/>
          </p:nvPr>
        </p:nvSpPr>
        <p:spPr>
          <a:xfrm>
            <a:off x="982133" y="1295400"/>
            <a:ext cx="9228667" cy="5334000"/>
          </a:xfrm>
        </p:spPr>
        <p:txBody>
          <a:bodyPr>
            <a:noAutofit/>
          </a:bodyPr>
          <a:lstStyle/>
          <a:p>
            <a:pPr marL="514350" indent="-514350">
              <a:buFont typeface="+mj-lt"/>
              <a:buAutoNum type="alphaUcPeriod"/>
            </a:pPr>
            <a:r>
              <a:rPr lang="en-US" sz="4000" b="1" dirty="0"/>
              <a:t>Soft tissue injuries.</a:t>
            </a:r>
          </a:p>
          <a:p>
            <a:pPr marL="514350" indent="-514350">
              <a:buFont typeface="+mj-lt"/>
              <a:buAutoNum type="alphaUcPeriod"/>
            </a:pPr>
            <a:r>
              <a:rPr lang="en-US" sz="4000" b="1" dirty="0"/>
              <a:t>Cranial injuries.</a:t>
            </a:r>
          </a:p>
          <a:p>
            <a:pPr marL="514350" indent="-514350">
              <a:buFont typeface="+mj-lt"/>
              <a:buAutoNum type="alphaUcPeriod"/>
            </a:pPr>
            <a:r>
              <a:rPr lang="en-US" sz="4000" b="1" dirty="0"/>
              <a:t>Nerve injuries.</a:t>
            </a:r>
          </a:p>
          <a:p>
            <a:pPr marL="514350" indent="-514350">
              <a:buFont typeface="+mj-lt"/>
              <a:buAutoNum type="alphaUcPeriod"/>
            </a:pPr>
            <a:r>
              <a:rPr lang="en-US" sz="4000" b="1" dirty="0"/>
              <a:t>Facial injuries.</a:t>
            </a:r>
          </a:p>
          <a:p>
            <a:pPr marL="514350" indent="-514350">
              <a:buFont typeface="+mj-lt"/>
              <a:buAutoNum type="alphaUcPeriod"/>
            </a:pPr>
            <a:r>
              <a:rPr lang="en-US" sz="4000" b="1" dirty="0"/>
              <a:t>Visceral injuries.</a:t>
            </a:r>
          </a:p>
          <a:p>
            <a:pPr marL="514350" indent="-514350">
              <a:buFont typeface="+mj-lt"/>
              <a:buAutoNum type="alphaUcPeriod"/>
            </a:pPr>
            <a:r>
              <a:rPr lang="en-US" sz="4000" b="1" dirty="0"/>
              <a:t>Fractures.</a:t>
            </a:r>
          </a:p>
          <a:p>
            <a:pPr marL="514350" indent="-514350">
              <a:buFont typeface="+mj-lt"/>
              <a:buAutoNum type="alphaUcPeriod"/>
            </a:pPr>
            <a:r>
              <a:rPr lang="en-US" sz="4000" b="1" dirty="0"/>
              <a:t>Dislocation.</a:t>
            </a:r>
            <a:endParaRPr lang="en-US" sz="3600" b="1" dirty="0"/>
          </a:p>
        </p:txBody>
      </p:sp>
    </p:spTree>
    <p:extLst>
      <p:ext uri="{BB962C8B-B14F-4D97-AF65-F5344CB8AC3E}">
        <p14:creationId xmlns:p14="http://schemas.microsoft.com/office/powerpoint/2010/main" val="3606643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6928"/>
            <a:ext cx="9067800" cy="907473"/>
          </a:xfrm>
        </p:spPr>
        <p:txBody>
          <a:bodyPr/>
          <a:lstStyle/>
          <a:p>
            <a:r>
              <a:rPr lang="en-US" b="1" dirty="0"/>
              <a:t>A.SOFT TISSUE INJURIES</a:t>
            </a:r>
          </a:p>
        </p:txBody>
      </p:sp>
      <p:sp>
        <p:nvSpPr>
          <p:cNvPr id="3" name="Content Placeholder 2"/>
          <p:cNvSpPr>
            <a:spLocks noGrp="1"/>
          </p:cNvSpPr>
          <p:nvPr>
            <p:ph idx="1"/>
          </p:nvPr>
        </p:nvSpPr>
        <p:spPr>
          <a:xfrm>
            <a:off x="194733" y="762000"/>
            <a:ext cx="11684000" cy="5486400"/>
          </a:xfrm>
        </p:spPr>
        <p:txBody>
          <a:bodyPr>
            <a:normAutofit fontScale="25000" lnSpcReduction="20000"/>
          </a:bodyPr>
          <a:lstStyle/>
          <a:p>
            <a:r>
              <a:rPr lang="en-US" dirty="0"/>
              <a:t> </a:t>
            </a:r>
            <a:r>
              <a:rPr lang="en-US" sz="7200" dirty="0"/>
              <a:t>The </a:t>
            </a:r>
            <a:r>
              <a:rPr lang="en-US" sz="9600" b="1" u="sng" dirty="0"/>
              <a:t>most common </a:t>
            </a:r>
            <a:r>
              <a:rPr lang="en-US" sz="7200" dirty="0"/>
              <a:t>form of traumatic birth injuries are soft-tissue injuries including bruising, petechiae, subcutaneous fat necrosis, and lacerations.</a:t>
            </a:r>
            <a:endParaRPr lang="en-US" sz="4400" dirty="0"/>
          </a:p>
          <a:p>
            <a:pPr marL="514350" indent="-514350">
              <a:buFont typeface="+mj-lt"/>
              <a:buAutoNum type="arabicPeriod"/>
            </a:pPr>
            <a:r>
              <a:rPr lang="en-US" sz="9600" b="1" dirty="0"/>
              <a:t>Bruising and petechiae</a:t>
            </a:r>
            <a:r>
              <a:rPr lang="en-US" sz="9600" dirty="0"/>
              <a:t> </a:t>
            </a:r>
          </a:p>
          <a:p>
            <a:pPr>
              <a:buFont typeface="Wingdings" panose="05000000000000000000" pitchFamily="2" charset="2"/>
              <a:buChar char="Ø"/>
            </a:pPr>
            <a:r>
              <a:rPr lang="en-US" sz="8000" dirty="0"/>
              <a:t>Usually self-limiting and are often seen on the presenting portion of the newborn's body.</a:t>
            </a:r>
          </a:p>
          <a:p>
            <a:pPr>
              <a:buFont typeface="Wingdings" panose="05000000000000000000" pitchFamily="2" charset="2"/>
              <a:buChar char="Ø"/>
            </a:pPr>
            <a:endParaRPr lang="en-US" sz="8000" dirty="0"/>
          </a:p>
          <a:p>
            <a:pPr>
              <a:buFont typeface="Wingdings" panose="05000000000000000000" pitchFamily="2" charset="2"/>
              <a:buChar char="Ø"/>
            </a:pPr>
            <a:r>
              <a:rPr lang="en-US" sz="8000" dirty="0"/>
              <a:t>Bruising and edema of the genitals are common findings in infants delivered from the breech position.</a:t>
            </a:r>
          </a:p>
          <a:p>
            <a:pPr>
              <a:buFont typeface="Wingdings" panose="05000000000000000000" pitchFamily="2" charset="2"/>
              <a:buChar char="Ø"/>
            </a:pPr>
            <a:endParaRPr lang="en-US" sz="8000" dirty="0"/>
          </a:p>
          <a:p>
            <a:pPr>
              <a:buFont typeface="Wingdings" panose="05000000000000000000" pitchFamily="2" charset="2"/>
              <a:buChar char="Ø"/>
            </a:pPr>
            <a:r>
              <a:rPr lang="en-US" sz="8000" dirty="0"/>
              <a:t>Petechiae of the head and face are often seen in infants delivered from the vertex position, especially with a face presentation. </a:t>
            </a:r>
          </a:p>
          <a:p>
            <a:pPr>
              <a:buFont typeface="Wingdings" panose="05000000000000000000" pitchFamily="2" charset="2"/>
              <a:buChar char="Ø"/>
            </a:pPr>
            <a:endParaRPr lang="en-US" sz="8000" dirty="0"/>
          </a:p>
          <a:p>
            <a:pPr>
              <a:buFont typeface="Wingdings" panose="05000000000000000000" pitchFamily="2" charset="2"/>
              <a:buChar char="Ø"/>
            </a:pPr>
            <a:r>
              <a:rPr lang="en-US" sz="8000" dirty="0"/>
              <a:t>Most often, petechiae are present at birth, do not progress, and are not associated with other bleeding. </a:t>
            </a:r>
          </a:p>
          <a:p>
            <a:pPr>
              <a:buFont typeface="Wingdings" panose="05000000000000000000" pitchFamily="2" charset="2"/>
              <a:buChar char="Ø"/>
            </a:pPr>
            <a:endParaRPr lang="en-US" sz="8000" dirty="0"/>
          </a:p>
          <a:p>
            <a:pPr>
              <a:buFont typeface="Wingdings" panose="05000000000000000000" pitchFamily="2" charset="2"/>
              <a:buChar char="Ø"/>
            </a:pPr>
            <a:r>
              <a:rPr lang="en-US" sz="8000" dirty="0"/>
              <a:t>Significant bruising has been recognized as a major risk factor for the development of severe hyperbilirubinemia.</a:t>
            </a:r>
          </a:p>
          <a:p>
            <a:pPr>
              <a:buFont typeface="Wingdings" panose="05000000000000000000" pitchFamily="2" charset="2"/>
              <a:buChar char="Ø"/>
            </a:pPr>
            <a:endParaRPr lang="en-US" sz="8000" dirty="0"/>
          </a:p>
          <a:p>
            <a:pPr>
              <a:buFont typeface="Wingdings" panose="05000000000000000000" pitchFamily="2" charset="2"/>
              <a:buChar char="Ø"/>
            </a:pPr>
            <a:r>
              <a:rPr lang="en-US" sz="8000" dirty="0"/>
              <a:t> Follow-up within two days of the newborn hospital discharge is recommended for infants with significant bruising to assess them for progressive jaundice</a:t>
            </a:r>
            <a:r>
              <a:rPr lang="en-US" sz="3200" dirty="0"/>
              <a:t>.</a:t>
            </a:r>
          </a:p>
        </p:txBody>
      </p:sp>
    </p:spTree>
    <p:extLst>
      <p:ext uri="{BB962C8B-B14F-4D97-AF65-F5344CB8AC3E}">
        <p14:creationId xmlns:p14="http://schemas.microsoft.com/office/powerpoint/2010/main" val="21730214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220</TotalTime>
  <Words>2380</Words>
  <Application>Microsoft Macintosh PowerPoint</Application>
  <PresentationFormat>Widescreen</PresentationFormat>
  <Paragraphs>277</Paragraphs>
  <Slides>43</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43</vt:i4>
      </vt:variant>
    </vt:vector>
  </HeadingPairs>
  <TitlesOfParts>
    <vt:vector size="53" baseType="lpstr">
      <vt:lpstr>Aptos</vt:lpstr>
      <vt:lpstr>Aptos Display</vt:lpstr>
      <vt:lpstr>Arial</vt:lpstr>
      <vt:lpstr>Avenir Next</vt:lpstr>
      <vt:lpstr>BrandingSans-Roman</vt:lpstr>
      <vt:lpstr>BrandingSansItalic-SemiBold</vt:lpstr>
      <vt:lpstr>proxima_nova_rgregular</vt:lpstr>
      <vt:lpstr>Times New Roman</vt:lpstr>
      <vt:lpstr>Wingdings</vt:lpstr>
      <vt:lpstr>Office Theme</vt:lpstr>
      <vt:lpstr>BIRTH INJURIES</vt:lpstr>
      <vt:lpstr>Learning objectives</vt:lpstr>
      <vt:lpstr>PowerPoint Presentation</vt:lpstr>
      <vt:lpstr>PowerPoint Presentation</vt:lpstr>
      <vt:lpstr>PowerPoint Presentation</vt:lpstr>
      <vt:lpstr>PowerPoint Presentation</vt:lpstr>
      <vt:lpstr>RISK FACTORS</vt:lpstr>
      <vt:lpstr>CLASSIFICATION</vt:lpstr>
      <vt:lpstr>A.SOFT TISSUE INJURIES</vt:lpstr>
      <vt:lpstr>      </vt:lpstr>
      <vt:lpstr>      Petechiae of newborn</vt:lpstr>
      <vt:lpstr>PowerPoint Presentation</vt:lpstr>
      <vt:lpstr>Subcutaneous fat necrosis</vt:lpstr>
      <vt:lpstr>B. Cranial injuries I. Extracranial injuries. II. Intracranial hemorrhage.</vt:lpstr>
      <vt:lpstr>I.Extracranial injuries 1- cephalhematoma</vt:lpstr>
      <vt:lpstr>PowerPoint Presentation</vt:lpstr>
      <vt:lpstr>PowerPoint Presentation</vt:lpstr>
      <vt:lpstr>PowerPoint Presentation</vt:lpstr>
      <vt:lpstr>PowerPoint Presentation</vt:lpstr>
      <vt:lpstr>PowerPoint Presentation</vt:lpstr>
      <vt:lpstr>2- Caput Succedaneum</vt:lpstr>
      <vt:lpstr>PowerPoint Presentation</vt:lpstr>
      <vt:lpstr>PowerPoint Presentation</vt:lpstr>
      <vt:lpstr>PowerPoint Presentation</vt:lpstr>
      <vt:lpstr>II. Intracranial hemorrhage</vt:lpstr>
      <vt:lpstr>II. INTRACRANIAL HEMORRHAGE</vt:lpstr>
      <vt:lpstr>PowerPoint Presentation</vt:lpstr>
      <vt:lpstr>PowerPoint Presentation</vt:lpstr>
      <vt:lpstr>C. Nerve injuries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hassan barakate</dc:creator>
  <cp:lastModifiedBy>Dralk F</cp:lastModifiedBy>
  <cp:revision>39</cp:revision>
  <dcterms:created xsi:type="dcterms:W3CDTF">2024-09-09T16:46:36Z</dcterms:created>
  <dcterms:modified xsi:type="dcterms:W3CDTF">2024-11-17T10:54:19Z</dcterms:modified>
</cp:coreProperties>
</file>