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9" r:id="rId4"/>
    <p:sldId id="262" r:id="rId5"/>
    <p:sldId id="263" r:id="rId6"/>
    <p:sldId id="264" r:id="rId7"/>
    <p:sldId id="265" r:id="rId8"/>
    <p:sldId id="266" r:id="rId9"/>
    <p:sldId id="258" r:id="rId10"/>
    <p:sldId id="260" r:id="rId11"/>
    <p:sldId id="267" r:id="rId12"/>
    <p:sldId id="261" r:id="rId13"/>
    <p:sldId id="268" r:id="rId14"/>
    <p:sldId id="269" r:id="rId15"/>
    <p:sldId id="270" r:id="rId16"/>
    <p:sldId id="271" r:id="rId17"/>
    <p:sldId id="272" r:id="rId18"/>
    <p:sldId id="283" r:id="rId19"/>
    <p:sldId id="284" r:id="rId20"/>
    <p:sldId id="285" r:id="rId21"/>
    <p:sldId id="286" r:id="rId22"/>
    <p:sldId id="287" r:id="rId23"/>
    <p:sldId id="273" r:id="rId24"/>
    <p:sldId id="274" r:id="rId25"/>
    <p:sldId id="275" r:id="rId26"/>
    <p:sldId id="276" r:id="rId27"/>
    <p:sldId id="277" r:id="rId28"/>
    <p:sldId id="278" r:id="rId29"/>
    <p:sldId id="279" r:id="rId30"/>
    <p:sldId id="281" r:id="rId31"/>
    <p:sldId id="282" r:id="rId32"/>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90" d="100"/>
          <a:sy n="90" d="100"/>
        </p:scale>
        <p:origin x="39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C906FF-38EA-49AB-B363-DD2E9482AA57}" type="datetimeFigureOut">
              <a:rPr lang="en-US" smtClean="0"/>
              <a:t>10/29/2024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84964B-2032-4F1F-8BC0-40B9C653CD0E}" type="slidenum">
              <a:rPr lang="en-US" smtClean="0"/>
              <a:t>‹#›</a:t>
            </a:fld>
            <a:endParaRPr lang="en-US"/>
          </a:p>
        </p:txBody>
      </p:sp>
    </p:spTree>
    <p:extLst>
      <p:ext uri="{BB962C8B-B14F-4D97-AF65-F5344CB8AC3E}">
        <p14:creationId xmlns:p14="http://schemas.microsoft.com/office/powerpoint/2010/main" val="2224169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First half of stream serves to flush out contaminating cells and microbes from urethra</a:t>
            </a:r>
            <a:r>
              <a:rPr lang="en-US" baseline="0" dirty="0"/>
              <a:t> and perineum.</a:t>
            </a:r>
          </a:p>
          <a:p>
            <a:r>
              <a:rPr lang="en-US" baseline="0" dirty="0"/>
              <a:t>Early morning sample is preferred for microscopic examination &amp; sediment because of highest concentrations of cells, not affected by exercise.</a:t>
            </a:r>
            <a:endParaRPr lang="en-US" dirty="0"/>
          </a:p>
        </p:txBody>
      </p:sp>
      <p:sp>
        <p:nvSpPr>
          <p:cNvPr id="4" name="عنصر نائب لرقم الشريحة 3"/>
          <p:cNvSpPr>
            <a:spLocks noGrp="1"/>
          </p:cNvSpPr>
          <p:nvPr>
            <p:ph type="sldNum" sz="quarter" idx="10"/>
          </p:nvPr>
        </p:nvSpPr>
        <p:spPr/>
        <p:txBody>
          <a:bodyPr/>
          <a:lstStyle/>
          <a:p>
            <a:fld id="{8D84964B-2032-4F1F-8BC0-40B9C653CD0E}" type="slidenum">
              <a:rPr lang="en-US" smtClean="0"/>
              <a:t>4</a:t>
            </a:fld>
            <a:endParaRPr lang="en-US"/>
          </a:p>
        </p:txBody>
      </p:sp>
    </p:spTree>
    <p:extLst>
      <p:ext uri="{BB962C8B-B14F-4D97-AF65-F5344CB8AC3E}">
        <p14:creationId xmlns:p14="http://schemas.microsoft.com/office/powerpoint/2010/main" val="116014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23232"/>
                </a:solidFill>
                <a:effectLst/>
                <a:latin typeface="Droid Serif"/>
              </a:rPr>
              <a:t>Precautions For Urine Analysis</a:t>
            </a:r>
          </a:p>
          <a:p>
            <a:pPr algn="l">
              <a:buFont typeface="+mj-lt"/>
              <a:buAutoNum type="arabicPeriod"/>
            </a:pPr>
            <a:r>
              <a:rPr lang="en-US" b="0" i="0" dirty="0">
                <a:solidFill>
                  <a:srgbClr val="323232"/>
                </a:solidFill>
                <a:effectLst/>
                <a:latin typeface="Droid Serif"/>
              </a:rPr>
              <a:t>Urine can be refrigerated for 6 to 8 hours.</a:t>
            </a:r>
          </a:p>
          <a:p>
            <a:pPr marL="742950" lvl="1" indent="-285750" algn="l">
              <a:buFont typeface="+mj-lt"/>
              <a:buAutoNum type="arabicPeriod"/>
            </a:pPr>
            <a:r>
              <a:rPr lang="en-US" b="0" i="0" dirty="0">
                <a:solidFill>
                  <a:srgbClr val="323232"/>
                </a:solidFill>
                <a:effectLst/>
                <a:latin typeface="Droid Serif"/>
              </a:rPr>
              <a:t>At low temperatures, there will be precipitation of amorphous urates or phosphates.</a:t>
            </a:r>
          </a:p>
          <a:p>
            <a:pPr algn="l">
              <a:buFont typeface="+mj-lt"/>
              <a:buAutoNum type="arabicPeriod"/>
            </a:pPr>
            <a:r>
              <a:rPr lang="en-US" b="0" i="0" dirty="0">
                <a:solidFill>
                  <a:srgbClr val="323232"/>
                </a:solidFill>
                <a:effectLst/>
                <a:latin typeface="Droid Serif"/>
              </a:rPr>
              <a:t>Bring the refrigerated urine to room temperature before testing.</a:t>
            </a:r>
          </a:p>
          <a:p>
            <a:pPr algn="l">
              <a:buFont typeface="+mj-lt"/>
              <a:buAutoNum type="arabicPeriod"/>
            </a:pPr>
            <a:r>
              <a:rPr lang="en-US" b="0" i="0" dirty="0">
                <a:solidFill>
                  <a:srgbClr val="323232"/>
                </a:solidFill>
                <a:effectLst/>
                <a:latin typeface="Droid Serif"/>
              </a:rPr>
              <a:t>Urine collected for more than 2 hours may be rejected.</a:t>
            </a:r>
          </a:p>
          <a:p>
            <a:pPr algn="l">
              <a:buFont typeface="+mj-lt"/>
              <a:buAutoNum type="arabicPeriod"/>
            </a:pPr>
            <a:r>
              <a:rPr lang="en-US" b="0" i="0" dirty="0">
                <a:solidFill>
                  <a:srgbClr val="323232"/>
                </a:solidFill>
                <a:effectLst/>
                <a:latin typeface="Droid Serif"/>
              </a:rPr>
              <a:t>The decomposition of urine begins in 30 minutes at room temperature and 4 hours in refrigeration.</a:t>
            </a:r>
          </a:p>
          <a:p>
            <a:pPr algn="l">
              <a:buFont typeface="+mj-lt"/>
              <a:buAutoNum type="arabicPeriod"/>
            </a:pPr>
            <a:r>
              <a:rPr lang="en-US" b="0" i="0" dirty="0">
                <a:solidFill>
                  <a:srgbClr val="323232"/>
                </a:solidFill>
                <a:effectLst/>
                <a:latin typeface="Droid Serif"/>
              </a:rPr>
              <a:t>For longer periods, boric acid can be used as a preservative.</a:t>
            </a:r>
          </a:p>
          <a:p>
            <a:endParaRPr lang="en-US" dirty="0"/>
          </a:p>
        </p:txBody>
      </p:sp>
      <p:sp>
        <p:nvSpPr>
          <p:cNvPr id="4" name="Slide Number Placeholder 3"/>
          <p:cNvSpPr>
            <a:spLocks noGrp="1"/>
          </p:cNvSpPr>
          <p:nvPr>
            <p:ph type="sldNum" sz="quarter" idx="5"/>
          </p:nvPr>
        </p:nvSpPr>
        <p:spPr/>
        <p:txBody>
          <a:bodyPr/>
          <a:lstStyle/>
          <a:p>
            <a:fld id="{8D84964B-2032-4F1F-8BC0-40B9C653CD0E}" type="slidenum">
              <a:rPr lang="en-US" smtClean="0"/>
              <a:t>8</a:t>
            </a:fld>
            <a:endParaRPr lang="en-US"/>
          </a:p>
        </p:txBody>
      </p:sp>
    </p:spTree>
    <p:extLst>
      <p:ext uri="{BB962C8B-B14F-4D97-AF65-F5344CB8AC3E}">
        <p14:creationId xmlns:p14="http://schemas.microsoft.com/office/powerpoint/2010/main" val="969821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Bilirubin ,glucose ,ketones, proteins, blood, nitrites ,leukocyte esterase  are abnormal constituents of the urine</a:t>
            </a:r>
          </a:p>
        </p:txBody>
      </p:sp>
      <p:sp>
        <p:nvSpPr>
          <p:cNvPr id="4" name="Slide Number Placeholder 3"/>
          <p:cNvSpPr>
            <a:spLocks noGrp="1"/>
          </p:cNvSpPr>
          <p:nvPr>
            <p:ph type="sldNum" sz="quarter" idx="5"/>
          </p:nvPr>
        </p:nvSpPr>
        <p:spPr/>
        <p:txBody>
          <a:bodyPr/>
          <a:lstStyle/>
          <a:p>
            <a:fld id="{8D84964B-2032-4F1F-8BC0-40B9C653CD0E}" type="slidenum">
              <a:rPr lang="en-US" smtClean="0"/>
              <a:t>17</a:t>
            </a:fld>
            <a:endParaRPr lang="en-US"/>
          </a:p>
        </p:txBody>
      </p:sp>
    </p:spTree>
    <p:extLst>
      <p:ext uri="{BB962C8B-B14F-4D97-AF65-F5344CB8AC3E}">
        <p14:creationId xmlns:p14="http://schemas.microsoft.com/office/powerpoint/2010/main" val="1757466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endParaRPr lang="en-US"/>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A49DA135-4030-4515-BE4F-43078FC68216}" type="datetimeFigureOut">
              <a:rPr lang="en-US" smtClean="0"/>
              <a:t>10/29/2024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AD6657CF-C593-423E-9B3A-7F11AD22166A}" type="slidenum">
              <a:rPr lang="en-US" smtClean="0"/>
              <a:t>‹#›</a:t>
            </a:fld>
            <a:endParaRPr lang="en-US"/>
          </a:p>
        </p:txBody>
      </p:sp>
    </p:spTree>
    <p:extLst>
      <p:ext uri="{BB962C8B-B14F-4D97-AF65-F5344CB8AC3E}">
        <p14:creationId xmlns:p14="http://schemas.microsoft.com/office/powerpoint/2010/main" val="99457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A49DA135-4030-4515-BE4F-43078FC68216}" type="datetimeFigureOut">
              <a:rPr lang="en-US" smtClean="0"/>
              <a:t>10/29/2024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AD6657CF-C593-423E-9B3A-7F11AD22166A}" type="slidenum">
              <a:rPr lang="en-US" smtClean="0"/>
              <a:t>‹#›</a:t>
            </a:fld>
            <a:endParaRPr lang="en-US"/>
          </a:p>
        </p:txBody>
      </p:sp>
    </p:spTree>
    <p:extLst>
      <p:ext uri="{BB962C8B-B14F-4D97-AF65-F5344CB8AC3E}">
        <p14:creationId xmlns:p14="http://schemas.microsoft.com/office/powerpoint/2010/main" val="524508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A49DA135-4030-4515-BE4F-43078FC68216}" type="datetimeFigureOut">
              <a:rPr lang="en-US" smtClean="0"/>
              <a:t>10/29/2024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AD6657CF-C593-423E-9B3A-7F11AD22166A}" type="slidenum">
              <a:rPr lang="en-US" smtClean="0"/>
              <a:t>‹#›</a:t>
            </a:fld>
            <a:endParaRPr lang="en-US"/>
          </a:p>
        </p:txBody>
      </p:sp>
    </p:spTree>
    <p:extLst>
      <p:ext uri="{BB962C8B-B14F-4D97-AF65-F5344CB8AC3E}">
        <p14:creationId xmlns:p14="http://schemas.microsoft.com/office/powerpoint/2010/main" val="2980617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A49DA135-4030-4515-BE4F-43078FC68216}" type="datetimeFigureOut">
              <a:rPr lang="en-US" smtClean="0"/>
              <a:t>10/29/2024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AD6657CF-C593-423E-9B3A-7F11AD22166A}" type="slidenum">
              <a:rPr lang="en-US" smtClean="0"/>
              <a:t>‹#›</a:t>
            </a:fld>
            <a:endParaRPr lang="en-US"/>
          </a:p>
        </p:txBody>
      </p:sp>
    </p:spTree>
    <p:extLst>
      <p:ext uri="{BB962C8B-B14F-4D97-AF65-F5344CB8AC3E}">
        <p14:creationId xmlns:p14="http://schemas.microsoft.com/office/powerpoint/2010/main" val="851979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A49DA135-4030-4515-BE4F-43078FC68216}" type="datetimeFigureOut">
              <a:rPr lang="en-US" smtClean="0"/>
              <a:t>10/29/2024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AD6657CF-C593-423E-9B3A-7F11AD22166A}" type="slidenum">
              <a:rPr lang="en-US" smtClean="0"/>
              <a:t>‹#›</a:t>
            </a:fld>
            <a:endParaRPr lang="en-US"/>
          </a:p>
        </p:txBody>
      </p:sp>
    </p:spTree>
    <p:extLst>
      <p:ext uri="{BB962C8B-B14F-4D97-AF65-F5344CB8AC3E}">
        <p14:creationId xmlns:p14="http://schemas.microsoft.com/office/powerpoint/2010/main" val="3008337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838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6172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A49DA135-4030-4515-BE4F-43078FC68216}" type="datetimeFigureOut">
              <a:rPr lang="en-US" smtClean="0"/>
              <a:t>10/29/2024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AD6657CF-C593-423E-9B3A-7F11AD22166A}" type="slidenum">
              <a:rPr lang="en-US" smtClean="0"/>
              <a:t>‹#›</a:t>
            </a:fld>
            <a:endParaRPr lang="en-US"/>
          </a:p>
        </p:txBody>
      </p:sp>
    </p:spTree>
    <p:extLst>
      <p:ext uri="{BB962C8B-B14F-4D97-AF65-F5344CB8AC3E}">
        <p14:creationId xmlns:p14="http://schemas.microsoft.com/office/powerpoint/2010/main" val="2781289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A49DA135-4030-4515-BE4F-43078FC68216}" type="datetimeFigureOut">
              <a:rPr lang="en-US" smtClean="0"/>
              <a:t>10/29/2024</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AD6657CF-C593-423E-9B3A-7F11AD22166A}" type="slidenum">
              <a:rPr lang="en-US" smtClean="0"/>
              <a:t>‹#›</a:t>
            </a:fld>
            <a:endParaRPr lang="en-US"/>
          </a:p>
        </p:txBody>
      </p:sp>
    </p:spTree>
    <p:extLst>
      <p:ext uri="{BB962C8B-B14F-4D97-AF65-F5344CB8AC3E}">
        <p14:creationId xmlns:p14="http://schemas.microsoft.com/office/powerpoint/2010/main" val="1463219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A49DA135-4030-4515-BE4F-43078FC68216}" type="datetimeFigureOut">
              <a:rPr lang="en-US" smtClean="0"/>
              <a:t>10/29/2024</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AD6657CF-C593-423E-9B3A-7F11AD22166A}" type="slidenum">
              <a:rPr lang="en-US" smtClean="0"/>
              <a:t>‹#›</a:t>
            </a:fld>
            <a:endParaRPr lang="en-US"/>
          </a:p>
        </p:txBody>
      </p:sp>
    </p:spTree>
    <p:extLst>
      <p:ext uri="{BB962C8B-B14F-4D97-AF65-F5344CB8AC3E}">
        <p14:creationId xmlns:p14="http://schemas.microsoft.com/office/powerpoint/2010/main" val="2779985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49DA135-4030-4515-BE4F-43078FC68216}" type="datetimeFigureOut">
              <a:rPr lang="en-US" smtClean="0"/>
              <a:t>10/29/2024</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AD6657CF-C593-423E-9B3A-7F11AD22166A}" type="slidenum">
              <a:rPr lang="en-US" smtClean="0"/>
              <a:t>‹#›</a:t>
            </a:fld>
            <a:endParaRPr lang="en-US"/>
          </a:p>
        </p:txBody>
      </p:sp>
    </p:spTree>
    <p:extLst>
      <p:ext uri="{BB962C8B-B14F-4D97-AF65-F5344CB8AC3E}">
        <p14:creationId xmlns:p14="http://schemas.microsoft.com/office/powerpoint/2010/main" val="3075332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A49DA135-4030-4515-BE4F-43078FC68216}" type="datetimeFigureOut">
              <a:rPr lang="en-US" smtClean="0"/>
              <a:t>10/29/2024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AD6657CF-C593-423E-9B3A-7F11AD22166A}" type="slidenum">
              <a:rPr lang="en-US" smtClean="0"/>
              <a:t>‹#›</a:t>
            </a:fld>
            <a:endParaRPr lang="en-US"/>
          </a:p>
        </p:txBody>
      </p:sp>
    </p:spTree>
    <p:extLst>
      <p:ext uri="{BB962C8B-B14F-4D97-AF65-F5344CB8AC3E}">
        <p14:creationId xmlns:p14="http://schemas.microsoft.com/office/powerpoint/2010/main" val="176089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A49DA135-4030-4515-BE4F-43078FC68216}" type="datetimeFigureOut">
              <a:rPr lang="en-US" smtClean="0"/>
              <a:t>10/29/2024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AD6657CF-C593-423E-9B3A-7F11AD22166A}" type="slidenum">
              <a:rPr lang="en-US" smtClean="0"/>
              <a:t>‹#›</a:t>
            </a:fld>
            <a:endParaRPr lang="en-US"/>
          </a:p>
        </p:txBody>
      </p:sp>
    </p:spTree>
    <p:extLst>
      <p:ext uri="{BB962C8B-B14F-4D97-AF65-F5344CB8AC3E}">
        <p14:creationId xmlns:p14="http://schemas.microsoft.com/office/powerpoint/2010/main" val="1084742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49DA135-4030-4515-BE4F-43078FC68216}" type="datetimeFigureOut">
              <a:rPr lang="en-US" smtClean="0"/>
              <a:t>10/29/2024</a:t>
            </a:fld>
            <a:endParaRPr lang="en-US"/>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D6657CF-C593-423E-9B3A-7F11AD22166A}" type="slidenum">
              <a:rPr lang="en-US" smtClean="0"/>
              <a:t>‹#›</a:t>
            </a:fld>
            <a:endParaRPr lang="en-US"/>
          </a:p>
        </p:txBody>
      </p:sp>
    </p:spTree>
    <p:extLst>
      <p:ext uri="{BB962C8B-B14F-4D97-AF65-F5344CB8AC3E}">
        <p14:creationId xmlns:p14="http://schemas.microsoft.com/office/powerpoint/2010/main" val="1035902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fontScale="90000"/>
          </a:bodyPr>
          <a:lstStyle/>
          <a:p>
            <a:r>
              <a:rPr lang="en-US" sz="4000" b="1" dirty="0">
                <a:effectLst>
                  <a:outerShdw blurRad="38100" dist="38100" dir="2700000" algn="tl">
                    <a:srgbClr val="000000">
                      <a:alpha val="43137"/>
                    </a:srgbClr>
                  </a:outerShdw>
                </a:effectLst>
              </a:rPr>
              <a:t>Demonstration of proper urine sample collection, using and interpretation of urine dipstick</a:t>
            </a:r>
            <a:br>
              <a:rPr lang="en-US" dirty="0"/>
            </a:br>
            <a:endParaRPr lang="en-US" dirty="0"/>
          </a:p>
        </p:txBody>
      </p:sp>
      <p:sp>
        <p:nvSpPr>
          <p:cNvPr id="3" name="عنوان فرعي 2"/>
          <p:cNvSpPr>
            <a:spLocks noGrp="1"/>
          </p:cNvSpPr>
          <p:nvPr>
            <p:ph type="subTitle" idx="1"/>
          </p:nvPr>
        </p:nvSpPr>
        <p:spPr/>
        <p:txBody>
          <a:bodyPr>
            <a:normAutofit fontScale="70000" lnSpcReduction="20000"/>
          </a:bodyPr>
          <a:lstStyle/>
          <a:p>
            <a:endParaRPr lang="en-US" dirty="0"/>
          </a:p>
          <a:p>
            <a:r>
              <a:rPr lang="en-US" b="1" dirty="0"/>
              <a:t>Prepared by :</a:t>
            </a:r>
          </a:p>
          <a:p>
            <a:r>
              <a:rPr lang="en-US" b="1" dirty="0"/>
              <a:t>Dr. Salma </a:t>
            </a:r>
            <a:r>
              <a:rPr lang="en-US" b="1" dirty="0" err="1"/>
              <a:t>Elgazzar</a:t>
            </a:r>
            <a:endParaRPr lang="en-US" b="1" dirty="0"/>
          </a:p>
          <a:p>
            <a:r>
              <a:rPr lang="en-US" sz="2400" dirty="0"/>
              <a:t>MRCPI-pediatrics</a:t>
            </a:r>
            <a:br>
              <a:rPr lang="en-US" sz="2400" dirty="0"/>
            </a:br>
            <a:r>
              <a:rPr lang="en-US" sz="2400" dirty="0"/>
              <a:t>Master’s degree in Pediatrics Alexandria University</a:t>
            </a:r>
            <a:br>
              <a:rPr lang="en-US" sz="2400" b="1" dirty="0"/>
            </a:br>
            <a:endParaRPr lang="en-US" dirty="0"/>
          </a:p>
        </p:txBody>
      </p:sp>
    </p:spTree>
    <p:extLst>
      <p:ext uri="{BB962C8B-B14F-4D97-AF65-F5344CB8AC3E}">
        <p14:creationId xmlns:p14="http://schemas.microsoft.com/office/powerpoint/2010/main" val="54750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صورة 1" descr="A box with a package of strips&#10;&#10;Description automatically generated"/>
          <p:cNvPicPr>
            <a:picLocks noChangeAspect="1"/>
          </p:cNvPicPr>
          <p:nvPr/>
        </p:nvPicPr>
        <p:blipFill>
          <a:blip r:embed="rId2"/>
          <a:stretch>
            <a:fillRect/>
          </a:stretch>
        </p:blipFill>
        <p:spPr>
          <a:xfrm>
            <a:off x="1717999" y="321734"/>
            <a:ext cx="2905170" cy="2905170"/>
          </a:xfrm>
          <a:prstGeom prst="rect">
            <a:avLst/>
          </a:prstGeom>
        </p:spPr>
      </p:pic>
      <p:pic>
        <p:nvPicPr>
          <p:cNvPr id="2050" name="Picture 2" descr="Urine Testing Strips-ALLTEST 10 Parameter Urine Test Strips | Valuemed">
            <a:extLst>
              <a:ext uri="{FF2B5EF4-FFF2-40B4-BE49-F238E27FC236}">
                <a16:creationId xmlns:a16="http://schemas.microsoft.com/office/drawing/2014/main" id="{A07D962C-01A8-4592-0FFA-17F90C396EF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90303" y="3631096"/>
            <a:ext cx="2760560" cy="2760560"/>
          </a:xfrm>
          <a:prstGeom prst="rect">
            <a:avLst/>
          </a:prstGeom>
          <a:noFill/>
          <a:extLst>
            <a:ext uri="{909E8E84-426E-40DD-AFC4-6F175D3DCCD1}">
              <a14:hiddenFill xmlns:a14="http://schemas.microsoft.com/office/drawing/2010/main">
                <a:solidFill>
                  <a:srgbClr val="FFFFFF"/>
                </a:solidFill>
              </a14:hiddenFill>
            </a:ext>
          </a:extLst>
        </p:spPr>
      </p:pic>
      <p:sp>
        <p:nvSpPr>
          <p:cNvPr id="2069" name="Rectangle 2054">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0" name="Rectangle 2056">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ZO® UTI Test Strips"/>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08034" y="643313"/>
            <a:ext cx="5426764" cy="5426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405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icroscopic Examination of Urine - MedicoInfo">
            <a:extLst>
              <a:ext uri="{FF2B5EF4-FFF2-40B4-BE49-F238E27FC236}">
                <a16:creationId xmlns:a16="http://schemas.microsoft.com/office/drawing/2014/main" id="{6B666CD8-1F97-18D6-F70F-C2046C58AF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560" y="346841"/>
            <a:ext cx="10594426" cy="536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088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ummary Urine Normal Values, Their Significance - Labpedia.net">
            <a:extLst>
              <a:ext uri="{FF2B5EF4-FFF2-40B4-BE49-F238E27FC236}">
                <a16:creationId xmlns:a16="http://schemas.microsoft.com/office/drawing/2014/main" id="{94E077F3-3D22-CDAC-66B4-C6E1ECCB5673}"/>
              </a:ext>
            </a:extLst>
          </p:cNvPr>
          <p:cNvPicPr>
            <a:picLocks noChangeAspect="1" noChangeArrowheads="1"/>
          </p:cNvPicPr>
          <p:nvPr/>
        </p:nvPicPr>
        <p:blipFill>
          <a:blip r:embed="rId2">
            <a:clrChange>
              <a:clrFrom>
                <a:srgbClr val="CCCCCC"/>
              </a:clrFrom>
              <a:clrTo>
                <a:srgbClr val="CCCCCC">
                  <a:alpha val="0"/>
                </a:srgbClr>
              </a:clrTo>
            </a:clrChange>
            <a:duotone>
              <a:prstClr val="black"/>
              <a:schemeClr val="accent5">
                <a:lumMod val="20000"/>
                <a:lumOff val="80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615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C8FE2F8-A4E5-9A93-80B1-9EA5CFFA87B7}"/>
              </a:ext>
            </a:extLst>
          </p:cNvPr>
          <p:cNvSpPr>
            <a:spLocks noGrp="1"/>
          </p:cNvSpPr>
          <p:nvPr>
            <p:ph type="title"/>
          </p:nvPr>
        </p:nvSpPr>
        <p:spPr>
          <a:xfrm>
            <a:off x="660041" y="2767106"/>
            <a:ext cx="2880828" cy="3071906"/>
          </a:xfrm>
        </p:spPr>
        <p:txBody>
          <a:bodyPr vert="horz" lIns="91440" tIns="45720" rIns="91440" bIns="45720" rtlCol="0" anchor="t">
            <a:normAutofit/>
          </a:bodyPr>
          <a:lstStyle/>
          <a:p>
            <a:pPr marL="0" marR="0" lvl="0" indent="0" algn="l" rtl="0" fontAlgn="base">
              <a:spcAft>
                <a:spcPct val="0"/>
              </a:spcAft>
              <a:buClrTx/>
              <a:buSzTx/>
              <a:tabLst/>
            </a:pPr>
            <a:r>
              <a:rPr kumimoji="0" lang="en-US" altLang="en-US" sz="3700" b="1" i="0" u="none" strike="noStrike" kern="1200" cap="none" normalizeH="0" baseline="0">
                <a:ln>
                  <a:noFill/>
                </a:ln>
                <a:solidFill>
                  <a:srgbClr val="FFFFFF"/>
                </a:solidFill>
                <a:effectLst/>
                <a:latin typeface="+mj-lt"/>
                <a:ea typeface="+mj-ea"/>
                <a:cs typeface="+mj-cs"/>
              </a:rPr>
              <a:t>Urine Normal Values Summary</a:t>
            </a:r>
          </a:p>
          <a:p>
            <a:pPr marL="0" marR="0" lvl="0" indent="0" algn="l" rtl="0" fontAlgn="base">
              <a:spcAft>
                <a:spcPct val="0"/>
              </a:spcAft>
              <a:buClrTx/>
              <a:buSzTx/>
              <a:tabLst/>
            </a:pPr>
            <a:r>
              <a:rPr kumimoji="0" lang="en-US" altLang="en-US" sz="3700" b="1" i="0" u="none" strike="noStrike" kern="1200" cap="none" normalizeH="0" baseline="0">
                <a:ln>
                  <a:noFill/>
                </a:ln>
                <a:solidFill>
                  <a:srgbClr val="FFFFFF"/>
                </a:solidFill>
                <a:effectLst/>
                <a:latin typeface="+mj-lt"/>
                <a:ea typeface="+mj-ea"/>
                <a:cs typeface="+mj-cs"/>
              </a:rPr>
              <a:t>Urine normal values are:</a:t>
            </a:r>
          </a:p>
          <a:p>
            <a:pPr marL="0" marR="0" lvl="0" indent="0" algn="l" rtl="0" fontAlgn="base">
              <a:spcAft>
                <a:spcPct val="0"/>
              </a:spcAft>
              <a:buClrTx/>
              <a:buSzTx/>
              <a:tabLst/>
            </a:pPr>
            <a:endParaRPr kumimoji="0" lang="en-US" altLang="en-US" sz="3700" b="0" i="0" u="none" strike="noStrike" kern="1200" cap="none" normalizeH="0" baseline="0">
              <a:ln>
                <a:noFill/>
              </a:ln>
              <a:solidFill>
                <a:srgbClr val="FFFFFF"/>
              </a:solidFill>
              <a:effectLst/>
              <a:latin typeface="+mj-lt"/>
              <a:ea typeface="+mj-ea"/>
              <a:cs typeface="+mj-cs"/>
            </a:endParaRPr>
          </a:p>
        </p:txBody>
      </p:sp>
      <p:graphicFrame>
        <p:nvGraphicFramePr>
          <p:cNvPr id="3" name="Table 2">
            <a:extLst>
              <a:ext uri="{FF2B5EF4-FFF2-40B4-BE49-F238E27FC236}">
                <a16:creationId xmlns:a16="http://schemas.microsoft.com/office/drawing/2014/main" id="{003E6C7C-2D65-8809-B674-82D9D79BA968}"/>
              </a:ext>
            </a:extLst>
          </p:cNvPr>
          <p:cNvGraphicFramePr>
            <a:graphicFrameLocks noGrp="1"/>
          </p:cNvGraphicFramePr>
          <p:nvPr>
            <p:extLst>
              <p:ext uri="{D42A27DB-BD31-4B8C-83A1-F6EECF244321}">
                <p14:modId xmlns:p14="http://schemas.microsoft.com/office/powerpoint/2010/main" val="3369530772"/>
              </p:ext>
            </p:extLst>
          </p:nvPr>
        </p:nvGraphicFramePr>
        <p:xfrm>
          <a:off x="4038604" y="181646"/>
          <a:ext cx="8153395" cy="5811420"/>
        </p:xfrm>
        <a:graphic>
          <a:graphicData uri="http://schemas.openxmlformats.org/drawingml/2006/table">
            <a:tbl>
              <a:tblPr firstRow="1" bandRow="1"/>
              <a:tblGrid>
                <a:gridCol w="1558958">
                  <a:extLst>
                    <a:ext uri="{9D8B030D-6E8A-4147-A177-3AD203B41FA5}">
                      <a16:colId xmlns:a16="http://schemas.microsoft.com/office/drawing/2014/main" val="1306785340"/>
                    </a:ext>
                  </a:extLst>
                </a:gridCol>
                <a:gridCol w="2069584">
                  <a:extLst>
                    <a:ext uri="{9D8B030D-6E8A-4147-A177-3AD203B41FA5}">
                      <a16:colId xmlns:a16="http://schemas.microsoft.com/office/drawing/2014/main" val="3401197521"/>
                    </a:ext>
                  </a:extLst>
                </a:gridCol>
                <a:gridCol w="1493772">
                  <a:extLst>
                    <a:ext uri="{9D8B030D-6E8A-4147-A177-3AD203B41FA5}">
                      <a16:colId xmlns:a16="http://schemas.microsoft.com/office/drawing/2014/main" val="280875791"/>
                    </a:ext>
                  </a:extLst>
                </a:gridCol>
                <a:gridCol w="3031081">
                  <a:extLst>
                    <a:ext uri="{9D8B030D-6E8A-4147-A177-3AD203B41FA5}">
                      <a16:colId xmlns:a16="http://schemas.microsoft.com/office/drawing/2014/main" val="1602361654"/>
                    </a:ext>
                  </a:extLst>
                </a:gridCol>
              </a:tblGrid>
              <a:tr h="545698">
                <a:tc>
                  <a:txBody>
                    <a:bodyPr/>
                    <a:lstStyle/>
                    <a:p>
                      <a:pPr algn="l" rtl="0" fontAlgn="t"/>
                      <a:r>
                        <a:rPr lang="en-US" sz="2000" b="1" dirty="0">
                          <a:effectLst/>
                        </a:rPr>
                        <a:t>Urine substances to be checked</a:t>
                      </a:r>
                      <a:endParaRPr lang="en-US" sz="2000" dirty="0">
                        <a:effectLst/>
                      </a:endParaRPr>
                    </a:p>
                  </a:txBody>
                  <a:tcPr marL="27085" marR="27085" marT="27085" marB="27085">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solidFill>
                      <a:srgbClr val="F9F9F9"/>
                    </a:solidFill>
                  </a:tcPr>
                </a:tc>
                <a:tc>
                  <a:txBody>
                    <a:bodyPr/>
                    <a:lstStyle/>
                    <a:p>
                      <a:pPr algn="l" rtl="0" fontAlgn="t"/>
                      <a:r>
                        <a:rPr lang="en-US" sz="2000" b="1" dirty="0">
                          <a:effectLst/>
                        </a:rPr>
                        <a:t>Normal values</a:t>
                      </a:r>
                      <a:endParaRPr lang="en-US" sz="2000" dirty="0">
                        <a:effectLst/>
                      </a:endParaRPr>
                    </a:p>
                  </a:txBody>
                  <a:tcPr marL="27085" marR="27085" marT="27085" marB="27085">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solidFill>
                      <a:srgbClr val="F9F9F9"/>
                    </a:solidFill>
                  </a:tcPr>
                </a:tc>
                <a:tc>
                  <a:txBody>
                    <a:bodyPr/>
                    <a:lstStyle/>
                    <a:p>
                      <a:pPr algn="l" rtl="0" fontAlgn="t"/>
                      <a:r>
                        <a:rPr lang="en-US" sz="2000" b="1" dirty="0">
                          <a:effectLst/>
                        </a:rPr>
                        <a:t>Collection timings</a:t>
                      </a:r>
                      <a:endParaRPr lang="en-US" sz="2000" dirty="0">
                        <a:effectLst/>
                      </a:endParaRPr>
                    </a:p>
                  </a:txBody>
                  <a:tcPr marL="27085" marR="27085" marT="27085" marB="27085">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solidFill>
                      <a:srgbClr val="F9F9F9"/>
                    </a:solidFill>
                  </a:tcPr>
                </a:tc>
                <a:tc>
                  <a:txBody>
                    <a:bodyPr/>
                    <a:lstStyle/>
                    <a:p>
                      <a:pPr algn="l" rtl="0" fontAlgn="t"/>
                      <a:r>
                        <a:rPr lang="en-US" sz="2000" b="1" dirty="0">
                          <a:effectLst/>
                        </a:rPr>
                        <a:t>Significance</a:t>
                      </a:r>
                      <a:endParaRPr lang="en-US" sz="2000" dirty="0">
                        <a:effectLst/>
                      </a:endParaRPr>
                    </a:p>
                  </a:txBody>
                  <a:tcPr marL="27085" marR="27085" marT="27085" marB="27085">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786173042"/>
                  </a:ext>
                </a:extLst>
              </a:tr>
              <a:tr h="335137">
                <a:tc gridSpan="3">
                  <a:txBody>
                    <a:bodyPr/>
                    <a:lstStyle/>
                    <a:p>
                      <a:pPr fontAlgn="t"/>
                      <a:r>
                        <a:rPr lang="en-US" sz="2000" b="1" dirty="0">
                          <a:effectLst/>
                        </a:rPr>
                        <a:t>Physical characteristics</a:t>
                      </a:r>
                      <a:endParaRPr lang="en-US" sz="2000" dirty="0">
                        <a:effectLst/>
                      </a:endParaRPr>
                    </a:p>
                  </a:txBody>
                  <a:tcPr marL="27085" marR="27085" marT="27085" marB="27085">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fontAlgn="t"/>
                      <a:r>
                        <a:rPr lang="en-US" sz="2000" b="1">
                          <a:effectLst/>
                        </a:rPr>
                        <a:t> </a:t>
                      </a:r>
                      <a:endParaRPr lang="en-US" sz="2000">
                        <a:effectLst/>
                      </a:endParaRPr>
                    </a:p>
                  </a:txBody>
                  <a:tcPr marL="27085" marR="27085" marT="27085" marB="27085">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977227767"/>
                  </a:ext>
                </a:extLst>
              </a:tr>
              <a:tr h="545698">
                <a:tc>
                  <a:txBody>
                    <a:bodyPr/>
                    <a:lstStyle/>
                    <a:p>
                      <a:pPr algn="l" rtl="0" fontAlgn="t">
                        <a:buFont typeface="Arial" panose="020B0604020202020204" pitchFamily="34" charset="0"/>
                        <a:buChar char="•"/>
                      </a:pPr>
                      <a:r>
                        <a:rPr lang="en-US" sz="2000">
                          <a:effectLst/>
                        </a:rPr>
                        <a:t>Color</a:t>
                      </a:r>
                    </a:p>
                  </a:txBody>
                  <a:tcPr marL="27085" marR="27085" marT="27085" marB="27085">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solidFill>
                      <a:srgbClr val="FFFFFF"/>
                    </a:solidFill>
                  </a:tcPr>
                </a:tc>
                <a:tc>
                  <a:txBody>
                    <a:bodyPr/>
                    <a:lstStyle/>
                    <a:p>
                      <a:pPr algn="l" rtl="0" fontAlgn="t">
                        <a:buFont typeface="+mj-lt"/>
                        <a:buAutoNum type="arabicPeriod"/>
                      </a:pPr>
                      <a:r>
                        <a:rPr lang="en-US" sz="2000" dirty="0">
                          <a:effectLst/>
                        </a:rPr>
                        <a:t>Variable</a:t>
                      </a:r>
                    </a:p>
                    <a:p>
                      <a:pPr algn="l" rtl="0" fontAlgn="t">
                        <a:buFont typeface="+mj-lt"/>
                        <a:buAutoNum type="arabicPeriod"/>
                      </a:pPr>
                      <a:r>
                        <a:rPr lang="en-US" sz="2000" dirty="0">
                          <a:effectLst/>
                        </a:rPr>
                        <a:t>Pale-yellow to dark amber</a:t>
                      </a:r>
                    </a:p>
                  </a:txBody>
                  <a:tcPr marL="27085" marR="27085" marT="27085" marB="27085">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solidFill>
                      <a:srgbClr val="FFFFFF"/>
                    </a:solidFill>
                  </a:tcPr>
                </a:tc>
                <a:tc>
                  <a:txBody>
                    <a:bodyPr/>
                    <a:lstStyle/>
                    <a:p>
                      <a:pPr algn="l" rtl="0" fontAlgn="t">
                        <a:buFont typeface="Arial" panose="020B0604020202020204" pitchFamily="34" charset="0"/>
                        <a:buChar char="•"/>
                      </a:pPr>
                      <a:r>
                        <a:rPr lang="en-US" sz="2000" dirty="0">
                          <a:effectLst/>
                        </a:rPr>
                        <a:t>A random sample</a:t>
                      </a:r>
                    </a:p>
                  </a:txBody>
                  <a:tcPr marL="27085" marR="27085" marT="27085" marB="27085">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solidFill>
                      <a:srgbClr val="FFFFFF"/>
                    </a:solidFill>
                  </a:tcPr>
                </a:tc>
                <a:tc>
                  <a:txBody>
                    <a:bodyPr/>
                    <a:lstStyle/>
                    <a:p>
                      <a:pPr algn="l" rtl="0" fontAlgn="t">
                        <a:buFont typeface="+mj-lt"/>
                        <a:buAutoNum type="arabicPeriod"/>
                      </a:pPr>
                      <a:r>
                        <a:rPr lang="en-US" sz="2000" dirty="0">
                          <a:effectLst/>
                        </a:rPr>
                        <a:t>Red color urine</a:t>
                      </a:r>
                    </a:p>
                    <a:p>
                      <a:pPr algn="l" rtl="0" fontAlgn="t">
                        <a:buFont typeface="+mj-lt"/>
                        <a:buAutoNum type="arabicPeriod"/>
                      </a:pPr>
                      <a:r>
                        <a:rPr lang="en-US" sz="2000" dirty="0">
                          <a:effectLst/>
                        </a:rPr>
                        <a:t>Check for hemoglobin</a:t>
                      </a:r>
                    </a:p>
                  </a:txBody>
                  <a:tcPr marL="27085" marR="27085" marT="27085" marB="27085">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349608999"/>
                  </a:ext>
                </a:extLst>
              </a:tr>
              <a:tr h="545698">
                <a:tc>
                  <a:txBody>
                    <a:bodyPr/>
                    <a:lstStyle/>
                    <a:p>
                      <a:pPr algn="l" rtl="0" fontAlgn="t">
                        <a:buFont typeface="Arial" panose="020B0604020202020204" pitchFamily="34" charset="0"/>
                        <a:buChar char="•"/>
                      </a:pPr>
                      <a:r>
                        <a:rPr lang="en-US" sz="2000">
                          <a:effectLst/>
                        </a:rPr>
                        <a:t>Odor</a:t>
                      </a:r>
                    </a:p>
                  </a:txBody>
                  <a:tcPr marL="27085" marR="27085" marT="27085" marB="27085">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solidFill>
                      <a:srgbClr val="F9F9F9"/>
                    </a:solidFill>
                  </a:tcPr>
                </a:tc>
                <a:tc>
                  <a:txBody>
                    <a:bodyPr/>
                    <a:lstStyle/>
                    <a:p>
                      <a:pPr algn="l" rtl="0" fontAlgn="t">
                        <a:buFont typeface="Arial" panose="020B0604020202020204" pitchFamily="34" charset="0"/>
                        <a:buChar char="•"/>
                      </a:pPr>
                      <a:r>
                        <a:rPr lang="en-US" sz="2000" dirty="0">
                          <a:effectLst/>
                        </a:rPr>
                        <a:t>Faint aromatic</a:t>
                      </a:r>
                    </a:p>
                  </a:txBody>
                  <a:tcPr marL="27085" marR="27085" marT="27085" marB="27085">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solidFill>
                      <a:srgbClr val="F9F9F9"/>
                    </a:solidFill>
                  </a:tcPr>
                </a:tc>
                <a:tc>
                  <a:txBody>
                    <a:bodyPr/>
                    <a:lstStyle/>
                    <a:p>
                      <a:pPr algn="l" rtl="0" fontAlgn="t">
                        <a:buFont typeface="Arial" panose="020B0604020202020204" pitchFamily="34" charset="0"/>
                        <a:buChar char="•"/>
                      </a:pPr>
                      <a:r>
                        <a:rPr lang="en-US" sz="2000" dirty="0">
                          <a:effectLst/>
                        </a:rPr>
                        <a:t>A random sample</a:t>
                      </a:r>
                    </a:p>
                  </a:txBody>
                  <a:tcPr marL="27085" marR="27085" marT="27085" marB="27085">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solidFill>
                      <a:srgbClr val="F9F9F9"/>
                    </a:solidFill>
                  </a:tcPr>
                </a:tc>
                <a:tc>
                  <a:txBody>
                    <a:bodyPr/>
                    <a:lstStyle/>
                    <a:p>
                      <a:pPr algn="l" rtl="0" fontAlgn="t">
                        <a:buFont typeface="+mj-lt"/>
                        <a:buAutoNum type="arabicPeriod"/>
                      </a:pPr>
                      <a:r>
                        <a:rPr lang="en-US" sz="2000">
                          <a:effectLst/>
                        </a:rPr>
                        <a:t>Urine from a diabetic patient has a fruity (acetone) odor.</a:t>
                      </a:r>
                    </a:p>
                  </a:txBody>
                  <a:tcPr marL="27085" marR="27085" marT="27085" marB="27085">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772308407"/>
                  </a:ext>
                </a:extLst>
              </a:tr>
              <a:tr h="1177384">
                <a:tc>
                  <a:txBody>
                    <a:bodyPr/>
                    <a:lstStyle/>
                    <a:p>
                      <a:pPr algn="l" rtl="0" fontAlgn="t">
                        <a:buFont typeface="Arial" panose="020B0604020202020204" pitchFamily="34" charset="0"/>
                        <a:buChar char="•"/>
                      </a:pPr>
                      <a:r>
                        <a:rPr lang="en-US" sz="2000">
                          <a:effectLst/>
                        </a:rPr>
                        <a:t>Volume</a:t>
                      </a:r>
                    </a:p>
                  </a:txBody>
                  <a:tcPr marL="27085" marR="27085" marT="27085" marB="27085">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solidFill>
                      <a:srgbClr val="FFFFFF"/>
                    </a:solidFill>
                  </a:tcPr>
                </a:tc>
                <a:tc>
                  <a:txBody>
                    <a:bodyPr/>
                    <a:lstStyle/>
                    <a:p>
                      <a:pPr algn="l" rtl="0" fontAlgn="t">
                        <a:buFont typeface="+mj-lt"/>
                        <a:buAutoNum type="arabicPeriod"/>
                      </a:pPr>
                      <a:r>
                        <a:rPr lang="en-US" sz="2000" dirty="0">
                          <a:effectLst/>
                        </a:rPr>
                        <a:t>Normal range = 800 to 2000 mL</a:t>
                      </a:r>
                    </a:p>
                  </a:txBody>
                  <a:tcPr marL="27085" marR="27085" marT="27085" marB="27085">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solidFill>
                      <a:srgbClr val="FFFFFF"/>
                    </a:solidFill>
                  </a:tcPr>
                </a:tc>
                <a:tc>
                  <a:txBody>
                    <a:bodyPr/>
                    <a:lstStyle/>
                    <a:p>
                      <a:pPr algn="l" rtl="0" fontAlgn="t">
                        <a:buFont typeface="+mj-lt"/>
                        <a:buAutoNum type="arabicPeriod"/>
                      </a:pPr>
                      <a:r>
                        <a:rPr lang="en-US" sz="2000" dirty="0">
                          <a:effectLst/>
                        </a:rPr>
                        <a:t>A random sample</a:t>
                      </a:r>
                    </a:p>
                    <a:p>
                      <a:pPr algn="l" rtl="0" fontAlgn="t">
                        <a:buFont typeface="+mj-lt"/>
                        <a:buAutoNum type="arabicPeriod"/>
                      </a:pPr>
                      <a:r>
                        <a:rPr lang="en-US" sz="2000" dirty="0">
                          <a:effectLst/>
                        </a:rPr>
                        <a:t>24-hour urine sample</a:t>
                      </a:r>
                    </a:p>
                  </a:txBody>
                  <a:tcPr marL="27085" marR="27085" marT="27085" marB="27085">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solidFill>
                      <a:srgbClr val="FFFFFF"/>
                    </a:solidFill>
                  </a:tcPr>
                </a:tc>
                <a:tc>
                  <a:txBody>
                    <a:bodyPr/>
                    <a:lstStyle/>
                    <a:p>
                      <a:pPr algn="l" rtl="0" fontAlgn="t">
                        <a:buFont typeface="+mj-lt"/>
                        <a:buAutoNum type="arabicPeriod"/>
                      </a:pPr>
                      <a:r>
                        <a:rPr lang="en-US" sz="2000" dirty="0">
                          <a:effectLst/>
                        </a:rPr>
                        <a:t>Polyuria increased urine output</a:t>
                      </a:r>
                    </a:p>
                    <a:p>
                      <a:pPr algn="l" rtl="0" fontAlgn="t">
                        <a:buFont typeface="+mj-lt"/>
                        <a:buAutoNum type="arabicPeriod"/>
                      </a:pPr>
                      <a:r>
                        <a:rPr lang="en-US" sz="2000" dirty="0">
                          <a:effectLst/>
                        </a:rPr>
                        <a:t>Polyuria with normal BUN and creatinine.</a:t>
                      </a:r>
                    </a:p>
                    <a:p>
                      <a:pPr algn="l" rtl="0" fontAlgn="t">
                        <a:buFont typeface="+mj-lt"/>
                        <a:buAutoNum type="arabicPeriod"/>
                      </a:pPr>
                      <a:r>
                        <a:rPr lang="en-US" sz="2000" dirty="0">
                          <a:effectLst/>
                        </a:rPr>
                        <a:t>Oliguria &lt;500 mL</a:t>
                      </a:r>
                    </a:p>
                  </a:txBody>
                  <a:tcPr marL="27085" marR="27085" marT="27085" marB="27085">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767638928"/>
                  </a:ext>
                </a:extLst>
              </a:tr>
              <a:tr h="545698">
                <a:tc>
                  <a:txBody>
                    <a:bodyPr/>
                    <a:lstStyle/>
                    <a:p>
                      <a:pPr algn="l" rtl="0" fontAlgn="t">
                        <a:buFont typeface="Arial" panose="020B0604020202020204" pitchFamily="34" charset="0"/>
                        <a:buChar char="•"/>
                      </a:pPr>
                      <a:r>
                        <a:rPr lang="en-US" sz="2000">
                          <a:effectLst/>
                        </a:rPr>
                        <a:t>Blood</a:t>
                      </a:r>
                    </a:p>
                  </a:txBody>
                  <a:tcPr marL="27085" marR="27085" marT="27085" marB="27085">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solidFill>
                      <a:srgbClr val="FFFFFF"/>
                    </a:solidFill>
                  </a:tcPr>
                </a:tc>
                <a:tc>
                  <a:txBody>
                    <a:bodyPr/>
                    <a:lstStyle/>
                    <a:p>
                      <a:pPr algn="l" rtl="0" fontAlgn="t">
                        <a:buFont typeface="+mj-lt"/>
                        <a:buAutoNum type="arabicPeriod"/>
                      </a:pPr>
                      <a:r>
                        <a:rPr lang="en-US" sz="2000">
                          <a:effectLst/>
                        </a:rPr>
                        <a:t>Negative</a:t>
                      </a:r>
                    </a:p>
                  </a:txBody>
                  <a:tcPr marL="27085" marR="27085" marT="27085" marB="27085">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solidFill>
                      <a:srgbClr val="FFFFFF"/>
                    </a:solidFill>
                  </a:tcPr>
                </a:tc>
                <a:tc>
                  <a:txBody>
                    <a:bodyPr/>
                    <a:lstStyle/>
                    <a:p>
                      <a:pPr algn="l" rtl="0" fontAlgn="t">
                        <a:buFont typeface="Arial" panose="020B0604020202020204" pitchFamily="34" charset="0"/>
                        <a:buChar char="•"/>
                      </a:pPr>
                      <a:r>
                        <a:rPr lang="en-US" sz="2000" dirty="0">
                          <a:effectLst/>
                        </a:rPr>
                        <a:t>A random sample</a:t>
                      </a:r>
                    </a:p>
                  </a:txBody>
                  <a:tcPr marL="27085" marR="27085" marT="27085" marB="27085">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solidFill>
                      <a:srgbClr val="FFFFFF"/>
                    </a:solidFill>
                  </a:tcPr>
                </a:tc>
                <a:tc>
                  <a:txBody>
                    <a:bodyPr/>
                    <a:lstStyle/>
                    <a:p>
                      <a:pPr algn="l" rtl="0" fontAlgn="t">
                        <a:buFont typeface="Arial" panose="020B0604020202020204" pitchFamily="34" charset="0"/>
                        <a:buChar char="•"/>
                      </a:pPr>
                      <a:r>
                        <a:rPr lang="en-US" sz="2000" dirty="0">
                          <a:effectLst/>
                        </a:rPr>
                        <a:t>It is seen in various conditions of the urinary tract</a:t>
                      </a:r>
                    </a:p>
                  </a:txBody>
                  <a:tcPr marL="27085" marR="27085" marT="27085" marB="27085">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304399222"/>
                  </a:ext>
                </a:extLst>
              </a:tr>
            </a:tbl>
          </a:graphicData>
        </a:graphic>
      </p:graphicFrame>
    </p:spTree>
    <p:extLst>
      <p:ext uri="{BB962C8B-B14F-4D97-AF65-F5344CB8AC3E}">
        <p14:creationId xmlns:p14="http://schemas.microsoft.com/office/powerpoint/2010/main" val="703114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F8232B33-3B86-0019-6183-D207A5727168}"/>
              </a:ext>
            </a:extLst>
          </p:cNvPr>
          <p:cNvPicPr>
            <a:picLocks noChangeAspect="1" noChangeArrowheads="1"/>
          </p:cNvPicPr>
          <p:nvPr/>
        </p:nvPicPr>
        <p:blipFill>
          <a:blip r:embed="rId2">
            <a:clrChange>
              <a:clrFrom>
                <a:srgbClr val="E6E6E6"/>
              </a:clrFrom>
              <a:clrTo>
                <a:srgbClr val="E6E6E6">
                  <a:alpha val="0"/>
                </a:srgbClr>
              </a:clrTo>
            </a:clrChange>
            <a:extLst>
              <a:ext uri="{28A0092B-C50C-407E-A947-70E740481C1C}">
                <a14:useLocalDpi xmlns:a14="http://schemas.microsoft.com/office/drawing/2010/main" val="0"/>
              </a:ext>
            </a:extLst>
          </a:blip>
          <a:srcRect/>
          <a:stretch>
            <a:fillRect/>
          </a:stretch>
        </p:blipFill>
        <p:spPr bwMode="auto">
          <a:xfrm>
            <a:off x="1333500" y="928688"/>
            <a:ext cx="9525000" cy="500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828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Urine analysis Turbidity">
            <a:extLst>
              <a:ext uri="{FF2B5EF4-FFF2-40B4-BE49-F238E27FC236}">
                <a16:creationId xmlns:a16="http://schemas.microsoft.com/office/drawing/2014/main" id="{71C5EA7A-8015-2DC7-6456-B242B817F4C2}"/>
              </a:ext>
            </a:extLst>
          </p:cNvPr>
          <p:cNvPicPr>
            <a:picLocks noChangeAspect="1" noChangeArrowheads="1"/>
          </p:cNvPicPr>
          <p:nvPr/>
        </p:nvPicPr>
        <p:blipFill>
          <a:blip r:embed="rId2">
            <a:clrChange>
              <a:clrFrom>
                <a:srgbClr val="E5E6E7"/>
              </a:clrFrom>
              <a:clrTo>
                <a:srgbClr val="E5E6E7">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04041" y="646386"/>
            <a:ext cx="10878207" cy="5549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516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lowchart: Document 7">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a:extLst>
              <a:ext uri="{FF2B5EF4-FFF2-40B4-BE49-F238E27FC236}">
                <a16:creationId xmlns:a16="http://schemas.microsoft.com/office/drawing/2014/main" id="{B8675DAE-8D67-0752-B831-C86CA655C137}"/>
              </a:ext>
            </a:extLst>
          </p:cNvPr>
          <p:cNvSpPr>
            <a:spLocks noChangeArrowheads="1"/>
          </p:cNvSpPr>
          <p:nvPr/>
        </p:nvSpPr>
        <p:spPr bwMode="auto">
          <a:xfrm>
            <a:off x="838200" y="171162"/>
            <a:ext cx="2840182" cy="2371148"/>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l" rtl="0" fontAlgn="base">
              <a:lnSpc>
                <a:spcPct val="90000"/>
              </a:lnSpc>
              <a:spcBef>
                <a:spcPct val="0"/>
              </a:spcBef>
              <a:spcAft>
                <a:spcPts val="600"/>
              </a:spcAft>
              <a:buClrTx/>
              <a:buSzTx/>
              <a:tabLst/>
            </a:pPr>
            <a:r>
              <a:rPr kumimoji="0" lang="en-US" altLang="en-US" sz="3200" b="1" i="0" u="none" strike="noStrike" kern="1200" cap="none" normalizeH="0" baseline="0">
                <a:ln>
                  <a:noFill/>
                </a:ln>
                <a:solidFill>
                  <a:srgbClr val="FFFFFF"/>
                </a:solidFill>
                <a:effectLst/>
                <a:latin typeface="+mj-lt"/>
                <a:ea typeface="+mj-ea"/>
                <a:cs typeface="+mj-cs"/>
              </a:rPr>
              <a:t>Various causes of the odor of urine:</a:t>
            </a:r>
            <a:endParaRPr kumimoji="0" lang="en-US" altLang="en-US" sz="3200" b="0" i="0" u="none" strike="noStrike" kern="1200" cap="none" normalizeH="0" baseline="0">
              <a:ln>
                <a:noFill/>
              </a:ln>
              <a:solidFill>
                <a:srgbClr val="FFFFFF"/>
              </a:solidFill>
              <a:effectLst/>
              <a:latin typeface="+mj-lt"/>
              <a:ea typeface="+mj-ea"/>
              <a:cs typeface="+mj-cs"/>
            </a:endParaRPr>
          </a:p>
        </p:txBody>
      </p:sp>
      <p:graphicFrame>
        <p:nvGraphicFramePr>
          <p:cNvPr id="2" name="Table 1">
            <a:extLst>
              <a:ext uri="{FF2B5EF4-FFF2-40B4-BE49-F238E27FC236}">
                <a16:creationId xmlns:a16="http://schemas.microsoft.com/office/drawing/2014/main" id="{5B54FA09-D179-7EB2-D2AB-DAC2583E9FFD}"/>
              </a:ext>
            </a:extLst>
          </p:cNvPr>
          <p:cNvGraphicFramePr>
            <a:graphicFrameLocks noGrp="1"/>
          </p:cNvGraphicFramePr>
          <p:nvPr>
            <p:extLst>
              <p:ext uri="{D42A27DB-BD31-4B8C-83A1-F6EECF244321}">
                <p14:modId xmlns:p14="http://schemas.microsoft.com/office/powerpoint/2010/main" val="3360115053"/>
              </p:ext>
            </p:extLst>
          </p:nvPr>
        </p:nvGraphicFramePr>
        <p:xfrm>
          <a:off x="4207933" y="858967"/>
          <a:ext cx="7868453" cy="5652194"/>
        </p:xfrm>
        <a:graphic>
          <a:graphicData uri="http://schemas.openxmlformats.org/drawingml/2006/table">
            <a:tbl>
              <a:tblPr firstRow="1" bandRow="1">
                <a:solidFill>
                  <a:schemeClr val="bg1">
                    <a:lumMod val="95000"/>
                  </a:schemeClr>
                </a:solidFill>
              </a:tblPr>
              <a:tblGrid>
                <a:gridCol w="3798362">
                  <a:extLst>
                    <a:ext uri="{9D8B030D-6E8A-4147-A177-3AD203B41FA5}">
                      <a16:colId xmlns:a16="http://schemas.microsoft.com/office/drawing/2014/main" val="249496642"/>
                    </a:ext>
                  </a:extLst>
                </a:gridCol>
                <a:gridCol w="4070091">
                  <a:extLst>
                    <a:ext uri="{9D8B030D-6E8A-4147-A177-3AD203B41FA5}">
                      <a16:colId xmlns:a16="http://schemas.microsoft.com/office/drawing/2014/main" val="3211200642"/>
                    </a:ext>
                  </a:extLst>
                </a:gridCol>
              </a:tblGrid>
              <a:tr h="761794">
                <a:tc>
                  <a:txBody>
                    <a:bodyPr/>
                    <a:lstStyle/>
                    <a:p>
                      <a:pPr algn="l" rtl="0" fontAlgn="t"/>
                      <a:r>
                        <a:rPr lang="en-US" sz="2400" b="1" cap="none" spc="0" dirty="0">
                          <a:solidFill>
                            <a:schemeClr val="tx1"/>
                          </a:solidFill>
                          <a:effectLst/>
                        </a:rPr>
                        <a:t>Various types of odor (smell)</a:t>
                      </a:r>
                    </a:p>
                  </a:txBody>
                  <a:tcPr marL="69518" marR="64387" marT="19862" marB="148968" anchor="b">
                    <a:lnL w="12700" cmpd="sng">
                      <a:noFill/>
                    </a:lnL>
                    <a:lnR w="12700" cmpd="sng">
                      <a:noFill/>
                    </a:lnR>
                    <a:lnT w="9525" cap="flat" cmpd="sng" algn="ctr">
                      <a:noFill/>
                      <a:prstDash val="solid"/>
                    </a:lnT>
                    <a:lnB w="38100" cmpd="sng">
                      <a:noFill/>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l" rtl="0" fontAlgn="t"/>
                      <a:r>
                        <a:rPr lang="en-US" sz="2400" b="1" cap="none" spc="0">
                          <a:solidFill>
                            <a:schemeClr val="tx1"/>
                          </a:solidFill>
                          <a:effectLst/>
                        </a:rPr>
                        <a:t>Etiology of the odor</a:t>
                      </a:r>
                    </a:p>
                  </a:txBody>
                  <a:tcPr marL="69518" marR="64387" marT="19862" marB="148968" anchor="b">
                    <a:lnL w="12700" cmpd="sng">
                      <a:noFill/>
                    </a:lnL>
                    <a:lnR w="12700" cmpd="sng">
                      <a:noFill/>
                    </a:lnR>
                    <a:lnT w="9525" cap="flat" cmpd="sng" algn="ctr">
                      <a:noFill/>
                      <a:prstDash val="solid"/>
                    </a:lnT>
                    <a:lnB w="38100" cmpd="sng">
                      <a:noFill/>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extLst>
                  <a:ext uri="{0D108BD9-81ED-4DB2-BD59-A6C34878D82A}">
                    <a16:rowId xmlns:a16="http://schemas.microsoft.com/office/drawing/2014/main" val="1247188223"/>
                  </a:ext>
                </a:extLst>
              </a:tr>
              <a:tr h="655250">
                <a:tc>
                  <a:txBody>
                    <a:bodyPr/>
                    <a:lstStyle/>
                    <a:p>
                      <a:pPr algn="l" rtl="0" fontAlgn="t">
                        <a:buFont typeface="Arial" panose="020B0604020202020204" pitchFamily="34" charset="0"/>
                        <a:buChar char="•"/>
                      </a:pPr>
                      <a:r>
                        <a:rPr lang="en-US" sz="1800" cap="none" spc="0" dirty="0">
                          <a:solidFill>
                            <a:schemeClr val="tx1"/>
                          </a:solidFill>
                          <a:effectLst/>
                        </a:rPr>
                        <a:t>Aromatic</a:t>
                      </a:r>
                    </a:p>
                  </a:txBody>
                  <a:tcPr marL="69518" marR="64387" marT="19862" marB="148968">
                    <a:lnL w="12700" cap="flat" cmpd="sng" algn="ctr">
                      <a:solidFill>
                        <a:schemeClr val="tx1"/>
                      </a:solidFill>
                      <a:prstDash val="solid"/>
                    </a:lnL>
                    <a:lnR w="12700" cmpd="sng">
                      <a:noFill/>
                      <a:prstDash val="solid"/>
                    </a:lnR>
                    <a:lnT w="38100" cmpd="sng">
                      <a:noFill/>
                    </a:lnT>
                    <a:lnB w="9525" cap="flat" cmpd="sng" algn="ctr">
                      <a:noFill/>
                      <a:prstDash val="soli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l" rtl="0" fontAlgn="t">
                        <a:buFont typeface="Arial" panose="020B0604020202020204" pitchFamily="34" charset="0"/>
                        <a:buChar char="•"/>
                      </a:pPr>
                      <a:r>
                        <a:rPr lang="en-US" sz="1800" cap="none" spc="0">
                          <a:solidFill>
                            <a:schemeClr val="tx1"/>
                          </a:solidFill>
                          <a:effectLst/>
                        </a:rPr>
                        <a:t>Normal</a:t>
                      </a:r>
                    </a:p>
                  </a:txBody>
                  <a:tcPr marL="69518" marR="64387" marT="19862" marB="148968">
                    <a:lnL w="12700" cmpd="sng">
                      <a:noFill/>
                      <a:prstDash val="solid"/>
                    </a:lnL>
                    <a:lnR w="12700" cmpd="sng">
                      <a:noFill/>
                      <a:prstDash val="solid"/>
                    </a:lnR>
                    <a:lnT w="38100" cmpd="sng">
                      <a:noFill/>
                    </a:lnT>
                    <a:lnB w="9525" cap="flat" cmpd="sng" algn="ctr">
                      <a:noFill/>
                      <a:prstDash val="soli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extLst>
                  <a:ext uri="{0D108BD9-81ED-4DB2-BD59-A6C34878D82A}">
                    <a16:rowId xmlns:a16="http://schemas.microsoft.com/office/drawing/2014/main" val="2418243832"/>
                  </a:ext>
                </a:extLst>
              </a:tr>
              <a:tr h="1294516">
                <a:tc>
                  <a:txBody>
                    <a:bodyPr/>
                    <a:lstStyle/>
                    <a:p>
                      <a:pPr algn="l" rtl="0" fontAlgn="t">
                        <a:buFont typeface="Arial" panose="020B0604020202020204" pitchFamily="34" charset="0"/>
                        <a:buChar char="•"/>
                      </a:pPr>
                      <a:r>
                        <a:rPr lang="en-US" sz="1800" cap="none" spc="0" dirty="0">
                          <a:solidFill>
                            <a:schemeClr val="tx1"/>
                          </a:solidFill>
                          <a:effectLst/>
                        </a:rPr>
                        <a:t>Fruity,  sweet</a:t>
                      </a:r>
                    </a:p>
                  </a:txBody>
                  <a:tcPr marL="69518" marR="64387" marT="19862" marB="148968">
                    <a:lnL w="12700" cap="flat" cmpd="sng" algn="ctr">
                      <a:solidFill>
                        <a:schemeClr val="tx1"/>
                      </a:solidFill>
                      <a:prstDash val="solid"/>
                    </a:lnL>
                    <a:lnR w="12700" cmpd="sng">
                      <a:noFill/>
                      <a:prstDash val="solid"/>
                    </a:lnR>
                    <a:lnT w="9525" cap="flat" cmpd="sng" algn="ctr">
                      <a:noFill/>
                      <a:prstDash val="solid"/>
                    </a:lnT>
                    <a:lnB w="12700" cmpd="sng">
                      <a:noFill/>
                      <a:prstDash val="soli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l" rtl="0" fontAlgn="t">
                        <a:buFont typeface="+mj-lt"/>
                        <a:buAutoNum type="arabicPeriod"/>
                      </a:pPr>
                      <a:r>
                        <a:rPr lang="en-US" sz="1800" cap="none" spc="0" dirty="0">
                          <a:solidFill>
                            <a:schemeClr val="tx1"/>
                          </a:solidFill>
                          <a:effectLst/>
                        </a:rPr>
                        <a:t>Ketone (in diabetes mellitus)</a:t>
                      </a:r>
                    </a:p>
                    <a:p>
                      <a:pPr algn="l" rtl="0" fontAlgn="t">
                        <a:buFont typeface="+mj-lt"/>
                        <a:buAutoNum type="arabicPeriod"/>
                      </a:pPr>
                      <a:r>
                        <a:rPr lang="en-US" sz="1800" cap="none" spc="0" dirty="0">
                          <a:solidFill>
                            <a:schemeClr val="tx1"/>
                          </a:solidFill>
                          <a:effectLst/>
                        </a:rPr>
                        <a:t>Starvation</a:t>
                      </a:r>
                    </a:p>
                    <a:p>
                      <a:pPr algn="l" rtl="0" fontAlgn="t">
                        <a:buFont typeface="+mj-lt"/>
                        <a:buAutoNum type="arabicPeriod"/>
                      </a:pPr>
                      <a:r>
                        <a:rPr lang="en-US" sz="1800" cap="none" spc="0" dirty="0">
                          <a:solidFill>
                            <a:schemeClr val="tx1"/>
                          </a:solidFill>
                          <a:effectLst/>
                        </a:rPr>
                        <a:t>Vomiting</a:t>
                      </a:r>
                    </a:p>
                  </a:txBody>
                  <a:tcPr marL="69518" marR="64387" marT="19862" marB="148968">
                    <a:lnL w="12700" cmpd="sng">
                      <a:noFill/>
                      <a:prstDash val="solid"/>
                    </a:lnL>
                    <a:lnR w="12700" cmpd="sng">
                      <a:noFill/>
                      <a:prstDash val="solid"/>
                    </a:lnR>
                    <a:lnT w="9525" cap="flat" cmpd="sng" algn="ctr">
                      <a:noFill/>
                      <a:prstDash val="solid"/>
                    </a:lnT>
                    <a:lnB w="12700" cmpd="sng">
                      <a:noFill/>
                      <a:prstDash val="soli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extLst>
                  <a:ext uri="{0D108BD9-81ED-4DB2-BD59-A6C34878D82A}">
                    <a16:rowId xmlns:a16="http://schemas.microsoft.com/office/drawing/2014/main" val="4196947331"/>
                  </a:ext>
                </a:extLst>
              </a:tr>
              <a:tr h="655250">
                <a:tc>
                  <a:txBody>
                    <a:bodyPr/>
                    <a:lstStyle/>
                    <a:p>
                      <a:pPr algn="l" rtl="0" fontAlgn="t">
                        <a:buFont typeface="Arial" panose="020B0604020202020204" pitchFamily="34" charset="0"/>
                        <a:buChar char="•"/>
                      </a:pPr>
                      <a:r>
                        <a:rPr lang="en-US" sz="1800" cap="none" spc="0">
                          <a:solidFill>
                            <a:schemeClr val="tx1"/>
                          </a:solidFill>
                          <a:effectLst/>
                        </a:rPr>
                        <a:t>Mousy (musty odor)</a:t>
                      </a:r>
                    </a:p>
                  </a:txBody>
                  <a:tcPr marL="69518" marR="64387" marT="19862" marB="148968">
                    <a:lnL w="12700" cap="flat" cmpd="sng" algn="ctr">
                      <a:solidFill>
                        <a:schemeClr val="tx1"/>
                      </a:solidFill>
                      <a:prstDash val="solid"/>
                    </a:lnL>
                    <a:lnR w="12700" cmpd="sng">
                      <a:noFill/>
                      <a:prstDash val="solid"/>
                    </a:lnR>
                    <a:lnT w="12700" cmpd="sng">
                      <a:noFill/>
                      <a:prstDash val="solid"/>
                    </a:lnT>
                    <a:lnB w="9525" cap="flat" cmpd="sng" algn="ctr">
                      <a:noFill/>
                      <a:prstDash val="soli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l" rtl="0" fontAlgn="t">
                        <a:buFont typeface="Arial" panose="020B0604020202020204" pitchFamily="34" charset="0"/>
                        <a:buChar char="•"/>
                      </a:pPr>
                      <a:r>
                        <a:rPr lang="en-US" sz="1800" cap="none" spc="0" dirty="0">
                          <a:solidFill>
                            <a:schemeClr val="tx1"/>
                          </a:solidFill>
                          <a:effectLst/>
                        </a:rPr>
                        <a:t>Phenylketonuria</a:t>
                      </a:r>
                    </a:p>
                  </a:txBody>
                  <a:tcPr marL="69518" marR="64387" marT="19862" marB="148968">
                    <a:lnL w="12700" cmpd="sng">
                      <a:noFill/>
                      <a:prstDash val="solid"/>
                    </a:lnL>
                    <a:lnR w="12700" cmpd="sng">
                      <a:noFill/>
                      <a:prstDash val="solid"/>
                    </a:lnR>
                    <a:lnT w="12700" cmpd="sng">
                      <a:noFill/>
                      <a:prstDash val="solid"/>
                    </a:lnT>
                    <a:lnB w="9525" cap="flat" cmpd="sng" algn="ctr">
                      <a:noFill/>
                      <a:prstDash val="soli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extLst>
                  <a:ext uri="{0D108BD9-81ED-4DB2-BD59-A6C34878D82A}">
                    <a16:rowId xmlns:a16="http://schemas.microsoft.com/office/drawing/2014/main" val="3685020470"/>
                  </a:ext>
                </a:extLst>
              </a:tr>
              <a:tr h="974884">
                <a:tc>
                  <a:txBody>
                    <a:bodyPr/>
                    <a:lstStyle/>
                    <a:p>
                      <a:pPr algn="l" rtl="0" fontAlgn="t">
                        <a:buFont typeface="Arial" panose="020B0604020202020204" pitchFamily="34" charset="0"/>
                        <a:buChar char="•"/>
                      </a:pPr>
                      <a:r>
                        <a:rPr lang="en-US" sz="1800" cap="none" spc="0">
                          <a:solidFill>
                            <a:schemeClr val="tx1"/>
                          </a:solidFill>
                          <a:effectLst/>
                        </a:rPr>
                        <a:t>Foul, ammonia-like</a:t>
                      </a:r>
                    </a:p>
                  </a:txBody>
                  <a:tcPr marL="69518" marR="64387" marT="19862" marB="148968">
                    <a:lnL w="12700" cap="flat" cmpd="sng" algn="ctr">
                      <a:solidFill>
                        <a:schemeClr val="tx1"/>
                      </a:solidFill>
                      <a:prstDash val="solid"/>
                    </a:lnL>
                    <a:lnR w="12700" cmpd="sng">
                      <a:noFill/>
                      <a:prstDash val="solid"/>
                    </a:lnR>
                    <a:lnT w="9525" cap="flat" cmpd="sng" algn="ctr">
                      <a:noFill/>
                      <a:prstDash val="solid"/>
                    </a:lnT>
                    <a:lnB w="12700" cmpd="sng">
                      <a:noFill/>
                      <a:prstDash val="soli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l" rtl="0" fontAlgn="t">
                        <a:buFont typeface="+mj-lt"/>
                        <a:buAutoNum type="arabicPeriod"/>
                      </a:pPr>
                      <a:r>
                        <a:rPr lang="en-US" sz="1800" cap="none" spc="0" dirty="0">
                          <a:solidFill>
                            <a:schemeClr val="tx1"/>
                          </a:solidFill>
                          <a:effectLst/>
                        </a:rPr>
                        <a:t>Bacterial contamination</a:t>
                      </a:r>
                    </a:p>
                    <a:p>
                      <a:pPr algn="l" rtl="0" fontAlgn="t">
                        <a:buFont typeface="+mj-lt"/>
                        <a:buAutoNum type="arabicPeriod"/>
                      </a:pPr>
                      <a:r>
                        <a:rPr lang="en-US" sz="1800" cap="none" spc="0" dirty="0">
                          <a:solidFill>
                            <a:schemeClr val="tx1"/>
                          </a:solidFill>
                          <a:effectLst/>
                        </a:rPr>
                        <a:t>Urinary tract infection</a:t>
                      </a:r>
                    </a:p>
                  </a:txBody>
                  <a:tcPr marL="69518" marR="64387" marT="19862" marB="148968">
                    <a:lnL w="12700" cmpd="sng">
                      <a:noFill/>
                      <a:prstDash val="solid"/>
                    </a:lnL>
                    <a:lnR w="12700" cmpd="sng">
                      <a:noFill/>
                      <a:prstDash val="solid"/>
                    </a:lnR>
                    <a:lnT w="9525" cap="flat" cmpd="sng" algn="ctr">
                      <a:noFill/>
                      <a:prstDash val="solid"/>
                    </a:lnT>
                    <a:lnB w="12700" cmpd="sng">
                      <a:noFill/>
                      <a:prstDash val="soli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extLst>
                  <a:ext uri="{0D108BD9-81ED-4DB2-BD59-A6C34878D82A}">
                    <a16:rowId xmlns:a16="http://schemas.microsoft.com/office/drawing/2014/main" val="2843853168"/>
                  </a:ext>
                </a:extLst>
              </a:tr>
              <a:tr h="655250">
                <a:tc>
                  <a:txBody>
                    <a:bodyPr/>
                    <a:lstStyle/>
                    <a:p>
                      <a:pPr algn="l" rtl="0" fontAlgn="t">
                        <a:buFont typeface="Arial" panose="020B0604020202020204" pitchFamily="34" charset="0"/>
                        <a:buChar char="•"/>
                      </a:pPr>
                      <a:r>
                        <a:rPr lang="en-US" sz="1800" cap="none" spc="0">
                          <a:solidFill>
                            <a:schemeClr val="tx1"/>
                          </a:solidFill>
                          <a:effectLst/>
                        </a:rPr>
                        <a:t>Maple syrup</a:t>
                      </a:r>
                    </a:p>
                  </a:txBody>
                  <a:tcPr marL="69518" marR="64387" marT="19862" marB="148968">
                    <a:lnL w="12700" cap="flat" cmpd="sng" algn="ctr">
                      <a:solidFill>
                        <a:schemeClr val="tx1"/>
                      </a:solidFill>
                      <a:prstDash val="solid"/>
                    </a:lnL>
                    <a:lnR w="12700" cmpd="sng">
                      <a:noFill/>
                      <a:prstDash val="solid"/>
                    </a:lnR>
                    <a:lnT w="9525" cap="flat" cmpd="sng" algn="ctr">
                      <a:noFill/>
                      <a:prstDash val="solid"/>
                    </a:lnT>
                    <a:lnB w="12700" cmpd="sng">
                      <a:noFill/>
                      <a:prstDash val="soli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l" rtl="0" fontAlgn="t">
                        <a:buFont typeface="Arial" panose="020B0604020202020204" pitchFamily="34" charset="0"/>
                        <a:buChar char="•"/>
                      </a:pPr>
                      <a:r>
                        <a:rPr lang="en-US" sz="1800" cap="none" spc="0" dirty="0">
                          <a:solidFill>
                            <a:schemeClr val="tx1"/>
                          </a:solidFill>
                          <a:effectLst/>
                        </a:rPr>
                        <a:t>Maple syrup urine disease</a:t>
                      </a:r>
                    </a:p>
                  </a:txBody>
                  <a:tcPr marL="69518" marR="64387" marT="19862" marB="148968">
                    <a:lnL w="12700" cmpd="sng">
                      <a:noFill/>
                      <a:prstDash val="solid"/>
                    </a:lnL>
                    <a:lnR w="12700" cmpd="sng">
                      <a:noFill/>
                      <a:prstDash val="solid"/>
                    </a:lnR>
                    <a:lnT w="9525" cap="flat" cmpd="sng" algn="ctr">
                      <a:noFill/>
                      <a:prstDash val="solid"/>
                    </a:lnT>
                    <a:lnB w="12700" cmpd="sng">
                      <a:noFill/>
                      <a:prstDash val="soli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extLst>
                  <a:ext uri="{0D108BD9-81ED-4DB2-BD59-A6C34878D82A}">
                    <a16:rowId xmlns:a16="http://schemas.microsoft.com/office/drawing/2014/main" val="3592519063"/>
                  </a:ext>
                </a:extLst>
              </a:tr>
              <a:tr h="655250">
                <a:tc>
                  <a:txBody>
                    <a:bodyPr/>
                    <a:lstStyle/>
                    <a:p>
                      <a:pPr algn="l" rtl="0" fontAlgn="t">
                        <a:buFont typeface="Arial" panose="020B0604020202020204" pitchFamily="34" charset="0"/>
                        <a:buChar char="•"/>
                      </a:pPr>
                      <a:r>
                        <a:rPr lang="en-US" sz="1800" cap="none" spc="0" dirty="0">
                          <a:solidFill>
                            <a:schemeClr val="tx1"/>
                          </a:solidFill>
                          <a:effectLst/>
                        </a:rPr>
                        <a:t>Fetid odor</a:t>
                      </a:r>
                    </a:p>
                  </a:txBody>
                  <a:tcPr marL="69518" marR="64387" marT="19862" marB="148968">
                    <a:lnL w="12700" cap="flat" cmpd="sng" algn="ctr">
                      <a:solidFill>
                        <a:schemeClr val="tx1"/>
                      </a:solidFill>
                      <a:prstDash val="solid"/>
                    </a:lnL>
                    <a:lnR w="12700" cmpd="sng">
                      <a:noFill/>
                      <a:prstDash val="solid"/>
                    </a:lnR>
                    <a:lnT w="9525" cap="flat" cmpd="sng" algn="ctr">
                      <a:noFill/>
                      <a:prstDash val="solid"/>
                    </a:lnT>
                    <a:lnB w="12700" cmpd="sng">
                      <a:noFill/>
                      <a:prstDash val="soli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l" rtl="0" fontAlgn="t">
                        <a:buFont typeface="Arial" panose="020B0604020202020204" pitchFamily="34" charset="0"/>
                        <a:buChar char="•"/>
                      </a:pPr>
                      <a:r>
                        <a:rPr lang="en-US" sz="1800" cap="none" spc="0" dirty="0">
                          <a:solidFill>
                            <a:schemeClr val="tx1"/>
                          </a:solidFill>
                          <a:effectLst/>
                        </a:rPr>
                        <a:t>Infection may be due to </a:t>
                      </a:r>
                      <a:r>
                        <a:rPr lang="en-US" sz="1800" cap="none" spc="0" dirty="0" err="1">
                          <a:solidFill>
                            <a:schemeClr val="tx1"/>
                          </a:solidFill>
                          <a:effectLst/>
                        </a:rPr>
                        <a:t>E.Coli</a:t>
                      </a:r>
                      <a:r>
                        <a:rPr lang="en-US" sz="1800" cap="none" spc="0" dirty="0">
                          <a:solidFill>
                            <a:schemeClr val="tx1"/>
                          </a:solidFill>
                          <a:effectLst/>
                        </a:rPr>
                        <a:t>.</a:t>
                      </a:r>
                    </a:p>
                  </a:txBody>
                  <a:tcPr marL="69518" marR="64387" marT="19862" marB="148968">
                    <a:lnL w="12700" cmpd="sng">
                      <a:noFill/>
                      <a:prstDash val="solid"/>
                    </a:lnL>
                    <a:lnR w="12700" cmpd="sng">
                      <a:noFill/>
                      <a:prstDash val="solid"/>
                    </a:lnR>
                    <a:lnT w="9525" cap="flat" cmpd="sng" algn="ctr">
                      <a:noFill/>
                      <a:prstDash val="solid"/>
                    </a:lnT>
                    <a:lnB w="12700" cmpd="sng">
                      <a:noFill/>
                      <a:prstDash val="soli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extLst>
                  <a:ext uri="{0D108BD9-81ED-4DB2-BD59-A6C34878D82A}">
                    <a16:rowId xmlns:a16="http://schemas.microsoft.com/office/drawing/2014/main" val="1163448054"/>
                  </a:ext>
                </a:extLst>
              </a:tr>
            </a:tbl>
          </a:graphicData>
        </a:graphic>
      </p:graphicFrame>
    </p:spTree>
    <p:extLst>
      <p:ext uri="{BB962C8B-B14F-4D97-AF65-F5344CB8AC3E}">
        <p14:creationId xmlns:p14="http://schemas.microsoft.com/office/powerpoint/2010/main" val="681078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08ED5-8065-ED96-B7E8-73083C9085F8}"/>
              </a:ext>
            </a:extLst>
          </p:cNvPr>
          <p:cNvSpPr>
            <a:spLocks noGrp="1"/>
          </p:cNvSpPr>
          <p:nvPr>
            <p:ph type="title"/>
          </p:nvPr>
        </p:nvSpPr>
        <p:spPr>
          <a:xfrm>
            <a:off x="7476564" y="572569"/>
            <a:ext cx="4158388" cy="1642956"/>
          </a:xfrm>
        </p:spPr>
        <p:txBody>
          <a:bodyPr vert="horz" lIns="91440" tIns="45720" rIns="91440" bIns="45720" rtlCol="0" anchor="b">
            <a:normAutofit/>
          </a:bodyPr>
          <a:lstStyle/>
          <a:p>
            <a:pPr algn="l" rtl="0"/>
            <a:r>
              <a:rPr lang="en-US" sz="4000" b="1" kern="1200" dirty="0">
                <a:solidFill>
                  <a:schemeClr val="tx2"/>
                </a:solidFill>
                <a:effectLst>
                  <a:outerShdw blurRad="38100" dist="38100" dir="2700000" algn="tl">
                    <a:srgbClr val="000000">
                      <a:alpha val="43137"/>
                    </a:srgbClr>
                  </a:outerShdw>
                </a:effectLst>
                <a:latin typeface="+mj-lt"/>
                <a:ea typeface="+mj-ea"/>
                <a:cs typeface="+mj-cs"/>
              </a:rPr>
              <a:t>Chemical analysis</a:t>
            </a:r>
          </a:p>
        </p:txBody>
      </p:sp>
      <p:pic>
        <p:nvPicPr>
          <p:cNvPr id="5" name="Picture 4">
            <a:extLst>
              <a:ext uri="{FF2B5EF4-FFF2-40B4-BE49-F238E27FC236}">
                <a16:creationId xmlns:a16="http://schemas.microsoft.com/office/drawing/2014/main" id="{78BB9B5B-E251-C1F2-E553-EBC17E4F7B26}"/>
              </a:ext>
            </a:extLst>
          </p:cNvPr>
          <p:cNvPicPr>
            <a:picLocks noChangeAspect="1"/>
          </p:cNvPicPr>
          <p:nvPr/>
        </p:nvPicPr>
        <p:blipFill rotWithShape="1">
          <a:blip r:embed="rId3"/>
          <a:srcRect r="12690" b="-4"/>
          <a:stretch/>
        </p:blipFill>
        <p:spPr>
          <a:xfrm>
            <a:off x="696431" y="1132199"/>
            <a:ext cx="2876339" cy="2470889"/>
          </a:xfrm>
          <a:prstGeom prst="rect">
            <a:avLst/>
          </a:prstGeom>
        </p:spPr>
      </p:pic>
      <p:pic>
        <p:nvPicPr>
          <p:cNvPr id="9218" name="Picture 2" descr="Can we trust urine dipsticks?">
            <a:extLst>
              <a:ext uri="{FF2B5EF4-FFF2-40B4-BE49-F238E27FC236}">
                <a16:creationId xmlns:a16="http://schemas.microsoft.com/office/drawing/2014/main" id="{7066CFE5-3A03-E4DA-B61D-F3B5ADCC193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2620" b="-3"/>
          <a:stretch/>
        </p:blipFill>
        <p:spPr bwMode="auto">
          <a:xfrm>
            <a:off x="3759781" y="661821"/>
            <a:ext cx="2876339" cy="2473695"/>
          </a:xfrm>
          <a:prstGeom prst="rect">
            <a:avLst/>
          </a:prstGeom>
          <a:noFill/>
          <a:extLst>
            <a:ext uri="{909E8E84-426E-40DD-AFC4-6F175D3DCCD1}">
              <a14:hiddenFill xmlns:a14="http://schemas.microsoft.com/office/drawing/2010/main">
                <a:solidFill>
                  <a:srgbClr val="FFFFFF"/>
                </a:solidFill>
              </a14:hiddenFill>
            </a:ext>
          </a:extLst>
        </p:spPr>
      </p:pic>
      <p:grpSp>
        <p:nvGrpSpPr>
          <p:cNvPr id="9234" name="Group 9233">
            <a:extLst>
              <a:ext uri="{FF2B5EF4-FFF2-40B4-BE49-F238E27FC236}">
                <a16:creationId xmlns:a16="http://schemas.microsoft.com/office/drawing/2014/main" id="{2BCD906A-0B26-B477-8330-6E22D5E547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441" y="4734227"/>
            <a:ext cx="1746973" cy="2198511"/>
            <a:chOff x="-68441" y="4734227"/>
            <a:chExt cx="1746973" cy="2198511"/>
          </a:xfrm>
        </p:grpSpPr>
        <p:sp>
          <p:nvSpPr>
            <p:cNvPr id="9235" name="Freeform: Shape 9234">
              <a:extLst>
                <a:ext uri="{FF2B5EF4-FFF2-40B4-BE49-F238E27FC236}">
                  <a16:creationId xmlns:a16="http://schemas.microsoft.com/office/drawing/2014/main" id="{0F1AA1E5-0C1E-50F1-C2DA-3B43976B7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111881">
              <a:off x="190072" y="5633078"/>
              <a:ext cx="325448" cy="313454"/>
            </a:xfrm>
            <a:custGeom>
              <a:avLst/>
              <a:gdLst>
                <a:gd name="connsiteX0" fmla="*/ 845218 w 2601267"/>
                <a:gd name="connsiteY0" fmla="*/ 6508 h 3247197"/>
                <a:gd name="connsiteX1" fmla="*/ 666313 w 2601267"/>
                <a:gd name="connsiteY1" fmla="*/ 158908 h 3247197"/>
                <a:gd name="connsiteX2" fmla="*/ 778957 w 2601267"/>
                <a:gd name="connsiteY2" fmla="*/ 3213534 h 3247197"/>
                <a:gd name="connsiteX3" fmla="*/ 1415061 w 2601267"/>
                <a:gd name="connsiteY3" fmla="*/ 3240039 h 3247197"/>
                <a:gd name="connsiteX4" fmla="*/ 1965026 w 2601267"/>
                <a:gd name="connsiteY4" fmla="*/ 2994874 h 3247197"/>
                <a:gd name="connsiteX5" fmla="*/ 2521618 w 2601267"/>
                <a:gd name="connsiteY5" fmla="*/ 2179865 h 3247197"/>
                <a:gd name="connsiteX6" fmla="*/ 2601131 w 2601267"/>
                <a:gd name="connsiteY6" fmla="*/ 1722665 h 3247197"/>
                <a:gd name="connsiteX7" fmla="*/ 2501739 w 2601267"/>
                <a:gd name="connsiteY7" fmla="*/ 1238960 h 3247197"/>
                <a:gd name="connsiteX8" fmla="*/ 2276452 w 2601267"/>
                <a:gd name="connsiteY8" fmla="*/ 801639 h 3247197"/>
                <a:gd name="connsiteX9" fmla="*/ 1627096 w 2601267"/>
                <a:gd name="connsiteY9" fmla="*/ 198665 h 3247197"/>
                <a:gd name="connsiteX10" fmla="*/ 1415061 w 2601267"/>
                <a:gd name="connsiteY10" fmla="*/ 132404 h 3247197"/>
                <a:gd name="connsiteX11" fmla="*/ 1189774 w 2601267"/>
                <a:gd name="connsiteY11" fmla="*/ 79395 h 3247197"/>
                <a:gd name="connsiteX12" fmla="*/ 1024122 w 2601267"/>
                <a:gd name="connsiteY12" fmla="*/ 46265 h 3247197"/>
                <a:gd name="connsiteX13" fmla="*/ 878348 w 2601267"/>
                <a:gd name="connsiteY13" fmla="*/ 52891 h 3247197"/>
                <a:gd name="connsiteX14" fmla="*/ 818713 w 2601267"/>
                <a:gd name="connsiteY14" fmla="*/ 26387 h 3247197"/>
                <a:gd name="connsiteX15" fmla="*/ 845218 w 2601267"/>
                <a:gd name="connsiteY15" fmla="*/ 6508 h 3247197"/>
                <a:gd name="connsiteX0" fmla="*/ 1205667 w 2961716"/>
                <a:gd name="connsiteY0" fmla="*/ 75319 h 3445468"/>
                <a:gd name="connsiteX1" fmla="*/ 72605 w 2961716"/>
                <a:gd name="connsiteY1" fmla="*/ 1175249 h 3445468"/>
                <a:gd name="connsiteX2" fmla="*/ 1139406 w 2961716"/>
                <a:gd name="connsiteY2" fmla="*/ 3282345 h 3445468"/>
                <a:gd name="connsiteX3" fmla="*/ 1775510 w 2961716"/>
                <a:gd name="connsiteY3" fmla="*/ 3308850 h 3445468"/>
                <a:gd name="connsiteX4" fmla="*/ 2325475 w 2961716"/>
                <a:gd name="connsiteY4" fmla="*/ 3063685 h 3445468"/>
                <a:gd name="connsiteX5" fmla="*/ 2882067 w 2961716"/>
                <a:gd name="connsiteY5" fmla="*/ 2248676 h 3445468"/>
                <a:gd name="connsiteX6" fmla="*/ 2961580 w 2961716"/>
                <a:gd name="connsiteY6" fmla="*/ 1791476 h 3445468"/>
                <a:gd name="connsiteX7" fmla="*/ 2862188 w 2961716"/>
                <a:gd name="connsiteY7" fmla="*/ 1307771 h 3445468"/>
                <a:gd name="connsiteX8" fmla="*/ 2636901 w 2961716"/>
                <a:gd name="connsiteY8" fmla="*/ 870450 h 3445468"/>
                <a:gd name="connsiteX9" fmla="*/ 1987545 w 2961716"/>
                <a:gd name="connsiteY9" fmla="*/ 267476 h 3445468"/>
                <a:gd name="connsiteX10" fmla="*/ 1775510 w 2961716"/>
                <a:gd name="connsiteY10" fmla="*/ 201215 h 3445468"/>
                <a:gd name="connsiteX11" fmla="*/ 1550223 w 2961716"/>
                <a:gd name="connsiteY11" fmla="*/ 148206 h 3445468"/>
                <a:gd name="connsiteX12" fmla="*/ 1384571 w 2961716"/>
                <a:gd name="connsiteY12" fmla="*/ 115076 h 3445468"/>
                <a:gd name="connsiteX13" fmla="*/ 1238797 w 2961716"/>
                <a:gd name="connsiteY13" fmla="*/ 121702 h 3445468"/>
                <a:gd name="connsiteX14" fmla="*/ 1179162 w 2961716"/>
                <a:gd name="connsiteY14" fmla="*/ 95198 h 3445468"/>
                <a:gd name="connsiteX15" fmla="*/ 1205667 w 2961716"/>
                <a:gd name="connsiteY15" fmla="*/ 75319 h 3445468"/>
                <a:gd name="connsiteX0" fmla="*/ 1237442 w 2993491"/>
                <a:gd name="connsiteY0" fmla="*/ 75319 h 3308850"/>
                <a:gd name="connsiteX1" fmla="*/ 104380 w 2993491"/>
                <a:gd name="connsiteY1" fmla="*/ 1175249 h 3308850"/>
                <a:gd name="connsiteX2" fmla="*/ 243528 w 2993491"/>
                <a:gd name="connsiteY2" fmla="*/ 2878153 h 3308850"/>
                <a:gd name="connsiteX3" fmla="*/ 1807285 w 2993491"/>
                <a:gd name="connsiteY3" fmla="*/ 3308850 h 3308850"/>
                <a:gd name="connsiteX4" fmla="*/ 2357250 w 2993491"/>
                <a:gd name="connsiteY4" fmla="*/ 3063685 h 3308850"/>
                <a:gd name="connsiteX5" fmla="*/ 2913842 w 2993491"/>
                <a:gd name="connsiteY5" fmla="*/ 2248676 h 3308850"/>
                <a:gd name="connsiteX6" fmla="*/ 2993355 w 2993491"/>
                <a:gd name="connsiteY6" fmla="*/ 1791476 h 3308850"/>
                <a:gd name="connsiteX7" fmla="*/ 2893963 w 2993491"/>
                <a:gd name="connsiteY7" fmla="*/ 1307771 h 3308850"/>
                <a:gd name="connsiteX8" fmla="*/ 2668676 w 2993491"/>
                <a:gd name="connsiteY8" fmla="*/ 870450 h 3308850"/>
                <a:gd name="connsiteX9" fmla="*/ 2019320 w 2993491"/>
                <a:gd name="connsiteY9" fmla="*/ 267476 h 3308850"/>
                <a:gd name="connsiteX10" fmla="*/ 1807285 w 2993491"/>
                <a:gd name="connsiteY10" fmla="*/ 201215 h 3308850"/>
                <a:gd name="connsiteX11" fmla="*/ 1581998 w 2993491"/>
                <a:gd name="connsiteY11" fmla="*/ 148206 h 3308850"/>
                <a:gd name="connsiteX12" fmla="*/ 1416346 w 2993491"/>
                <a:gd name="connsiteY12" fmla="*/ 115076 h 3308850"/>
                <a:gd name="connsiteX13" fmla="*/ 1270572 w 2993491"/>
                <a:gd name="connsiteY13" fmla="*/ 121702 h 3308850"/>
                <a:gd name="connsiteX14" fmla="*/ 1210937 w 2993491"/>
                <a:gd name="connsiteY14" fmla="*/ 95198 h 3308850"/>
                <a:gd name="connsiteX15" fmla="*/ 1237442 w 2993491"/>
                <a:gd name="connsiteY15" fmla="*/ 75319 h 3308850"/>
                <a:gd name="connsiteX0" fmla="*/ 1209047 w 2991601"/>
                <a:gd name="connsiteY0" fmla="*/ 0 h 3213652"/>
                <a:gd name="connsiteX1" fmla="*/ 102490 w 2991601"/>
                <a:gd name="connsiteY1" fmla="*/ 1080051 h 3213652"/>
                <a:gd name="connsiteX2" fmla="*/ 241638 w 2991601"/>
                <a:gd name="connsiteY2" fmla="*/ 2782955 h 3213652"/>
                <a:gd name="connsiteX3" fmla="*/ 1805395 w 2991601"/>
                <a:gd name="connsiteY3" fmla="*/ 3213652 h 3213652"/>
                <a:gd name="connsiteX4" fmla="*/ 2355360 w 2991601"/>
                <a:gd name="connsiteY4" fmla="*/ 2968487 h 3213652"/>
                <a:gd name="connsiteX5" fmla="*/ 2911952 w 2991601"/>
                <a:gd name="connsiteY5" fmla="*/ 2153478 h 3213652"/>
                <a:gd name="connsiteX6" fmla="*/ 2991465 w 2991601"/>
                <a:gd name="connsiteY6" fmla="*/ 1696278 h 3213652"/>
                <a:gd name="connsiteX7" fmla="*/ 2892073 w 2991601"/>
                <a:gd name="connsiteY7" fmla="*/ 1212573 h 3213652"/>
                <a:gd name="connsiteX8" fmla="*/ 2666786 w 2991601"/>
                <a:gd name="connsiteY8" fmla="*/ 775252 h 3213652"/>
                <a:gd name="connsiteX9" fmla="*/ 2017430 w 2991601"/>
                <a:gd name="connsiteY9" fmla="*/ 172278 h 3213652"/>
                <a:gd name="connsiteX10" fmla="*/ 1805395 w 2991601"/>
                <a:gd name="connsiteY10" fmla="*/ 106017 h 3213652"/>
                <a:gd name="connsiteX11" fmla="*/ 1580108 w 2991601"/>
                <a:gd name="connsiteY11" fmla="*/ 53008 h 3213652"/>
                <a:gd name="connsiteX12" fmla="*/ 1414456 w 2991601"/>
                <a:gd name="connsiteY12" fmla="*/ 19878 h 3213652"/>
                <a:gd name="connsiteX13" fmla="*/ 1268682 w 2991601"/>
                <a:gd name="connsiteY13" fmla="*/ 26504 h 3213652"/>
                <a:gd name="connsiteX14" fmla="*/ 1209047 w 2991601"/>
                <a:gd name="connsiteY14" fmla="*/ 0 h 3213652"/>
                <a:gd name="connsiteX0" fmla="*/ 564076 w 2949603"/>
                <a:gd name="connsiteY0" fmla="*/ 153160 h 3201160"/>
                <a:gd name="connsiteX1" fmla="*/ 60492 w 2949603"/>
                <a:gd name="connsiteY1" fmla="*/ 1067559 h 3201160"/>
                <a:gd name="connsiteX2" fmla="*/ 199640 w 2949603"/>
                <a:gd name="connsiteY2" fmla="*/ 2770463 h 3201160"/>
                <a:gd name="connsiteX3" fmla="*/ 1763397 w 2949603"/>
                <a:gd name="connsiteY3" fmla="*/ 3201160 h 3201160"/>
                <a:gd name="connsiteX4" fmla="*/ 2313362 w 2949603"/>
                <a:gd name="connsiteY4" fmla="*/ 2955995 h 3201160"/>
                <a:gd name="connsiteX5" fmla="*/ 2869954 w 2949603"/>
                <a:gd name="connsiteY5" fmla="*/ 2140986 h 3201160"/>
                <a:gd name="connsiteX6" fmla="*/ 2949467 w 2949603"/>
                <a:gd name="connsiteY6" fmla="*/ 1683786 h 3201160"/>
                <a:gd name="connsiteX7" fmla="*/ 2850075 w 2949603"/>
                <a:gd name="connsiteY7" fmla="*/ 1200081 h 3201160"/>
                <a:gd name="connsiteX8" fmla="*/ 2624788 w 2949603"/>
                <a:gd name="connsiteY8" fmla="*/ 762760 h 3201160"/>
                <a:gd name="connsiteX9" fmla="*/ 1975432 w 2949603"/>
                <a:gd name="connsiteY9" fmla="*/ 159786 h 3201160"/>
                <a:gd name="connsiteX10" fmla="*/ 1763397 w 2949603"/>
                <a:gd name="connsiteY10" fmla="*/ 93525 h 3201160"/>
                <a:gd name="connsiteX11" fmla="*/ 1538110 w 2949603"/>
                <a:gd name="connsiteY11" fmla="*/ 40516 h 3201160"/>
                <a:gd name="connsiteX12" fmla="*/ 1372458 w 2949603"/>
                <a:gd name="connsiteY12" fmla="*/ 7386 h 3201160"/>
                <a:gd name="connsiteX13" fmla="*/ 1226684 w 2949603"/>
                <a:gd name="connsiteY13" fmla="*/ 14012 h 3201160"/>
                <a:gd name="connsiteX14" fmla="*/ 564076 w 2949603"/>
                <a:gd name="connsiteY14" fmla="*/ 153160 h 3201160"/>
                <a:gd name="connsiteX0" fmla="*/ 564076 w 2949538"/>
                <a:gd name="connsiteY0" fmla="*/ 153160 h 3201160"/>
                <a:gd name="connsiteX1" fmla="*/ 60492 w 2949538"/>
                <a:gd name="connsiteY1" fmla="*/ 1067559 h 3201160"/>
                <a:gd name="connsiteX2" fmla="*/ 199640 w 2949538"/>
                <a:gd name="connsiteY2" fmla="*/ 2770463 h 3201160"/>
                <a:gd name="connsiteX3" fmla="*/ 1763397 w 2949538"/>
                <a:gd name="connsiteY3" fmla="*/ 3201160 h 3201160"/>
                <a:gd name="connsiteX4" fmla="*/ 2313362 w 2949538"/>
                <a:gd name="connsiteY4" fmla="*/ 2955995 h 3201160"/>
                <a:gd name="connsiteX5" fmla="*/ 2869954 w 2949538"/>
                <a:gd name="connsiteY5" fmla="*/ 2140986 h 3201160"/>
                <a:gd name="connsiteX6" fmla="*/ 2949467 w 2949538"/>
                <a:gd name="connsiteY6" fmla="*/ 1683786 h 3201160"/>
                <a:gd name="connsiteX7" fmla="*/ 2855983 w 2949538"/>
                <a:gd name="connsiteY7" fmla="*/ 1085218 h 3201160"/>
                <a:gd name="connsiteX8" fmla="*/ 2624788 w 2949538"/>
                <a:gd name="connsiteY8" fmla="*/ 762760 h 3201160"/>
                <a:gd name="connsiteX9" fmla="*/ 1975432 w 2949538"/>
                <a:gd name="connsiteY9" fmla="*/ 159786 h 3201160"/>
                <a:gd name="connsiteX10" fmla="*/ 1763397 w 2949538"/>
                <a:gd name="connsiteY10" fmla="*/ 93525 h 3201160"/>
                <a:gd name="connsiteX11" fmla="*/ 1538110 w 2949538"/>
                <a:gd name="connsiteY11" fmla="*/ 40516 h 3201160"/>
                <a:gd name="connsiteX12" fmla="*/ 1372458 w 2949538"/>
                <a:gd name="connsiteY12" fmla="*/ 7386 h 3201160"/>
                <a:gd name="connsiteX13" fmla="*/ 1226684 w 2949538"/>
                <a:gd name="connsiteY13" fmla="*/ 14012 h 3201160"/>
                <a:gd name="connsiteX14" fmla="*/ 564076 w 2949538"/>
                <a:gd name="connsiteY14" fmla="*/ 153160 h 3201160"/>
                <a:gd name="connsiteX0" fmla="*/ 564076 w 2949538"/>
                <a:gd name="connsiteY0" fmla="*/ 153160 h 3201160"/>
                <a:gd name="connsiteX1" fmla="*/ 60492 w 2949538"/>
                <a:gd name="connsiteY1" fmla="*/ 1067559 h 3201160"/>
                <a:gd name="connsiteX2" fmla="*/ 199640 w 2949538"/>
                <a:gd name="connsiteY2" fmla="*/ 2770463 h 3201160"/>
                <a:gd name="connsiteX3" fmla="*/ 1763397 w 2949538"/>
                <a:gd name="connsiteY3" fmla="*/ 3201160 h 3201160"/>
                <a:gd name="connsiteX4" fmla="*/ 2313362 w 2949538"/>
                <a:gd name="connsiteY4" fmla="*/ 2955995 h 3201160"/>
                <a:gd name="connsiteX5" fmla="*/ 2869954 w 2949538"/>
                <a:gd name="connsiteY5" fmla="*/ 2140986 h 3201160"/>
                <a:gd name="connsiteX6" fmla="*/ 2949467 w 2949538"/>
                <a:gd name="connsiteY6" fmla="*/ 1683786 h 3201160"/>
                <a:gd name="connsiteX7" fmla="*/ 2855983 w 2949538"/>
                <a:gd name="connsiteY7" fmla="*/ 1085218 h 3201160"/>
                <a:gd name="connsiteX8" fmla="*/ 2595248 w 2949538"/>
                <a:gd name="connsiteY8" fmla="*/ 653943 h 3201160"/>
                <a:gd name="connsiteX9" fmla="*/ 1975432 w 2949538"/>
                <a:gd name="connsiteY9" fmla="*/ 159786 h 3201160"/>
                <a:gd name="connsiteX10" fmla="*/ 1763397 w 2949538"/>
                <a:gd name="connsiteY10" fmla="*/ 93525 h 3201160"/>
                <a:gd name="connsiteX11" fmla="*/ 1538110 w 2949538"/>
                <a:gd name="connsiteY11" fmla="*/ 40516 h 3201160"/>
                <a:gd name="connsiteX12" fmla="*/ 1372458 w 2949538"/>
                <a:gd name="connsiteY12" fmla="*/ 7386 h 3201160"/>
                <a:gd name="connsiteX13" fmla="*/ 1226684 w 2949538"/>
                <a:gd name="connsiteY13" fmla="*/ 14012 h 3201160"/>
                <a:gd name="connsiteX14" fmla="*/ 564076 w 2949538"/>
                <a:gd name="connsiteY14" fmla="*/ 153160 h 3201160"/>
                <a:gd name="connsiteX0" fmla="*/ 564076 w 2949538"/>
                <a:gd name="connsiteY0" fmla="*/ 144905 h 3192905"/>
                <a:gd name="connsiteX1" fmla="*/ 60492 w 2949538"/>
                <a:gd name="connsiteY1" fmla="*/ 1059304 h 3192905"/>
                <a:gd name="connsiteX2" fmla="*/ 199640 w 2949538"/>
                <a:gd name="connsiteY2" fmla="*/ 2762208 h 3192905"/>
                <a:gd name="connsiteX3" fmla="*/ 1763397 w 2949538"/>
                <a:gd name="connsiteY3" fmla="*/ 3192905 h 3192905"/>
                <a:gd name="connsiteX4" fmla="*/ 2313362 w 2949538"/>
                <a:gd name="connsiteY4" fmla="*/ 2947740 h 3192905"/>
                <a:gd name="connsiteX5" fmla="*/ 2869954 w 2949538"/>
                <a:gd name="connsiteY5" fmla="*/ 2132731 h 3192905"/>
                <a:gd name="connsiteX6" fmla="*/ 2949467 w 2949538"/>
                <a:gd name="connsiteY6" fmla="*/ 1675531 h 3192905"/>
                <a:gd name="connsiteX7" fmla="*/ 2855983 w 2949538"/>
                <a:gd name="connsiteY7" fmla="*/ 1076963 h 3192905"/>
                <a:gd name="connsiteX8" fmla="*/ 2595248 w 2949538"/>
                <a:gd name="connsiteY8" fmla="*/ 645688 h 3192905"/>
                <a:gd name="connsiteX9" fmla="*/ 1975432 w 2949538"/>
                <a:gd name="connsiteY9" fmla="*/ 151531 h 3192905"/>
                <a:gd name="connsiteX10" fmla="*/ 1763397 w 2949538"/>
                <a:gd name="connsiteY10" fmla="*/ 85270 h 3192905"/>
                <a:gd name="connsiteX11" fmla="*/ 1538110 w 2949538"/>
                <a:gd name="connsiteY11" fmla="*/ 32261 h 3192905"/>
                <a:gd name="connsiteX12" fmla="*/ 1226684 w 2949538"/>
                <a:gd name="connsiteY12" fmla="*/ 5757 h 3192905"/>
                <a:gd name="connsiteX13" fmla="*/ 564076 w 2949538"/>
                <a:gd name="connsiteY13" fmla="*/ 144905 h 3192905"/>
                <a:gd name="connsiteX0" fmla="*/ 564076 w 2949538"/>
                <a:gd name="connsiteY0" fmla="*/ 146377 h 3194377"/>
                <a:gd name="connsiteX1" fmla="*/ 60492 w 2949538"/>
                <a:gd name="connsiteY1" fmla="*/ 1060776 h 3194377"/>
                <a:gd name="connsiteX2" fmla="*/ 199640 w 2949538"/>
                <a:gd name="connsiteY2" fmla="*/ 2763680 h 3194377"/>
                <a:gd name="connsiteX3" fmla="*/ 1763397 w 2949538"/>
                <a:gd name="connsiteY3" fmla="*/ 3194377 h 3194377"/>
                <a:gd name="connsiteX4" fmla="*/ 2313362 w 2949538"/>
                <a:gd name="connsiteY4" fmla="*/ 2949212 h 3194377"/>
                <a:gd name="connsiteX5" fmla="*/ 2869954 w 2949538"/>
                <a:gd name="connsiteY5" fmla="*/ 2134203 h 3194377"/>
                <a:gd name="connsiteX6" fmla="*/ 2949467 w 2949538"/>
                <a:gd name="connsiteY6" fmla="*/ 1677003 h 3194377"/>
                <a:gd name="connsiteX7" fmla="*/ 2855983 w 2949538"/>
                <a:gd name="connsiteY7" fmla="*/ 1078435 h 3194377"/>
                <a:gd name="connsiteX8" fmla="*/ 2595248 w 2949538"/>
                <a:gd name="connsiteY8" fmla="*/ 647160 h 3194377"/>
                <a:gd name="connsiteX9" fmla="*/ 1975432 w 2949538"/>
                <a:gd name="connsiteY9" fmla="*/ 153003 h 3194377"/>
                <a:gd name="connsiteX10" fmla="*/ 1538110 w 2949538"/>
                <a:gd name="connsiteY10" fmla="*/ 33733 h 3194377"/>
                <a:gd name="connsiteX11" fmla="*/ 1226684 w 2949538"/>
                <a:gd name="connsiteY11" fmla="*/ 7229 h 3194377"/>
                <a:gd name="connsiteX12" fmla="*/ 564076 w 2949538"/>
                <a:gd name="connsiteY12" fmla="*/ 146377 h 3194377"/>
                <a:gd name="connsiteX0" fmla="*/ 564076 w 2949538"/>
                <a:gd name="connsiteY0" fmla="*/ 146377 h 3194377"/>
                <a:gd name="connsiteX1" fmla="*/ 60492 w 2949538"/>
                <a:gd name="connsiteY1" fmla="*/ 1060776 h 3194377"/>
                <a:gd name="connsiteX2" fmla="*/ 199640 w 2949538"/>
                <a:gd name="connsiteY2" fmla="*/ 2763680 h 3194377"/>
                <a:gd name="connsiteX3" fmla="*/ 1763397 w 2949538"/>
                <a:gd name="connsiteY3" fmla="*/ 3194377 h 3194377"/>
                <a:gd name="connsiteX4" fmla="*/ 2313362 w 2949538"/>
                <a:gd name="connsiteY4" fmla="*/ 2949212 h 3194377"/>
                <a:gd name="connsiteX5" fmla="*/ 2869954 w 2949538"/>
                <a:gd name="connsiteY5" fmla="*/ 2134203 h 3194377"/>
                <a:gd name="connsiteX6" fmla="*/ 2949467 w 2949538"/>
                <a:gd name="connsiteY6" fmla="*/ 1677003 h 3194377"/>
                <a:gd name="connsiteX7" fmla="*/ 2855983 w 2949538"/>
                <a:gd name="connsiteY7" fmla="*/ 1078435 h 3194377"/>
                <a:gd name="connsiteX8" fmla="*/ 2595248 w 2949538"/>
                <a:gd name="connsiteY8" fmla="*/ 647160 h 3194377"/>
                <a:gd name="connsiteX9" fmla="*/ 1975432 w 2949538"/>
                <a:gd name="connsiteY9" fmla="*/ 153003 h 3194377"/>
                <a:gd name="connsiteX10" fmla="*/ 1538110 w 2949538"/>
                <a:gd name="connsiteY10" fmla="*/ 33733 h 3194377"/>
                <a:gd name="connsiteX11" fmla="*/ 1226684 w 2949538"/>
                <a:gd name="connsiteY11" fmla="*/ 7229 h 3194377"/>
                <a:gd name="connsiteX12" fmla="*/ 564076 w 2949538"/>
                <a:gd name="connsiteY12" fmla="*/ 146377 h 3194377"/>
                <a:gd name="connsiteX0" fmla="*/ 678882 w 3064344"/>
                <a:gd name="connsiteY0" fmla="*/ 146377 h 3194377"/>
                <a:gd name="connsiteX1" fmla="*/ 23660 w 3064344"/>
                <a:gd name="connsiteY1" fmla="*/ 1451714 h 3194377"/>
                <a:gd name="connsiteX2" fmla="*/ 314446 w 3064344"/>
                <a:gd name="connsiteY2" fmla="*/ 2763680 h 3194377"/>
                <a:gd name="connsiteX3" fmla="*/ 1878203 w 3064344"/>
                <a:gd name="connsiteY3" fmla="*/ 3194377 h 3194377"/>
                <a:gd name="connsiteX4" fmla="*/ 2428168 w 3064344"/>
                <a:gd name="connsiteY4" fmla="*/ 2949212 h 3194377"/>
                <a:gd name="connsiteX5" fmla="*/ 2984760 w 3064344"/>
                <a:gd name="connsiteY5" fmla="*/ 2134203 h 3194377"/>
                <a:gd name="connsiteX6" fmla="*/ 3064273 w 3064344"/>
                <a:gd name="connsiteY6" fmla="*/ 1677003 h 3194377"/>
                <a:gd name="connsiteX7" fmla="*/ 2970789 w 3064344"/>
                <a:gd name="connsiteY7" fmla="*/ 1078435 h 3194377"/>
                <a:gd name="connsiteX8" fmla="*/ 2710054 w 3064344"/>
                <a:gd name="connsiteY8" fmla="*/ 647160 h 3194377"/>
                <a:gd name="connsiteX9" fmla="*/ 2090238 w 3064344"/>
                <a:gd name="connsiteY9" fmla="*/ 153003 h 3194377"/>
                <a:gd name="connsiteX10" fmla="*/ 1652916 w 3064344"/>
                <a:gd name="connsiteY10" fmla="*/ 33733 h 3194377"/>
                <a:gd name="connsiteX11" fmla="*/ 1341490 w 3064344"/>
                <a:gd name="connsiteY11" fmla="*/ 7229 h 3194377"/>
                <a:gd name="connsiteX12" fmla="*/ 678882 w 3064344"/>
                <a:gd name="connsiteY12" fmla="*/ 146377 h 3194377"/>
                <a:gd name="connsiteX0" fmla="*/ 655721 w 3041183"/>
                <a:gd name="connsiteY0" fmla="*/ 146377 h 3194377"/>
                <a:gd name="connsiteX1" fmla="*/ 499 w 3041183"/>
                <a:gd name="connsiteY1" fmla="*/ 1451714 h 3194377"/>
                <a:gd name="connsiteX2" fmla="*/ 291285 w 3041183"/>
                <a:gd name="connsiteY2" fmla="*/ 2763680 h 3194377"/>
                <a:gd name="connsiteX3" fmla="*/ 1855042 w 3041183"/>
                <a:gd name="connsiteY3" fmla="*/ 3194377 h 3194377"/>
                <a:gd name="connsiteX4" fmla="*/ 2405007 w 3041183"/>
                <a:gd name="connsiteY4" fmla="*/ 2949212 h 3194377"/>
                <a:gd name="connsiteX5" fmla="*/ 2961599 w 3041183"/>
                <a:gd name="connsiteY5" fmla="*/ 2134203 h 3194377"/>
                <a:gd name="connsiteX6" fmla="*/ 3041112 w 3041183"/>
                <a:gd name="connsiteY6" fmla="*/ 1677003 h 3194377"/>
                <a:gd name="connsiteX7" fmla="*/ 2947628 w 3041183"/>
                <a:gd name="connsiteY7" fmla="*/ 1078435 h 3194377"/>
                <a:gd name="connsiteX8" fmla="*/ 2686893 w 3041183"/>
                <a:gd name="connsiteY8" fmla="*/ 647160 h 3194377"/>
                <a:gd name="connsiteX9" fmla="*/ 2067077 w 3041183"/>
                <a:gd name="connsiteY9" fmla="*/ 153003 h 3194377"/>
                <a:gd name="connsiteX10" fmla="*/ 1629755 w 3041183"/>
                <a:gd name="connsiteY10" fmla="*/ 33733 h 3194377"/>
                <a:gd name="connsiteX11" fmla="*/ 1318329 w 3041183"/>
                <a:gd name="connsiteY11" fmla="*/ 7229 h 3194377"/>
                <a:gd name="connsiteX12" fmla="*/ 655721 w 3041183"/>
                <a:gd name="connsiteY12" fmla="*/ 146377 h 3194377"/>
                <a:gd name="connsiteX0" fmla="*/ 655720 w 3041182"/>
                <a:gd name="connsiteY0" fmla="*/ 146377 h 3162134"/>
                <a:gd name="connsiteX1" fmla="*/ 498 w 3041182"/>
                <a:gd name="connsiteY1" fmla="*/ 1451714 h 3162134"/>
                <a:gd name="connsiteX2" fmla="*/ 291284 w 3041182"/>
                <a:gd name="connsiteY2" fmla="*/ 2763680 h 3162134"/>
                <a:gd name="connsiteX3" fmla="*/ 1593121 w 3041182"/>
                <a:gd name="connsiteY3" fmla="*/ 3162134 h 3162134"/>
                <a:gd name="connsiteX4" fmla="*/ 2405006 w 3041182"/>
                <a:gd name="connsiteY4" fmla="*/ 2949212 h 3162134"/>
                <a:gd name="connsiteX5" fmla="*/ 2961598 w 3041182"/>
                <a:gd name="connsiteY5" fmla="*/ 2134203 h 3162134"/>
                <a:gd name="connsiteX6" fmla="*/ 3041111 w 3041182"/>
                <a:gd name="connsiteY6" fmla="*/ 1677003 h 3162134"/>
                <a:gd name="connsiteX7" fmla="*/ 2947627 w 3041182"/>
                <a:gd name="connsiteY7" fmla="*/ 1078435 h 3162134"/>
                <a:gd name="connsiteX8" fmla="*/ 2686892 w 3041182"/>
                <a:gd name="connsiteY8" fmla="*/ 647160 h 3162134"/>
                <a:gd name="connsiteX9" fmla="*/ 2067076 w 3041182"/>
                <a:gd name="connsiteY9" fmla="*/ 153003 h 3162134"/>
                <a:gd name="connsiteX10" fmla="*/ 1629754 w 3041182"/>
                <a:gd name="connsiteY10" fmla="*/ 33733 h 3162134"/>
                <a:gd name="connsiteX11" fmla="*/ 1318328 w 3041182"/>
                <a:gd name="connsiteY11" fmla="*/ 7229 h 3162134"/>
                <a:gd name="connsiteX12" fmla="*/ 655720 w 3041182"/>
                <a:gd name="connsiteY12" fmla="*/ 146377 h 3162134"/>
                <a:gd name="connsiteX0" fmla="*/ 655720 w 3041182"/>
                <a:gd name="connsiteY0" fmla="*/ 146377 h 3162134"/>
                <a:gd name="connsiteX1" fmla="*/ 498 w 3041182"/>
                <a:gd name="connsiteY1" fmla="*/ 1451714 h 3162134"/>
                <a:gd name="connsiteX2" fmla="*/ 291284 w 3041182"/>
                <a:gd name="connsiteY2" fmla="*/ 2763680 h 3162134"/>
                <a:gd name="connsiteX3" fmla="*/ 1593121 w 3041182"/>
                <a:gd name="connsiteY3" fmla="*/ 3162134 h 3162134"/>
                <a:gd name="connsiteX4" fmla="*/ 2405006 w 3041182"/>
                <a:gd name="connsiteY4" fmla="*/ 2949212 h 3162134"/>
                <a:gd name="connsiteX5" fmla="*/ 2961598 w 3041182"/>
                <a:gd name="connsiteY5" fmla="*/ 2134203 h 3162134"/>
                <a:gd name="connsiteX6" fmla="*/ 3041111 w 3041182"/>
                <a:gd name="connsiteY6" fmla="*/ 1677003 h 3162134"/>
                <a:gd name="connsiteX7" fmla="*/ 2947627 w 3041182"/>
                <a:gd name="connsiteY7" fmla="*/ 1078435 h 3162134"/>
                <a:gd name="connsiteX8" fmla="*/ 2686892 w 3041182"/>
                <a:gd name="connsiteY8" fmla="*/ 647160 h 3162134"/>
                <a:gd name="connsiteX9" fmla="*/ 2067076 w 3041182"/>
                <a:gd name="connsiteY9" fmla="*/ 153003 h 3162134"/>
                <a:gd name="connsiteX10" fmla="*/ 1629754 w 3041182"/>
                <a:gd name="connsiteY10" fmla="*/ 33733 h 3162134"/>
                <a:gd name="connsiteX11" fmla="*/ 1318328 w 3041182"/>
                <a:gd name="connsiteY11" fmla="*/ 7229 h 3162134"/>
                <a:gd name="connsiteX12" fmla="*/ 655720 w 3041182"/>
                <a:gd name="connsiteY12" fmla="*/ 146377 h 3162134"/>
                <a:gd name="connsiteX0" fmla="*/ 655720 w 3041182"/>
                <a:gd name="connsiteY0" fmla="*/ 146377 h 3162134"/>
                <a:gd name="connsiteX1" fmla="*/ 498 w 3041182"/>
                <a:gd name="connsiteY1" fmla="*/ 1451714 h 3162134"/>
                <a:gd name="connsiteX2" fmla="*/ 291284 w 3041182"/>
                <a:gd name="connsiteY2" fmla="*/ 2763680 h 3162134"/>
                <a:gd name="connsiteX3" fmla="*/ 1593121 w 3041182"/>
                <a:gd name="connsiteY3" fmla="*/ 3162134 h 3162134"/>
                <a:gd name="connsiteX4" fmla="*/ 2405006 w 3041182"/>
                <a:gd name="connsiteY4" fmla="*/ 2896817 h 3162134"/>
                <a:gd name="connsiteX5" fmla="*/ 2961598 w 3041182"/>
                <a:gd name="connsiteY5" fmla="*/ 2134203 h 3162134"/>
                <a:gd name="connsiteX6" fmla="*/ 3041111 w 3041182"/>
                <a:gd name="connsiteY6" fmla="*/ 1677003 h 3162134"/>
                <a:gd name="connsiteX7" fmla="*/ 2947627 w 3041182"/>
                <a:gd name="connsiteY7" fmla="*/ 1078435 h 3162134"/>
                <a:gd name="connsiteX8" fmla="*/ 2686892 w 3041182"/>
                <a:gd name="connsiteY8" fmla="*/ 647160 h 3162134"/>
                <a:gd name="connsiteX9" fmla="*/ 2067076 w 3041182"/>
                <a:gd name="connsiteY9" fmla="*/ 153003 h 3162134"/>
                <a:gd name="connsiteX10" fmla="*/ 1629754 w 3041182"/>
                <a:gd name="connsiteY10" fmla="*/ 33733 h 3162134"/>
                <a:gd name="connsiteX11" fmla="*/ 1318328 w 3041182"/>
                <a:gd name="connsiteY11" fmla="*/ 7229 h 3162134"/>
                <a:gd name="connsiteX12" fmla="*/ 655720 w 3041182"/>
                <a:gd name="connsiteY12" fmla="*/ 146377 h 3162134"/>
                <a:gd name="connsiteX0" fmla="*/ 655720 w 3041182"/>
                <a:gd name="connsiteY0" fmla="*/ 146377 h 3109741"/>
                <a:gd name="connsiteX1" fmla="*/ 498 w 3041182"/>
                <a:gd name="connsiteY1" fmla="*/ 1451714 h 3109741"/>
                <a:gd name="connsiteX2" fmla="*/ 291284 w 3041182"/>
                <a:gd name="connsiteY2" fmla="*/ 2763680 h 3109741"/>
                <a:gd name="connsiteX3" fmla="*/ 1518287 w 3041182"/>
                <a:gd name="connsiteY3" fmla="*/ 3109741 h 3109741"/>
                <a:gd name="connsiteX4" fmla="*/ 2405006 w 3041182"/>
                <a:gd name="connsiteY4" fmla="*/ 2896817 h 3109741"/>
                <a:gd name="connsiteX5" fmla="*/ 2961598 w 3041182"/>
                <a:gd name="connsiteY5" fmla="*/ 2134203 h 3109741"/>
                <a:gd name="connsiteX6" fmla="*/ 3041111 w 3041182"/>
                <a:gd name="connsiteY6" fmla="*/ 1677003 h 3109741"/>
                <a:gd name="connsiteX7" fmla="*/ 2947627 w 3041182"/>
                <a:gd name="connsiteY7" fmla="*/ 1078435 h 3109741"/>
                <a:gd name="connsiteX8" fmla="*/ 2686892 w 3041182"/>
                <a:gd name="connsiteY8" fmla="*/ 647160 h 3109741"/>
                <a:gd name="connsiteX9" fmla="*/ 2067076 w 3041182"/>
                <a:gd name="connsiteY9" fmla="*/ 153003 h 3109741"/>
                <a:gd name="connsiteX10" fmla="*/ 1629754 w 3041182"/>
                <a:gd name="connsiteY10" fmla="*/ 33733 h 3109741"/>
                <a:gd name="connsiteX11" fmla="*/ 1318328 w 3041182"/>
                <a:gd name="connsiteY11" fmla="*/ 7229 h 3109741"/>
                <a:gd name="connsiteX12" fmla="*/ 655720 w 3041182"/>
                <a:gd name="connsiteY12" fmla="*/ 146377 h 3109741"/>
                <a:gd name="connsiteX0" fmla="*/ 683078 w 3068540"/>
                <a:gd name="connsiteY0" fmla="*/ 146377 h 3109741"/>
                <a:gd name="connsiteX1" fmla="*/ 27856 w 3068540"/>
                <a:gd name="connsiteY1" fmla="*/ 1451714 h 3109741"/>
                <a:gd name="connsiteX2" fmla="*/ 265470 w 3068540"/>
                <a:gd name="connsiteY2" fmla="*/ 2550075 h 3109741"/>
                <a:gd name="connsiteX3" fmla="*/ 1545645 w 3068540"/>
                <a:gd name="connsiteY3" fmla="*/ 3109741 h 3109741"/>
                <a:gd name="connsiteX4" fmla="*/ 2432364 w 3068540"/>
                <a:gd name="connsiteY4" fmla="*/ 2896817 h 3109741"/>
                <a:gd name="connsiteX5" fmla="*/ 2988956 w 3068540"/>
                <a:gd name="connsiteY5" fmla="*/ 2134203 h 3109741"/>
                <a:gd name="connsiteX6" fmla="*/ 3068469 w 3068540"/>
                <a:gd name="connsiteY6" fmla="*/ 1677003 h 3109741"/>
                <a:gd name="connsiteX7" fmla="*/ 2974985 w 3068540"/>
                <a:gd name="connsiteY7" fmla="*/ 1078435 h 3109741"/>
                <a:gd name="connsiteX8" fmla="*/ 2714250 w 3068540"/>
                <a:gd name="connsiteY8" fmla="*/ 647160 h 3109741"/>
                <a:gd name="connsiteX9" fmla="*/ 2094434 w 3068540"/>
                <a:gd name="connsiteY9" fmla="*/ 153003 h 3109741"/>
                <a:gd name="connsiteX10" fmla="*/ 1657112 w 3068540"/>
                <a:gd name="connsiteY10" fmla="*/ 33733 h 3109741"/>
                <a:gd name="connsiteX11" fmla="*/ 1345686 w 3068540"/>
                <a:gd name="connsiteY11" fmla="*/ 7229 h 3109741"/>
                <a:gd name="connsiteX12" fmla="*/ 683078 w 3068540"/>
                <a:gd name="connsiteY12" fmla="*/ 146377 h 3109741"/>
                <a:gd name="connsiteX0" fmla="*/ 683078 w 3068540"/>
                <a:gd name="connsiteY0" fmla="*/ 146377 h 3112185"/>
                <a:gd name="connsiteX1" fmla="*/ 27856 w 3068540"/>
                <a:gd name="connsiteY1" fmla="*/ 1451714 h 3112185"/>
                <a:gd name="connsiteX2" fmla="*/ 265470 w 3068540"/>
                <a:gd name="connsiteY2" fmla="*/ 2550075 h 3112185"/>
                <a:gd name="connsiteX3" fmla="*/ 1545645 w 3068540"/>
                <a:gd name="connsiteY3" fmla="*/ 3109741 h 3112185"/>
                <a:gd name="connsiteX4" fmla="*/ 2432364 w 3068540"/>
                <a:gd name="connsiteY4" fmla="*/ 2896817 h 3112185"/>
                <a:gd name="connsiteX5" fmla="*/ 2988956 w 3068540"/>
                <a:gd name="connsiteY5" fmla="*/ 2134203 h 3112185"/>
                <a:gd name="connsiteX6" fmla="*/ 3068469 w 3068540"/>
                <a:gd name="connsiteY6" fmla="*/ 1677003 h 3112185"/>
                <a:gd name="connsiteX7" fmla="*/ 2974985 w 3068540"/>
                <a:gd name="connsiteY7" fmla="*/ 1078435 h 3112185"/>
                <a:gd name="connsiteX8" fmla="*/ 2714250 w 3068540"/>
                <a:gd name="connsiteY8" fmla="*/ 647160 h 3112185"/>
                <a:gd name="connsiteX9" fmla="*/ 2094434 w 3068540"/>
                <a:gd name="connsiteY9" fmla="*/ 153003 h 3112185"/>
                <a:gd name="connsiteX10" fmla="*/ 1657112 w 3068540"/>
                <a:gd name="connsiteY10" fmla="*/ 33733 h 3112185"/>
                <a:gd name="connsiteX11" fmla="*/ 1345686 w 3068540"/>
                <a:gd name="connsiteY11" fmla="*/ 7229 h 3112185"/>
                <a:gd name="connsiteX12" fmla="*/ 683078 w 3068540"/>
                <a:gd name="connsiteY12" fmla="*/ 146377 h 3112185"/>
                <a:gd name="connsiteX0" fmla="*/ 683078 w 3068540"/>
                <a:gd name="connsiteY0" fmla="*/ 146377 h 3112185"/>
                <a:gd name="connsiteX1" fmla="*/ 27856 w 3068540"/>
                <a:gd name="connsiteY1" fmla="*/ 1451714 h 3112185"/>
                <a:gd name="connsiteX2" fmla="*/ 265470 w 3068540"/>
                <a:gd name="connsiteY2" fmla="*/ 2550075 h 3112185"/>
                <a:gd name="connsiteX3" fmla="*/ 1545645 w 3068540"/>
                <a:gd name="connsiteY3" fmla="*/ 3109741 h 3112185"/>
                <a:gd name="connsiteX4" fmla="*/ 2432364 w 3068540"/>
                <a:gd name="connsiteY4" fmla="*/ 2896817 h 3112185"/>
                <a:gd name="connsiteX5" fmla="*/ 2988956 w 3068540"/>
                <a:gd name="connsiteY5" fmla="*/ 2134203 h 3112185"/>
                <a:gd name="connsiteX6" fmla="*/ 3068469 w 3068540"/>
                <a:gd name="connsiteY6" fmla="*/ 1677003 h 3112185"/>
                <a:gd name="connsiteX7" fmla="*/ 2974985 w 3068540"/>
                <a:gd name="connsiteY7" fmla="*/ 1078435 h 3112185"/>
                <a:gd name="connsiteX8" fmla="*/ 2714250 w 3068540"/>
                <a:gd name="connsiteY8" fmla="*/ 647160 h 3112185"/>
                <a:gd name="connsiteX9" fmla="*/ 2094434 w 3068540"/>
                <a:gd name="connsiteY9" fmla="*/ 153003 h 3112185"/>
                <a:gd name="connsiteX10" fmla="*/ 1657112 w 3068540"/>
                <a:gd name="connsiteY10" fmla="*/ 33733 h 3112185"/>
                <a:gd name="connsiteX11" fmla="*/ 1345686 w 3068540"/>
                <a:gd name="connsiteY11" fmla="*/ 7229 h 3112185"/>
                <a:gd name="connsiteX12" fmla="*/ 683078 w 3068540"/>
                <a:gd name="connsiteY12" fmla="*/ 146377 h 3112185"/>
                <a:gd name="connsiteX0" fmla="*/ 683078 w 3068540"/>
                <a:gd name="connsiteY0" fmla="*/ 143148 h 3108956"/>
                <a:gd name="connsiteX1" fmla="*/ 27856 w 3068540"/>
                <a:gd name="connsiteY1" fmla="*/ 1448485 h 3108956"/>
                <a:gd name="connsiteX2" fmla="*/ 265470 w 3068540"/>
                <a:gd name="connsiteY2" fmla="*/ 2546846 h 3108956"/>
                <a:gd name="connsiteX3" fmla="*/ 1545645 w 3068540"/>
                <a:gd name="connsiteY3" fmla="*/ 3106512 h 3108956"/>
                <a:gd name="connsiteX4" fmla="*/ 2432364 w 3068540"/>
                <a:gd name="connsiteY4" fmla="*/ 2893588 h 3108956"/>
                <a:gd name="connsiteX5" fmla="*/ 2988956 w 3068540"/>
                <a:gd name="connsiteY5" fmla="*/ 2130974 h 3108956"/>
                <a:gd name="connsiteX6" fmla="*/ 3068469 w 3068540"/>
                <a:gd name="connsiteY6" fmla="*/ 1673774 h 3108956"/>
                <a:gd name="connsiteX7" fmla="*/ 2974985 w 3068540"/>
                <a:gd name="connsiteY7" fmla="*/ 1075206 h 3108956"/>
                <a:gd name="connsiteX8" fmla="*/ 2714250 w 3068540"/>
                <a:gd name="connsiteY8" fmla="*/ 643931 h 3108956"/>
                <a:gd name="connsiteX9" fmla="*/ 2094434 w 3068540"/>
                <a:gd name="connsiteY9" fmla="*/ 149774 h 3108956"/>
                <a:gd name="connsiteX10" fmla="*/ 1345686 w 3068540"/>
                <a:gd name="connsiteY10" fmla="*/ 4000 h 3108956"/>
                <a:gd name="connsiteX11" fmla="*/ 683078 w 3068540"/>
                <a:gd name="connsiteY11" fmla="*/ 143148 h 3108956"/>
                <a:gd name="connsiteX0" fmla="*/ 683078 w 3082038"/>
                <a:gd name="connsiteY0" fmla="*/ 143148 h 3108956"/>
                <a:gd name="connsiteX1" fmla="*/ 27856 w 3082038"/>
                <a:gd name="connsiteY1" fmla="*/ 1448485 h 3108956"/>
                <a:gd name="connsiteX2" fmla="*/ 265470 w 3082038"/>
                <a:gd name="connsiteY2" fmla="*/ 2546846 h 3108956"/>
                <a:gd name="connsiteX3" fmla="*/ 1545645 w 3082038"/>
                <a:gd name="connsiteY3" fmla="*/ 3106512 h 3108956"/>
                <a:gd name="connsiteX4" fmla="*/ 2432364 w 3082038"/>
                <a:gd name="connsiteY4" fmla="*/ 2893588 h 3108956"/>
                <a:gd name="connsiteX5" fmla="*/ 2988956 w 3082038"/>
                <a:gd name="connsiteY5" fmla="*/ 2130974 h 3108956"/>
                <a:gd name="connsiteX6" fmla="*/ 3068469 w 3082038"/>
                <a:gd name="connsiteY6" fmla="*/ 1673774 h 3108956"/>
                <a:gd name="connsiteX7" fmla="*/ 2974985 w 3082038"/>
                <a:gd name="connsiteY7" fmla="*/ 1075206 h 3108956"/>
                <a:gd name="connsiteX8" fmla="*/ 2094434 w 3082038"/>
                <a:gd name="connsiteY8" fmla="*/ 149774 h 3108956"/>
                <a:gd name="connsiteX9" fmla="*/ 1345686 w 3082038"/>
                <a:gd name="connsiteY9" fmla="*/ 4000 h 3108956"/>
                <a:gd name="connsiteX10" fmla="*/ 683078 w 3082038"/>
                <a:gd name="connsiteY10" fmla="*/ 143148 h 3108956"/>
                <a:gd name="connsiteX0" fmla="*/ 683078 w 3082038"/>
                <a:gd name="connsiteY0" fmla="*/ 137480 h 3103288"/>
                <a:gd name="connsiteX1" fmla="*/ 27856 w 3082038"/>
                <a:gd name="connsiteY1" fmla="*/ 1442817 h 3103288"/>
                <a:gd name="connsiteX2" fmla="*/ 265470 w 3082038"/>
                <a:gd name="connsiteY2" fmla="*/ 2541178 h 3103288"/>
                <a:gd name="connsiteX3" fmla="*/ 1545645 w 3082038"/>
                <a:gd name="connsiteY3" fmla="*/ 3100844 h 3103288"/>
                <a:gd name="connsiteX4" fmla="*/ 2432364 w 3082038"/>
                <a:gd name="connsiteY4" fmla="*/ 2887920 h 3103288"/>
                <a:gd name="connsiteX5" fmla="*/ 2988956 w 3082038"/>
                <a:gd name="connsiteY5" fmla="*/ 2125306 h 3103288"/>
                <a:gd name="connsiteX6" fmla="*/ 3068469 w 3082038"/>
                <a:gd name="connsiteY6" fmla="*/ 1668106 h 3103288"/>
                <a:gd name="connsiteX7" fmla="*/ 2974985 w 3082038"/>
                <a:gd name="connsiteY7" fmla="*/ 1069538 h 3103288"/>
                <a:gd name="connsiteX8" fmla="*/ 2094434 w 3082038"/>
                <a:gd name="connsiteY8" fmla="*/ 144106 h 3103288"/>
                <a:gd name="connsiteX9" fmla="*/ 683078 w 3082038"/>
                <a:gd name="connsiteY9" fmla="*/ 137480 h 3103288"/>
                <a:gd name="connsiteX0" fmla="*/ 683078 w 3082038"/>
                <a:gd name="connsiteY0" fmla="*/ 137480 h 3103288"/>
                <a:gd name="connsiteX1" fmla="*/ 27856 w 3082038"/>
                <a:gd name="connsiteY1" fmla="*/ 1442817 h 3103288"/>
                <a:gd name="connsiteX2" fmla="*/ 265470 w 3082038"/>
                <a:gd name="connsiteY2" fmla="*/ 2541178 h 3103288"/>
                <a:gd name="connsiteX3" fmla="*/ 1545645 w 3082038"/>
                <a:gd name="connsiteY3" fmla="*/ 3100844 h 3103288"/>
                <a:gd name="connsiteX4" fmla="*/ 2432364 w 3082038"/>
                <a:gd name="connsiteY4" fmla="*/ 2887920 h 3103288"/>
                <a:gd name="connsiteX5" fmla="*/ 3068469 w 3082038"/>
                <a:gd name="connsiteY5" fmla="*/ 1668106 h 3103288"/>
                <a:gd name="connsiteX6" fmla="*/ 2974985 w 3082038"/>
                <a:gd name="connsiteY6" fmla="*/ 1069538 h 3103288"/>
                <a:gd name="connsiteX7" fmla="*/ 2094434 w 3082038"/>
                <a:gd name="connsiteY7" fmla="*/ 144106 h 3103288"/>
                <a:gd name="connsiteX8" fmla="*/ 683078 w 3082038"/>
                <a:gd name="connsiteY8" fmla="*/ 137480 h 3103288"/>
                <a:gd name="connsiteX0" fmla="*/ 683078 w 2980867"/>
                <a:gd name="connsiteY0" fmla="*/ 137480 h 3121480"/>
                <a:gd name="connsiteX1" fmla="*/ 27856 w 2980867"/>
                <a:gd name="connsiteY1" fmla="*/ 1442817 h 3121480"/>
                <a:gd name="connsiteX2" fmla="*/ 265470 w 2980867"/>
                <a:gd name="connsiteY2" fmla="*/ 2541178 h 3121480"/>
                <a:gd name="connsiteX3" fmla="*/ 1545645 w 2980867"/>
                <a:gd name="connsiteY3" fmla="*/ 3100844 h 3121480"/>
                <a:gd name="connsiteX4" fmla="*/ 2432364 w 2980867"/>
                <a:gd name="connsiteY4" fmla="*/ 2887920 h 3121480"/>
                <a:gd name="connsiteX5" fmla="*/ 2974985 w 2980867"/>
                <a:gd name="connsiteY5" fmla="*/ 1069538 h 3121480"/>
                <a:gd name="connsiteX6" fmla="*/ 2094434 w 2980867"/>
                <a:gd name="connsiteY6" fmla="*/ 144106 h 3121480"/>
                <a:gd name="connsiteX7" fmla="*/ 683078 w 2980867"/>
                <a:gd name="connsiteY7" fmla="*/ 137480 h 3121480"/>
                <a:gd name="connsiteX0" fmla="*/ 683078 w 2992555"/>
                <a:gd name="connsiteY0" fmla="*/ 137480 h 3103288"/>
                <a:gd name="connsiteX1" fmla="*/ 27856 w 2992555"/>
                <a:gd name="connsiteY1" fmla="*/ 1442817 h 3103288"/>
                <a:gd name="connsiteX2" fmla="*/ 265470 w 2992555"/>
                <a:gd name="connsiteY2" fmla="*/ 2541178 h 3103288"/>
                <a:gd name="connsiteX3" fmla="*/ 1545645 w 2992555"/>
                <a:gd name="connsiteY3" fmla="*/ 3100844 h 3103288"/>
                <a:gd name="connsiteX4" fmla="*/ 2593572 w 2992555"/>
                <a:gd name="connsiteY4" fmla="*/ 2617316 h 3103288"/>
                <a:gd name="connsiteX5" fmla="*/ 2974985 w 2992555"/>
                <a:gd name="connsiteY5" fmla="*/ 1069538 h 3103288"/>
                <a:gd name="connsiteX6" fmla="*/ 2094434 w 2992555"/>
                <a:gd name="connsiteY6" fmla="*/ 144106 h 3103288"/>
                <a:gd name="connsiteX7" fmla="*/ 683078 w 2992555"/>
                <a:gd name="connsiteY7" fmla="*/ 137480 h 3103288"/>
                <a:gd name="connsiteX0" fmla="*/ 663919 w 2973396"/>
                <a:gd name="connsiteY0" fmla="*/ 130849 h 3096776"/>
                <a:gd name="connsiteX1" fmla="*/ 31428 w 2973396"/>
                <a:gd name="connsiteY1" fmla="*/ 1337983 h 3096776"/>
                <a:gd name="connsiteX2" fmla="*/ 246311 w 2973396"/>
                <a:gd name="connsiteY2" fmla="*/ 2534547 h 3096776"/>
                <a:gd name="connsiteX3" fmla="*/ 1526486 w 2973396"/>
                <a:gd name="connsiteY3" fmla="*/ 3094213 h 3096776"/>
                <a:gd name="connsiteX4" fmla="*/ 2574413 w 2973396"/>
                <a:gd name="connsiteY4" fmla="*/ 2610685 h 3096776"/>
                <a:gd name="connsiteX5" fmla="*/ 2955826 w 2973396"/>
                <a:gd name="connsiteY5" fmla="*/ 1062907 h 3096776"/>
                <a:gd name="connsiteX6" fmla="*/ 2075275 w 2973396"/>
                <a:gd name="connsiteY6" fmla="*/ 137475 h 3096776"/>
                <a:gd name="connsiteX7" fmla="*/ 663919 w 2973396"/>
                <a:gd name="connsiteY7" fmla="*/ 130849 h 3096776"/>
                <a:gd name="connsiteX0" fmla="*/ 711207 w 3020684"/>
                <a:gd name="connsiteY0" fmla="*/ 130849 h 2750940"/>
                <a:gd name="connsiteX1" fmla="*/ 78716 w 3020684"/>
                <a:gd name="connsiteY1" fmla="*/ 1337983 h 2750940"/>
                <a:gd name="connsiteX2" fmla="*/ 293599 w 3020684"/>
                <a:gd name="connsiteY2" fmla="*/ 2534547 h 2750940"/>
                <a:gd name="connsiteX3" fmla="*/ 2621701 w 3020684"/>
                <a:gd name="connsiteY3" fmla="*/ 2610685 h 2750940"/>
                <a:gd name="connsiteX4" fmla="*/ 3003114 w 3020684"/>
                <a:gd name="connsiteY4" fmla="*/ 1062907 h 2750940"/>
                <a:gd name="connsiteX5" fmla="*/ 2122563 w 3020684"/>
                <a:gd name="connsiteY5" fmla="*/ 137475 h 2750940"/>
                <a:gd name="connsiteX6" fmla="*/ 711207 w 3020684"/>
                <a:gd name="connsiteY6" fmla="*/ 130849 h 2750940"/>
                <a:gd name="connsiteX0" fmla="*/ 529556 w 2839033"/>
                <a:gd name="connsiteY0" fmla="*/ 130849 h 2750940"/>
                <a:gd name="connsiteX1" fmla="*/ 111948 w 2839033"/>
                <a:gd name="connsiteY1" fmla="*/ 2534547 h 2750940"/>
                <a:gd name="connsiteX2" fmla="*/ 2440050 w 2839033"/>
                <a:gd name="connsiteY2" fmla="*/ 2610685 h 2750940"/>
                <a:gd name="connsiteX3" fmla="*/ 2821463 w 2839033"/>
                <a:gd name="connsiteY3" fmla="*/ 1062907 h 2750940"/>
                <a:gd name="connsiteX4" fmla="*/ 1940912 w 2839033"/>
                <a:gd name="connsiteY4" fmla="*/ 137475 h 2750940"/>
                <a:gd name="connsiteX5" fmla="*/ 529556 w 2839033"/>
                <a:gd name="connsiteY5" fmla="*/ 130849 h 2750940"/>
                <a:gd name="connsiteX0" fmla="*/ 274338 w 2973736"/>
                <a:gd name="connsiteY0" fmla="*/ 422384 h 2697767"/>
                <a:gd name="connsiteX1" fmla="*/ 246651 w 2973736"/>
                <a:gd name="connsiteY1" fmla="*/ 2436688 h 2697767"/>
                <a:gd name="connsiteX2" fmla="*/ 2574753 w 2973736"/>
                <a:gd name="connsiteY2" fmla="*/ 2512826 h 2697767"/>
                <a:gd name="connsiteX3" fmla="*/ 2956166 w 2973736"/>
                <a:gd name="connsiteY3" fmla="*/ 965048 h 2697767"/>
                <a:gd name="connsiteX4" fmla="*/ 2075615 w 2973736"/>
                <a:gd name="connsiteY4" fmla="*/ 39616 h 2697767"/>
                <a:gd name="connsiteX5" fmla="*/ 274338 w 2973736"/>
                <a:gd name="connsiteY5" fmla="*/ 422384 h 2697767"/>
                <a:gd name="connsiteX0" fmla="*/ 100018 w 2811870"/>
                <a:gd name="connsiteY0" fmla="*/ 446539 h 2755139"/>
                <a:gd name="connsiteX1" fmla="*/ 462726 w 2811870"/>
                <a:gd name="connsiteY1" fmla="*/ 2519633 h 2755139"/>
                <a:gd name="connsiteX2" fmla="*/ 2400433 w 2811870"/>
                <a:gd name="connsiteY2" fmla="*/ 2536981 h 2755139"/>
                <a:gd name="connsiteX3" fmla="*/ 2781846 w 2811870"/>
                <a:gd name="connsiteY3" fmla="*/ 989203 h 2755139"/>
                <a:gd name="connsiteX4" fmla="*/ 1901295 w 2811870"/>
                <a:gd name="connsiteY4" fmla="*/ 63771 h 2755139"/>
                <a:gd name="connsiteX5" fmla="*/ 100018 w 2811870"/>
                <a:gd name="connsiteY5" fmla="*/ 446539 h 2755139"/>
                <a:gd name="connsiteX0" fmla="*/ 91560 w 2784878"/>
                <a:gd name="connsiteY0" fmla="*/ 446539 h 2832031"/>
                <a:gd name="connsiteX1" fmla="*/ 454268 w 2784878"/>
                <a:gd name="connsiteY1" fmla="*/ 2519633 h 2832031"/>
                <a:gd name="connsiteX2" fmla="*/ 2087171 w 2784878"/>
                <a:gd name="connsiteY2" fmla="*/ 2666122 h 2832031"/>
                <a:gd name="connsiteX3" fmla="*/ 2773388 w 2784878"/>
                <a:gd name="connsiteY3" fmla="*/ 989203 h 2832031"/>
                <a:gd name="connsiteX4" fmla="*/ 1892837 w 2784878"/>
                <a:gd name="connsiteY4" fmla="*/ 63771 h 2832031"/>
                <a:gd name="connsiteX5" fmla="*/ 91560 w 2784878"/>
                <a:gd name="connsiteY5" fmla="*/ 446539 h 283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4878" h="2832031">
                  <a:moveTo>
                    <a:pt x="91560" y="446539"/>
                  </a:moveTo>
                  <a:cubicBezTo>
                    <a:pt x="-148201" y="855849"/>
                    <a:pt x="121666" y="2149703"/>
                    <a:pt x="454268" y="2519633"/>
                  </a:cubicBezTo>
                  <a:cubicBezTo>
                    <a:pt x="786870" y="2889563"/>
                    <a:pt x="1700651" y="2921194"/>
                    <a:pt x="2087171" y="2666122"/>
                  </a:cubicBezTo>
                  <a:cubicBezTo>
                    <a:pt x="2473691" y="2411050"/>
                    <a:pt x="2856578" y="1401405"/>
                    <a:pt x="2773388" y="989203"/>
                  </a:cubicBezTo>
                  <a:cubicBezTo>
                    <a:pt x="2690198" y="577001"/>
                    <a:pt x="2164387" y="242305"/>
                    <a:pt x="1892837" y="63771"/>
                  </a:cubicBezTo>
                  <a:cubicBezTo>
                    <a:pt x="1510852" y="-91572"/>
                    <a:pt x="331321" y="37229"/>
                    <a:pt x="91560" y="446539"/>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36" name="Freeform: Shape 9235">
              <a:extLst>
                <a:ext uri="{FF2B5EF4-FFF2-40B4-BE49-F238E27FC236}">
                  <a16:creationId xmlns:a16="http://schemas.microsoft.com/office/drawing/2014/main" id="{108209E3-F096-3AFD-5A5C-4E47792AA7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33509" flipH="1" flipV="1">
              <a:off x="594537" y="5779206"/>
              <a:ext cx="1083994" cy="1153532"/>
            </a:xfrm>
            <a:custGeom>
              <a:avLst/>
              <a:gdLst>
                <a:gd name="connsiteX0" fmla="*/ 0 w 1083994"/>
                <a:gd name="connsiteY0" fmla="*/ 166533 h 1153532"/>
                <a:gd name="connsiteX1" fmla="*/ 620956 w 1083994"/>
                <a:gd name="connsiteY1" fmla="*/ 759150 h 1153532"/>
                <a:gd name="connsiteX2" fmla="*/ 945678 w 1083994"/>
                <a:gd name="connsiteY2" fmla="*/ 1158 h 1153532"/>
                <a:gd name="connsiteX3" fmla="*/ 1051675 w 1083994"/>
                <a:gd name="connsiteY3" fmla="*/ 473768 h 1153532"/>
                <a:gd name="connsiteX4" fmla="*/ 1083975 w 1083994"/>
                <a:gd name="connsiteY4" fmla="*/ 718817 h 1153532"/>
                <a:gd name="connsiteX5" fmla="*/ 1079067 w 1083994"/>
                <a:gd name="connsiteY5" fmla="*/ 821128 h 1153532"/>
                <a:gd name="connsiteX6" fmla="*/ 1074533 w 1083994"/>
                <a:gd name="connsiteY6" fmla="*/ 845346 h 1153532"/>
                <a:gd name="connsiteX7" fmla="*/ 553372 w 1083994"/>
                <a:gd name="connsiteY7" fmla="*/ 1153050 h 1153532"/>
                <a:gd name="connsiteX8" fmla="*/ 512033 w 1083994"/>
                <a:gd name="connsiteY8" fmla="*/ 1153532 h 1153532"/>
                <a:gd name="connsiteX9" fmla="*/ 318855 w 1083994"/>
                <a:gd name="connsiteY9" fmla="*/ 1105901 h 1153532"/>
                <a:gd name="connsiteX10" fmla="*/ 128776 w 1083994"/>
                <a:gd name="connsiteY10" fmla="*/ 766067 h 1153532"/>
                <a:gd name="connsiteX11" fmla="*/ 0 w 1083994"/>
                <a:gd name="connsiteY11" fmla="*/ 166533 h 115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153532">
                  <a:moveTo>
                    <a:pt x="0" y="166533"/>
                  </a:moveTo>
                  <a:cubicBezTo>
                    <a:pt x="152500" y="137782"/>
                    <a:pt x="429040" y="545996"/>
                    <a:pt x="620956" y="759150"/>
                  </a:cubicBezTo>
                  <a:cubicBezTo>
                    <a:pt x="729197" y="506486"/>
                    <a:pt x="931908" y="-17432"/>
                    <a:pt x="945678" y="1158"/>
                  </a:cubicBezTo>
                  <a:cubicBezTo>
                    <a:pt x="953004" y="-21344"/>
                    <a:pt x="1030639" y="289374"/>
                    <a:pt x="1051675" y="473768"/>
                  </a:cubicBezTo>
                  <a:lnTo>
                    <a:pt x="1083975" y="718817"/>
                  </a:lnTo>
                  <a:cubicBezTo>
                    <a:pt x="1084179" y="759619"/>
                    <a:pt x="1082761" y="792809"/>
                    <a:pt x="1079067" y="821128"/>
                  </a:cubicBezTo>
                  <a:lnTo>
                    <a:pt x="1074533" y="845346"/>
                  </a:lnTo>
                  <a:lnTo>
                    <a:pt x="553372" y="1153050"/>
                  </a:lnTo>
                  <a:lnTo>
                    <a:pt x="512033" y="1153532"/>
                  </a:lnTo>
                  <a:cubicBezTo>
                    <a:pt x="439132" y="1150264"/>
                    <a:pt x="367552" y="1137321"/>
                    <a:pt x="318855" y="1105901"/>
                  </a:cubicBezTo>
                  <a:cubicBezTo>
                    <a:pt x="221462" y="1043060"/>
                    <a:pt x="147001" y="844241"/>
                    <a:pt x="128776" y="766067"/>
                  </a:cubicBezTo>
                  <a:cubicBezTo>
                    <a:pt x="93895" y="635992"/>
                    <a:pt x="28063" y="352489"/>
                    <a:pt x="0" y="166533"/>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237" name="Freeform: Shape 9236">
              <a:extLst>
                <a:ext uri="{FF2B5EF4-FFF2-40B4-BE49-F238E27FC236}">
                  <a16:creationId xmlns:a16="http://schemas.microsoft.com/office/drawing/2014/main" id="{F6626AF6-6C89-DC3A-F08F-8D5F86CEA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33509" flipH="1" flipV="1">
              <a:off x="594538" y="5779206"/>
              <a:ext cx="1083994" cy="1153532"/>
            </a:xfrm>
            <a:custGeom>
              <a:avLst/>
              <a:gdLst>
                <a:gd name="connsiteX0" fmla="*/ 0 w 1083994"/>
                <a:gd name="connsiteY0" fmla="*/ 166533 h 1153532"/>
                <a:gd name="connsiteX1" fmla="*/ 620956 w 1083994"/>
                <a:gd name="connsiteY1" fmla="*/ 759150 h 1153532"/>
                <a:gd name="connsiteX2" fmla="*/ 945678 w 1083994"/>
                <a:gd name="connsiteY2" fmla="*/ 1158 h 1153532"/>
                <a:gd name="connsiteX3" fmla="*/ 1051675 w 1083994"/>
                <a:gd name="connsiteY3" fmla="*/ 473768 h 1153532"/>
                <a:gd name="connsiteX4" fmla="*/ 1083975 w 1083994"/>
                <a:gd name="connsiteY4" fmla="*/ 718817 h 1153532"/>
                <a:gd name="connsiteX5" fmla="*/ 1079067 w 1083994"/>
                <a:gd name="connsiteY5" fmla="*/ 821128 h 1153532"/>
                <a:gd name="connsiteX6" fmla="*/ 1074534 w 1083994"/>
                <a:gd name="connsiteY6" fmla="*/ 845346 h 1153532"/>
                <a:gd name="connsiteX7" fmla="*/ 553372 w 1083994"/>
                <a:gd name="connsiteY7" fmla="*/ 1153051 h 1153532"/>
                <a:gd name="connsiteX8" fmla="*/ 512033 w 1083994"/>
                <a:gd name="connsiteY8" fmla="*/ 1153532 h 1153532"/>
                <a:gd name="connsiteX9" fmla="*/ 318855 w 1083994"/>
                <a:gd name="connsiteY9" fmla="*/ 1105900 h 1153532"/>
                <a:gd name="connsiteX10" fmla="*/ 128776 w 1083994"/>
                <a:gd name="connsiteY10" fmla="*/ 766067 h 1153532"/>
                <a:gd name="connsiteX11" fmla="*/ 0 w 1083994"/>
                <a:gd name="connsiteY11" fmla="*/ 166533 h 115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153532">
                  <a:moveTo>
                    <a:pt x="0" y="166533"/>
                  </a:moveTo>
                  <a:cubicBezTo>
                    <a:pt x="152500" y="137782"/>
                    <a:pt x="429040" y="545996"/>
                    <a:pt x="620956" y="759150"/>
                  </a:cubicBezTo>
                  <a:cubicBezTo>
                    <a:pt x="729197" y="506486"/>
                    <a:pt x="931908" y="-17432"/>
                    <a:pt x="945678" y="1158"/>
                  </a:cubicBezTo>
                  <a:cubicBezTo>
                    <a:pt x="953004" y="-21344"/>
                    <a:pt x="1030640" y="289373"/>
                    <a:pt x="1051675" y="473768"/>
                  </a:cubicBezTo>
                  <a:lnTo>
                    <a:pt x="1083975" y="718817"/>
                  </a:lnTo>
                  <a:cubicBezTo>
                    <a:pt x="1084179" y="759619"/>
                    <a:pt x="1082761" y="792809"/>
                    <a:pt x="1079067" y="821128"/>
                  </a:cubicBezTo>
                  <a:lnTo>
                    <a:pt x="1074534" y="845346"/>
                  </a:lnTo>
                  <a:lnTo>
                    <a:pt x="553372" y="1153051"/>
                  </a:lnTo>
                  <a:lnTo>
                    <a:pt x="512033" y="1153532"/>
                  </a:lnTo>
                  <a:cubicBezTo>
                    <a:pt x="439132" y="1150264"/>
                    <a:pt x="367552" y="1137321"/>
                    <a:pt x="318855" y="1105900"/>
                  </a:cubicBezTo>
                  <a:cubicBezTo>
                    <a:pt x="221462" y="1043060"/>
                    <a:pt x="147001" y="844241"/>
                    <a:pt x="128776" y="766067"/>
                  </a:cubicBezTo>
                  <a:cubicBezTo>
                    <a:pt x="93895" y="635992"/>
                    <a:pt x="28063" y="352489"/>
                    <a:pt x="0" y="166533"/>
                  </a:cubicBezTo>
                  <a:close/>
                </a:path>
              </a:pathLst>
            </a:custGeom>
            <a:solidFill>
              <a:schemeClr val="accent4">
                <a:lumMod val="40000"/>
                <a:lumOff val="6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238" name="Group 9237">
              <a:extLst>
                <a:ext uri="{FF2B5EF4-FFF2-40B4-BE49-F238E27FC236}">
                  <a16:creationId xmlns:a16="http://schemas.microsoft.com/office/drawing/2014/main" id="{B2C4A1E3-5295-42E6-3542-9F415215D4B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8441" y="4734227"/>
              <a:ext cx="1326249" cy="421495"/>
              <a:chOff x="-68441" y="4734227"/>
              <a:chExt cx="1326249" cy="421495"/>
            </a:xfrm>
          </p:grpSpPr>
          <p:sp>
            <p:nvSpPr>
              <p:cNvPr id="9239" name="Freeform: Shape 9238">
                <a:extLst>
                  <a:ext uri="{FF2B5EF4-FFF2-40B4-BE49-F238E27FC236}">
                    <a16:creationId xmlns:a16="http://schemas.microsoft.com/office/drawing/2014/main" id="{95EA87F9-B188-0999-F232-45F940C76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77446">
                <a:off x="-68441" y="4734227"/>
                <a:ext cx="1326249" cy="421495"/>
              </a:xfrm>
              <a:custGeom>
                <a:avLst/>
                <a:gdLst>
                  <a:gd name="connsiteX0" fmla="*/ 71993 w 1326249"/>
                  <a:gd name="connsiteY0" fmla="*/ 0 h 421495"/>
                  <a:gd name="connsiteX1" fmla="*/ 256515 w 1326249"/>
                  <a:gd name="connsiteY1" fmla="*/ 34207 h 421495"/>
                  <a:gd name="connsiteX2" fmla="*/ 1326249 w 1326249"/>
                  <a:gd name="connsiteY2" fmla="*/ 228138 h 421495"/>
                  <a:gd name="connsiteX3" fmla="*/ 1267598 w 1326249"/>
                  <a:gd name="connsiteY3" fmla="*/ 421495 h 421495"/>
                  <a:gd name="connsiteX4" fmla="*/ 1166459 w 1326249"/>
                  <a:gd name="connsiteY4" fmla="*/ 411972 h 421495"/>
                  <a:gd name="connsiteX5" fmla="*/ 630320 w 1326249"/>
                  <a:gd name="connsiteY5" fmla="*/ 357700 h 421495"/>
                  <a:gd name="connsiteX6" fmla="*/ 56404 w 1326249"/>
                  <a:gd name="connsiteY6" fmla="*/ 264924 h 421495"/>
                  <a:gd name="connsiteX7" fmla="*/ 55491 w 1326249"/>
                  <a:gd name="connsiteY7" fmla="*/ 264748 h 421495"/>
                  <a:gd name="connsiteX8" fmla="*/ 0 w 1326249"/>
                  <a:gd name="connsiteY8" fmla="*/ 93531 h 42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6249" h="421495">
                    <a:moveTo>
                      <a:pt x="71993" y="0"/>
                    </a:moveTo>
                    <a:lnTo>
                      <a:pt x="256515" y="34207"/>
                    </a:lnTo>
                    <a:lnTo>
                      <a:pt x="1326249" y="228138"/>
                    </a:lnTo>
                    <a:lnTo>
                      <a:pt x="1267598" y="421495"/>
                    </a:lnTo>
                    <a:lnTo>
                      <a:pt x="1166459" y="411972"/>
                    </a:lnTo>
                    <a:lnTo>
                      <a:pt x="630320" y="357700"/>
                    </a:lnTo>
                    <a:cubicBezTo>
                      <a:pt x="389189" y="329039"/>
                      <a:pt x="208060" y="294540"/>
                      <a:pt x="56404" y="264924"/>
                    </a:cubicBezTo>
                    <a:lnTo>
                      <a:pt x="55491" y="264748"/>
                    </a:lnTo>
                    <a:lnTo>
                      <a:pt x="0" y="93531"/>
                    </a:ln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240" name="Freeform: Shape 9239">
                <a:extLst>
                  <a:ext uri="{FF2B5EF4-FFF2-40B4-BE49-F238E27FC236}">
                    <a16:creationId xmlns:a16="http://schemas.microsoft.com/office/drawing/2014/main" id="{A8E8C8B4-FBB1-8269-EE06-653A6B2021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77446">
                <a:off x="-68441" y="4734227"/>
                <a:ext cx="1326249" cy="421495"/>
              </a:xfrm>
              <a:custGeom>
                <a:avLst/>
                <a:gdLst>
                  <a:gd name="connsiteX0" fmla="*/ 71993 w 1326249"/>
                  <a:gd name="connsiteY0" fmla="*/ 0 h 421495"/>
                  <a:gd name="connsiteX1" fmla="*/ 256515 w 1326249"/>
                  <a:gd name="connsiteY1" fmla="*/ 34207 h 421495"/>
                  <a:gd name="connsiteX2" fmla="*/ 1326249 w 1326249"/>
                  <a:gd name="connsiteY2" fmla="*/ 228138 h 421495"/>
                  <a:gd name="connsiteX3" fmla="*/ 1267598 w 1326249"/>
                  <a:gd name="connsiteY3" fmla="*/ 421495 h 421495"/>
                  <a:gd name="connsiteX4" fmla="*/ 1166459 w 1326249"/>
                  <a:gd name="connsiteY4" fmla="*/ 411972 h 421495"/>
                  <a:gd name="connsiteX5" fmla="*/ 630320 w 1326249"/>
                  <a:gd name="connsiteY5" fmla="*/ 357700 h 421495"/>
                  <a:gd name="connsiteX6" fmla="*/ 56404 w 1326249"/>
                  <a:gd name="connsiteY6" fmla="*/ 264924 h 421495"/>
                  <a:gd name="connsiteX7" fmla="*/ 55491 w 1326249"/>
                  <a:gd name="connsiteY7" fmla="*/ 264748 h 421495"/>
                  <a:gd name="connsiteX8" fmla="*/ 0 w 1326249"/>
                  <a:gd name="connsiteY8" fmla="*/ 93531 h 42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6249" h="421495">
                    <a:moveTo>
                      <a:pt x="71993" y="0"/>
                    </a:moveTo>
                    <a:lnTo>
                      <a:pt x="256515" y="34207"/>
                    </a:lnTo>
                    <a:lnTo>
                      <a:pt x="1326249" y="228138"/>
                    </a:lnTo>
                    <a:lnTo>
                      <a:pt x="1267598" y="421495"/>
                    </a:lnTo>
                    <a:lnTo>
                      <a:pt x="1166459" y="411972"/>
                    </a:lnTo>
                    <a:lnTo>
                      <a:pt x="630320" y="357700"/>
                    </a:lnTo>
                    <a:cubicBezTo>
                      <a:pt x="389189" y="329039"/>
                      <a:pt x="208060" y="294540"/>
                      <a:pt x="56404" y="264924"/>
                    </a:cubicBezTo>
                    <a:lnTo>
                      <a:pt x="55491" y="264748"/>
                    </a:lnTo>
                    <a:lnTo>
                      <a:pt x="0" y="93531"/>
                    </a:lnTo>
                    <a:close/>
                  </a:path>
                </a:pathLst>
              </a:custGeom>
              <a:solidFill>
                <a:schemeClr val="accent3">
                  <a:lumMod val="20000"/>
                  <a:lumOff val="80000"/>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6" name="Picture 5">
            <a:extLst>
              <a:ext uri="{FF2B5EF4-FFF2-40B4-BE49-F238E27FC236}">
                <a16:creationId xmlns:a16="http://schemas.microsoft.com/office/drawing/2014/main" id="{B1E30564-8C48-AD3D-BD27-4FCC0E40AE8D}"/>
              </a:ext>
            </a:extLst>
          </p:cNvPr>
          <p:cNvPicPr>
            <a:picLocks noChangeAspect="1"/>
          </p:cNvPicPr>
          <p:nvPr/>
        </p:nvPicPr>
        <p:blipFill rotWithShape="1">
          <a:blip r:embed="rId5"/>
          <a:srcRect l="3199" r="7" b="7"/>
          <a:stretch/>
        </p:blipFill>
        <p:spPr>
          <a:xfrm>
            <a:off x="1" y="3789718"/>
            <a:ext cx="6999890" cy="3068281"/>
          </a:xfrm>
          <a:prstGeom prst="rect">
            <a:avLst/>
          </a:prstGeom>
        </p:spPr>
      </p:pic>
      <p:sp>
        <p:nvSpPr>
          <p:cNvPr id="4" name="TextBox 3">
            <a:extLst>
              <a:ext uri="{FF2B5EF4-FFF2-40B4-BE49-F238E27FC236}">
                <a16:creationId xmlns:a16="http://schemas.microsoft.com/office/drawing/2014/main" id="{9133D6F7-90B6-1EE5-217F-F0D4487839BB}"/>
              </a:ext>
            </a:extLst>
          </p:cNvPr>
          <p:cNvSpPr txBox="1"/>
          <p:nvPr/>
        </p:nvSpPr>
        <p:spPr>
          <a:xfrm>
            <a:off x="6999890" y="2596243"/>
            <a:ext cx="5192110" cy="3575957"/>
          </a:xfrm>
          <a:prstGeom prst="rect">
            <a:avLst/>
          </a:prstGeom>
        </p:spPr>
        <p:txBody>
          <a:bodyPr vert="horz" lIns="91440" tIns="45720" rIns="91440" bIns="45720" rtlCol="0">
            <a:normAutofit/>
          </a:bodyPr>
          <a:lstStyle/>
          <a:p>
            <a:pPr marL="285750" indent="-228600" algn="l" rtl="0">
              <a:lnSpc>
                <a:spcPct val="90000"/>
              </a:lnSpc>
              <a:spcAft>
                <a:spcPts val="600"/>
              </a:spcAft>
              <a:buFont typeface="Arial" panose="020B0604020202020204" pitchFamily="34" charset="0"/>
              <a:buChar char="•"/>
            </a:pPr>
            <a:r>
              <a:rPr lang="en-US" dirty="0">
                <a:solidFill>
                  <a:schemeClr val="tx2"/>
                </a:solidFill>
              </a:rPr>
              <a:t>The presence of normal &amp; abnormal chemical elements in the urine are detected  using dry reagent strips.</a:t>
            </a:r>
          </a:p>
          <a:p>
            <a:pPr marL="285750" indent="-228600" algn="l" rtl="0">
              <a:lnSpc>
                <a:spcPct val="90000"/>
              </a:lnSpc>
              <a:spcAft>
                <a:spcPts val="600"/>
              </a:spcAft>
              <a:buFont typeface="Arial" panose="020B0604020202020204" pitchFamily="34" charset="0"/>
              <a:buChar char="•"/>
            </a:pPr>
            <a:endParaRPr lang="en-US" dirty="0">
              <a:solidFill>
                <a:schemeClr val="tx2"/>
              </a:solidFill>
            </a:endParaRPr>
          </a:p>
          <a:p>
            <a:pPr marL="285750" indent="-228600" algn="l" rtl="0">
              <a:lnSpc>
                <a:spcPct val="90000"/>
              </a:lnSpc>
              <a:spcAft>
                <a:spcPts val="600"/>
              </a:spcAft>
              <a:buFont typeface="Arial" panose="020B0604020202020204" pitchFamily="34" charset="0"/>
              <a:buChar char="•"/>
            </a:pPr>
            <a:r>
              <a:rPr lang="en-US" dirty="0">
                <a:solidFill>
                  <a:schemeClr val="tx2"/>
                </a:solidFill>
              </a:rPr>
              <a:t>The chemical reaction results in a specific color range.</a:t>
            </a:r>
          </a:p>
          <a:p>
            <a:pPr marL="285750" indent="-228600" algn="l" rtl="0">
              <a:lnSpc>
                <a:spcPct val="90000"/>
              </a:lnSpc>
              <a:spcAft>
                <a:spcPts val="600"/>
              </a:spcAft>
              <a:buFont typeface="Arial" panose="020B0604020202020204" pitchFamily="34" charset="0"/>
              <a:buChar char="•"/>
            </a:pPr>
            <a:endParaRPr lang="en-US" dirty="0">
              <a:solidFill>
                <a:schemeClr val="tx2"/>
              </a:solidFill>
            </a:endParaRPr>
          </a:p>
          <a:p>
            <a:pPr marL="285750" indent="-228600" algn="l" rtl="0">
              <a:lnSpc>
                <a:spcPct val="90000"/>
              </a:lnSpc>
              <a:spcAft>
                <a:spcPts val="600"/>
              </a:spcAft>
              <a:buFont typeface="Arial" panose="020B0604020202020204" pitchFamily="34" charset="0"/>
              <a:buChar char="•"/>
            </a:pPr>
            <a:r>
              <a:rPr lang="en-US" dirty="0">
                <a:solidFill>
                  <a:schemeClr val="tx2"/>
                </a:solidFill>
              </a:rPr>
              <a:t>It is  a semiquantitive method depends on the degree of the color appears, so it gives estimation of the amount of the substance not accurate measurement.</a:t>
            </a:r>
          </a:p>
        </p:txBody>
      </p:sp>
    </p:spTree>
    <p:extLst>
      <p:ext uri="{BB962C8B-B14F-4D97-AF65-F5344CB8AC3E}">
        <p14:creationId xmlns:p14="http://schemas.microsoft.com/office/powerpoint/2010/main" val="4000872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1CE8616-B6EA-05C7-6342-3686F360A9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7949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EF0356C-A00E-A6A1-6AF5-505926F0E4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88091"/>
            <a:ext cx="12192000" cy="2238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258A1D4-E946-0362-D9DC-9962655ADC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19625"/>
            <a:ext cx="12192000" cy="223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319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07C961-4EDB-6738-03B0-DAD881845803}"/>
              </a:ext>
            </a:extLst>
          </p:cNvPr>
          <p:cNvPicPr>
            <a:picLocks noChangeAspect="1"/>
          </p:cNvPicPr>
          <p:nvPr/>
        </p:nvPicPr>
        <p:blipFill>
          <a:blip r:embed="rId2"/>
          <a:stretch>
            <a:fillRect/>
          </a:stretch>
        </p:blipFill>
        <p:spPr>
          <a:xfrm>
            <a:off x="0" y="138112"/>
            <a:ext cx="12192000" cy="2238375"/>
          </a:xfrm>
          <a:prstGeom prst="rect">
            <a:avLst/>
          </a:prstGeom>
        </p:spPr>
      </p:pic>
      <p:pic>
        <p:nvPicPr>
          <p:cNvPr id="3" name="Picture 2">
            <a:extLst>
              <a:ext uri="{FF2B5EF4-FFF2-40B4-BE49-F238E27FC236}">
                <a16:creationId xmlns:a16="http://schemas.microsoft.com/office/drawing/2014/main" id="{88C0A455-1719-EF45-476C-5E09ECABA5F5}"/>
              </a:ext>
            </a:extLst>
          </p:cNvPr>
          <p:cNvPicPr>
            <a:picLocks noChangeAspect="1"/>
          </p:cNvPicPr>
          <p:nvPr/>
        </p:nvPicPr>
        <p:blipFill>
          <a:blip r:embed="rId3"/>
          <a:stretch>
            <a:fillRect/>
          </a:stretch>
        </p:blipFill>
        <p:spPr>
          <a:xfrm>
            <a:off x="0" y="2309812"/>
            <a:ext cx="12192000" cy="2238375"/>
          </a:xfrm>
          <a:prstGeom prst="rect">
            <a:avLst/>
          </a:prstGeom>
        </p:spPr>
      </p:pic>
    </p:spTree>
    <p:extLst>
      <p:ext uri="{BB962C8B-B14F-4D97-AF65-F5344CB8AC3E}">
        <p14:creationId xmlns:p14="http://schemas.microsoft.com/office/powerpoint/2010/main" val="2049601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rtl="0"/>
            <a:r>
              <a:rPr lang="en-US" sz="3600" b="1" dirty="0">
                <a:effectLst>
                  <a:outerShdw blurRad="38100" dist="38100" dir="2700000" algn="tl">
                    <a:srgbClr val="000000">
                      <a:alpha val="43137"/>
                    </a:srgbClr>
                  </a:outerShdw>
                </a:effectLst>
              </a:rPr>
              <a:t>Learning objectives</a:t>
            </a:r>
          </a:p>
        </p:txBody>
      </p:sp>
      <p:sp>
        <p:nvSpPr>
          <p:cNvPr id="4" name="مستطيل 3"/>
          <p:cNvSpPr/>
          <p:nvPr/>
        </p:nvSpPr>
        <p:spPr>
          <a:xfrm>
            <a:off x="497984" y="1998252"/>
            <a:ext cx="10680878" cy="1754326"/>
          </a:xfrm>
          <a:prstGeom prst="rect">
            <a:avLst/>
          </a:prstGeom>
        </p:spPr>
        <p:txBody>
          <a:bodyPr wrap="square">
            <a:spAutoFit/>
          </a:bodyPr>
          <a:lstStyle/>
          <a:p>
            <a:pPr marL="285750" indent="-285750" algn="l" rtl="0">
              <a:buFont typeface="Wingdings" panose="05000000000000000000" pitchFamily="2" charset="2"/>
              <a:buChar char="§"/>
            </a:pPr>
            <a:r>
              <a:rPr lang="en-US" dirty="0"/>
              <a:t>Recognize the value of urine analysis as a screening analysis of renal and non renal disease.</a:t>
            </a:r>
          </a:p>
          <a:p>
            <a:pPr marL="285750" indent="-285750" algn="l" rtl="0">
              <a:buFont typeface="Wingdings" panose="05000000000000000000" pitchFamily="2" charset="2"/>
              <a:buChar char="§"/>
            </a:pPr>
            <a:r>
              <a:rPr lang="en-US" dirty="0"/>
              <a:t>Recognize types of urine specimens &amp; methods of collections.</a:t>
            </a:r>
          </a:p>
          <a:p>
            <a:pPr marL="285750" indent="-285750" algn="l" rtl="0">
              <a:buFont typeface="Wingdings" panose="05000000000000000000" pitchFamily="2" charset="2"/>
              <a:buChar char="§"/>
            </a:pPr>
            <a:r>
              <a:rPr lang="en-US" dirty="0"/>
              <a:t>Differentiate between macroscopic and microscopic urine examination.</a:t>
            </a:r>
          </a:p>
          <a:p>
            <a:pPr marL="285750" indent="-285750" algn="l" rtl="0">
              <a:buFont typeface="Wingdings" panose="05000000000000000000" pitchFamily="2" charset="2"/>
              <a:buChar char="§"/>
            </a:pPr>
            <a:r>
              <a:rPr lang="en-US" dirty="0"/>
              <a:t>Identify reference values for a normal urine analysis.</a:t>
            </a:r>
          </a:p>
          <a:p>
            <a:pPr marL="285750" indent="-285750" algn="l" rtl="0">
              <a:buFont typeface="Wingdings" panose="05000000000000000000" pitchFamily="2" charset="2"/>
              <a:buChar char="§"/>
            </a:pPr>
            <a:r>
              <a:rPr lang="en-US" dirty="0"/>
              <a:t>Interpret the meaning of abnormal values on a urine analysis.</a:t>
            </a:r>
          </a:p>
          <a:p>
            <a:pPr marL="285750" indent="-285750" algn="l" rtl="0">
              <a:buFont typeface="Wingdings" panose="05000000000000000000" pitchFamily="2" charset="2"/>
              <a:buChar char="§"/>
            </a:pPr>
            <a:r>
              <a:rPr lang="en-US" dirty="0"/>
              <a:t>Recognize nursing diagnosis and propose interventions for patients with abnormal urine test findings.</a:t>
            </a:r>
          </a:p>
        </p:txBody>
      </p:sp>
    </p:spTree>
    <p:extLst>
      <p:ext uri="{BB962C8B-B14F-4D97-AF65-F5344CB8AC3E}">
        <p14:creationId xmlns:p14="http://schemas.microsoft.com/office/powerpoint/2010/main" val="2044419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E457D96-63D9-D460-5BC4-E1F836178F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1963"/>
            <a:ext cx="12192000" cy="22383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9B63D97-2F2E-D2C4-E766-4AEE65392F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3038475"/>
            <a:ext cx="12192000" cy="223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900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Urinalysis: dipstick tips | Vet Times">
            <a:extLst>
              <a:ext uri="{FF2B5EF4-FFF2-40B4-BE49-F238E27FC236}">
                <a16:creationId xmlns:a16="http://schemas.microsoft.com/office/drawing/2014/main" id="{A71CC44D-35DC-EB24-6559-E57699B80B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28625"/>
            <a:ext cx="11430000" cy="600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683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Urine Dipstick Testing: Everything You Need to Know">
            <a:extLst>
              <a:ext uri="{FF2B5EF4-FFF2-40B4-BE49-F238E27FC236}">
                <a16:creationId xmlns:a16="http://schemas.microsoft.com/office/drawing/2014/main" id="{02031D2F-7218-5A07-846E-6A2ADB5C49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 y="1047749"/>
            <a:ext cx="5929313" cy="32289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FFBAB33-2A6A-21FB-AB76-544F8664D63F}"/>
              </a:ext>
            </a:extLst>
          </p:cNvPr>
          <p:cNvPicPr>
            <a:picLocks noChangeAspect="1"/>
          </p:cNvPicPr>
          <p:nvPr/>
        </p:nvPicPr>
        <p:blipFill>
          <a:blip r:embed="rId3"/>
          <a:stretch>
            <a:fillRect/>
          </a:stretch>
        </p:blipFill>
        <p:spPr>
          <a:xfrm>
            <a:off x="7153275" y="1119187"/>
            <a:ext cx="4229100" cy="3024188"/>
          </a:xfrm>
          <a:prstGeom prst="rect">
            <a:avLst/>
          </a:prstGeom>
        </p:spPr>
      </p:pic>
    </p:spTree>
    <p:extLst>
      <p:ext uri="{BB962C8B-B14F-4D97-AF65-F5344CB8AC3E}">
        <p14:creationId xmlns:p14="http://schemas.microsoft.com/office/powerpoint/2010/main" val="1296454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C354115-4ECB-BB5F-479B-088F3772E9DD}"/>
              </a:ext>
            </a:extLst>
          </p:cNvPr>
          <p:cNvGraphicFramePr>
            <a:graphicFrameLocks noGrp="1"/>
          </p:cNvGraphicFramePr>
          <p:nvPr>
            <p:extLst>
              <p:ext uri="{D42A27DB-BD31-4B8C-83A1-F6EECF244321}">
                <p14:modId xmlns:p14="http://schemas.microsoft.com/office/powerpoint/2010/main" val="3297389822"/>
              </p:ext>
            </p:extLst>
          </p:nvPr>
        </p:nvGraphicFramePr>
        <p:xfrm>
          <a:off x="0" y="0"/>
          <a:ext cx="12192000" cy="6990030"/>
        </p:xfrm>
        <a:graphic>
          <a:graphicData uri="http://schemas.openxmlformats.org/drawingml/2006/table">
            <a:tbl>
              <a:tblPr firstRow="1" bandRow="1"/>
              <a:tblGrid>
                <a:gridCol w="1699393">
                  <a:extLst>
                    <a:ext uri="{9D8B030D-6E8A-4147-A177-3AD203B41FA5}">
                      <a16:colId xmlns:a16="http://schemas.microsoft.com/office/drawing/2014/main" val="4015323641"/>
                    </a:ext>
                  </a:extLst>
                </a:gridCol>
                <a:gridCol w="2256016">
                  <a:extLst>
                    <a:ext uri="{9D8B030D-6E8A-4147-A177-3AD203B41FA5}">
                      <a16:colId xmlns:a16="http://schemas.microsoft.com/office/drawing/2014/main" val="2796232741"/>
                    </a:ext>
                  </a:extLst>
                </a:gridCol>
                <a:gridCol w="1628335">
                  <a:extLst>
                    <a:ext uri="{9D8B030D-6E8A-4147-A177-3AD203B41FA5}">
                      <a16:colId xmlns:a16="http://schemas.microsoft.com/office/drawing/2014/main" val="2280395003"/>
                    </a:ext>
                  </a:extLst>
                </a:gridCol>
                <a:gridCol w="3304128">
                  <a:extLst>
                    <a:ext uri="{9D8B030D-6E8A-4147-A177-3AD203B41FA5}">
                      <a16:colId xmlns:a16="http://schemas.microsoft.com/office/drawing/2014/main" val="3086675519"/>
                    </a:ext>
                  </a:extLst>
                </a:gridCol>
                <a:gridCol w="3304128">
                  <a:extLst>
                    <a:ext uri="{9D8B030D-6E8A-4147-A177-3AD203B41FA5}">
                      <a16:colId xmlns:a16="http://schemas.microsoft.com/office/drawing/2014/main" val="3464543183"/>
                    </a:ext>
                  </a:extLst>
                </a:gridCol>
              </a:tblGrid>
              <a:tr h="545698">
                <a:tc>
                  <a:txBody>
                    <a:bodyPr/>
                    <a:lstStyle/>
                    <a:p>
                      <a:pPr algn="l" rtl="0" fontAlgn="t"/>
                      <a:r>
                        <a:rPr lang="en-US" sz="2000" b="1" dirty="0">
                          <a:effectLst/>
                        </a:rPr>
                        <a:t>Urine substances to be checked</a:t>
                      </a:r>
                      <a:endParaRPr lang="en-US" sz="2000" dirty="0">
                        <a:effectLst/>
                      </a:endParaRPr>
                    </a:p>
                  </a:txBody>
                  <a:tcPr marL="27085" marR="27085" marT="27085" marB="27085">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solidFill>
                      <a:srgbClr val="F9F9F9"/>
                    </a:solidFill>
                  </a:tcPr>
                </a:tc>
                <a:tc>
                  <a:txBody>
                    <a:bodyPr/>
                    <a:lstStyle/>
                    <a:p>
                      <a:pPr algn="l" rtl="0" fontAlgn="t"/>
                      <a:r>
                        <a:rPr lang="en-US" sz="2000" b="1" dirty="0">
                          <a:effectLst/>
                        </a:rPr>
                        <a:t>Normal values</a:t>
                      </a:r>
                      <a:endParaRPr lang="en-US" sz="2000" dirty="0">
                        <a:effectLst/>
                      </a:endParaRPr>
                    </a:p>
                  </a:txBody>
                  <a:tcPr marL="27085" marR="27085" marT="27085" marB="27085">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solidFill>
                      <a:srgbClr val="F9F9F9"/>
                    </a:solidFill>
                  </a:tcPr>
                </a:tc>
                <a:tc>
                  <a:txBody>
                    <a:bodyPr/>
                    <a:lstStyle/>
                    <a:p>
                      <a:pPr algn="l" rtl="0" fontAlgn="t"/>
                      <a:r>
                        <a:rPr lang="en-US" sz="2000" b="1" dirty="0">
                          <a:effectLst/>
                        </a:rPr>
                        <a:t>Collection timings</a:t>
                      </a:r>
                      <a:endParaRPr lang="en-US" sz="2000" dirty="0">
                        <a:effectLst/>
                      </a:endParaRPr>
                    </a:p>
                  </a:txBody>
                  <a:tcPr marL="27085" marR="27085" marT="27085" marB="27085">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solidFill>
                      <a:srgbClr val="F9F9F9"/>
                    </a:solidFill>
                  </a:tcPr>
                </a:tc>
                <a:tc>
                  <a:txBody>
                    <a:bodyPr/>
                    <a:lstStyle/>
                    <a:p>
                      <a:pPr algn="l" rtl="0" fontAlgn="t"/>
                      <a:r>
                        <a:rPr lang="en-US" sz="2000" b="1" dirty="0">
                          <a:effectLst/>
                        </a:rPr>
                        <a:t>Significance</a:t>
                      </a:r>
                      <a:endParaRPr lang="en-US" sz="2000" dirty="0">
                        <a:effectLst/>
                      </a:endParaRPr>
                    </a:p>
                  </a:txBody>
                  <a:tcPr marL="27085" marR="27085" marT="27085" marB="27085">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solidFill>
                      <a:srgbClr val="F9F9F9"/>
                    </a:solidFill>
                  </a:tcPr>
                </a:tc>
                <a:tc>
                  <a:txBody>
                    <a:bodyPr/>
                    <a:lstStyle/>
                    <a:p>
                      <a:pPr algn="l" rtl="0" fontAlgn="t">
                        <a:buFontTx/>
                        <a:buNone/>
                      </a:pPr>
                      <a:endParaRPr lang="en-US" sz="1800" dirty="0">
                        <a:effectLst/>
                      </a:endParaRPr>
                    </a:p>
                  </a:txBody>
                  <a:tcPr marL="27085" marR="27085" marT="27085" marB="27085">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294997056"/>
                  </a:ext>
                </a:extLst>
              </a:tr>
              <a:tr h="545698">
                <a:tc>
                  <a:txBody>
                    <a:bodyPr/>
                    <a:lstStyle/>
                    <a:p>
                      <a:pPr algn="l" rtl="0" fontAlgn="t">
                        <a:buFont typeface="Arial" panose="020B0604020202020204" pitchFamily="34" charset="0"/>
                        <a:buChar char="•"/>
                      </a:pPr>
                      <a:r>
                        <a:rPr lang="en-US" sz="1800" dirty="0">
                          <a:effectLst/>
                        </a:rPr>
                        <a:t>pH</a:t>
                      </a:r>
                    </a:p>
                  </a:txBody>
                  <a:tcPr marL="27085" marR="27085" marT="27085" marB="27085">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solidFill>
                      <a:srgbClr val="F9F9F9"/>
                    </a:solidFill>
                  </a:tcPr>
                </a:tc>
                <a:tc>
                  <a:txBody>
                    <a:bodyPr/>
                    <a:lstStyle/>
                    <a:p>
                      <a:pPr algn="l" rtl="0" fontAlgn="t">
                        <a:buFont typeface="+mj-lt"/>
                        <a:buAutoNum type="arabicPeriod"/>
                      </a:pPr>
                      <a:r>
                        <a:rPr lang="en-US" sz="1800" dirty="0">
                          <a:effectLst/>
                        </a:rPr>
                        <a:t>4.7 to 7.7</a:t>
                      </a:r>
                    </a:p>
                    <a:p>
                      <a:pPr algn="l" rtl="0" fontAlgn="t">
                        <a:buFont typeface="+mj-lt"/>
                        <a:buAutoNum type="arabicPeriod"/>
                      </a:pPr>
                      <a:r>
                        <a:rPr lang="en-US" sz="1800" dirty="0">
                          <a:effectLst/>
                        </a:rPr>
                        <a:t>Average = acidic 6.0</a:t>
                      </a:r>
                    </a:p>
                  </a:txBody>
                  <a:tcPr marL="27085" marR="27085" marT="27085" marB="27085">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solidFill>
                      <a:srgbClr val="F9F9F9"/>
                    </a:solidFill>
                  </a:tcPr>
                </a:tc>
                <a:tc>
                  <a:txBody>
                    <a:bodyPr/>
                    <a:lstStyle/>
                    <a:p>
                      <a:pPr algn="l" rtl="0" fontAlgn="t">
                        <a:buFont typeface="Arial" panose="020B0604020202020204" pitchFamily="34" charset="0"/>
                        <a:buChar char="•"/>
                      </a:pPr>
                      <a:r>
                        <a:rPr lang="en-US" sz="1800" dirty="0">
                          <a:effectLst/>
                        </a:rPr>
                        <a:t>A random and fresh sample</a:t>
                      </a:r>
                    </a:p>
                  </a:txBody>
                  <a:tcPr marL="27085" marR="27085" marT="27085" marB="27085">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solidFill>
                      <a:srgbClr val="F9F9F9"/>
                    </a:solidFill>
                  </a:tcPr>
                </a:tc>
                <a:tc>
                  <a:txBody>
                    <a:bodyPr/>
                    <a:lstStyle/>
                    <a:p>
                      <a:pPr algn="l" rtl="0" fontAlgn="t">
                        <a:buFont typeface="+mj-lt"/>
                        <a:buAutoNum type="arabicPeriod"/>
                      </a:pPr>
                      <a:r>
                        <a:rPr lang="en-US" sz="1800" dirty="0">
                          <a:effectLst/>
                        </a:rPr>
                        <a:t>Urine pH never reaches 9</a:t>
                      </a:r>
                    </a:p>
                    <a:p>
                      <a:pPr algn="l" rtl="0" fontAlgn="t">
                        <a:buFont typeface="+mj-lt"/>
                        <a:buAutoNum type="arabicPeriod"/>
                      </a:pPr>
                      <a:r>
                        <a:rPr lang="en-US" sz="1800" dirty="0">
                          <a:effectLst/>
                        </a:rPr>
                        <a:t>In the case of pH 9, test the fresh sample</a:t>
                      </a:r>
                    </a:p>
                  </a:txBody>
                  <a:tcPr marL="27085" marR="27085" marT="27085" marB="27085">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solidFill>
                      <a:srgbClr val="F9F9F9"/>
                    </a:solidFill>
                  </a:tcPr>
                </a:tc>
                <a:tc>
                  <a:txBody>
                    <a:bodyPr/>
                    <a:lstStyle/>
                    <a:p>
                      <a:pPr algn="l" rtl="0" fontAlgn="t">
                        <a:buFont typeface="+mj-lt"/>
                        <a:buAutoNum type="arabicPeriod"/>
                      </a:pPr>
                      <a:r>
                        <a:rPr lang="en-US" sz="1800" dirty="0">
                          <a:effectLst/>
                        </a:rPr>
                        <a:t>Acidic urine:</a:t>
                      </a:r>
                    </a:p>
                    <a:p>
                      <a:pPr algn="l" rtl="0" fontAlgn="t">
                        <a:buFontTx/>
                        <a:buNone/>
                      </a:pPr>
                      <a:r>
                        <a:rPr lang="en-US" sz="1800" dirty="0">
                          <a:effectLst/>
                        </a:rPr>
                        <a:t>High protein diet</a:t>
                      </a:r>
                    </a:p>
                    <a:p>
                      <a:pPr algn="l" rtl="0" fontAlgn="t">
                        <a:buFontTx/>
                        <a:buNone/>
                      </a:pPr>
                      <a:r>
                        <a:rPr lang="en-US" sz="1800" dirty="0">
                          <a:effectLst/>
                        </a:rPr>
                        <a:t>Metabolic and respiratory acidosis</a:t>
                      </a:r>
                    </a:p>
                    <a:p>
                      <a:pPr algn="l" rtl="0" fontAlgn="t">
                        <a:buFontTx/>
                        <a:buNone/>
                      </a:pPr>
                      <a:endParaRPr lang="en-US" sz="1800" dirty="0">
                        <a:effectLst/>
                      </a:endParaRPr>
                    </a:p>
                    <a:p>
                      <a:pPr algn="l" rtl="0" fontAlgn="t">
                        <a:buFontTx/>
                        <a:buNone/>
                      </a:pPr>
                      <a:r>
                        <a:rPr lang="en-US" sz="1800" dirty="0">
                          <a:effectLst/>
                        </a:rPr>
                        <a:t>2.Alkaline urine:</a:t>
                      </a:r>
                    </a:p>
                    <a:p>
                      <a:pPr algn="l" rtl="0" fontAlgn="t">
                        <a:buFontTx/>
                        <a:buNone/>
                      </a:pPr>
                      <a:r>
                        <a:rPr lang="en-US" sz="1800" dirty="0">
                          <a:effectLst/>
                        </a:rPr>
                        <a:t>Vegetarians</a:t>
                      </a:r>
                    </a:p>
                    <a:p>
                      <a:pPr algn="l" rtl="0" fontAlgn="t">
                        <a:buFontTx/>
                        <a:buNone/>
                      </a:pPr>
                      <a:r>
                        <a:rPr lang="en-US" sz="1800" dirty="0">
                          <a:effectLst/>
                        </a:rPr>
                        <a:t>Metabolic and respiratory alkalosis</a:t>
                      </a:r>
                    </a:p>
                    <a:p>
                      <a:pPr algn="l" rtl="0" fontAlgn="t">
                        <a:buFontTx/>
                        <a:buNone/>
                      </a:pPr>
                      <a:r>
                        <a:rPr lang="en-US" sz="1800" dirty="0">
                          <a:effectLst/>
                        </a:rPr>
                        <a:t>Bacteria which split  urea to ammonia ( alkaline)</a:t>
                      </a:r>
                    </a:p>
                  </a:txBody>
                  <a:tcPr marL="27085" marR="27085" marT="27085" marB="27085">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5953605"/>
                  </a:ext>
                </a:extLst>
              </a:tr>
              <a:tr h="545698">
                <a:tc>
                  <a:txBody>
                    <a:bodyPr/>
                    <a:lstStyle/>
                    <a:p>
                      <a:pPr algn="l" rtl="0" fontAlgn="t">
                        <a:buFont typeface="Arial" panose="020B0604020202020204" pitchFamily="34" charset="0"/>
                        <a:buChar char="•"/>
                      </a:pPr>
                      <a:r>
                        <a:rPr lang="en-US" sz="1800" dirty="0">
                          <a:effectLst/>
                        </a:rPr>
                        <a:t>Specific gravity</a:t>
                      </a:r>
                    </a:p>
                  </a:txBody>
                  <a:tcPr marL="27085" marR="27085" marT="27085" marB="27085">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solidFill>
                      <a:srgbClr val="F9F9F9"/>
                    </a:solidFill>
                  </a:tcPr>
                </a:tc>
                <a:tc>
                  <a:txBody>
                    <a:bodyPr/>
                    <a:lstStyle/>
                    <a:p>
                      <a:pPr algn="l" rtl="0" fontAlgn="t">
                        <a:buFont typeface="+mj-lt"/>
                        <a:buAutoNum type="arabicPeriod"/>
                      </a:pPr>
                      <a:r>
                        <a:rPr lang="en-US" sz="1800" dirty="0">
                          <a:effectLst/>
                        </a:rPr>
                        <a:t>1.008 to 1.030</a:t>
                      </a:r>
                    </a:p>
                    <a:p>
                      <a:pPr algn="l" rtl="0" fontAlgn="t">
                        <a:buFont typeface="+mj-lt"/>
                        <a:buAutoNum type="arabicPeriod"/>
                      </a:pPr>
                      <a:r>
                        <a:rPr lang="en-US" sz="1800" dirty="0">
                          <a:effectLst/>
                        </a:rPr>
                        <a:t>Average = 1.018</a:t>
                      </a:r>
                    </a:p>
                    <a:p>
                      <a:pPr algn="l" rtl="0" fontAlgn="t">
                        <a:buFont typeface="+mj-lt"/>
                        <a:buAutoNum type="arabicPeriod"/>
                      </a:pPr>
                      <a:r>
                        <a:rPr lang="en-US" sz="1800" dirty="0">
                          <a:effectLst/>
                        </a:rPr>
                        <a:t>1.012 to 1.025</a:t>
                      </a:r>
                    </a:p>
                    <a:p>
                      <a:pPr algn="l" rtl="0" fontAlgn="t">
                        <a:buFont typeface="+mj-lt"/>
                        <a:buAutoNum type="arabicPeriod"/>
                      </a:pPr>
                      <a:r>
                        <a:rPr lang="en-US" sz="1800" dirty="0">
                          <a:effectLst/>
                        </a:rPr>
                        <a:t>Concentrated urine = 1.025 to 1.030+</a:t>
                      </a:r>
                    </a:p>
                    <a:p>
                      <a:pPr algn="l" rtl="0" fontAlgn="t">
                        <a:buFont typeface="+mj-lt"/>
                        <a:buAutoNum type="arabicPeriod"/>
                      </a:pPr>
                      <a:r>
                        <a:rPr lang="en-US" sz="1800" dirty="0">
                          <a:effectLst/>
                        </a:rPr>
                        <a:t>Dilute urine =1.001 to 1.010</a:t>
                      </a:r>
                    </a:p>
                    <a:p>
                      <a:pPr algn="l" rtl="0" fontAlgn="t">
                        <a:buFont typeface="+mj-lt"/>
                        <a:buAutoNum type="arabicPeriod"/>
                      </a:pPr>
                      <a:r>
                        <a:rPr lang="en-US" sz="1800" dirty="0">
                          <a:effectLst/>
                        </a:rPr>
                        <a:t>Infant &lt;2 years = 1.001 to 1.018</a:t>
                      </a:r>
                    </a:p>
                  </a:txBody>
                  <a:tcPr marL="27085" marR="27085" marT="27085" marB="27085">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solidFill>
                      <a:srgbClr val="F9F9F9"/>
                    </a:solidFill>
                  </a:tcPr>
                </a:tc>
                <a:tc>
                  <a:txBody>
                    <a:bodyPr/>
                    <a:lstStyle/>
                    <a:p>
                      <a:pPr algn="l" rtl="0" fontAlgn="t">
                        <a:buFont typeface="+mj-lt"/>
                        <a:buAutoNum type="arabicPeriod"/>
                      </a:pPr>
                      <a:r>
                        <a:rPr lang="en-US" sz="1800" dirty="0">
                          <a:effectLst/>
                        </a:rPr>
                        <a:t>A Random sample</a:t>
                      </a:r>
                    </a:p>
                    <a:p>
                      <a:pPr algn="l" rtl="0" fontAlgn="t">
                        <a:buFont typeface="+mj-lt"/>
                        <a:buAutoNum type="arabicPeriod"/>
                      </a:pPr>
                      <a:r>
                        <a:rPr lang="en-US" sz="1800" dirty="0">
                          <a:effectLst/>
                        </a:rPr>
                        <a:t>24-hour urine sample</a:t>
                      </a:r>
                    </a:p>
                  </a:txBody>
                  <a:tcPr marL="27085" marR="27085" marT="27085" marB="27085">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solidFill>
                      <a:srgbClr val="F9F9F9"/>
                    </a:solidFill>
                  </a:tcPr>
                </a:tc>
                <a:tc>
                  <a:txBody>
                    <a:bodyPr/>
                    <a:lstStyle/>
                    <a:p>
                      <a:pPr algn="l" rtl="0" fontAlgn="t">
                        <a:buFont typeface="Arial" panose="020B0604020202020204" pitchFamily="34" charset="0"/>
                        <a:buChar char="•"/>
                      </a:pPr>
                      <a:r>
                        <a:rPr lang="en-US" sz="1800" dirty="0">
                          <a:effectLst/>
                        </a:rPr>
                        <a:t>Specific gravity is the measurement of the kidneys’ ability to concentrate urine.</a:t>
                      </a:r>
                    </a:p>
                  </a:txBody>
                  <a:tcPr marL="27085" marR="27085" marT="27085" marB="27085">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solidFill>
                      <a:srgbClr val="F9F9F9"/>
                    </a:solidFill>
                  </a:tcPr>
                </a:tc>
                <a:tc>
                  <a:txBody>
                    <a:bodyPr/>
                    <a:lstStyle/>
                    <a:p>
                      <a:pPr algn="l" rtl="0" fontAlgn="t">
                        <a:buFont typeface="Arial" panose="020B0604020202020204" pitchFamily="34" charset="0"/>
                        <a:buChar char="•"/>
                      </a:pPr>
                      <a:r>
                        <a:rPr lang="en-US" sz="1800" dirty="0">
                          <a:effectLst/>
                        </a:rPr>
                        <a:t>Low:</a:t>
                      </a:r>
                    </a:p>
                    <a:p>
                      <a:pPr algn="l" rtl="0" fontAlgn="t">
                        <a:buFontTx/>
                        <a:buNone/>
                      </a:pPr>
                      <a:r>
                        <a:rPr lang="en-US" sz="1800" dirty="0">
                          <a:effectLst/>
                        </a:rPr>
                        <a:t>Tubular </a:t>
                      </a:r>
                      <a:r>
                        <a:rPr lang="en-US" sz="1800" dirty="0" err="1">
                          <a:effectLst/>
                        </a:rPr>
                        <a:t>disordres</a:t>
                      </a:r>
                      <a:endParaRPr lang="en-US" sz="1800" dirty="0">
                        <a:effectLst/>
                      </a:endParaRPr>
                    </a:p>
                    <a:p>
                      <a:pPr algn="l" rtl="0" fontAlgn="t">
                        <a:buFontTx/>
                        <a:buNone/>
                      </a:pPr>
                      <a:r>
                        <a:rPr lang="en-US" sz="1800" dirty="0">
                          <a:effectLst/>
                        </a:rPr>
                        <a:t>Polyuria</a:t>
                      </a:r>
                    </a:p>
                    <a:p>
                      <a:pPr algn="l" rtl="0" fontAlgn="t">
                        <a:buFont typeface="Arial" panose="020B0604020202020204" pitchFamily="34" charset="0"/>
                        <a:buChar char="•"/>
                      </a:pPr>
                      <a:endParaRPr lang="en-US" sz="1800" dirty="0">
                        <a:effectLst/>
                      </a:endParaRPr>
                    </a:p>
                    <a:p>
                      <a:pPr algn="l" rtl="0" fontAlgn="t">
                        <a:buFont typeface="Arial" panose="020B0604020202020204" pitchFamily="34" charset="0"/>
                        <a:buChar char="•"/>
                      </a:pPr>
                      <a:r>
                        <a:rPr lang="en-US" sz="1800" dirty="0">
                          <a:effectLst/>
                        </a:rPr>
                        <a:t>High:</a:t>
                      </a:r>
                    </a:p>
                    <a:p>
                      <a:pPr algn="l" rtl="0" fontAlgn="t">
                        <a:buFontTx/>
                        <a:buNone/>
                      </a:pPr>
                      <a:r>
                        <a:rPr lang="en-US" sz="1800" dirty="0">
                          <a:effectLst/>
                        </a:rPr>
                        <a:t>dehydration</a:t>
                      </a:r>
                    </a:p>
                  </a:txBody>
                  <a:tcPr marL="27085" marR="27085" marT="27085" marB="27085">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4292667993"/>
                  </a:ext>
                </a:extLst>
              </a:tr>
              <a:tr h="545698">
                <a:tc>
                  <a:txBody>
                    <a:bodyPr/>
                    <a:lstStyle/>
                    <a:p>
                      <a:pPr algn="l" rtl="0" fontAlgn="t">
                        <a:buFont typeface="Arial" panose="020B0604020202020204" pitchFamily="34" charset="0"/>
                        <a:buChar char="•"/>
                      </a:pPr>
                      <a:r>
                        <a:rPr lang="en-US" dirty="0">
                          <a:effectLst/>
                        </a:rPr>
                        <a:t>protein</a:t>
                      </a:r>
                    </a:p>
                  </a:txBody>
                  <a:tcPr marL="76200" marR="76200" marT="76200" marB="76200">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solidFill>
                      <a:srgbClr val="F9F9F9"/>
                    </a:solidFill>
                  </a:tcPr>
                </a:tc>
                <a:tc>
                  <a:txBody>
                    <a:bodyPr/>
                    <a:lstStyle/>
                    <a:p>
                      <a:pPr algn="l" rtl="0" fontAlgn="t">
                        <a:buFont typeface="+mj-lt"/>
                        <a:buAutoNum type="arabicPeriod"/>
                      </a:pPr>
                      <a:r>
                        <a:rPr lang="en-US">
                          <a:effectLst/>
                        </a:rPr>
                        <a:t>Qualitative =nil</a:t>
                      </a:r>
                    </a:p>
                    <a:p>
                      <a:pPr algn="l" rtl="0" fontAlgn="t">
                        <a:buFont typeface="+mj-lt"/>
                        <a:buAutoNum type="arabicPeriod"/>
                      </a:pPr>
                      <a:r>
                        <a:rPr lang="en-US">
                          <a:effectLst/>
                        </a:rPr>
                        <a:t>Quantitative = 0 to 0.1 g/24 hours</a:t>
                      </a:r>
                    </a:p>
                  </a:txBody>
                  <a:tcPr marL="76200" marR="76200" marT="76200" marB="76200">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solidFill>
                      <a:srgbClr val="F9F9F9"/>
                    </a:solidFill>
                  </a:tcPr>
                </a:tc>
                <a:tc>
                  <a:txBody>
                    <a:bodyPr/>
                    <a:lstStyle/>
                    <a:p>
                      <a:pPr algn="l" rtl="0" fontAlgn="t">
                        <a:buFont typeface="Arial" panose="020B0604020202020204" pitchFamily="34" charset="0"/>
                        <a:buChar char="•"/>
                      </a:pPr>
                      <a:r>
                        <a:rPr lang="en-US">
                          <a:effectLst/>
                        </a:rPr>
                        <a:t>24-hour urine sample</a:t>
                      </a:r>
                    </a:p>
                  </a:txBody>
                  <a:tcPr marL="76200" marR="76200" marT="76200" marB="76200">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solidFill>
                      <a:srgbClr val="F9F9F9"/>
                    </a:solidFill>
                  </a:tcPr>
                </a:tc>
                <a:tc>
                  <a:txBody>
                    <a:bodyPr/>
                    <a:lstStyle/>
                    <a:p>
                      <a:pPr algn="l" rtl="0" fontAlgn="t">
                        <a:buFont typeface="Arial" panose="020B0604020202020204" pitchFamily="34" charset="0"/>
                        <a:buChar char="•"/>
                      </a:pPr>
                      <a:r>
                        <a:rPr lang="en-US" dirty="0">
                          <a:effectLst/>
                        </a:rPr>
                        <a:t>Indicate renal disease</a:t>
                      </a:r>
                    </a:p>
                    <a:p>
                      <a:pPr algn="l" rtl="0" fontAlgn="t">
                        <a:buFont typeface="Arial" panose="020B0604020202020204" pitchFamily="34" charset="0"/>
                        <a:buChar char="•"/>
                      </a:pPr>
                      <a:r>
                        <a:rPr lang="en-US" dirty="0">
                          <a:effectLst/>
                        </a:rPr>
                        <a:t>May be transient</a:t>
                      </a:r>
                    </a:p>
                  </a:txBody>
                  <a:tcPr marL="76200" marR="76200" marT="76200" marB="76200">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solidFill>
                      <a:srgbClr val="F9F9F9"/>
                    </a:solidFill>
                  </a:tcPr>
                </a:tc>
                <a:tc>
                  <a:txBody>
                    <a:bodyPr/>
                    <a:lstStyle/>
                    <a:p>
                      <a:pPr algn="l" rtl="0" fontAlgn="t">
                        <a:buFont typeface="Arial" panose="020B0604020202020204" pitchFamily="34" charset="0"/>
                        <a:buChar char="•"/>
                      </a:pPr>
                      <a:endParaRPr lang="en-US" dirty="0">
                        <a:effectLst/>
                      </a:endParaRPr>
                    </a:p>
                  </a:txBody>
                  <a:tcPr marL="76200" marR="76200" marT="76200" marB="76200">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967593224"/>
                  </a:ext>
                </a:extLst>
              </a:tr>
            </a:tbl>
          </a:graphicData>
        </a:graphic>
      </p:graphicFrame>
    </p:spTree>
    <p:extLst>
      <p:ext uri="{BB962C8B-B14F-4D97-AF65-F5344CB8AC3E}">
        <p14:creationId xmlns:p14="http://schemas.microsoft.com/office/powerpoint/2010/main" val="2121722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F4DF75-47BA-A170-EAC2-631EAA8546FC}"/>
              </a:ext>
            </a:extLst>
          </p:cNvPr>
          <p:cNvSpPr txBox="1"/>
          <p:nvPr/>
        </p:nvSpPr>
        <p:spPr>
          <a:xfrm>
            <a:off x="0" y="274290"/>
            <a:ext cx="12192000" cy="6309420"/>
          </a:xfrm>
          <a:prstGeom prst="rect">
            <a:avLst/>
          </a:prstGeom>
          <a:noFill/>
        </p:spPr>
        <p:txBody>
          <a:bodyPr wrap="square">
            <a:spAutoFit/>
          </a:bodyPr>
          <a:lstStyle/>
          <a:p>
            <a:pPr algn="l" rtl="0"/>
            <a:r>
              <a:rPr lang="en-US" sz="2400" b="1" dirty="0">
                <a:solidFill>
                  <a:srgbClr val="FF0000"/>
                </a:solidFill>
              </a:rPr>
              <a:t>Normally glucose is not present in urine</a:t>
            </a:r>
          </a:p>
          <a:p>
            <a:pPr marL="285750" indent="-285750" algn="l" rtl="0">
              <a:buFont typeface="Arial" panose="020B0604020202020204" pitchFamily="34" charset="0"/>
              <a:buChar char="•"/>
            </a:pPr>
            <a:endParaRPr lang="en-US" sz="2400" b="1" dirty="0"/>
          </a:p>
          <a:p>
            <a:pPr algn="l" rtl="0"/>
            <a:r>
              <a:rPr lang="en-US" b="1" u="sng" dirty="0">
                <a:effectLst>
                  <a:outerShdw blurRad="38100" dist="38100" dir="2700000" algn="tl">
                    <a:srgbClr val="000000">
                      <a:alpha val="43137"/>
                    </a:srgbClr>
                  </a:outerShdw>
                </a:effectLst>
              </a:rPr>
              <a:t>Causes of glucosuria:</a:t>
            </a:r>
          </a:p>
          <a:p>
            <a:pPr marL="285750" indent="-285750" algn="l" rtl="0">
              <a:buFont typeface="Arial" panose="020B0604020202020204" pitchFamily="34" charset="0"/>
              <a:buChar char="•"/>
            </a:pPr>
            <a:r>
              <a:rPr lang="en-US" dirty="0"/>
              <a:t>Diabetes mellitus ( with high blood glucose level)</a:t>
            </a:r>
          </a:p>
          <a:p>
            <a:pPr marL="285750" indent="-285750" algn="l" rtl="0">
              <a:buFont typeface="Arial" panose="020B0604020202020204" pitchFamily="34" charset="0"/>
              <a:buChar char="•"/>
            </a:pPr>
            <a:r>
              <a:rPr lang="en-US" dirty="0"/>
              <a:t>Proximal tubular disorders ( normal serum blood glucose level)</a:t>
            </a:r>
          </a:p>
          <a:p>
            <a:pPr marL="285750" indent="-285750" algn="l" rtl="0">
              <a:buFont typeface="Arial" panose="020B0604020202020204" pitchFamily="34" charset="0"/>
              <a:buChar char="•"/>
            </a:pPr>
            <a:endParaRPr lang="en-US" dirty="0"/>
          </a:p>
          <a:p>
            <a:pPr marL="285750" indent="-285750" algn="l" rtl="0">
              <a:buFont typeface="Arial" panose="020B0604020202020204" pitchFamily="34" charset="0"/>
              <a:buChar char="•"/>
            </a:pPr>
            <a:endParaRPr lang="en-US" dirty="0"/>
          </a:p>
          <a:p>
            <a:pPr algn="l" rtl="0"/>
            <a:r>
              <a:rPr lang="en-US" sz="2400" b="1" dirty="0">
                <a:solidFill>
                  <a:srgbClr val="FF0000"/>
                </a:solidFill>
              </a:rPr>
              <a:t>Normally ketones are not present in the urine</a:t>
            </a:r>
          </a:p>
          <a:p>
            <a:pPr marL="285750" indent="-285750" algn="l" rtl="0">
              <a:buFont typeface="Arial" panose="020B0604020202020204" pitchFamily="34" charset="0"/>
              <a:buChar char="•"/>
            </a:pPr>
            <a:endParaRPr lang="en-US" sz="2400" b="1" dirty="0">
              <a:solidFill>
                <a:srgbClr val="FF0000"/>
              </a:solidFill>
            </a:endParaRPr>
          </a:p>
          <a:p>
            <a:pPr algn="l" rtl="0"/>
            <a:r>
              <a:rPr lang="en-US" sz="2000" b="1" u="sng" dirty="0"/>
              <a:t>Causes of ketonuria:</a:t>
            </a:r>
          </a:p>
          <a:p>
            <a:pPr marL="285750" indent="-285750" algn="l" rtl="0">
              <a:buFont typeface="Arial" panose="020B0604020202020204" pitchFamily="34" charset="0"/>
              <a:buChar char="•"/>
            </a:pPr>
            <a:r>
              <a:rPr lang="en-US" dirty="0"/>
              <a:t>DKA</a:t>
            </a:r>
          </a:p>
          <a:p>
            <a:pPr marL="285750" indent="-285750" algn="l" rtl="0">
              <a:buFont typeface="Arial" panose="020B0604020202020204" pitchFamily="34" charset="0"/>
              <a:buChar char="•"/>
            </a:pPr>
            <a:r>
              <a:rPr lang="en-US" dirty="0"/>
              <a:t>Starvation states ( prolonged fasting , anorexia nervosa)</a:t>
            </a:r>
          </a:p>
          <a:p>
            <a:pPr marL="285750" indent="-285750" algn="l" rtl="0">
              <a:buFont typeface="Arial" panose="020B0604020202020204" pitchFamily="34" charset="0"/>
              <a:buChar char="•"/>
            </a:pPr>
            <a:endParaRPr lang="en-US" dirty="0"/>
          </a:p>
          <a:p>
            <a:pPr marL="285750" indent="-285750" algn="l" rtl="0">
              <a:buFont typeface="Arial" panose="020B0604020202020204" pitchFamily="34" charset="0"/>
              <a:buChar char="•"/>
            </a:pPr>
            <a:endParaRPr lang="en-US" dirty="0"/>
          </a:p>
          <a:p>
            <a:pPr marL="285750" indent="-285750" algn="l" rtl="0">
              <a:buFont typeface="Arial" panose="020B0604020202020204" pitchFamily="34" charset="0"/>
              <a:buChar char="•"/>
            </a:pPr>
            <a:r>
              <a:rPr lang="en-US" dirty="0"/>
              <a:t>Dipsticks detect mainly albuminuria and are less sensitive  for other forms of proteins.</a:t>
            </a:r>
          </a:p>
          <a:p>
            <a:pPr marL="285750" indent="-285750" algn="l" rtl="0">
              <a:buFont typeface="Arial" panose="020B0604020202020204" pitchFamily="34" charset="0"/>
              <a:buChar char="•"/>
            </a:pPr>
            <a:r>
              <a:rPr lang="en-US" dirty="0"/>
              <a:t>It offers only  a rough qualitative and semi-quantitative measurement of urinary protein excretion, so it should be confirmed by additional testing.</a:t>
            </a:r>
          </a:p>
          <a:p>
            <a:pPr marL="285750" indent="-285750" algn="l" rtl="0">
              <a:buFont typeface="Arial" panose="020B0604020202020204" pitchFamily="34" charset="0"/>
              <a:buChar char="•"/>
            </a:pPr>
            <a:endParaRPr lang="en-US" dirty="0"/>
          </a:p>
          <a:p>
            <a:pPr marL="285750" indent="-285750" algn="l" rtl="0">
              <a:buFont typeface="Arial" panose="020B0604020202020204" pitchFamily="34" charset="0"/>
              <a:buChar char="•"/>
            </a:pPr>
            <a:endParaRPr lang="en-US" dirty="0"/>
          </a:p>
          <a:p>
            <a:pPr marL="285750" indent="-285750" algn="l" rtl="0">
              <a:buFont typeface="Arial" panose="020B0604020202020204" pitchFamily="34" charset="0"/>
              <a:buChar char="•"/>
            </a:pPr>
            <a:endParaRPr lang="en-US" dirty="0"/>
          </a:p>
          <a:p>
            <a:pPr marL="285750" indent="-285750" algn="l" rtl="0">
              <a:buFont typeface="Arial" panose="020B0604020202020204" pitchFamily="34" charset="0"/>
              <a:buChar char="•"/>
            </a:pPr>
            <a:endParaRPr lang="en-US" dirty="0"/>
          </a:p>
        </p:txBody>
      </p:sp>
    </p:spTree>
    <p:extLst>
      <p:ext uri="{BB962C8B-B14F-4D97-AF65-F5344CB8AC3E}">
        <p14:creationId xmlns:p14="http://schemas.microsoft.com/office/powerpoint/2010/main" val="1910266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930067-FDCA-6579-6073-3AAA0CB7282B}"/>
              </a:ext>
            </a:extLst>
          </p:cNvPr>
          <p:cNvSpPr txBox="1"/>
          <p:nvPr/>
        </p:nvSpPr>
        <p:spPr>
          <a:xfrm>
            <a:off x="96982" y="1382286"/>
            <a:ext cx="12095018" cy="3046988"/>
          </a:xfrm>
          <a:prstGeom prst="rect">
            <a:avLst/>
          </a:prstGeom>
          <a:noFill/>
        </p:spPr>
        <p:txBody>
          <a:bodyPr wrap="square">
            <a:spAutoFit/>
          </a:bodyPr>
          <a:lstStyle/>
          <a:p>
            <a:pPr algn="l" rtl="0"/>
            <a:r>
              <a:rPr lang="en-US" sz="2400" b="1" dirty="0">
                <a:solidFill>
                  <a:srgbClr val="FF0000"/>
                </a:solidFill>
              </a:rPr>
              <a:t> </a:t>
            </a:r>
            <a:r>
              <a:rPr lang="en-US" sz="2400" b="1" dirty="0"/>
              <a:t>A positive dipstick for blood may be :</a:t>
            </a:r>
          </a:p>
          <a:p>
            <a:pPr algn="l" rtl="0"/>
            <a:r>
              <a:rPr lang="en-US" sz="2400" dirty="0"/>
              <a:t>Hematuria</a:t>
            </a:r>
          </a:p>
          <a:p>
            <a:pPr algn="l" rtl="0"/>
            <a:r>
              <a:rPr lang="en-US" sz="2400" dirty="0"/>
              <a:t>Hemoglobinuria ( intra vascular hemolysis)</a:t>
            </a:r>
          </a:p>
          <a:p>
            <a:pPr algn="l" rtl="0"/>
            <a:r>
              <a:rPr lang="en-US" sz="2400" dirty="0"/>
              <a:t>Myoglobinuria ( muscle injury or disease) </a:t>
            </a:r>
          </a:p>
          <a:p>
            <a:pPr algn="l" rtl="0"/>
            <a:endParaRPr lang="en-US" sz="2400" dirty="0"/>
          </a:p>
          <a:p>
            <a:pPr algn="l" rtl="0"/>
            <a:endParaRPr lang="en-US" sz="2400" dirty="0"/>
          </a:p>
          <a:p>
            <a:pPr algn="l" rtl="0"/>
            <a:r>
              <a:rPr lang="en-US" sz="2400" dirty="0"/>
              <a:t>This means positive dipstick test for blood should be followed by microscopic examination to detect RBCs</a:t>
            </a:r>
            <a:endParaRPr lang="en-US" dirty="0"/>
          </a:p>
        </p:txBody>
      </p:sp>
    </p:spTree>
    <p:extLst>
      <p:ext uri="{BB962C8B-B14F-4D97-AF65-F5344CB8AC3E}">
        <p14:creationId xmlns:p14="http://schemas.microsoft.com/office/powerpoint/2010/main" val="291318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49382" y="365125"/>
            <a:ext cx="11104418" cy="1325563"/>
          </a:xfrm>
        </p:spPr>
        <p:txBody>
          <a:bodyPr/>
          <a:lstStyle/>
          <a:p>
            <a:pPr algn="l" rtl="0"/>
            <a:r>
              <a:rPr lang="en-US" dirty="0"/>
              <a:t> </a:t>
            </a:r>
            <a:r>
              <a:rPr lang="en-US" b="1" dirty="0">
                <a:effectLst>
                  <a:outerShdw blurRad="38100" dist="38100" dir="2700000" algn="tl">
                    <a:srgbClr val="000000">
                      <a:alpha val="43137"/>
                    </a:srgbClr>
                  </a:outerShdw>
                </a:effectLst>
              </a:rPr>
              <a:t>leucocyte esterase &amp; nitrite</a:t>
            </a:r>
          </a:p>
        </p:txBody>
      </p:sp>
      <p:pic>
        <p:nvPicPr>
          <p:cNvPr id="6" name="صورة 5"/>
          <p:cNvPicPr>
            <a:picLocks noChangeAspect="1"/>
          </p:cNvPicPr>
          <p:nvPr/>
        </p:nvPicPr>
        <p:blipFill>
          <a:blip r:embed="rId2"/>
          <a:stretch>
            <a:fillRect/>
          </a:stretch>
        </p:blipFill>
        <p:spPr>
          <a:xfrm>
            <a:off x="1427018" y="1953491"/>
            <a:ext cx="6788728" cy="3865418"/>
          </a:xfrm>
          <a:prstGeom prst="rect">
            <a:avLst/>
          </a:prstGeom>
        </p:spPr>
      </p:pic>
      <p:pic>
        <p:nvPicPr>
          <p:cNvPr id="8" name="صورة 7" descr="A box with a package of strips&#10;&#10;Description automatically generated"/>
          <p:cNvPicPr>
            <a:picLocks noChangeAspect="1"/>
          </p:cNvPicPr>
          <p:nvPr/>
        </p:nvPicPr>
        <p:blipFill>
          <a:blip r:embed="rId3"/>
          <a:stretch>
            <a:fillRect/>
          </a:stretch>
        </p:blipFill>
        <p:spPr>
          <a:xfrm>
            <a:off x="8534400" y="1953491"/>
            <a:ext cx="3200400" cy="3865418"/>
          </a:xfrm>
          <a:prstGeom prst="rect">
            <a:avLst/>
          </a:prstGeom>
        </p:spPr>
      </p:pic>
    </p:spTree>
    <p:extLst>
      <p:ext uri="{BB962C8B-B14F-4D97-AF65-F5344CB8AC3E}">
        <p14:creationId xmlns:p14="http://schemas.microsoft.com/office/powerpoint/2010/main" val="475273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42107" y="600652"/>
            <a:ext cx="9289473" cy="1325563"/>
          </a:xfrm>
        </p:spPr>
        <p:txBody>
          <a:bodyPr/>
          <a:lstStyle/>
          <a:p>
            <a:pPr algn="l" rtl="0"/>
            <a:r>
              <a:rPr lang="en-US" dirty="0"/>
              <a:t>      </a:t>
            </a:r>
            <a:r>
              <a:rPr lang="en-US" b="1" dirty="0">
                <a:effectLst>
                  <a:outerShdw blurRad="38100" dist="38100" dir="2700000" algn="tl">
                    <a:srgbClr val="000000">
                      <a:alpha val="43137"/>
                    </a:srgbClr>
                  </a:outerShdw>
                </a:effectLst>
              </a:rPr>
              <a:t>MICROSCOPIC EXAMINATION</a:t>
            </a:r>
          </a:p>
        </p:txBody>
      </p:sp>
      <p:pic>
        <p:nvPicPr>
          <p:cNvPr id="3" name="صورة 2"/>
          <p:cNvPicPr>
            <a:picLocks noChangeAspect="1"/>
          </p:cNvPicPr>
          <p:nvPr/>
        </p:nvPicPr>
        <p:blipFill>
          <a:blip r:embed="rId2"/>
          <a:stretch>
            <a:fillRect/>
          </a:stretch>
        </p:blipFill>
        <p:spPr>
          <a:xfrm>
            <a:off x="692729" y="1926215"/>
            <a:ext cx="7232072" cy="3768003"/>
          </a:xfrm>
          <a:prstGeom prst="rect">
            <a:avLst/>
          </a:prstGeom>
        </p:spPr>
      </p:pic>
      <p:sp>
        <p:nvSpPr>
          <p:cNvPr id="4" name="مستطيل 3"/>
          <p:cNvSpPr/>
          <p:nvPr/>
        </p:nvSpPr>
        <p:spPr>
          <a:xfrm>
            <a:off x="8049491" y="1775936"/>
            <a:ext cx="4017818" cy="3693319"/>
          </a:xfrm>
          <a:prstGeom prst="rect">
            <a:avLst/>
          </a:prstGeom>
        </p:spPr>
        <p:txBody>
          <a:bodyPr wrap="square">
            <a:spAutoFit/>
          </a:bodyPr>
          <a:lstStyle/>
          <a:p>
            <a:pPr algn="l" rtl="0"/>
            <a:r>
              <a:rPr lang="en-US" sz="3600" b="1" dirty="0"/>
              <a:t>We will examine for:</a:t>
            </a:r>
          </a:p>
          <a:p>
            <a:pPr marL="571500" indent="-571500" algn="l" rtl="0">
              <a:buFont typeface="Wingdings" panose="05000000000000000000" pitchFamily="2" charset="2"/>
              <a:buChar char="ü"/>
            </a:pPr>
            <a:r>
              <a:rPr lang="en-US" sz="3600" dirty="0"/>
              <a:t>Cells</a:t>
            </a:r>
          </a:p>
          <a:p>
            <a:pPr marL="571500" indent="-571500" algn="l" rtl="0">
              <a:buFont typeface="Wingdings" panose="05000000000000000000" pitchFamily="2" charset="2"/>
              <a:buChar char="ü"/>
            </a:pPr>
            <a:r>
              <a:rPr lang="en-US" sz="3600" dirty="0"/>
              <a:t>Casts</a:t>
            </a:r>
          </a:p>
          <a:p>
            <a:pPr marL="571500" indent="-571500" algn="l" rtl="0">
              <a:buFont typeface="Wingdings" panose="05000000000000000000" pitchFamily="2" charset="2"/>
              <a:buChar char="ü"/>
            </a:pPr>
            <a:r>
              <a:rPr lang="en-US" sz="3600" dirty="0"/>
              <a:t>Crystals</a:t>
            </a:r>
          </a:p>
          <a:p>
            <a:pPr marL="571500" indent="-571500" algn="l" rtl="0">
              <a:buFont typeface="Wingdings" panose="05000000000000000000" pitchFamily="2" charset="2"/>
              <a:buChar char="ü"/>
            </a:pPr>
            <a:r>
              <a:rPr lang="en-US" sz="3600" dirty="0"/>
              <a:t>Microorganisms</a:t>
            </a:r>
          </a:p>
          <a:p>
            <a:pPr algn="l" rtl="0"/>
            <a:endParaRPr lang="en-US" dirty="0"/>
          </a:p>
        </p:txBody>
      </p:sp>
    </p:spTree>
    <p:extLst>
      <p:ext uri="{BB962C8B-B14F-4D97-AF65-F5344CB8AC3E}">
        <p14:creationId xmlns:p14="http://schemas.microsoft.com/office/powerpoint/2010/main" val="1361864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9491" y="1041645"/>
            <a:ext cx="11430000" cy="3693319"/>
          </a:xfrm>
          <a:prstGeom prst="rect">
            <a:avLst/>
          </a:prstGeom>
        </p:spPr>
        <p:txBody>
          <a:bodyPr wrap="square">
            <a:spAutoFit/>
          </a:bodyPr>
          <a:lstStyle/>
          <a:p>
            <a:pPr algn="l" rtl="0"/>
            <a:r>
              <a:rPr lang="en-US" sz="3600" b="1" dirty="0"/>
              <a:t>Cells:</a:t>
            </a:r>
          </a:p>
          <a:p>
            <a:pPr marL="571500" indent="-571500" algn="l" rtl="0">
              <a:buFont typeface="Wingdings" panose="05000000000000000000" pitchFamily="2" charset="2"/>
              <a:buChar char="§"/>
            </a:pPr>
            <a:r>
              <a:rPr lang="en-US" sz="3600" dirty="0"/>
              <a:t>RBCs ( number &amp; dysmorphic RBCs)</a:t>
            </a:r>
          </a:p>
          <a:p>
            <a:pPr marL="571500" indent="-571500" algn="l" rtl="0">
              <a:buFont typeface="Wingdings" panose="05000000000000000000" pitchFamily="2" charset="2"/>
              <a:buChar char="§"/>
            </a:pPr>
            <a:r>
              <a:rPr lang="en-US" sz="3600" dirty="0"/>
              <a:t>WBCs ( number), may indicate  inflammation or infection</a:t>
            </a:r>
          </a:p>
          <a:p>
            <a:pPr marL="571500" indent="-571500" algn="l" rtl="0">
              <a:buFont typeface="Wingdings" panose="05000000000000000000" pitchFamily="2" charset="2"/>
              <a:buChar char="§"/>
            </a:pPr>
            <a:r>
              <a:rPr lang="en-US" sz="3600" dirty="0"/>
              <a:t>Epithelial cells ( epithelial cells may appear in urine after being shed from anywhere within the genitourinary  tract), present in urine in few numbers.</a:t>
            </a:r>
          </a:p>
          <a:p>
            <a:pPr algn="l" rtl="0"/>
            <a:endParaRPr lang="en-US" dirty="0"/>
          </a:p>
        </p:txBody>
      </p:sp>
    </p:spTree>
    <p:extLst>
      <p:ext uri="{BB962C8B-B14F-4D97-AF65-F5344CB8AC3E}">
        <p14:creationId xmlns:p14="http://schemas.microsoft.com/office/powerpoint/2010/main" val="4143746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43345" y="1069401"/>
            <a:ext cx="10557164" cy="1384995"/>
          </a:xfrm>
          <a:prstGeom prst="rect">
            <a:avLst/>
          </a:prstGeom>
        </p:spPr>
        <p:txBody>
          <a:bodyPr wrap="square">
            <a:spAutoFit/>
          </a:bodyPr>
          <a:lstStyle/>
          <a:p>
            <a:pPr algn="l" rtl="0"/>
            <a:r>
              <a:rPr lang="en-US" sz="2800" b="1" dirty="0"/>
              <a:t>Casts:</a:t>
            </a:r>
          </a:p>
          <a:p>
            <a:pPr marL="571500" indent="-571500" algn="l" rtl="0">
              <a:buFont typeface="Wingdings" panose="05000000000000000000" pitchFamily="2" charset="2"/>
              <a:buChar char="§"/>
            </a:pPr>
            <a:r>
              <a:rPr lang="en-US" sz="2800" dirty="0"/>
              <a:t>Cylindrical structures formed in the renal tubules.</a:t>
            </a:r>
          </a:p>
          <a:p>
            <a:pPr marL="571500" indent="-571500" algn="l" rtl="0">
              <a:buFont typeface="Wingdings" panose="05000000000000000000" pitchFamily="2" charset="2"/>
              <a:buChar char="§"/>
            </a:pPr>
            <a:r>
              <a:rPr lang="en-US" sz="2800" dirty="0"/>
              <a:t>Formed only in distal convoluted tubules and collecting ducts.</a:t>
            </a:r>
          </a:p>
        </p:txBody>
      </p:sp>
      <p:pic>
        <p:nvPicPr>
          <p:cNvPr id="3" name="صورة 2"/>
          <p:cNvPicPr>
            <a:picLocks noChangeAspect="1"/>
          </p:cNvPicPr>
          <p:nvPr/>
        </p:nvPicPr>
        <p:blipFill>
          <a:blip r:embed="rId2"/>
          <a:stretch>
            <a:fillRect/>
          </a:stretch>
        </p:blipFill>
        <p:spPr>
          <a:xfrm>
            <a:off x="942109" y="2687780"/>
            <a:ext cx="10169236" cy="3408219"/>
          </a:xfrm>
          <a:prstGeom prst="rect">
            <a:avLst/>
          </a:prstGeom>
        </p:spPr>
      </p:pic>
    </p:spTree>
    <p:extLst>
      <p:ext uri="{BB962C8B-B14F-4D97-AF65-F5344CB8AC3E}">
        <p14:creationId xmlns:p14="http://schemas.microsoft.com/office/powerpoint/2010/main" val="1123667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rtl="0"/>
            <a:r>
              <a:rPr lang="en-US" b="1" dirty="0">
                <a:effectLst>
                  <a:outerShdw blurRad="38100" dist="38100" dir="2700000" algn="tl">
                    <a:srgbClr val="000000">
                      <a:alpha val="43137"/>
                    </a:srgbClr>
                  </a:outerShdw>
                </a:effectLst>
              </a:rPr>
              <a:t>INDICATION OF URINE ANALYSIS</a:t>
            </a:r>
          </a:p>
        </p:txBody>
      </p:sp>
      <p:sp>
        <p:nvSpPr>
          <p:cNvPr id="3" name="مستطيل 2"/>
          <p:cNvSpPr/>
          <p:nvPr/>
        </p:nvSpPr>
        <p:spPr>
          <a:xfrm>
            <a:off x="746975" y="2551837"/>
            <a:ext cx="10470524" cy="1754326"/>
          </a:xfrm>
          <a:prstGeom prst="rect">
            <a:avLst/>
          </a:prstGeom>
        </p:spPr>
        <p:txBody>
          <a:bodyPr wrap="square">
            <a:spAutoFit/>
          </a:bodyPr>
          <a:lstStyle/>
          <a:p>
            <a:pPr algn="l" rtl="0"/>
            <a:r>
              <a:rPr lang="en-US" dirty="0">
                <a:latin typeface="Nunito"/>
              </a:rPr>
              <a:t>A urine analysis(UA) is a simple, non-invasive diagnostic tool that examines the visual, chemical, and microscopic properties of one’s urine. </a:t>
            </a:r>
          </a:p>
          <a:p>
            <a:pPr algn="l" rtl="0"/>
            <a:endParaRPr lang="en-US" dirty="0">
              <a:latin typeface="Nunito"/>
            </a:endParaRPr>
          </a:p>
          <a:p>
            <a:pPr algn="l" rtl="0"/>
            <a:r>
              <a:rPr lang="en-US" dirty="0">
                <a:latin typeface="Nunito"/>
              </a:rPr>
              <a:t>It can be used to diagnose and monitor various medical conditions, including kidney disorders and function of the kidney; urinary tract infections; and systemic diseases, such as diabetes mellitus , inborn errors of metabolism</a:t>
            </a:r>
            <a:r>
              <a:rPr lang="en-US" dirty="0">
                <a:solidFill>
                  <a:srgbClr val="6B6B6B"/>
                </a:solidFill>
                <a:latin typeface="Nunito"/>
              </a:rPr>
              <a:t> , </a:t>
            </a:r>
            <a:r>
              <a:rPr lang="en-US" dirty="0">
                <a:latin typeface="Nunito"/>
              </a:rPr>
              <a:t>toxicology screening</a:t>
            </a:r>
          </a:p>
        </p:txBody>
      </p:sp>
      <p:pic>
        <p:nvPicPr>
          <p:cNvPr id="4" name="صورة 3"/>
          <p:cNvPicPr>
            <a:picLocks noChangeAspect="1"/>
          </p:cNvPicPr>
          <p:nvPr/>
        </p:nvPicPr>
        <p:blipFill>
          <a:blip r:embed="rId2"/>
          <a:stretch>
            <a:fillRect/>
          </a:stretch>
        </p:blipFill>
        <p:spPr>
          <a:xfrm>
            <a:off x="9574772" y="513611"/>
            <a:ext cx="2495550" cy="1838325"/>
          </a:xfrm>
          <a:prstGeom prst="rect">
            <a:avLst/>
          </a:prstGeom>
        </p:spPr>
      </p:pic>
    </p:spTree>
    <p:extLst>
      <p:ext uri="{BB962C8B-B14F-4D97-AF65-F5344CB8AC3E}">
        <p14:creationId xmlns:p14="http://schemas.microsoft.com/office/powerpoint/2010/main" val="4102765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y baby boy is 18 month old and he urinate 3 to 4 times in an hour so I do  a urine test reports are attached please take a look and reply. – FirstCry  Parenting"/>
          <p:cNvPicPr>
            <a:picLocks noChangeAspect="1" noChangeArrowheads="1"/>
          </p:cNvPicPr>
          <p:nvPr/>
        </p:nvPicPr>
        <p:blipFill rotWithShape="1">
          <a:blip r:embed="rId2">
            <a:extLst>
              <a:ext uri="{28A0092B-C50C-407E-A947-70E740481C1C}">
                <a14:useLocalDpi xmlns:a14="http://schemas.microsoft.com/office/drawing/2010/main" val="0"/>
              </a:ext>
            </a:extLst>
          </a:blip>
          <a:srcRect l="562" t="12597" r="-562" b="-1767"/>
          <a:stretch/>
        </p:blipFill>
        <p:spPr bwMode="auto">
          <a:xfrm>
            <a:off x="1149927" y="541867"/>
            <a:ext cx="9033164" cy="576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985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71946" y="2858943"/>
            <a:ext cx="10515600" cy="1325563"/>
          </a:xfrm>
        </p:spPr>
        <p:txBody>
          <a:bodyPr>
            <a:normAutofit/>
          </a:bodyPr>
          <a:lstStyle/>
          <a:p>
            <a:pPr algn="l" rtl="0"/>
            <a:r>
              <a:rPr lang="en-US" sz="8800" dirty="0"/>
              <a:t>         </a:t>
            </a:r>
            <a:r>
              <a:rPr lang="en-US" sz="8800" b="1" dirty="0">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4149357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3031" y="365126"/>
            <a:ext cx="11887199" cy="1177936"/>
          </a:xfrm>
        </p:spPr>
        <p:txBody>
          <a:bodyPr>
            <a:normAutofit fontScale="90000"/>
          </a:bodyPr>
          <a:lstStyle/>
          <a:p>
            <a:pPr algn="l" rtl="0"/>
            <a:r>
              <a:rPr lang="en-US" b="1" dirty="0">
                <a:effectLst>
                  <a:outerShdw blurRad="38100" dist="38100" dir="2700000" algn="tl">
                    <a:srgbClr val="000000">
                      <a:alpha val="43137"/>
                    </a:srgbClr>
                  </a:outerShdw>
                </a:effectLst>
              </a:rPr>
              <a:t>TYPES OF URINE SPECIMENS &amp; METHODS OF COLLECTION</a:t>
            </a:r>
          </a:p>
        </p:txBody>
      </p:sp>
      <p:sp>
        <p:nvSpPr>
          <p:cNvPr id="3" name="مستطيل 2"/>
          <p:cNvSpPr/>
          <p:nvPr/>
        </p:nvSpPr>
        <p:spPr>
          <a:xfrm>
            <a:off x="0" y="1143816"/>
            <a:ext cx="12142629" cy="5663089"/>
          </a:xfrm>
          <a:prstGeom prst="rect">
            <a:avLst/>
          </a:prstGeom>
        </p:spPr>
        <p:txBody>
          <a:bodyPr wrap="square">
            <a:spAutoFit/>
          </a:bodyPr>
          <a:lstStyle/>
          <a:p>
            <a:pPr algn="l" rtl="0"/>
            <a:r>
              <a:rPr lang="en-US" dirty="0">
                <a:solidFill>
                  <a:srgbClr val="000000"/>
                </a:solidFill>
                <a:latin typeface="BrandingSans-Roman"/>
              </a:rPr>
              <a:t>The most common error in the management of UTI in children is failure to establish the diagnosis properly .</a:t>
            </a:r>
          </a:p>
          <a:p>
            <a:pPr algn="l" rtl="0"/>
            <a:r>
              <a:rPr lang="en-US" dirty="0">
                <a:solidFill>
                  <a:srgbClr val="000000"/>
                </a:solidFill>
                <a:latin typeface="BrandingSans-Roman"/>
              </a:rPr>
              <a:t>The method of collection depends on patient’s age.</a:t>
            </a:r>
          </a:p>
          <a:p>
            <a:pPr algn="l" rtl="0"/>
            <a:endParaRPr lang="en-US" dirty="0">
              <a:solidFill>
                <a:srgbClr val="000000"/>
              </a:solidFill>
              <a:latin typeface="BrandingSans-Roman"/>
            </a:endParaRPr>
          </a:p>
          <a:p>
            <a:pPr algn="l" rtl="0"/>
            <a:r>
              <a:rPr lang="en-US" b="1" u="sng" dirty="0">
                <a:solidFill>
                  <a:srgbClr val="000000"/>
                </a:solidFill>
                <a:effectLst>
                  <a:outerShdw blurRad="38100" dist="38100" dir="2700000" algn="tl">
                    <a:srgbClr val="000000">
                      <a:alpha val="43137"/>
                    </a:srgbClr>
                  </a:outerShdw>
                </a:effectLst>
                <a:latin typeface="BrandingSans-Roman"/>
              </a:rPr>
              <a:t>For the child in nappies, urine can be collected by:</a:t>
            </a:r>
          </a:p>
          <a:p>
            <a:pPr algn="l" rtl="0"/>
            <a:r>
              <a:rPr lang="en-US" sz="3200" dirty="0">
                <a:solidFill>
                  <a:srgbClr val="404040"/>
                </a:solidFill>
                <a:latin typeface="BrandingBlur-Medium"/>
              </a:rPr>
              <a:t>• </a:t>
            </a:r>
            <a:r>
              <a:rPr lang="en-US" b="1" dirty="0">
                <a:solidFill>
                  <a:srgbClr val="000000"/>
                </a:solidFill>
                <a:latin typeface="BrandingSans-Roman"/>
              </a:rPr>
              <a:t>a ‘clean-catch’ sample </a:t>
            </a:r>
            <a:r>
              <a:rPr lang="en-US" dirty="0">
                <a:solidFill>
                  <a:srgbClr val="000000"/>
                </a:solidFill>
                <a:latin typeface="BrandingSans-Roman"/>
              </a:rPr>
              <a:t>into a waiting clean pot when the nappy is removed. This is the recommended method. </a:t>
            </a:r>
          </a:p>
          <a:p>
            <a:pPr algn="l" rtl="0"/>
            <a:r>
              <a:rPr lang="en-US" dirty="0">
                <a:solidFill>
                  <a:srgbClr val="000000"/>
                </a:solidFill>
                <a:latin typeface="BrandingSans-Roman"/>
              </a:rPr>
              <a:t>The child can be encouraged to pass urine by gently rubbing their lower abdomen with gauze, soaked in cold water (Quick-wee technique) .</a:t>
            </a:r>
          </a:p>
          <a:p>
            <a:pPr algn="l" rtl="0"/>
            <a:r>
              <a:rPr lang="en-US" sz="3200" dirty="0">
                <a:solidFill>
                  <a:srgbClr val="404040"/>
                </a:solidFill>
                <a:latin typeface="BrandingBlur-Medium"/>
              </a:rPr>
              <a:t>• </a:t>
            </a:r>
            <a:r>
              <a:rPr lang="en-US" b="1" dirty="0">
                <a:solidFill>
                  <a:srgbClr val="000000"/>
                </a:solidFill>
                <a:latin typeface="BrandingSans-Roman"/>
              </a:rPr>
              <a:t>an adhesive plastic bag </a:t>
            </a:r>
            <a:r>
              <a:rPr lang="en-US" dirty="0">
                <a:solidFill>
                  <a:srgbClr val="000000"/>
                </a:solidFill>
                <a:latin typeface="BrandingSans-Roman"/>
              </a:rPr>
              <a:t>applied to the perineum after careful washing, although there may be contamination from the skin or </a:t>
            </a:r>
            <a:r>
              <a:rPr lang="en-US" dirty="0" err="1">
                <a:solidFill>
                  <a:srgbClr val="000000"/>
                </a:solidFill>
                <a:latin typeface="BrandingSans-Roman"/>
              </a:rPr>
              <a:t>faeces</a:t>
            </a:r>
            <a:r>
              <a:rPr lang="en-US" dirty="0">
                <a:solidFill>
                  <a:srgbClr val="000000"/>
                </a:solidFill>
                <a:latin typeface="BrandingSans-Roman"/>
              </a:rPr>
              <a:t> ( not suitable for urine culture)</a:t>
            </a:r>
          </a:p>
          <a:p>
            <a:pPr algn="l" rtl="0"/>
            <a:r>
              <a:rPr lang="en-US" sz="3200" dirty="0">
                <a:solidFill>
                  <a:srgbClr val="404040"/>
                </a:solidFill>
                <a:latin typeface="BrandingBlur-Medium"/>
              </a:rPr>
              <a:t>• </a:t>
            </a:r>
            <a:r>
              <a:rPr lang="en-US" b="1" dirty="0">
                <a:solidFill>
                  <a:srgbClr val="000000"/>
                </a:solidFill>
                <a:latin typeface="BrandingSans-Roman"/>
              </a:rPr>
              <a:t>a urethral catheter </a:t>
            </a:r>
            <a:r>
              <a:rPr lang="en-US" dirty="0">
                <a:solidFill>
                  <a:srgbClr val="000000"/>
                </a:solidFill>
                <a:latin typeface="BrandingSans-Roman"/>
              </a:rPr>
              <a:t>if there is urgency in obtaining a sample and no urine has been passed</a:t>
            </a:r>
          </a:p>
          <a:p>
            <a:pPr algn="l" rtl="0"/>
            <a:r>
              <a:rPr lang="en-US" sz="3200" dirty="0">
                <a:solidFill>
                  <a:srgbClr val="404040"/>
                </a:solidFill>
                <a:latin typeface="BrandingBlur-Medium"/>
              </a:rPr>
              <a:t>• </a:t>
            </a:r>
            <a:r>
              <a:rPr lang="en-US" b="1" dirty="0">
                <a:solidFill>
                  <a:srgbClr val="000000"/>
                </a:solidFill>
                <a:latin typeface="BrandingSans-Roman"/>
              </a:rPr>
              <a:t>suprapubic aspiration</a:t>
            </a:r>
            <a:r>
              <a:rPr lang="en-US" dirty="0">
                <a:solidFill>
                  <a:srgbClr val="000000"/>
                </a:solidFill>
                <a:latin typeface="BrandingSans-Roman"/>
              </a:rPr>
              <a:t>, when a fine needle attached to a syringe is inserted directly into the bladder just above the symphysis pubis under ultrasound guidance; it may be used in severely ill infants.</a:t>
            </a:r>
          </a:p>
          <a:p>
            <a:pPr algn="l" rtl="0"/>
            <a:endParaRPr lang="en-US" dirty="0">
              <a:solidFill>
                <a:srgbClr val="000000"/>
              </a:solidFill>
              <a:latin typeface="BrandingSans-Roman"/>
            </a:endParaRPr>
          </a:p>
          <a:p>
            <a:pPr algn="l" rtl="0"/>
            <a:r>
              <a:rPr lang="en-US" b="1" u="sng" dirty="0">
                <a:solidFill>
                  <a:srgbClr val="000000"/>
                </a:solidFill>
                <a:effectLst>
                  <a:outerShdw blurRad="38100" dist="38100" dir="2700000" algn="tl">
                    <a:srgbClr val="000000">
                      <a:alpha val="43137"/>
                    </a:srgbClr>
                  </a:outerShdw>
                </a:effectLst>
                <a:latin typeface="BrandingSans-Roman"/>
              </a:rPr>
              <a:t>In the older child</a:t>
            </a:r>
            <a:r>
              <a:rPr lang="en-US" dirty="0">
                <a:solidFill>
                  <a:srgbClr val="000000"/>
                </a:solidFill>
                <a:latin typeface="BrandingSans-Roman"/>
              </a:rPr>
              <a:t>:</a:t>
            </a:r>
          </a:p>
          <a:p>
            <a:pPr algn="l" rtl="0"/>
            <a:r>
              <a:rPr lang="en-US" dirty="0">
                <a:solidFill>
                  <a:srgbClr val="000000"/>
                </a:solidFill>
                <a:latin typeface="BrandingSans-Roman"/>
              </a:rPr>
              <a:t> urine can be obtained by collecting a midstream sample. Careful cleaning and collection are necessary, as contamination with both white cells and bacteria can occur from under the foreskin in boys, and from reflux of urine into the vagina during voiding in girls.</a:t>
            </a:r>
          </a:p>
        </p:txBody>
      </p:sp>
    </p:spTree>
    <p:extLst>
      <p:ext uri="{BB962C8B-B14F-4D97-AF65-F5344CB8AC3E}">
        <p14:creationId xmlns:p14="http://schemas.microsoft.com/office/powerpoint/2010/main" val="2815054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Kids Health Information : Urine sa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486" y="877149"/>
            <a:ext cx="10881621" cy="3772124"/>
          </a:xfrm>
          <a:prstGeom prst="rect">
            <a:avLst/>
          </a:prstGeom>
          <a:noFill/>
          <a:extLst>
            <a:ext uri="{909E8E84-426E-40DD-AFC4-6F175D3DCCD1}">
              <a14:hiddenFill xmlns:a14="http://schemas.microsoft.com/office/drawing/2010/main">
                <a:solidFill>
                  <a:srgbClr val="FFFFFF"/>
                </a:solidFill>
              </a14:hiddenFill>
            </a:ext>
          </a:extLst>
        </p:spPr>
      </p:pic>
      <p:sp>
        <p:nvSpPr>
          <p:cNvPr id="4" name="عنوان 3"/>
          <p:cNvSpPr>
            <a:spLocks noGrp="1"/>
          </p:cNvSpPr>
          <p:nvPr>
            <p:ph type="title"/>
          </p:nvPr>
        </p:nvSpPr>
        <p:spPr>
          <a:xfrm>
            <a:off x="696486" y="4919728"/>
            <a:ext cx="10515600" cy="643945"/>
          </a:xfrm>
        </p:spPr>
        <p:txBody>
          <a:bodyPr>
            <a:normAutofit fontScale="90000"/>
          </a:bodyPr>
          <a:lstStyle/>
          <a:p>
            <a:pPr algn="l" rtl="0"/>
            <a:r>
              <a:rPr lang="en-US" b="1" dirty="0"/>
              <a:t>                   Clean catch urine collection</a:t>
            </a:r>
          </a:p>
        </p:txBody>
      </p:sp>
    </p:spTree>
    <p:extLst>
      <p:ext uri="{BB962C8B-B14F-4D97-AF65-F5344CB8AC3E}">
        <p14:creationId xmlns:p14="http://schemas.microsoft.com/office/powerpoint/2010/main" val="303000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800166" y="1340006"/>
            <a:ext cx="4299868" cy="2691081"/>
          </a:xfrm>
          <a:prstGeom prst="rect">
            <a:avLst/>
          </a:prstGeom>
        </p:spPr>
      </p:pic>
      <p:pic>
        <p:nvPicPr>
          <p:cNvPr id="3" name="صورة 2"/>
          <p:cNvPicPr>
            <a:picLocks noChangeAspect="1"/>
          </p:cNvPicPr>
          <p:nvPr/>
        </p:nvPicPr>
        <p:blipFill>
          <a:blip r:embed="rId3"/>
          <a:stretch>
            <a:fillRect/>
          </a:stretch>
        </p:blipFill>
        <p:spPr>
          <a:xfrm>
            <a:off x="5550794" y="1340006"/>
            <a:ext cx="4893972" cy="2871386"/>
          </a:xfrm>
          <a:prstGeom prst="rect">
            <a:avLst/>
          </a:prstGeom>
        </p:spPr>
      </p:pic>
      <p:sp>
        <p:nvSpPr>
          <p:cNvPr id="4" name="عنوان 3"/>
          <p:cNvSpPr>
            <a:spLocks noGrp="1"/>
          </p:cNvSpPr>
          <p:nvPr>
            <p:ph type="title"/>
          </p:nvPr>
        </p:nvSpPr>
        <p:spPr>
          <a:xfrm>
            <a:off x="516228" y="4705306"/>
            <a:ext cx="10515600" cy="690943"/>
          </a:xfrm>
        </p:spPr>
        <p:txBody>
          <a:bodyPr>
            <a:normAutofit fontScale="90000"/>
          </a:bodyPr>
          <a:lstStyle/>
          <a:p>
            <a:pPr algn="l" rtl="0"/>
            <a:r>
              <a:rPr lang="en-US" dirty="0"/>
              <a:t>Adhesive bag urine collection</a:t>
            </a:r>
          </a:p>
        </p:txBody>
      </p:sp>
    </p:spTree>
    <p:extLst>
      <p:ext uri="{BB962C8B-B14F-4D97-AF65-F5344CB8AC3E}">
        <p14:creationId xmlns:p14="http://schemas.microsoft.com/office/powerpoint/2010/main" val="2220896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ladder ultrasound for catheterization and suprapubic aspiration (Chapter  16) - Pediatric Emergency Critical Care and Ultras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278" y="450760"/>
            <a:ext cx="9194487" cy="5125792"/>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1"/>
          <p:cNvSpPr>
            <a:spLocks noGrp="1"/>
          </p:cNvSpPr>
          <p:nvPr>
            <p:ph type="title"/>
          </p:nvPr>
        </p:nvSpPr>
        <p:spPr>
          <a:xfrm>
            <a:off x="477592" y="5911403"/>
            <a:ext cx="10515600" cy="750530"/>
          </a:xfrm>
        </p:spPr>
        <p:txBody>
          <a:bodyPr/>
          <a:lstStyle/>
          <a:p>
            <a:pPr algn="l" rtl="0"/>
            <a:r>
              <a:rPr lang="en-US" dirty="0"/>
              <a:t>Suprapubic urine collection</a:t>
            </a:r>
          </a:p>
        </p:txBody>
      </p:sp>
    </p:spTree>
    <p:extLst>
      <p:ext uri="{BB962C8B-B14F-4D97-AF65-F5344CB8AC3E}">
        <p14:creationId xmlns:p14="http://schemas.microsoft.com/office/powerpoint/2010/main" val="3459676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883134-05B2-880E-A6A1-C6F49DC2B1A3}"/>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r="-2" b="15090"/>
          <a:stretch/>
        </p:blipFill>
        <p:spPr>
          <a:xfrm>
            <a:off x="884698" y="877413"/>
            <a:ext cx="6406903" cy="5043096"/>
          </a:xfrm>
          <a:prstGeom prst="rect">
            <a:avLst/>
          </a:prstGeom>
        </p:spPr>
      </p:pic>
      <p:grpSp>
        <p:nvGrpSpPr>
          <p:cNvPr id="16" name="Group 15">
            <a:extLst>
              <a:ext uri="{FF2B5EF4-FFF2-40B4-BE49-F238E27FC236}">
                <a16:creationId xmlns:a16="http://schemas.microsoft.com/office/drawing/2014/main" id="{BE589684-54CA-64D8-C963-5F19FF75BF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4697" y="5858828"/>
            <a:ext cx="6406903" cy="123363"/>
            <a:chOff x="7015162" y="5858828"/>
            <a:chExt cx="4300544" cy="123363"/>
          </a:xfrm>
        </p:grpSpPr>
        <p:sp>
          <p:nvSpPr>
            <p:cNvPr id="17" name="Rectangle 16">
              <a:extLst>
                <a:ext uri="{FF2B5EF4-FFF2-40B4-BE49-F238E27FC236}">
                  <a16:creationId xmlns:a16="http://schemas.microsoft.com/office/drawing/2014/main" id="{9B56B8E8-B789-DA4D-E4BE-03FA3165B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255D907-377D-0DF9-B4A4-4B44C46FB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5BB1A90F-1555-7595-5D54-EA2B11058826}"/>
              </a:ext>
            </a:extLst>
          </p:cNvPr>
          <p:cNvSpPr txBox="1"/>
          <p:nvPr/>
        </p:nvSpPr>
        <p:spPr>
          <a:xfrm>
            <a:off x="7291600" y="1166648"/>
            <a:ext cx="4753255" cy="4814660"/>
          </a:xfrm>
          <a:prstGeom prst="rect">
            <a:avLst/>
          </a:prstGeom>
        </p:spPr>
        <p:txBody>
          <a:bodyPr vert="horz" lIns="91440" tIns="45720" rIns="91440" bIns="45720" rtlCol="0" anchor="t">
            <a:normAutofit/>
          </a:bodyPr>
          <a:lstStyle/>
          <a:p>
            <a:pPr indent="-228600" algn="l" rtl="0">
              <a:lnSpc>
                <a:spcPct val="90000"/>
              </a:lnSpc>
              <a:spcAft>
                <a:spcPts val="600"/>
              </a:spcAft>
              <a:buFont typeface="Arial" panose="020B0604020202020204" pitchFamily="34" charset="0"/>
              <a:buChar char="•"/>
            </a:pPr>
            <a:r>
              <a:rPr lang="en-US" sz="2000" b="1" dirty="0"/>
              <a:t>Midstream clean catch  early morning sample is preferred for microscopic examination of sediment as it contains highest concentration of cells  and not affected  by exercise.</a:t>
            </a:r>
          </a:p>
          <a:p>
            <a:pPr indent="-228600" algn="l" rtl="0">
              <a:lnSpc>
                <a:spcPct val="90000"/>
              </a:lnSpc>
              <a:spcAft>
                <a:spcPts val="600"/>
              </a:spcAft>
              <a:buFont typeface="Arial" panose="020B0604020202020204" pitchFamily="34" charset="0"/>
              <a:buChar char="•"/>
            </a:pPr>
            <a:endParaRPr lang="en-US" sz="2000" b="1" dirty="0"/>
          </a:p>
          <a:p>
            <a:pPr indent="-228600" algn="l" rtl="0">
              <a:lnSpc>
                <a:spcPct val="90000"/>
              </a:lnSpc>
              <a:spcAft>
                <a:spcPts val="600"/>
              </a:spcAft>
              <a:buFont typeface="Arial" panose="020B0604020202020204" pitchFamily="34" charset="0"/>
              <a:buChar char="•"/>
            </a:pPr>
            <a:r>
              <a:rPr lang="en-US" sz="2000" b="1" dirty="0"/>
              <a:t>Collected urine should be evaluated quickly ,no later than 2 hours after collection.</a:t>
            </a:r>
          </a:p>
          <a:p>
            <a:pPr indent="-228600" algn="l" rtl="0">
              <a:lnSpc>
                <a:spcPct val="90000"/>
              </a:lnSpc>
              <a:spcAft>
                <a:spcPts val="600"/>
              </a:spcAft>
              <a:buFont typeface="Arial" panose="020B0604020202020204" pitchFamily="34" charset="0"/>
              <a:buChar char="•"/>
            </a:pPr>
            <a:endParaRPr lang="en-US" sz="2000" b="1" dirty="0"/>
          </a:p>
          <a:p>
            <a:pPr indent="-228600" algn="l" rtl="0">
              <a:lnSpc>
                <a:spcPct val="90000"/>
              </a:lnSpc>
              <a:spcAft>
                <a:spcPts val="600"/>
              </a:spcAft>
              <a:buFont typeface="Arial" panose="020B0604020202020204" pitchFamily="34" charset="0"/>
              <a:buChar char="•"/>
            </a:pPr>
            <a:r>
              <a:rPr lang="en-US" sz="2000" b="1" dirty="0"/>
              <a:t>Proper cleaning of genitalia especially in girls.</a:t>
            </a:r>
          </a:p>
        </p:txBody>
      </p:sp>
    </p:spTree>
    <p:extLst>
      <p:ext uri="{BB962C8B-B14F-4D97-AF65-F5344CB8AC3E}">
        <p14:creationId xmlns:p14="http://schemas.microsoft.com/office/powerpoint/2010/main" val="3474350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5909" y="579549"/>
            <a:ext cx="10934163" cy="4524315"/>
          </a:xfrm>
          <a:prstGeom prst="rect">
            <a:avLst/>
          </a:prstGeom>
        </p:spPr>
        <p:txBody>
          <a:bodyPr wrap="square">
            <a:spAutoFit/>
          </a:bodyPr>
          <a:lstStyle/>
          <a:p>
            <a:pPr algn="l"/>
            <a:r>
              <a:rPr lang="en-US" b="1" dirty="0">
                <a:effectLst>
                  <a:outerShdw blurRad="38100" dist="38100" dir="2700000" algn="tl">
                    <a:srgbClr val="000000">
                      <a:alpha val="43137"/>
                    </a:srgbClr>
                  </a:outerShdw>
                </a:effectLst>
              </a:rPr>
              <a:t>Macroscopic urinalysis uses a urine dipstick </a:t>
            </a:r>
          </a:p>
          <a:p>
            <a:pPr marL="285750" indent="-285750" algn="l" rtl="0">
              <a:buFont typeface="Arial" panose="020B0604020202020204" pitchFamily="34" charset="0"/>
              <a:buChar char="•"/>
            </a:pPr>
            <a:r>
              <a:rPr lang="en-US" dirty="0"/>
              <a:t>Assess urine concentration, </a:t>
            </a:r>
            <a:r>
              <a:rPr lang="en-US" dirty="0" err="1"/>
              <a:t>ph</a:t>
            </a:r>
            <a:r>
              <a:rPr lang="en-US" dirty="0"/>
              <a:t>, and the presence of blood, protein, glucose, ketones, and leukocytes (via leukocyte esterase reaction)</a:t>
            </a:r>
          </a:p>
          <a:p>
            <a:pPr marL="285750" indent="-285750" algn="l" rtl="0">
              <a:buFont typeface="Arial" panose="020B0604020202020204" pitchFamily="34" charset="0"/>
              <a:buChar char="•"/>
            </a:pPr>
            <a:r>
              <a:rPr lang="en-US" dirty="0"/>
              <a:t>Sensitive to presence of hemoglobin (or myoglobin); there are few false-negative test results but many false-positive results. </a:t>
            </a:r>
          </a:p>
          <a:p>
            <a:pPr marL="285750" indent="-285750" algn="l" rtl="0">
              <a:buFont typeface="Arial" panose="020B0604020202020204" pitchFamily="34" charset="0"/>
              <a:buChar char="•"/>
            </a:pPr>
            <a:r>
              <a:rPr lang="en-US" dirty="0"/>
              <a:t>The nitrite test may detect bacteriuria if the bacteria can reduce nitrate to nitrite and have sufficient urine contact time. </a:t>
            </a:r>
          </a:p>
          <a:p>
            <a:pPr algn="l"/>
            <a:endParaRPr lang="en-US" dirty="0"/>
          </a:p>
          <a:p>
            <a:pPr algn="l"/>
            <a:endParaRPr lang="en-US" dirty="0"/>
          </a:p>
          <a:p>
            <a:pPr algn="l"/>
            <a:endParaRPr lang="en-US" dirty="0"/>
          </a:p>
          <a:p>
            <a:pPr algn="l"/>
            <a:endParaRPr lang="en-US" dirty="0"/>
          </a:p>
          <a:p>
            <a:pPr algn="l"/>
            <a:r>
              <a:rPr lang="en-US" b="1" dirty="0">
                <a:effectLst>
                  <a:outerShdw blurRad="38100" dist="38100" dir="2700000" algn="tl">
                    <a:srgbClr val="000000">
                      <a:alpha val="43137"/>
                    </a:srgbClr>
                  </a:outerShdw>
                </a:effectLst>
              </a:rPr>
              <a:t>Microscopic urinalysis</a:t>
            </a:r>
            <a:r>
              <a:rPr lang="en-US" dirty="0"/>
              <a:t> </a:t>
            </a:r>
          </a:p>
          <a:p>
            <a:pPr marL="285750" indent="-285750" algn="l" rtl="0">
              <a:buFont typeface="Arial" panose="020B0604020202020204" pitchFamily="34" charset="0"/>
              <a:buChar char="•"/>
            </a:pPr>
            <a:r>
              <a:rPr lang="en-US" dirty="0"/>
              <a:t>Confirm pyuria and hematuria as well as detect casts and crystals.</a:t>
            </a:r>
          </a:p>
          <a:p>
            <a:pPr marL="285750" indent="-285750" algn="l" rtl="0">
              <a:buFont typeface="Arial" panose="020B0604020202020204" pitchFamily="34" charset="0"/>
              <a:buChar char="•"/>
            </a:pPr>
            <a:r>
              <a:rPr lang="en-US" dirty="0"/>
              <a:t>Proteinuria can be more accurately assessed by a spot urine</a:t>
            </a:r>
          </a:p>
          <a:p>
            <a:pPr marL="285750" indent="-285750" algn="l" rtl="0">
              <a:buFont typeface="Arial" panose="020B0604020202020204" pitchFamily="34" charset="0"/>
              <a:buChar char="•"/>
            </a:pPr>
            <a:r>
              <a:rPr lang="en-US" dirty="0"/>
              <a:t>Protein/creatinine (</a:t>
            </a:r>
            <a:r>
              <a:rPr lang="en-US" dirty="0" err="1"/>
              <a:t>upr</a:t>
            </a:r>
            <a:r>
              <a:rPr lang="en-US" dirty="0"/>
              <a:t>/</a:t>
            </a:r>
            <a:r>
              <a:rPr lang="en-US" dirty="0" err="1"/>
              <a:t>cr</a:t>
            </a:r>
            <a:r>
              <a:rPr lang="en-US" dirty="0"/>
              <a:t>) ratio in a single urine specimen, preferably from a first-morning void. This value correlates well with 24-hour urine protein excretion. </a:t>
            </a:r>
          </a:p>
        </p:txBody>
      </p:sp>
    </p:spTree>
    <p:extLst>
      <p:ext uri="{BB962C8B-B14F-4D97-AF65-F5344CB8AC3E}">
        <p14:creationId xmlns:p14="http://schemas.microsoft.com/office/powerpoint/2010/main" val="1673259322"/>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847</TotalTime>
  <Words>1320</Words>
  <Application>Microsoft Office PowerPoint</Application>
  <PresentationFormat>Widescreen</PresentationFormat>
  <Paragraphs>195</Paragraphs>
  <Slides>31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BrandingBlur-Medium</vt:lpstr>
      <vt:lpstr>BrandingSans-Roman</vt:lpstr>
      <vt:lpstr>Calibri</vt:lpstr>
      <vt:lpstr>Calibri Light</vt:lpstr>
      <vt:lpstr>Droid Serif</vt:lpstr>
      <vt:lpstr>Nunito</vt:lpstr>
      <vt:lpstr>Wingdings</vt:lpstr>
      <vt:lpstr>نسق Office</vt:lpstr>
      <vt:lpstr>Demonstration of proper urine sample collection, using and interpretation of urine dipstick </vt:lpstr>
      <vt:lpstr>Learning objectives</vt:lpstr>
      <vt:lpstr>INDICATION OF URINE ANALYSIS</vt:lpstr>
      <vt:lpstr>TYPES OF URINE SPECIMENS &amp; METHODS OF COLLECTION</vt:lpstr>
      <vt:lpstr>                   Clean catch urine collection</vt:lpstr>
      <vt:lpstr>Adhesive bag urine collection</vt:lpstr>
      <vt:lpstr>Suprapubic urine collection</vt:lpstr>
      <vt:lpstr>PowerPoint Presentation</vt:lpstr>
      <vt:lpstr>PowerPoint Presentation</vt:lpstr>
      <vt:lpstr>PowerPoint Presentation</vt:lpstr>
      <vt:lpstr>PowerPoint Presentation</vt:lpstr>
      <vt:lpstr>PowerPoint Presentation</vt:lpstr>
      <vt:lpstr>Urine Normal Values Summary Urine normal values are: </vt:lpstr>
      <vt:lpstr>PowerPoint Presentation</vt:lpstr>
      <vt:lpstr>PowerPoint Presentation</vt:lpstr>
      <vt:lpstr>PowerPoint Presentation</vt:lpstr>
      <vt:lpstr>Chemical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leucocyte esterase &amp; nitrite</vt:lpstr>
      <vt:lpstr>      MICROSCOPIC EXAMINATION</vt:lpstr>
      <vt:lpstr>PowerPoint Presentation</vt:lpstr>
      <vt:lpstr>PowerPoint Presentation</vt:lpstr>
      <vt:lpstr>PowerPoint Presentation</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Demonstration of proper urine sample collection, using and interpretation of urine dipstick</dc:title>
  <dc:creator>Salma El Gazzar</dc:creator>
  <cp:lastModifiedBy>hassan barakate</cp:lastModifiedBy>
  <cp:revision>61</cp:revision>
  <dcterms:created xsi:type="dcterms:W3CDTF">2023-09-17T06:31:02Z</dcterms:created>
  <dcterms:modified xsi:type="dcterms:W3CDTF">2024-10-29T05:54:20Z</dcterms:modified>
</cp:coreProperties>
</file>