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5" r:id="rId1"/>
  </p:sldMasterIdLst>
  <p:sldIdLst>
    <p:sldId id="256" r:id="rId2"/>
    <p:sldId id="296" r:id="rId3"/>
    <p:sldId id="285" r:id="rId4"/>
    <p:sldId id="297" r:id="rId5"/>
    <p:sldId id="300" r:id="rId6"/>
    <p:sldId id="304" r:id="rId7"/>
    <p:sldId id="301" r:id="rId8"/>
    <p:sldId id="305" r:id="rId9"/>
    <p:sldId id="306" r:id="rId10"/>
    <p:sldId id="303" r:id="rId11"/>
    <p:sldId id="307" r:id="rId12"/>
    <p:sldId id="308" r:id="rId13"/>
    <p:sldId id="302" r:id="rId14"/>
    <p:sldId id="294" r:id="rId15"/>
    <p:sldId id="309" r:id="rId16"/>
    <p:sldId id="324" r:id="rId17"/>
    <p:sldId id="310" r:id="rId18"/>
    <p:sldId id="311" r:id="rId19"/>
    <p:sldId id="312" r:id="rId20"/>
    <p:sldId id="323" r:id="rId21"/>
    <p:sldId id="325" r:id="rId22"/>
    <p:sldId id="326" r:id="rId23"/>
    <p:sldId id="313" r:id="rId24"/>
    <p:sldId id="257" r:id="rId25"/>
    <p:sldId id="263" r:id="rId26"/>
    <p:sldId id="264" r:id="rId27"/>
    <p:sldId id="266" r:id="rId28"/>
    <p:sldId id="320" r:id="rId29"/>
    <p:sldId id="318" r:id="rId30"/>
    <p:sldId id="322" r:id="rId31"/>
    <p:sldId id="319" r:id="rId32"/>
    <p:sldId id="292" r:id="rId33"/>
    <p:sldId id="267"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89A5DC-A2A4-C347-A332-0FE927951D7E}" v="40" dt="2024-11-26T10:44:00.5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33" autoAdjust="0"/>
    <p:restoredTop sz="94660"/>
  </p:normalViewPr>
  <p:slideViewPr>
    <p:cSldViewPr snapToGrid="0">
      <p:cViewPr varScale="1">
        <p:scale>
          <a:sx n="82" d="100"/>
          <a:sy n="82" d="100"/>
        </p:scale>
        <p:origin x="168" y="17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alk F" userId="0ce5ef93c6cc7083" providerId="LiveId" clId="{2B89A5DC-A2A4-C347-A332-0FE927951D7E}"/>
    <pc:docChg chg="undo custSel modSld">
      <pc:chgData name="Dralk F" userId="0ce5ef93c6cc7083" providerId="LiveId" clId="{2B89A5DC-A2A4-C347-A332-0FE927951D7E}" dt="2024-11-26T10:44:00.570" v="47" actId="1035"/>
      <pc:docMkLst>
        <pc:docMk/>
      </pc:docMkLst>
      <pc:sldChg chg="delSp">
        <pc:chgData name="Dralk F" userId="0ce5ef93c6cc7083" providerId="LiveId" clId="{2B89A5DC-A2A4-C347-A332-0FE927951D7E}" dt="2024-11-26T10:33:17.028" v="34" actId="21"/>
        <pc:sldMkLst>
          <pc:docMk/>
          <pc:sldMk cId="428052150" sldId="257"/>
        </pc:sldMkLst>
        <pc:picChg chg="del">
          <ac:chgData name="Dralk F" userId="0ce5ef93c6cc7083" providerId="LiveId" clId="{2B89A5DC-A2A4-C347-A332-0FE927951D7E}" dt="2024-11-26T10:33:17.028" v="34" actId="21"/>
          <ac:picMkLst>
            <pc:docMk/>
            <pc:sldMk cId="428052150" sldId="257"/>
            <ac:picMk id="8" creationId="{00000000-0000-0000-0000-000000000000}"/>
          </ac:picMkLst>
        </pc:picChg>
        <pc:picChg chg="del">
          <ac:chgData name="Dralk F" userId="0ce5ef93c6cc7083" providerId="LiveId" clId="{2B89A5DC-A2A4-C347-A332-0FE927951D7E}" dt="2024-11-26T10:33:17.028" v="34" actId="21"/>
          <ac:picMkLst>
            <pc:docMk/>
            <pc:sldMk cId="428052150" sldId="257"/>
            <ac:picMk id="9" creationId="{678EA07C-447E-13A9-84AC-E7149BBF00D4}"/>
          </ac:picMkLst>
        </pc:picChg>
      </pc:sldChg>
      <pc:sldChg chg="delSp modSp">
        <pc:chgData name="Dralk F" userId="0ce5ef93c6cc7083" providerId="LiveId" clId="{2B89A5DC-A2A4-C347-A332-0FE927951D7E}" dt="2024-11-26T10:33:29.287" v="37" actId="21"/>
        <pc:sldMkLst>
          <pc:docMk/>
          <pc:sldMk cId="2472139102" sldId="263"/>
        </pc:sldMkLst>
        <pc:picChg chg="del">
          <ac:chgData name="Dralk F" userId="0ce5ef93c6cc7083" providerId="LiveId" clId="{2B89A5DC-A2A4-C347-A332-0FE927951D7E}" dt="2024-11-26T10:33:29.287" v="37" actId="21"/>
          <ac:picMkLst>
            <pc:docMk/>
            <pc:sldMk cId="2472139102" sldId="263"/>
            <ac:picMk id="4" creationId="{00000000-0000-0000-0000-000000000000}"/>
          </ac:picMkLst>
        </pc:picChg>
        <pc:picChg chg="del mod">
          <ac:chgData name="Dralk F" userId="0ce5ef93c6cc7083" providerId="LiveId" clId="{2B89A5DC-A2A4-C347-A332-0FE927951D7E}" dt="2024-11-26T10:33:29.287" v="37" actId="21"/>
          <ac:picMkLst>
            <pc:docMk/>
            <pc:sldMk cId="2472139102" sldId="263"/>
            <ac:picMk id="5" creationId="{00000000-0000-0000-0000-000000000000}"/>
          </ac:picMkLst>
        </pc:picChg>
      </pc:sldChg>
      <pc:sldChg chg="delSp modSp">
        <pc:chgData name="Dralk F" userId="0ce5ef93c6cc7083" providerId="LiveId" clId="{2B89A5DC-A2A4-C347-A332-0FE927951D7E}" dt="2024-11-26T10:36:53.993" v="46" actId="21"/>
        <pc:sldMkLst>
          <pc:docMk/>
          <pc:sldMk cId="125485083" sldId="266"/>
        </pc:sldMkLst>
        <pc:picChg chg="del">
          <ac:chgData name="Dralk F" userId="0ce5ef93c6cc7083" providerId="LiveId" clId="{2B89A5DC-A2A4-C347-A332-0FE927951D7E}" dt="2024-11-26T10:36:53.993" v="46" actId="21"/>
          <ac:picMkLst>
            <pc:docMk/>
            <pc:sldMk cId="125485083" sldId="266"/>
            <ac:picMk id="7" creationId="{EE0D7248-B026-C6E5-EADD-401BFE1E1031}"/>
          </ac:picMkLst>
        </pc:picChg>
        <pc:picChg chg="del mod">
          <ac:chgData name="Dralk F" userId="0ce5ef93c6cc7083" providerId="LiveId" clId="{2B89A5DC-A2A4-C347-A332-0FE927951D7E}" dt="2024-11-26T10:36:53.993" v="46" actId="21"/>
          <ac:picMkLst>
            <pc:docMk/>
            <pc:sldMk cId="125485083" sldId="266"/>
            <ac:picMk id="2050" creationId="{E7745985-849B-794F-4290-A8B7F11356AD}"/>
          </ac:picMkLst>
        </pc:picChg>
        <pc:picChg chg="del mod">
          <ac:chgData name="Dralk F" userId="0ce5ef93c6cc7083" providerId="LiveId" clId="{2B89A5DC-A2A4-C347-A332-0FE927951D7E}" dt="2024-11-26T10:36:53.993" v="46" actId="21"/>
          <ac:picMkLst>
            <pc:docMk/>
            <pc:sldMk cId="125485083" sldId="266"/>
            <ac:picMk id="3074" creationId="{00000000-0000-0000-0000-000000000000}"/>
          </ac:picMkLst>
        </pc:picChg>
      </pc:sldChg>
      <pc:sldChg chg="modSp">
        <pc:chgData name="Dralk F" userId="0ce5ef93c6cc7083" providerId="LiveId" clId="{2B89A5DC-A2A4-C347-A332-0FE927951D7E}" dt="2024-11-26T10:44:00.570" v="47" actId="1035"/>
        <pc:sldMkLst>
          <pc:docMk/>
          <pc:sldMk cId="1666302444" sldId="292"/>
        </pc:sldMkLst>
        <pc:picChg chg="mod">
          <ac:chgData name="Dralk F" userId="0ce5ef93c6cc7083" providerId="LiveId" clId="{2B89A5DC-A2A4-C347-A332-0FE927951D7E}" dt="2024-11-26T10:44:00.570" v="47" actId="1035"/>
          <ac:picMkLst>
            <pc:docMk/>
            <pc:sldMk cId="1666302444" sldId="292"/>
            <ac:picMk id="1026" creationId="{B90ED258-8128-1005-F48E-21472FC63560}"/>
          </ac:picMkLst>
        </pc:picChg>
      </pc:sldChg>
      <pc:sldChg chg="delSp modSp">
        <pc:chgData name="Dralk F" userId="0ce5ef93c6cc7083" providerId="LiveId" clId="{2B89A5DC-A2A4-C347-A332-0FE927951D7E}" dt="2024-11-26T10:11:08.426" v="19" actId="21"/>
        <pc:sldMkLst>
          <pc:docMk/>
          <pc:sldMk cId="3569221439" sldId="294"/>
        </pc:sldMkLst>
        <pc:picChg chg="del mod">
          <ac:chgData name="Dralk F" userId="0ce5ef93c6cc7083" providerId="LiveId" clId="{2B89A5DC-A2A4-C347-A332-0FE927951D7E}" dt="2024-11-26T10:11:08.426" v="19" actId="21"/>
          <ac:picMkLst>
            <pc:docMk/>
            <pc:sldMk cId="3569221439" sldId="294"/>
            <ac:picMk id="6" creationId="{CA577EAF-E816-3B81-E4B0-23C0C51E317F}"/>
          </ac:picMkLst>
        </pc:picChg>
      </pc:sldChg>
      <pc:sldChg chg="addSp delSp modSp">
        <pc:chgData name="Dralk F" userId="0ce5ef93c6cc7083" providerId="LiveId" clId="{2B89A5DC-A2A4-C347-A332-0FE927951D7E}" dt="2024-11-26T10:06:18.171" v="0" actId="21"/>
        <pc:sldMkLst>
          <pc:docMk/>
          <pc:sldMk cId="3051128663" sldId="300"/>
        </pc:sldMkLst>
        <pc:spChg chg="add mod">
          <ac:chgData name="Dralk F" userId="0ce5ef93c6cc7083" providerId="LiveId" clId="{2B89A5DC-A2A4-C347-A332-0FE927951D7E}" dt="2024-11-26T10:06:18.171" v="0" actId="21"/>
          <ac:spMkLst>
            <pc:docMk/>
            <pc:sldMk cId="3051128663" sldId="300"/>
            <ac:spMk id="3" creationId="{2C47C85B-B340-77AC-173F-3C0062A7A3FB}"/>
          </ac:spMkLst>
        </pc:spChg>
        <pc:picChg chg="del">
          <ac:chgData name="Dralk F" userId="0ce5ef93c6cc7083" providerId="LiveId" clId="{2B89A5DC-A2A4-C347-A332-0FE927951D7E}" dt="2024-11-26T10:06:18.171" v="0" actId="21"/>
          <ac:picMkLst>
            <pc:docMk/>
            <pc:sldMk cId="3051128663" sldId="300"/>
            <ac:picMk id="1026" creationId="{9109F838-CB73-742D-6AD0-C7922D69F04A}"/>
          </ac:picMkLst>
        </pc:picChg>
        <pc:picChg chg="del">
          <ac:chgData name="Dralk F" userId="0ce5ef93c6cc7083" providerId="LiveId" clId="{2B89A5DC-A2A4-C347-A332-0FE927951D7E}" dt="2024-11-26T10:06:18.171" v="0" actId="21"/>
          <ac:picMkLst>
            <pc:docMk/>
            <pc:sldMk cId="3051128663" sldId="300"/>
            <ac:picMk id="1028" creationId="{41AF0F88-1D92-C96B-8716-D64B1839BC6A}"/>
          </ac:picMkLst>
        </pc:picChg>
      </pc:sldChg>
      <pc:sldChg chg="addSp delSp modSp">
        <pc:chgData name="Dralk F" userId="0ce5ef93c6cc7083" providerId="LiveId" clId="{2B89A5DC-A2A4-C347-A332-0FE927951D7E}" dt="2024-11-26T10:06:29.257" v="2" actId="21"/>
        <pc:sldMkLst>
          <pc:docMk/>
          <pc:sldMk cId="3824756911" sldId="301"/>
        </pc:sldMkLst>
        <pc:spChg chg="add mod">
          <ac:chgData name="Dralk F" userId="0ce5ef93c6cc7083" providerId="LiveId" clId="{2B89A5DC-A2A4-C347-A332-0FE927951D7E}" dt="2024-11-26T10:06:29.257" v="2" actId="21"/>
          <ac:spMkLst>
            <pc:docMk/>
            <pc:sldMk cId="3824756911" sldId="301"/>
            <ac:spMk id="3" creationId="{EE8274A4-723D-B6E7-C2D9-11850FF4A272}"/>
          </ac:spMkLst>
        </pc:spChg>
        <pc:picChg chg="del">
          <ac:chgData name="Dralk F" userId="0ce5ef93c6cc7083" providerId="LiveId" clId="{2B89A5DC-A2A4-C347-A332-0FE927951D7E}" dt="2024-11-26T10:06:29.257" v="2" actId="21"/>
          <ac:picMkLst>
            <pc:docMk/>
            <pc:sldMk cId="3824756911" sldId="301"/>
            <ac:picMk id="2050" creationId="{5E97451E-3B96-58C6-4112-2B63783EF087}"/>
          </ac:picMkLst>
        </pc:picChg>
      </pc:sldChg>
      <pc:sldChg chg="addSp delSp modSp">
        <pc:chgData name="Dralk F" userId="0ce5ef93c6cc7083" providerId="LiveId" clId="{2B89A5DC-A2A4-C347-A332-0FE927951D7E}" dt="2024-11-26T10:07:31.573" v="16" actId="21"/>
        <pc:sldMkLst>
          <pc:docMk/>
          <pc:sldMk cId="2866527587" sldId="302"/>
        </pc:sldMkLst>
        <pc:spChg chg="add mod">
          <ac:chgData name="Dralk F" userId="0ce5ef93c6cc7083" providerId="LiveId" clId="{2B89A5DC-A2A4-C347-A332-0FE927951D7E}" dt="2024-11-26T10:07:31.573" v="16" actId="21"/>
          <ac:spMkLst>
            <pc:docMk/>
            <pc:sldMk cId="2866527587" sldId="302"/>
            <ac:spMk id="3" creationId="{02A681EA-21E0-9840-8C62-96FAAD1A7960}"/>
          </ac:spMkLst>
        </pc:spChg>
        <pc:picChg chg="del">
          <ac:chgData name="Dralk F" userId="0ce5ef93c6cc7083" providerId="LiveId" clId="{2B89A5DC-A2A4-C347-A332-0FE927951D7E}" dt="2024-11-26T10:07:31.573" v="16" actId="21"/>
          <ac:picMkLst>
            <pc:docMk/>
            <pc:sldMk cId="2866527587" sldId="302"/>
            <ac:picMk id="3074" creationId="{BE76227E-0FB9-B5EF-F2CD-CF5A55F37AEA}"/>
          </ac:picMkLst>
        </pc:picChg>
      </pc:sldChg>
      <pc:sldChg chg="addSp delSp modSp">
        <pc:chgData name="Dralk F" userId="0ce5ef93c6cc7083" providerId="LiveId" clId="{2B89A5DC-A2A4-C347-A332-0FE927951D7E}" dt="2024-11-26T10:07:02.441" v="11" actId="21"/>
        <pc:sldMkLst>
          <pc:docMk/>
          <pc:sldMk cId="4245536859" sldId="303"/>
        </pc:sldMkLst>
        <pc:spChg chg="add mod">
          <ac:chgData name="Dralk F" userId="0ce5ef93c6cc7083" providerId="LiveId" clId="{2B89A5DC-A2A4-C347-A332-0FE927951D7E}" dt="2024-11-26T10:07:02.441" v="11" actId="21"/>
          <ac:spMkLst>
            <pc:docMk/>
            <pc:sldMk cId="4245536859" sldId="303"/>
            <ac:spMk id="2" creationId="{829F1DBE-CEC3-F52D-FEDD-A4C1D2724466}"/>
          </ac:spMkLst>
        </pc:spChg>
        <pc:picChg chg="del mod">
          <ac:chgData name="Dralk F" userId="0ce5ef93c6cc7083" providerId="LiveId" clId="{2B89A5DC-A2A4-C347-A332-0FE927951D7E}" dt="2024-11-26T10:07:02.441" v="11" actId="21"/>
          <ac:picMkLst>
            <pc:docMk/>
            <pc:sldMk cId="4245536859" sldId="303"/>
            <ac:picMk id="4098" creationId="{E1A9B8C3-C130-0D82-4331-7C3231C5DECE}"/>
          </ac:picMkLst>
        </pc:picChg>
        <pc:picChg chg="del">
          <ac:chgData name="Dralk F" userId="0ce5ef93c6cc7083" providerId="LiveId" clId="{2B89A5DC-A2A4-C347-A332-0FE927951D7E}" dt="2024-11-26T10:07:02.441" v="11" actId="21"/>
          <ac:picMkLst>
            <pc:docMk/>
            <pc:sldMk cId="4245536859" sldId="303"/>
            <ac:picMk id="4100" creationId="{EE9A39B3-CB51-8CD3-6D06-8849166E6E8D}"/>
          </ac:picMkLst>
        </pc:picChg>
      </pc:sldChg>
      <pc:sldChg chg="addSp delSp modSp">
        <pc:chgData name="Dralk F" userId="0ce5ef93c6cc7083" providerId="LiveId" clId="{2B89A5DC-A2A4-C347-A332-0FE927951D7E}" dt="2024-11-26T10:06:23.996" v="1" actId="21"/>
        <pc:sldMkLst>
          <pc:docMk/>
          <pc:sldMk cId="2093116545" sldId="304"/>
        </pc:sldMkLst>
        <pc:spChg chg="add mod">
          <ac:chgData name="Dralk F" userId="0ce5ef93c6cc7083" providerId="LiveId" clId="{2B89A5DC-A2A4-C347-A332-0FE927951D7E}" dt="2024-11-26T10:06:23.996" v="1" actId="21"/>
          <ac:spMkLst>
            <pc:docMk/>
            <pc:sldMk cId="2093116545" sldId="304"/>
            <ac:spMk id="3" creationId="{0576281B-CF43-EE58-B48E-901E47BBF07A}"/>
          </ac:spMkLst>
        </pc:spChg>
        <pc:picChg chg="del">
          <ac:chgData name="Dralk F" userId="0ce5ef93c6cc7083" providerId="LiveId" clId="{2B89A5DC-A2A4-C347-A332-0FE927951D7E}" dt="2024-11-26T10:06:23.996" v="1" actId="21"/>
          <ac:picMkLst>
            <pc:docMk/>
            <pc:sldMk cId="2093116545" sldId="304"/>
            <ac:picMk id="5122" creationId="{FF9531FE-A1A1-096D-33A8-9722CF788CA5}"/>
          </ac:picMkLst>
        </pc:picChg>
      </pc:sldChg>
      <pc:sldChg chg="addSp delSp modSp">
        <pc:chgData name="Dralk F" userId="0ce5ef93c6cc7083" providerId="LiveId" clId="{2B89A5DC-A2A4-C347-A332-0FE927951D7E}" dt="2024-11-26T10:06:43.258" v="7" actId="21"/>
        <pc:sldMkLst>
          <pc:docMk/>
          <pc:sldMk cId="1767632078" sldId="305"/>
        </pc:sldMkLst>
        <pc:spChg chg="add mod">
          <ac:chgData name="Dralk F" userId="0ce5ef93c6cc7083" providerId="LiveId" clId="{2B89A5DC-A2A4-C347-A332-0FE927951D7E}" dt="2024-11-26T10:06:43.258" v="7" actId="21"/>
          <ac:spMkLst>
            <pc:docMk/>
            <pc:sldMk cId="1767632078" sldId="305"/>
            <ac:spMk id="3" creationId="{7E8912E7-86BF-790F-8D8C-5FB2729D9BCF}"/>
          </ac:spMkLst>
        </pc:spChg>
        <pc:picChg chg="del">
          <ac:chgData name="Dralk F" userId="0ce5ef93c6cc7083" providerId="LiveId" clId="{2B89A5DC-A2A4-C347-A332-0FE927951D7E}" dt="2024-11-26T10:06:43.258" v="7" actId="21"/>
          <ac:picMkLst>
            <pc:docMk/>
            <pc:sldMk cId="1767632078" sldId="305"/>
            <ac:picMk id="6146" creationId="{175E5BE0-1E73-BFEA-7F1E-372AE4D26927}"/>
          </ac:picMkLst>
        </pc:picChg>
        <pc:picChg chg="del mod">
          <ac:chgData name="Dralk F" userId="0ce5ef93c6cc7083" providerId="LiveId" clId="{2B89A5DC-A2A4-C347-A332-0FE927951D7E}" dt="2024-11-26T10:06:43.258" v="7" actId="21"/>
          <ac:picMkLst>
            <pc:docMk/>
            <pc:sldMk cId="1767632078" sldId="305"/>
            <ac:picMk id="6148" creationId="{E8F9C9EB-0296-AF66-B69A-9F19E2283B23}"/>
          </ac:picMkLst>
        </pc:picChg>
      </pc:sldChg>
      <pc:sldChg chg="addSp delSp modSp">
        <pc:chgData name="Dralk F" userId="0ce5ef93c6cc7083" providerId="LiveId" clId="{2B89A5DC-A2A4-C347-A332-0FE927951D7E}" dt="2024-11-26T10:06:49.832" v="8" actId="21"/>
        <pc:sldMkLst>
          <pc:docMk/>
          <pc:sldMk cId="552244337" sldId="306"/>
        </pc:sldMkLst>
        <pc:spChg chg="add mod">
          <ac:chgData name="Dralk F" userId="0ce5ef93c6cc7083" providerId="LiveId" clId="{2B89A5DC-A2A4-C347-A332-0FE927951D7E}" dt="2024-11-26T10:06:49.832" v="8" actId="21"/>
          <ac:spMkLst>
            <pc:docMk/>
            <pc:sldMk cId="552244337" sldId="306"/>
            <ac:spMk id="3" creationId="{28ACA6DF-A29C-63AE-C90F-A0BC7283D658}"/>
          </ac:spMkLst>
        </pc:spChg>
        <pc:picChg chg="del">
          <ac:chgData name="Dralk F" userId="0ce5ef93c6cc7083" providerId="LiveId" clId="{2B89A5DC-A2A4-C347-A332-0FE927951D7E}" dt="2024-11-26T10:06:49.832" v="8" actId="21"/>
          <ac:picMkLst>
            <pc:docMk/>
            <pc:sldMk cId="552244337" sldId="306"/>
            <ac:picMk id="7170" creationId="{44848787-576A-BB68-B089-461FE3C5CDEF}"/>
          </ac:picMkLst>
        </pc:picChg>
      </pc:sldChg>
      <pc:sldChg chg="addSp delSp modSp">
        <pc:chgData name="Dralk F" userId="0ce5ef93c6cc7083" providerId="LiveId" clId="{2B89A5DC-A2A4-C347-A332-0FE927951D7E}" dt="2024-11-26T10:07:12.571" v="12" actId="21"/>
        <pc:sldMkLst>
          <pc:docMk/>
          <pc:sldMk cId="57339917" sldId="307"/>
        </pc:sldMkLst>
        <pc:spChg chg="add mod">
          <ac:chgData name="Dralk F" userId="0ce5ef93c6cc7083" providerId="LiveId" clId="{2B89A5DC-A2A4-C347-A332-0FE927951D7E}" dt="2024-11-26T10:07:12.571" v="12" actId="21"/>
          <ac:spMkLst>
            <pc:docMk/>
            <pc:sldMk cId="57339917" sldId="307"/>
            <ac:spMk id="3" creationId="{9A4D6955-4AF4-EF3E-4561-9E85C06117B3}"/>
          </ac:spMkLst>
        </pc:spChg>
        <pc:picChg chg="del">
          <ac:chgData name="Dralk F" userId="0ce5ef93c6cc7083" providerId="LiveId" clId="{2B89A5DC-A2A4-C347-A332-0FE927951D7E}" dt="2024-11-26T10:07:12.571" v="12" actId="21"/>
          <ac:picMkLst>
            <pc:docMk/>
            <pc:sldMk cId="57339917" sldId="307"/>
            <ac:picMk id="8194" creationId="{B657FCE9-5E91-535A-7B8E-134325C38D72}"/>
          </ac:picMkLst>
        </pc:picChg>
        <pc:picChg chg="del">
          <ac:chgData name="Dralk F" userId="0ce5ef93c6cc7083" providerId="LiveId" clId="{2B89A5DC-A2A4-C347-A332-0FE927951D7E}" dt="2024-11-26T10:07:12.571" v="12" actId="21"/>
          <ac:picMkLst>
            <pc:docMk/>
            <pc:sldMk cId="57339917" sldId="307"/>
            <ac:picMk id="8196" creationId="{147C13B6-E199-C693-593E-F64E5BD1D7A9}"/>
          </ac:picMkLst>
        </pc:picChg>
      </pc:sldChg>
      <pc:sldChg chg="addSp delSp modSp">
        <pc:chgData name="Dralk F" userId="0ce5ef93c6cc7083" providerId="LiveId" clId="{2B89A5DC-A2A4-C347-A332-0FE927951D7E}" dt="2024-11-26T10:07:24.951" v="15" actId="21"/>
        <pc:sldMkLst>
          <pc:docMk/>
          <pc:sldMk cId="2375173259" sldId="308"/>
        </pc:sldMkLst>
        <pc:spChg chg="add mod">
          <ac:chgData name="Dralk F" userId="0ce5ef93c6cc7083" providerId="LiveId" clId="{2B89A5DC-A2A4-C347-A332-0FE927951D7E}" dt="2024-11-26T10:07:24.951" v="15" actId="21"/>
          <ac:spMkLst>
            <pc:docMk/>
            <pc:sldMk cId="2375173259" sldId="308"/>
            <ac:spMk id="3" creationId="{18647505-2349-2E4C-4272-E02F1A606F57}"/>
          </ac:spMkLst>
        </pc:spChg>
        <pc:picChg chg="del">
          <ac:chgData name="Dralk F" userId="0ce5ef93c6cc7083" providerId="LiveId" clId="{2B89A5DC-A2A4-C347-A332-0FE927951D7E}" dt="2024-11-26T10:07:24.951" v="15" actId="21"/>
          <ac:picMkLst>
            <pc:docMk/>
            <pc:sldMk cId="2375173259" sldId="308"/>
            <ac:picMk id="9218" creationId="{C59E020B-2DBA-5116-B818-1B66F24FCEE9}"/>
          </ac:picMkLst>
        </pc:picChg>
        <pc:picChg chg="del mod">
          <ac:chgData name="Dralk F" userId="0ce5ef93c6cc7083" providerId="LiveId" clId="{2B89A5DC-A2A4-C347-A332-0FE927951D7E}" dt="2024-11-26T10:07:24.951" v="15" actId="21"/>
          <ac:picMkLst>
            <pc:docMk/>
            <pc:sldMk cId="2375173259" sldId="308"/>
            <ac:picMk id="9222" creationId="{F2EDEFC7-393D-C4C2-FD13-F124298D560C}"/>
          </ac:picMkLst>
        </pc:picChg>
      </pc:sldChg>
      <pc:sldChg chg="modSp mod">
        <pc:chgData name="Dralk F" userId="0ce5ef93c6cc7083" providerId="LiveId" clId="{2B89A5DC-A2A4-C347-A332-0FE927951D7E}" dt="2024-11-26T10:12:12.128" v="22" actId="1076"/>
        <pc:sldMkLst>
          <pc:docMk/>
          <pc:sldMk cId="1943242537" sldId="309"/>
        </pc:sldMkLst>
        <pc:picChg chg="mod">
          <ac:chgData name="Dralk F" userId="0ce5ef93c6cc7083" providerId="LiveId" clId="{2B89A5DC-A2A4-C347-A332-0FE927951D7E}" dt="2024-11-26T10:12:12.128" v="22" actId="1076"/>
          <ac:picMkLst>
            <pc:docMk/>
            <pc:sldMk cId="1943242537" sldId="309"/>
            <ac:picMk id="5" creationId="{2C37B679-C361-BD9E-01C7-6BFA3DC82D80}"/>
          </ac:picMkLst>
        </pc:picChg>
      </pc:sldChg>
      <pc:sldChg chg="modSp mod">
        <pc:chgData name="Dralk F" userId="0ce5ef93c6cc7083" providerId="LiveId" clId="{2B89A5DC-A2A4-C347-A332-0FE927951D7E}" dt="2024-11-26T10:22:38.472" v="28" actId="14100"/>
        <pc:sldMkLst>
          <pc:docMk/>
          <pc:sldMk cId="2840758182" sldId="310"/>
        </pc:sldMkLst>
        <pc:picChg chg="mod">
          <ac:chgData name="Dralk F" userId="0ce5ef93c6cc7083" providerId="LiveId" clId="{2B89A5DC-A2A4-C347-A332-0FE927951D7E}" dt="2024-11-26T10:22:38.472" v="28" actId="14100"/>
          <ac:picMkLst>
            <pc:docMk/>
            <pc:sldMk cId="2840758182" sldId="310"/>
            <ac:picMk id="4" creationId="{8B013A9B-DC12-FEBC-FD48-A2C65E985461}"/>
          </ac:picMkLst>
        </pc:picChg>
      </pc:sldChg>
      <pc:sldChg chg="modSp mod">
        <pc:chgData name="Dralk F" userId="0ce5ef93c6cc7083" providerId="LiveId" clId="{2B89A5DC-A2A4-C347-A332-0FE927951D7E}" dt="2024-11-26T10:25:36.257" v="29" actId="1036"/>
        <pc:sldMkLst>
          <pc:docMk/>
          <pc:sldMk cId="2696927671" sldId="311"/>
        </pc:sldMkLst>
        <pc:picChg chg="mod">
          <ac:chgData name="Dralk F" userId="0ce5ef93c6cc7083" providerId="LiveId" clId="{2B89A5DC-A2A4-C347-A332-0FE927951D7E}" dt="2024-11-26T10:25:36.257" v="29" actId="1036"/>
          <ac:picMkLst>
            <pc:docMk/>
            <pc:sldMk cId="2696927671" sldId="311"/>
            <ac:picMk id="5" creationId="{25E1BEF1-A28E-1EB7-1010-D34450554609}"/>
          </ac:picMkLst>
        </pc:picChg>
      </pc:sldChg>
      <pc:sldChg chg="delSp modSp mod">
        <pc:chgData name="Dralk F" userId="0ce5ef93c6cc7083" providerId="LiveId" clId="{2B89A5DC-A2A4-C347-A332-0FE927951D7E}" dt="2024-11-26T10:22:27.810" v="27" actId="1036"/>
        <pc:sldMkLst>
          <pc:docMk/>
          <pc:sldMk cId="2875369893" sldId="324"/>
        </pc:sldMkLst>
        <pc:picChg chg="mod">
          <ac:chgData name="Dralk F" userId="0ce5ef93c6cc7083" providerId="LiveId" clId="{2B89A5DC-A2A4-C347-A332-0FE927951D7E}" dt="2024-11-26T10:22:27.810" v="27" actId="1036"/>
          <ac:picMkLst>
            <pc:docMk/>
            <pc:sldMk cId="2875369893" sldId="324"/>
            <ac:picMk id="7" creationId="{5BA7BBDC-88E4-8D6E-3FC4-F527301AFA7B}"/>
          </ac:picMkLst>
        </pc:picChg>
        <pc:picChg chg="del mod">
          <ac:chgData name="Dralk F" userId="0ce5ef93c6cc7083" providerId="LiveId" clId="{2B89A5DC-A2A4-C347-A332-0FE927951D7E}" dt="2024-11-26T10:22:10.725" v="25" actId="21"/>
          <ac:picMkLst>
            <pc:docMk/>
            <pc:sldMk cId="2875369893" sldId="324"/>
            <ac:picMk id="1028" creationId="{0C66586D-D71D-72CB-7ADC-2FA217617314}"/>
          </ac:picMkLst>
        </pc:picChg>
        <pc:picChg chg="del">
          <ac:chgData name="Dralk F" userId="0ce5ef93c6cc7083" providerId="LiveId" clId="{2B89A5DC-A2A4-C347-A332-0FE927951D7E}" dt="2024-11-26T10:21:52.730" v="23" actId="21"/>
          <ac:picMkLst>
            <pc:docMk/>
            <pc:sldMk cId="2875369893" sldId="324"/>
            <ac:picMk id="1032" creationId="{08E2F46F-7451-1459-3261-9F9228E7DE1A}"/>
          </ac:picMkLst>
        </pc:picChg>
      </pc:sldChg>
      <pc:sldChg chg="addSp delSp modSp mod">
        <pc:chgData name="Dralk F" userId="0ce5ef93c6cc7083" providerId="LiveId" clId="{2B89A5DC-A2A4-C347-A332-0FE927951D7E}" dt="2024-11-26T10:29:33.006" v="33" actId="21"/>
        <pc:sldMkLst>
          <pc:docMk/>
          <pc:sldMk cId="2776996573" sldId="325"/>
        </pc:sldMkLst>
        <pc:spChg chg="add mod">
          <ac:chgData name="Dralk F" userId="0ce5ef93c6cc7083" providerId="LiveId" clId="{2B89A5DC-A2A4-C347-A332-0FE927951D7E}" dt="2024-11-26T10:29:33.006" v="33" actId="21"/>
          <ac:spMkLst>
            <pc:docMk/>
            <pc:sldMk cId="2776996573" sldId="325"/>
            <ac:spMk id="3" creationId="{4008FA8B-DB00-8BCB-880B-7177F9B15491}"/>
          </ac:spMkLst>
        </pc:spChg>
        <pc:spChg chg="del">
          <ac:chgData name="Dralk F" userId="0ce5ef93c6cc7083" providerId="LiveId" clId="{2B89A5DC-A2A4-C347-A332-0FE927951D7E}" dt="2024-11-26T10:29:29.812" v="32" actId="478"/>
          <ac:spMkLst>
            <pc:docMk/>
            <pc:sldMk cId="2776996573" sldId="325"/>
            <ac:spMk id="4" creationId="{00000000-0000-0000-0000-000000000000}"/>
          </ac:spMkLst>
        </pc:spChg>
        <pc:picChg chg="del">
          <ac:chgData name="Dralk F" userId="0ce5ef93c6cc7083" providerId="LiveId" clId="{2B89A5DC-A2A4-C347-A332-0FE927951D7E}" dt="2024-11-26T10:29:33.006" v="33" actId="21"/>
          <ac:picMkLst>
            <pc:docMk/>
            <pc:sldMk cId="2776996573" sldId="325"/>
            <ac:picMk id="1026" creationId="{00000000-0000-0000-0000-000000000000}"/>
          </ac:picMkLst>
        </pc:picChg>
        <pc:picChg chg="del mod">
          <ac:chgData name="Dralk F" userId="0ce5ef93c6cc7083" providerId="LiveId" clId="{2B89A5DC-A2A4-C347-A332-0FE927951D7E}" dt="2024-11-26T10:29:33.006" v="33" actId="21"/>
          <ac:picMkLst>
            <pc:docMk/>
            <pc:sldMk cId="2776996573" sldId="325"/>
            <ac:picMk id="1030" creationId="{00000000-0000-0000-0000-000000000000}"/>
          </ac:picMkLst>
        </pc:picChg>
        <pc:picChg chg="del">
          <ac:chgData name="Dralk F" userId="0ce5ef93c6cc7083" providerId="LiveId" clId="{2B89A5DC-A2A4-C347-A332-0FE927951D7E}" dt="2024-11-26T10:29:33.006" v="33" actId="21"/>
          <ac:picMkLst>
            <pc:docMk/>
            <pc:sldMk cId="2776996573" sldId="325"/>
            <ac:picMk id="1032" creationId="{00000000-0000-0000-0000-000000000000}"/>
          </ac:picMkLst>
        </pc:picChg>
        <pc:picChg chg="del">
          <ac:chgData name="Dralk F" userId="0ce5ef93c6cc7083" providerId="LiveId" clId="{2B89A5DC-A2A4-C347-A332-0FE927951D7E}" dt="2024-11-26T10:29:33.006" v="33" actId="21"/>
          <ac:picMkLst>
            <pc:docMk/>
            <pc:sldMk cId="2776996573" sldId="325"/>
            <ac:picMk id="1034" creationId="{00000000-0000-0000-0000-000000000000}"/>
          </ac:picMkLst>
        </pc:picChg>
        <pc:picChg chg="del mod">
          <ac:chgData name="Dralk F" userId="0ce5ef93c6cc7083" providerId="LiveId" clId="{2B89A5DC-A2A4-C347-A332-0FE927951D7E}" dt="2024-11-26T10:29:33.006" v="33" actId="21"/>
          <ac:picMkLst>
            <pc:docMk/>
            <pc:sldMk cId="2776996573" sldId="325"/>
            <ac:picMk id="1036" creationId="{00000000-0000-0000-0000-000000000000}"/>
          </ac:picMkLst>
        </pc:picChg>
      </pc:sldChg>
    </pc:docChg>
  </pc:docChgLst>
</pc:chgInfo>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54960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88502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98783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25999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B61BEF0D-F0BB-DE4B-95CE-6DB70DBA9567}" type="datetimeFigureOut">
              <a:rPr lang="en-US" smtClean="0"/>
              <a:pPr/>
              <a:t>11/26/24</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47983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11/26/24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24460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11/26/24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48607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11/26/24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78169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11/26/24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70611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11/26/24</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89194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11/26/24</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20959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B61BEF0D-F0BB-DE4B-95CE-6DB70DBA9567}" type="datetimeFigureOut">
              <a:rPr lang="en-US" smtClean="0"/>
              <a:pPr/>
              <a:t>11/26/24</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8492354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Development and behavior</a:t>
            </a:r>
          </a:p>
        </p:txBody>
      </p:sp>
      <p:sp>
        <p:nvSpPr>
          <p:cNvPr id="5" name="Subtitle 4">
            <a:extLst>
              <a:ext uri="{FF2B5EF4-FFF2-40B4-BE49-F238E27FC236}">
                <a16:creationId xmlns:a16="http://schemas.microsoft.com/office/drawing/2014/main" id="{1E70053E-A422-149E-3A9F-D8C52BCEA91C}"/>
              </a:ext>
            </a:extLst>
          </p:cNvPr>
          <p:cNvSpPr>
            <a:spLocks noGrp="1"/>
          </p:cNvSpPr>
          <p:nvPr>
            <p:ph type="subTitle" idx="1"/>
          </p:nvPr>
        </p:nvSpPr>
        <p:spPr/>
        <p:txBody>
          <a:bodyPr/>
          <a:lstStyle/>
          <a:p>
            <a:r>
              <a:rPr lang="en-US" dirty="0"/>
              <a:t>Dr Faten Zaidan</a:t>
            </a:r>
            <a:endParaRPr lang="en-GB" dirty="0"/>
          </a:p>
        </p:txBody>
      </p:sp>
    </p:spTree>
    <p:extLst>
      <p:ext uri="{BB962C8B-B14F-4D97-AF65-F5344CB8AC3E}">
        <p14:creationId xmlns:p14="http://schemas.microsoft.com/office/powerpoint/2010/main" val="3335229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82A63A6-C7F8-85D4-42D2-9846D4B494DE}"/>
              </a:ext>
            </a:extLst>
          </p:cNvPr>
          <p:cNvSpPr txBox="1"/>
          <p:nvPr/>
        </p:nvSpPr>
        <p:spPr>
          <a:xfrm>
            <a:off x="6351198" y="611887"/>
            <a:ext cx="6094562" cy="1477328"/>
          </a:xfrm>
          <a:prstGeom prst="rect">
            <a:avLst/>
          </a:prstGeom>
          <a:noFill/>
        </p:spPr>
        <p:txBody>
          <a:bodyPr wrap="square">
            <a:spAutoFit/>
          </a:bodyPr>
          <a:lstStyle/>
          <a:p>
            <a:r>
              <a:rPr lang="en-GB" dirty="0"/>
              <a:t>The </a:t>
            </a:r>
            <a:r>
              <a:rPr lang="en-GB" b="1" u="sng" dirty="0"/>
              <a:t>asymmetric tonic neck </a:t>
            </a:r>
            <a:r>
              <a:rPr lang="en-GB" dirty="0"/>
              <a:t>reflex is elicited by placing the infant supine and turning the head to the side. This placement results in ipsilateral extension of the arm and the leg into a “fencing” position. The contralateral side flexes as well.</a:t>
            </a:r>
          </a:p>
        </p:txBody>
      </p:sp>
      <p:sp>
        <p:nvSpPr>
          <p:cNvPr id="6" name="Title 1">
            <a:extLst>
              <a:ext uri="{FF2B5EF4-FFF2-40B4-BE49-F238E27FC236}">
                <a16:creationId xmlns:a16="http://schemas.microsoft.com/office/drawing/2014/main" id="{9F1AF0A4-4944-9699-0EB3-06AD17895D49}"/>
              </a:ext>
            </a:extLst>
          </p:cNvPr>
          <p:cNvSpPr>
            <a:spLocks noGrp="1"/>
          </p:cNvSpPr>
          <p:nvPr>
            <p:ph type="title"/>
          </p:nvPr>
        </p:nvSpPr>
        <p:spPr>
          <a:xfrm>
            <a:off x="0" y="0"/>
            <a:ext cx="10058400" cy="1609344"/>
          </a:xfrm>
        </p:spPr>
        <p:txBody>
          <a:bodyPr/>
          <a:lstStyle/>
          <a:p>
            <a:r>
              <a:rPr lang="en-US" dirty="0"/>
              <a:t>Asymmetric tonic neck</a:t>
            </a:r>
            <a:endParaRPr lang="en-GB" dirty="0"/>
          </a:p>
        </p:txBody>
      </p:sp>
      <p:sp>
        <p:nvSpPr>
          <p:cNvPr id="2" name="Content Placeholder 1">
            <a:extLst>
              <a:ext uri="{FF2B5EF4-FFF2-40B4-BE49-F238E27FC236}">
                <a16:creationId xmlns:a16="http://schemas.microsoft.com/office/drawing/2014/main" id="{829F1DBE-CEC3-F52D-FEDD-A4C1D272446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245536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99C5A-79CA-80D8-0565-E00D2D9A757E}"/>
              </a:ext>
            </a:extLst>
          </p:cNvPr>
          <p:cNvSpPr>
            <a:spLocks noGrp="1"/>
          </p:cNvSpPr>
          <p:nvPr>
            <p:ph type="title"/>
          </p:nvPr>
        </p:nvSpPr>
        <p:spPr/>
        <p:txBody>
          <a:bodyPr/>
          <a:lstStyle/>
          <a:p>
            <a:r>
              <a:rPr lang="en-US" dirty="0"/>
              <a:t>Parachute reflex</a:t>
            </a:r>
            <a:endParaRPr lang="en-GB" dirty="0"/>
          </a:p>
        </p:txBody>
      </p:sp>
      <p:sp>
        <p:nvSpPr>
          <p:cNvPr id="4" name="TextBox 3">
            <a:extLst>
              <a:ext uri="{FF2B5EF4-FFF2-40B4-BE49-F238E27FC236}">
                <a16:creationId xmlns:a16="http://schemas.microsoft.com/office/drawing/2014/main" id="{411304D7-651E-F2E1-0602-9424FC77EC32}"/>
              </a:ext>
            </a:extLst>
          </p:cNvPr>
          <p:cNvSpPr txBox="1"/>
          <p:nvPr/>
        </p:nvSpPr>
        <p:spPr>
          <a:xfrm>
            <a:off x="1590137" y="6105558"/>
            <a:ext cx="437072" cy="369332"/>
          </a:xfrm>
          <a:prstGeom prst="rect">
            <a:avLst/>
          </a:prstGeom>
          <a:noFill/>
        </p:spPr>
        <p:txBody>
          <a:bodyPr wrap="square">
            <a:spAutoFit/>
          </a:bodyPr>
          <a:lstStyle/>
          <a:p>
            <a:r>
              <a:rPr lang="en-GB" dirty="0"/>
              <a:t>1</a:t>
            </a:r>
          </a:p>
        </p:txBody>
      </p:sp>
      <p:sp>
        <p:nvSpPr>
          <p:cNvPr id="5" name="TextBox 4">
            <a:extLst>
              <a:ext uri="{FF2B5EF4-FFF2-40B4-BE49-F238E27FC236}">
                <a16:creationId xmlns:a16="http://schemas.microsoft.com/office/drawing/2014/main" id="{0D693663-B1E3-6657-50C0-A380B44205C8}"/>
              </a:ext>
            </a:extLst>
          </p:cNvPr>
          <p:cNvSpPr txBox="1"/>
          <p:nvPr/>
        </p:nvSpPr>
        <p:spPr>
          <a:xfrm>
            <a:off x="7023511" y="6004036"/>
            <a:ext cx="437072" cy="369332"/>
          </a:xfrm>
          <a:prstGeom prst="rect">
            <a:avLst/>
          </a:prstGeom>
          <a:noFill/>
        </p:spPr>
        <p:txBody>
          <a:bodyPr wrap="square">
            <a:spAutoFit/>
          </a:bodyPr>
          <a:lstStyle/>
          <a:p>
            <a:r>
              <a:rPr lang="en-US" dirty="0"/>
              <a:t>2</a:t>
            </a:r>
            <a:endParaRPr lang="en-GB" dirty="0"/>
          </a:p>
        </p:txBody>
      </p:sp>
      <p:sp>
        <p:nvSpPr>
          <p:cNvPr id="3" name="Content Placeholder 2">
            <a:extLst>
              <a:ext uri="{FF2B5EF4-FFF2-40B4-BE49-F238E27FC236}">
                <a16:creationId xmlns:a16="http://schemas.microsoft.com/office/drawing/2014/main" id="{9A4D6955-4AF4-EF3E-4561-9E85C06117B3}"/>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57339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903AE-58BE-3EC6-0F23-71040043252F}"/>
              </a:ext>
            </a:extLst>
          </p:cNvPr>
          <p:cNvSpPr>
            <a:spLocks noGrp="1"/>
          </p:cNvSpPr>
          <p:nvPr>
            <p:ph type="title"/>
          </p:nvPr>
        </p:nvSpPr>
        <p:spPr/>
        <p:txBody>
          <a:bodyPr/>
          <a:lstStyle/>
          <a:p>
            <a:r>
              <a:rPr lang="en-US" dirty="0"/>
              <a:t>Babinski reflex </a:t>
            </a:r>
            <a:endParaRPr lang="en-GB" dirty="0"/>
          </a:p>
        </p:txBody>
      </p:sp>
      <p:sp>
        <p:nvSpPr>
          <p:cNvPr id="3" name="Content Placeholder 2">
            <a:extLst>
              <a:ext uri="{FF2B5EF4-FFF2-40B4-BE49-F238E27FC236}">
                <a16:creationId xmlns:a16="http://schemas.microsoft.com/office/drawing/2014/main" id="{18647505-2349-2E4C-4272-E02F1A606F57}"/>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375173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6B805-0B46-EC37-1899-83B8D9C61813}"/>
              </a:ext>
            </a:extLst>
          </p:cNvPr>
          <p:cNvSpPr>
            <a:spLocks noGrp="1"/>
          </p:cNvSpPr>
          <p:nvPr>
            <p:ph type="title"/>
          </p:nvPr>
        </p:nvSpPr>
        <p:spPr/>
        <p:txBody>
          <a:bodyPr/>
          <a:lstStyle/>
          <a:p>
            <a:r>
              <a:rPr lang="en-US" dirty="0"/>
              <a:t>Sucking reflex</a:t>
            </a:r>
            <a:endParaRPr lang="en-GB" dirty="0"/>
          </a:p>
        </p:txBody>
      </p:sp>
      <p:sp>
        <p:nvSpPr>
          <p:cNvPr id="5" name="TextBox 4">
            <a:extLst>
              <a:ext uri="{FF2B5EF4-FFF2-40B4-BE49-F238E27FC236}">
                <a16:creationId xmlns:a16="http://schemas.microsoft.com/office/drawing/2014/main" id="{DF713C3C-C8FA-C8FB-0BFE-FA76F2405AB6}"/>
              </a:ext>
            </a:extLst>
          </p:cNvPr>
          <p:cNvSpPr txBox="1"/>
          <p:nvPr/>
        </p:nvSpPr>
        <p:spPr>
          <a:xfrm>
            <a:off x="7625750" y="3429000"/>
            <a:ext cx="4233413" cy="1754326"/>
          </a:xfrm>
          <a:prstGeom prst="rect">
            <a:avLst/>
          </a:prstGeom>
          <a:noFill/>
        </p:spPr>
        <p:txBody>
          <a:bodyPr wrap="square">
            <a:spAutoFit/>
          </a:bodyPr>
          <a:lstStyle/>
          <a:p>
            <a:r>
              <a:rPr lang="en-GB" dirty="0"/>
              <a:t>The </a:t>
            </a:r>
            <a:r>
              <a:rPr lang="en-GB" b="1" u="sng" dirty="0"/>
              <a:t>sucking reflex </a:t>
            </a:r>
            <a:r>
              <a:rPr lang="en-GB" dirty="0"/>
              <a:t>occurs with almost any object placed in the </a:t>
            </a:r>
            <a:r>
              <a:rPr lang="en-GB" dirty="0" err="1"/>
              <a:t>newborn’s</a:t>
            </a:r>
            <a:r>
              <a:rPr lang="en-GB" dirty="0"/>
              <a:t> mouth. The infant responds with vigorous sucking. The sucking reflex is replaced later by voluntary sucking. </a:t>
            </a:r>
          </a:p>
        </p:txBody>
      </p:sp>
      <p:sp>
        <p:nvSpPr>
          <p:cNvPr id="3" name="Content Placeholder 2">
            <a:extLst>
              <a:ext uri="{FF2B5EF4-FFF2-40B4-BE49-F238E27FC236}">
                <a16:creationId xmlns:a16="http://schemas.microsoft.com/office/drawing/2014/main" id="{02A681EA-21E0-9840-8C62-96FAAD1A796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8665275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FF05C-F8C3-1C90-F0D2-0BB04B6D26FC}"/>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2C37B679-C361-BD9E-01C7-6BFA3DC82D80}"/>
              </a:ext>
            </a:extLst>
          </p:cNvPr>
          <p:cNvPicPr>
            <a:picLocks noGrp="1" noChangeAspect="1"/>
          </p:cNvPicPr>
          <p:nvPr>
            <p:ph idx="1"/>
          </p:nvPr>
        </p:nvPicPr>
        <p:blipFill rotWithShape="1">
          <a:blip r:embed="rId2"/>
          <a:srcRect r="12859" b="45684"/>
          <a:stretch/>
        </p:blipFill>
        <p:spPr>
          <a:xfrm>
            <a:off x="53108" y="-18985"/>
            <a:ext cx="10583262" cy="5652033"/>
          </a:xfrm>
        </p:spPr>
      </p:pic>
    </p:spTree>
    <p:extLst>
      <p:ext uri="{BB962C8B-B14F-4D97-AF65-F5344CB8AC3E}">
        <p14:creationId xmlns:p14="http://schemas.microsoft.com/office/powerpoint/2010/main" val="3569221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FF05C-F8C3-1C90-F0D2-0BB04B6D26FC}"/>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2C37B679-C361-BD9E-01C7-6BFA3DC82D80}"/>
              </a:ext>
            </a:extLst>
          </p:cNvPr>
          <p:cNvPicPr>
            <a:picLocks noGrp="1" noChangeAspect="1"/>
          </p:cNvPicPr>
          <p:nvPr>
            <p:ph idx="1"/>
          </p:nvPr>
        </p:nvPicPr>
        <p:blipFill rotWithShape="1">
          <a:blip r:embed="rId2"/>
          <a:srcRect t="48811" r="13129"/>
          <a:stretch/>
        </p:blipFill>
        <p:spPr>
          <a:xfrm>
            <a:off x="0" y="1009785"/>
            <a:ext cx="10627743" cy="5365631"/>
          </a:xfrm>
        </p:spPr>
      </p:pic>
      <p:pic>
        <p:nvPicPr>
          <p:cNvPr id="3" name="Content Placeholder 4">
            <a:extLst>
              <a:ext uri="{FF2B5EF4-FFF2-40B4-BE49-F238E27FC236}">
                <a16:creationId xmlns:a16="http://schemas.microsoft.com/office/drawing/2014/main" id="{7989C10C-2584-01F5-3338-FCA4B4430B4D}"/>
              </a:ext>
            </a:extLst>
          </p:cNvPr>
          <p:cNvPicPr>
            <a:picLocks noChangeAspect="1"/>
          </p:cNvPicPr>
          <p:nvPr/>
        </p:nvPicPr>
        <p:blipFill rotWithShape="1">
          <a:blip r:embed="rId2"/>
          <a:srcRect r="13129" b="90035"/>
          <a:stretch/>
        </p:blipFill>
        <p:spPr>
          <a:xfrm>
            <a:off x="0" y="-29165"/>
            <a:ext cx="10627743" cy="1036902"/>
          </a:xfrm>
          <a:prstGeom prst="rect">
            <a:avLst/>
          </a:prstGeom>
        </p:spPr>
      </p:pic>
      <p:pic>
        <p:nvPicPr>
          <p:cNvPr id="4" name="Picture 4" descr="Normal child development, hearing and vision | Clinical Gate">
            <a:extLst>
              <a:ext uri="{FF2B5EF4-FFF2-40B4-BE49-F238E27FC236}">
                <a16:creationId xmlns:a16="http://schemas.microsoft.com/office/drawing/2014/main" id="{0C56644E-420E-1BAC-DDC2-9A846DE3F5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16617" y="5378324"/>
            <a:ext cx="2175383" cy="1479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3242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E3B88-9F35-EDD3-3702-52BAD23CB770}"/>
              </a:ext>
            </a:extLst>
          </p:cNvPr>
          <p:cNvSpPr>
            <a:spLocks noGrp="1"/>
          </p:cNvSpPr>
          <p:nvPr>
            <p:ph type="title"/>
          </p:nvPr>
        </p:nvSpPr>
        <p:spPr>
          <a:xfrm>
            <a:off x="0" y="0"/>
            <a:ext cx="10058400" cy="1609344"/>
          </a:xfrm>
        </p:spPr>
        <p:txBody>
          <a:bodyPr/>
          <a:lstStyle/>
          <a:p>
            <a:endParaRPr lang="en-GB" dirty="0"/>
          </a:p>
        </p:txBody>
      </p:sp>
      <p:pic>
        <p:nvPicPr>
          <p:cNvPr id="7" name="Picture 6">
            <a:extLst>
              <a:ext uri="{FF2B5EF4-FFF2-40B4-BE49-F238E27FC236}">
                <a16:creationId xmlns:a16="http://schemas.microsoft.com/office/drawing/2014/main" id="{5BA7BBDC-88E4-8D6E-3FC4-F527301AFA7B}"/>
              </a:ext>
            </a:extLst>
          </p:cNvPr>
          <p:cNvPicPr>
            <a:picLocks noChangeAspect="1"/>
          </p:cNvPicPr>
          <p:nvPr/>
        </p:nvPicPr>
        <p:blipFill rotWithShape="1">
          <a:blip r:embed="rId2"/>
          <a:srcRect b="26249"/>
          <a:stretch/>
        </p:blipFill>
        <p:spPr>
          <a:xfrm>
            <a:off x="7357649" y="3645467"/>
            <a:ext cx="3953427" cy="1309222"/>
          </a:xfrm>
          <a:prstGeom prst="rect">
            <a:avLst/>
          </a:prstGeom>
        </p:spPr>
      </p:pic>
      <p:sp>
        <p:nvSpPr>
          <p:cNvPr id="3" name="Rectangle 2"/>
          <p:cNvSpPr/>
          <p:nvPr/>
        </p:nvSpPr>
        <p:spPr>
          <a:xfrm>
            <a:off x="1003545" y="3028449"/>
            <a:ext cx="1633781" cy="369332"/>
          </a:xfrm>
          <a:prstGeom prst="rect">
            <a:avLst/>
          </a:prstGeom>
        </p:spPr>
        <p:txBody>
          <a:bodyPr wrap="none">
            <a:spAutoFit/>
          </a:bodyPr>
          <a:lstStyle/>
          <a:p>
            <a:r>
              <a:rPr lang="en-GB" b="1" u="sng" dirty="0"/>
              <a:t>4 months old</a:t>
            </a:r>
            <a:endParaRPr lang="en-US" dirty="0"/>
          </a:p>
        </p:txBody>
      </p:sp>
    </p:spTree>
    <p:extLst>
      <p:ext uri="{BB962C8B-B14F-4D97-AF65-F5344CB8AC3E}">
        <p14:creationId xmlns:p14="http://schemas.microsoft.com/office/powerpoint/2010/main" val="28753698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115DE-DE1F-DF8D-6B79-87E48CF1D4F2}"/>
              </a:ext>
            </a:extLst>
          </p:cNvPr>
          <p:cNvSpPr>
            <a:spLocks noGrp="1"/>
          </p:cNvSpPr>
          <p:nvPr>
            <p:ph type="title"/>
          </p:nvPr>
        </p:nvSpPr>
        <p:spPr>
          <a:xfrm>
            <a:off x="0" y="0"/>
            <a:ext cx="10058400" cy="1609344"/>
          </a:xfrm>
        </p:spPr>
        <p:txBody>
          <a:bodyPr/>
          <a:lstStyle/>
          <a:p>
            <a:r>
              <a:rPr lang="en-US" dirty="0"/>
              <a:t>Speech and language</a:t>
            </a:r>
            <a:endParaRPr lang="en-GB" dirty="0"/>
          </a:p>
        </p:txBody>
      </p:sp>
      <p:pic>
        <p:nvPicPr>
          <p:cNvPr id="11266" name="Picture 2" descr="Speech and Language Development: Milestone Chart, Mnemonic, Pediatric  Nursing USMLE and NCLEX Quiz — EZmed">
            <a:extLst>
              <a:ext uri="{FF2B5EF4-FFF2-40B4-BE49-F238E27FC236}">
                <a16:creationId xmlns:a16="http://schemas.microsoft.com/office/drawing/2014/main" id="{EEA55F87-49C4-9209-1233-21400484FE88}"/>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51484" t="30500" b="18355"/>
          <a:stretch/>
        </p:blipFill>
        <p:spPr bwMode="auto">
          <a:xfrm>
            <a:off x="5837382" y="0"/>
            <a:ext cx="4742138" cy="248458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8B013A9B-DC12-FEBC-FD48-A2C65E985461}"/>
              </a:ext>
            </a:extLst>
          </p:cNvPr>
          <p:cNvPicPr>
            <a:picLocks noChangeAspect="1"/>
          </p:cNvPicPr>
          <p:nvPr/>
        </p:nvPicPr>
        <p:blipFill rotWithShape="1">
          <a:blip r:embed="rId3"/>
          <a:srcRect b="33427"/>
          <a:stretch/>
        </p:blipFill>
        <p:spPr>
          <a:xfrm>
            <a:off x="813057" y="2071875"/>
            <a:ext cx="3339966" cy="3703320"/>
          </a:xfrm>
          <a:prstGeom prst="rect">
            <a:avLst/>
          </a:prstGeom>
          <a:ln>
            <a:solidFill>
              <a:schemeClr val="accent1"/>
            </a:solidFill>
          </a:ln>
        </p:spPr>
      </p:pic>
      <p:pic>
        <p:nvPicPr>
          <p:cNvPr id="5" name="Picture 4">
            <a:extLst>
              <a:ext uri="{FF2B5EF4-FFF2-40B4-BE49-F238E27FC236}">
                <a16:creationId xmlns:a16="http://schemas.microsoft.com/office/drawing/2014/main" id="{67D4A487-C7C0-9BDF-2B87-DA65F190A9D2}"/>
              </a:ext>
            </a:extLst>
          </p:cNvPr>
          <p:cNvPicPr>
            <a:picLocks noChangeAspect="1"/>
          </p:cNvPicPr>
          <p:nvPr/>
        </p:nvPicPr>
        <p:blipFill rotWithShape="1">
          <a:blip r:embed="rId3"/>
          <a:srcRect t="67307"/>
          <a:stretch/>
        </p:blipFill>
        <p:spPr>
          <a:xfrm>
            <a:off x="4712157" y="2786936"/>
            <a:ext cx="3477254" cy="1893412"/>
          </a:xfrm>
          <a:prstGeom prst="rect">
            <a:avLst/>
          </a:prstGeom>
          <a:ln>
            <a:solidFill>
              <a:schemeClr val="accent1"/>
            </a:solidFill>
          </a:ln>
        </p:spPr>
      </p:pic>
    </p:spTree>
    <p:extLst>
      <p:ext uri="{BB962C8B-B14F-4D97-AF65-F5344CB8AC3E}">
        <p14:creationId xmlns:p14="http://schemas.microsoft.com/office/powerpoint/2010/main" val="28407581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16385-63E1-B8E5-EDB9-229037834D0D}"/>
              </a:ext>
            </a:extLst>
          </p:cNvPr>
          <p:cNvSpPr>
            <a:spLocks noGrp="1"/>
          </p:cNvSpPr>
          <p:nvPr>
            <p:ph type="title"/>
          </p:nvPr>
        </p:nvSpPr>
        <p:spPr/>
        <p:txBody>
          <a:bodyPr/>
          <a:lstStyle/>
          <a:p>
            <a:r>
              <a:rPr lang="en-US" dirty="0"/>
              <a:t>cubes</a:t>
            </a:r>
            <a:endParaRPr lang="en-GB" dirty="0"/>
          </a:p>
        </p:txBody>
      </p:sp>
      <p:pic>
        <p:nvPicPr>
          <p:cNvPr id="5" name="Content Placeholder 4">
            <a:extLst>
              <a:ext uri="{FF2B5EF4-FFF2-40B4-BE49-F238E27FC236}">
                <a16:creationId xmlns:a16="http://schemas.microsoft.com/office/drawing/2014/main" id="{25E1BEF1-A28E-1EB7-1010-D34450554609}"/>
              </a:ext>
            </a:extLst>
          </p:cNvPr>
          <p:cNvPicPr>
            <a:picLocks noGrp="1" noChangeAspect="1"/>
          </p:cNvPicPr>
          <p:nvPr>
            <p:ph idx="1"/>
          </p:nvPr>
        </p:nvPicPr>
        <p:blipFill>
          <a:blip r:embed="rId2"/>
          <a:stretch>
            <a:fillRect/>
          </a:stretch>
        </p:blipFill>
        <p:spPr>
          <a:xfrm>
            <a:off x="727479" y="2916259"/>
            <a:ext cx="8354307" cy="1863264"/>
          </a:xfrm>
        </p:spPr>
      </p:pic>
      <p:pic>
        <p:nvPicPr>
          <p:cNvPr id="7" name="Picture 6">
            <a:extLst>
              <a:ext uri="{FF2B5EF4-FFF2-40B4-BE49-F238E27FC236}">
                <a16:creationId xmlns:a16="http://schemas.microsoft.com/office/drawing/2014/main" id="{0926485E-FC68-7F81-5B3D-A11E330FEBFA}"/>
              </a:ext>
            </a:extLst>
          </p:cNvPr>
          <p:cNvPicPr>
            <a:picLocks noChangeAspect="1"/>
          </p:cNvPicPr>
          <p:nvPr/>
        </p:nvPicPr>
        <p:blipFill>
          <a:blip r:embed="rId3"/>
          <a:stretch>
            <a:fillRect/>
          </a:stretch>
        </p:blipFill>
        <p:spPr>
          <a:xfrm>
            <a:off x="9081786" y="1090286"/>
            <a:ext cx="2267266" cy="4677428"/>
          </a:xfrm>
          <a:prstGeom prst="rect">
            <a:avLst/>
          </a:prstGeom>
          <a:ln>
            <a:solidFill>
              <a:schemeClr val="accent1"/>
            </a:solidFill>
          </a:ln>
        </p:spPr>
      </p:pic>
    </p:spTree>
    <p:extLst>
      <p:ext uri="{BB962C8B-B14F-4D97-AF65-F5344CB8AC3E}">
        <p14:creationId xmlns:p14="http://schemas.microsoft.com/office/powerpoint/2010/main" val="26969276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16385-63E1-B8E5-EDB9-229037834D0D}"/>
              </a:ext>
            </a:extLst>
          </p:cNvPr>
          <p:cNvSpPr>
            <a:spLocks noGrp="1"/>
          </p:cNvSpPr>
          <p:nvPr>
            <p:ph type="title"/>
          </p:nvPr>
        </p:nvSpPr>
        <p:spPr/>
        <p:txBody>
          <a:bodyPr/>
          <a:lstStyle/>
          <a:p>
            <a:r>
              <a:rPr lang="en-US" dirty="0"/>
              <a:t>drawing</a:t>
            </a:r>
            <a:endParaRPr lang="en-GB" dirty="0"/>
          </a:p>
        </p:txBody>
      </p:sp>
      <p:pic>
        <p:nvPicPr>
          <p:cNvPr id="7" name="Picture 6">
            <a:extLst>
              <a:ext uri="{FF2B5EF4-FFF2-40B4-BE49-F238E27FC236}">
                <a16:creationId xmlns:a16="http://schemas.microsoft.com/office/drawing/2014/main" id="{5821C26C-36A2-EEB9-9E24-420DEA679EAD}"/>
              </a:ext>
            </a:extLst>
          </p:cNvPr>
          <p:cNvPicPr>
            <a:picLocks noChangeAspect="1"/>
          </p:cNvPicPr>
          <p:nvPr/>
        </p:nvPicPr>
        <p:blipFill>
          <a:blip r:embed="rId2"/>
          <a:stretch>
            <a:fillRect/>
          </a:stretch>
        </p:blipFill>
        <p:spPr>
          <a:xfrm>
            <a:off x="9528839" y="1493802"/>
            <a:ext cx="1783986" cy="3856807"/>
          </a:xfrm>
          <a:prstGeom prst="rect">
            <a:avLst/>
          </a:prstGeom>
          <a:ln>
            <a:solidFill>
              <a:schemeClr val="accent1"/>
            </a:solidFill>
          </a:ln>
        </p:spPr>
      </p:pic>
      <p:pic>
        <p:nvPicPr>
          <p:cNvPr id="9" name="Picture 8">
            <a:extLst>
              <a:ext uri="{FF2B5EF4-FFF2-40B4-BE49-F238E27FC236}">
                <a16:creationId xmlns:a16="http://schemas.microsoft.com/office/drawing/2014/main" id="{CD1BDDAA-4896-1325-F4F7-75E302C23BCF}"/>
              </a:ext>
            </a:extLst>
          </p:cNvPr>
          <p:cNvPicPr>
            <a:picLocks noChangeAspect="1"/>
          </p:cNvPicPr>
          <p:nvPr/>
        </p:nvPicPr>
        <p:blipFill>
          <a:blip r:embed="rId3"/>
          <a:stretch>
            <a:fillRect/>
          </a:stretch>
        </p:blipFill>
        <p:spPr>
          <a:xfrm>
            <a:off x="1475858" y="1977598"/>
            <a:ext cx="7411484" cy="3972479"/>
          </a:xfrm>
          <a:prstGeom prst="rect">
            <a:avLst/>
          </a:prstGeom>
        </p:spPr>
      </p:pic>
    </p:spTree>
    <p:extLst>
      <p:ext uri="{BB962C8B-B14F-4D97-AF65-F5344CB8AC3E}">
        <p14:creationId xmlns:p14="http://schemas.microsoft.com/office/powerpoint/2010/main" val="2917041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0674E-ECDC-B583-344D-5E9F780C4093}"/>
              </a:ext>
            </a:extLst>
          </p:cNvPr>
          <p:cNvSpPr>
            <a:spLocks noGrp="1"/>
          </p:cNvSpPr>
          <p:nvPr>
            <p:ph type="title"/>
          </p:nvPr>
        </p:nvSpPr>
        <p:spPr>
          <a:xfrm>
            <a:off x="6745857" y="3588588"/>
            <a:ext cx="4005532" cy="3269411"/>
          </a:xfrm>
        </p:spPr>
        <p:txBody>
          <a:bodyPr>
            <a:normAutofit fontScale="90000"/>
          </a:bodyPr>
          <a:lstStyle/>
          <a:p>
            <a:r>
              <a:rPr lang="en-US" dirty="0"/>
              <a:t>Factors to be considered while assessing development</a:t>
            </a:r>
            <a:endParaRPr lang="en-GB" dirty="0"/>
          </a:p>
        </p:txBody>
      </p:sp>
      <p:pic>
        <p:nvPicPr>
          <p:cNvPr id="5" name="Content Placeholder 4">
            <a:extLst>
              <a:ext uri="{FF2B5EF4-FFF2-40B4-BE49-F238E27FC236}">
                <a16:creationId xmlns:a16="http://schemas.microsoft.com/office/drawing/2014/main" id="{1AFE8E38-C112-C2AC-B2DF-EB0B022BEB33}"/>
              </a:ext>
            </a:extLst>
          </p:cNvPr>
          <p:cNvPicPr>
            <a:picLocks noGrp="1" noChangeAspect="1"/>
          </p:cNvPicPr>
          <p:nvPr>
            <p:ph idx="1"/>
          </p:nvPr>
        </p:nvPicPr>
        <p:blipFill>
          <a:blip r:embed="rId2"/>
          <a:stretch>
            <a:fillRect/>
          </a:stretch>
        </p:blipFill>
        <p:spPr>
          <a:xfrm>
            <a:off x="1063752" y="0"/>
            <a:ext cx="5682105" cy="6861782"/>
          </a:xfrm>
        </p:spPr>
      </p:pic>
      <p:sp>
        <p:nvSpPr>
          <p:cNvPr id="7" name="TextBox 6">
            <a:extLst>
              <a:ext uri="{FF2B5EF4-FFF2-40B4-BE49-F238E27FC236}">
                <a16:creationId xmlns:a16="http://schemas.microsoft.com/office/drawing/2014/main" id="{27628F7A-84E2-D354-6E06-3A1121614D91}"/>
              </a:ext>
            </a:extLst>
          </p:cNvPr>
          <p:cNvSpPr txBox="1"/>
          <p:nvPr/>
        </p:nvSpPr>
        <p:spPr>
          <a:xfrm>
            <a:off x="7211683" y="827984"/>
            <a:ext cx="4609381" cy="1754326"/>
          </a:xfrm>
          <a:prstGeom prst="rect">
            <a:avLst/>
          </a:prstGeom>
          <a:noFill/>
        </p:spPr>
        <p:txBody>
          <a:bodyPr wrap="square">
            <a:spAutoFit/>
          </a:bodyPr>
          <a:lstStyle/>
          <a:p>
            <a:r>
              <a:rPr lang="en-GB" u="sng" dirty="0"/>
              <a:t>Definition of normal development:</a:t>
            </a:r>
          </a:p>
          <a:p>
            <a:endParaRPr lang="en-GB" dirty="0"/>
          </a:p>
          <a:p>
            <a:r>
              <a:rPr lang="en-GB" dirty="0"/>
              <a:t>Parallel to the changes in the developing brain (i.e., cognition, language, </a:t>
            </a:r>
            <a:r>
              <a:rPr lang="en-GB" dirty="0" err="1"/>
              <a:t>behavior</a:t>
            </a:r>
            <a:r>
              <a:rPr lang="en-GB" dirty="0"/>
              <a:t>) are changes in the physical development of the body.</a:t>
            </a:r>
            <a:endParaRPr lang="en-US" dirty="0"/>
          </a:p>
        </p:txBody>
      </p:sp>
    </p:spTree>
    <p:extLst>
      <p:ext uri="{BB962C8B-B14F-4D97-AF65-F5344CB8AC3E}">
        <p14:creationId xmlns:p14="http://schemas.microsoft.com/office/powerpoint/2010/main" val="17757047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7B518-1D23-526F-E9E2-9754BD0B7A69}"/>
              </a:ext>
            </a:extLst>
          </p:cNvPr>
          <p:cNvSpPr>
            <a:spLocks noGrp="1"/>
          </p:cNvSpPr>
          <p:nvPr>
            <p:ph type="title"/>
          </p:nvPr>
        </p:nvSpPr>
        <p:spPr>
          <a:xfrm>
            <a:off x="1066800" y="228759"/>
            <a:ext cx="10058400" cy="1609344"/>
          </a:xfrm>
        </p:spPr>
        <p:txBody>
          <a:bodyPr/>
          <a:lstStyle/>
          <a:p>
            <a:r>
              <a:rPr lang="en-US" dirty="0"/>
              <a:t>Red flags in development as per age</a:t>
            </a:r>
            <a:endParaRPr lang="en-GB" dirty="0"/>
          </a:p>
        </p:txBody>
      </p:sp>
      <p:pic>
        <p:nvPicPr>
          <p:cNvPr id="5" name="Content Placeholder 4">
            <a:extLst>
              <a:ext uri="{FF2B5EF4-FFF2-40B4-BE49-F238E27FC236}">
                <a16:creationId xmlns:a16="http://schemas.microsoft.com/office/drawing/2014/main" id="{EAB40254-CC07-2530-F609-0B1C75FC0F1C}"/>
              </a:ext>
            </a:extLst>
          </p:cNvPr>
          <p:cNvPicPr>
            <a:picLocks noGrp="1" noChangeAspect="1"/>
          </p:cNvPicPr>
          <p:nvPr>
            <p:ph idx="1"/>
          </p:nvPr>
        </p:nvPicPr>
        <p:blipFill>
          <a:blip r:embed="rId2"/>
          <a:stretch>
            <a:fillRect/>
          </a:stretch>
        </p:blipFill>
        <p:spPr>
          <a:xfrm>
            <a:off x="214086" y="1838103"/>
            <a:ext cx="6249272" cy="3181794"/>
          </a:xfrm>
          <a:solidFill>
            <a:schemeClr val="accent2"/>
          </a:solidFill>
          <a:ln>
            <a:solidFill>
              <a:schemeClr val="accent1"/>
            </a:solidFill>
          </a:ln>
        </p:spPr>
      </p:pic>
      <p:pic>
        <p:nvPicPr>
          <p:cNvPr id="7" name="Picture 6">
            <a:extLst>
              <a:ext uri="{FF2B5EF4-FFF2-40B4-BE49-F238E27FC236}">
                <a16:creationId xmlns:a16="http://schemas.microsoft.com/office/drawing/2014/main" id="{8890846E-CFFB-8B4C-FB0B-677AC405B753}"/>
              </a:ext>
            </a:extLst>
          </p:cNvPr>
          <p:cNvPicPr>
            <a:picLocks noChangeAspect="1"/>
          </p:cNvPicPr>
          <p:nvPr/>
        </p:nvPicPr>
        <p:blipFill>
          <a:blip r:embed="rId3"/>
          <a:stretch>
            <a:fillRect/>
          </a:stretch>
        </p:blipFill>
        <p:spPr>
          <a:xfrm>
            <a:off x="6674178" y="3191923"/>
            <a:ext cx="4744112" cy="3010320"/>
          </a:xfrm>
          <a:prstGeom prst="rect">
            <a:avLst/>
          </a:prstGeom>
          <a:ln>
            <a:solidFill>
              <a:schemeClr val="accent1"/>
            </a:solidFill>
          </a:ln>
        </p:spPr>
      </p:pic>
    </p:spTree>
    <p:extLst>
      <p:ext uri="{BB962C8B-B14F-4D97-AF65-F5344CB8AC3E}">
        <p14:creationId xmlns:p14="http://schemas.microsoft.com/office/powerpoint/2010/main" val="32343097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58400" cy="1609344"/>
          </a:xfrm>
        </p:spPr>
        <p:txBody>
          <a:bodyPr/>
          <a:lstStyle/>
          <a:p>
            <a:r>
              <a:rPr lang="en-US" dirty="0"/>
              <a:t>Bicycle &amp; Scooter</a:t>
            </a:r>
          </a:p>
        </p:txBody>
      </p:sp>
      <p:sp>
        <p:nvSpPr>
          <p:cNvPr id="3" name="Content Placeholder 2">
            <a:extLst>
              <a:ext uri="{FF2B5EF4-FFF2-40B4-BE49-F238E27FC236}">
                <a16:creationId xmlns:a16="http://schemas.microsoft.com/office/drawing/2014/main" id="{4008FA8B-DB00-8BCB-880B-7177F9B1549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7769965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stairs</a:t>
            </a:r>
          </a:p>
        </p:txBody>
      </p:sp>
      <p:sp>
        <p:nvSpPr>
          <p:cNvPr id="3" name="Content Placeholder 2"/>
          <p:cNvSpPr>
            <a:spLocks noGrp="1"/>
          </p:cNvSpPr>
          <p:nvPr>
            <p:ph idx="1"/>
          </p:nvPr>
        </p:nvSpPr>
        <p:spPr/>
        <p:txBody>
          <a:bodyPr/>
          <a:lstStyle/>
          <a:p>
            <a:pPr marL="0" indent="0">
              <a:buNone/>
            </a:pPr>
            <a:r>
              <a:rPr lang="en-US" b="1" dirty="0"/>
              <a:t>A) Going up: </a:t>
            </a:r>
          </a:p>
          <a:p>
            <a:pPr marL="0" indent="0">
              <a:buNone/>
            </a:pPr>
            <a:r>
              <a:rPr lang="en-US" b="1" dirty="0"/>
              <a:t>18 months old: </a:t>
            </a:r>
            <a:r>
              <a:rPr lang="en-US" dirty="0"/>
              <a:t>Two feet on each step with support </a:t>
            </a:r>
          </a:p>
          <a:p>
            <a:pPr marL="0" indent="0">
              <a:buNone/>
            </a:pPr>
            <a:r>
              <a:rPr lang="en-US" b="1" dirty="0"/>
              <a:t>2 years old: </a:t>
            </a:r>
            <a:r>
              <a:rPr lang="en-US" dirty="0"/>
              <a:t>Two feet on each step without support </a:t>
            </a:r>
          </a:p>
          <a:p>
            <a:pPr marL="0" indent="0">
              <a:buNone/>
            </a:pPr>
            <a:r>
              <a:rPr lang="en-US" b="1" dirty="0"/>
              <a:t>3 years old: </a:t>
            </a:r>
            <a:r>
              <a:rPr lang="en-US" dirty="0"/>
              <a:t>One foot on each step</a:t>
            </a:r>
          </a:p>
          <a:p>
            <a:endParaRPr lang="en-US" dirty="0"/>
          </a:p>
          <a:p>
            <a:pPr marL="0" indent="0">
              <a:buNone/>
            </a:pPr>
            <a:r>
              <a:rPr lang="en-US" b="1" dirty="0"/>
              <a:t>B) Going down :</a:t>
            </a:r>
          </a:p>
          <a:p>
            <a:pPr marL="0" indent="0">
              <a:buNone/>
            </a:pPr>
            <a:r>
              <a:rPr lang="en-US" b="1" dirty="0"/>
              <a:t>2 years old: </a:t>
            </a:r>
            <a:r>
              <a:rPr lang="en-US" dirty="0"/>
              <a:t>2 feet on each step</a:t>
            </a:r>
          </a:p>
          <a:p>
            <a:pPr marL="0" indent="0">
              <a:buNone/>
            </a:pPr>
            <a:r>
              <a:rPr lang="en-US" b="1" dirty="0"/>
              <a:t>3 years old: </a:t>
            </a:r>
            <a:r>
              <a:rPr lang="en-US" dirty="0"/>
              <a:t>one foot on each step without support</a:t>
            </a:r>
          </a:p>
        </p:txBody>
      </p:sp>
      <p:pic>
        <p:nvPicPr>
          <p:cNvPr id="4" name="Picture 3"/>
          <p:cNvPicPr>
            <a:picLocks noChangeAspect="1"/>
          </p:cNvPicPr>
          <p:nvPr/>
        </p:nvPicPr>
        <p:blipFill>
          <a:blip r:embed="rId2"/>
          <a:stretch>
            <a:fillRect/>
          </a:stretch>
        </p:blipFill>
        <p:spPr>
          <a:xfrm>
            <a:off x="8285742" y="2093976"/>
            <a:ext cx="2842506" cy="2453853"/>
          </a:xfrm>
          <a:prstGeom prst="rect">
            <a:avLst/>
          </a:prstGeom>
        </p:spPr>
      </p:pic>
    </p:spTree>
    <p:extLst>
      <p:ext uri="{BB962C8B-B14F-4D97-AF65-F5344CB8AC3E}">
        <p14:creationId xmlns:p14="http://schemas.microsoft.com/office/powerpoint/2010/main" val="7358073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Behavioral Disorders</a:t>
            </a:r>
          </a:p>
        </p:txBody>
      </p:sp>
      <p:sp>
        <p:nvSpPr>
          <p:cNvPr id="3" name="Subtitle 2"/>
          <p:cNvSpPr>
            <a:spLocks noGrp="1"/>
          </p:cNvSpPr>
          <p:nvPr>
            <p:ph type="subTitle" idx="1"/>
          </p:nvPr>
        </p:nvSpPr>
        <p:spPr/>
        <p:txBody>
          <a:bodyPr/>
          <a:lstStyle/>
          <a:p>
            <a:endParaRPr lang="en-US" dirty="0"/>
          </a:p>
          <a:p>
            <a:endParaRPr lang="en-US" dirty="0"/>
          </a:p>
        </p:txBody>
      </p:sp>
    </p:spTree>
    <p:extLst>
      <p:ext uri="{BB962C8B-B14F-4D97-AF65-F5344CB8AC3E}">
        <p14:creationId xmlns:p14="http://schemas.microsoft.com/office/powerpoint/2010/main" val="10746840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875"/>
            <a:ext cx="10058400" cy="1609344"/>
          </a:xfrm>
        </p:spPr>
        <p:txBody>
          <a:bodyPr/>
          <a:lstStyle/>
          <a:p>
            <a:r>
              <a:rPr lang="en-US" dirty="0"/>
              <a:t>Infantile Colic</a:t>
            </a:r>
          </a:p>
        </p:txBody>
      </p:sp>
      <p:sp>
        <p:nvSpPr>
          <p:cNvPr id="3" name="Content Placeholder 2"/>
          <p:cNvSpPr>
            <a:spLocks noGrp="1"/>
          </p:cNvSpPr>
          <p:nvPr>
            <p:ph idx="1"/>
          </p:nvPr>
        </p:nvSpPr>
        <p:spPr>
          <a:xfrm>
            <a:off x="0" y="1769681"/>
            <a:ext cx="6581955" cy="4707564"/>
          </a:xfrm>
        </p:spPr>
        <p:txBody>
          <a:bodyPr>
            <a:normAutofit lnSpcReduction="10000"/>
          </a:bodyPr>
          <a:lstStyle/>
          <a:p>
            <a:r>
              <a:rPr lang="en-US" dirty="0"/>
              <a:t>Infantile colic is defined as episodes of uncontrollable crying or fussing </a:t>
            </a:r>
            <a:r>
              <a:rPr lang="en-US" u="sng" dirty="0"/>
              <a:t>in an otherwise healthy infant</a:t>
            </a:r>
          </a:p>
          <a:p>
            <a:r>
              <a:rPr lang="en-US" dirty="0"/>
              <a:t>described as </a:t>
            </a:r>
            <a:r>
              <a:rPr lang="en-US" u="sng" dirty="0"/>
              <a:t>paroxysmal</a:t>
            </a:r>
            <a:r>
              <a:rPr lang="en-US" dirty="0"/>
              <a:t> and may be characterized by </a:t>
            </a:r>
            <a:r>
              <a:rPr lang="en-US" u="sng" dirty="0"/>
              <a:t>facial grimacing, leg flexion, and passing flatus. </a:t>
            </a:r>
          </a:p>
          <a:p>
            <a:r>
              <a:rPr lang="en-US" dirty="0"/>
              <a:t>Peeks at age of 6 weeks and resolves at age of 3-4 months </a:t>
            </a:r>
          </a:p>
          <a:p>
            <a:r>
              <a:rPr lang="en-US" dirty="0">
                <a:solidFill>
                  <a:srgbClr val="FF0000"/>
                </a:solidFill>
              </a:rPr>
              <a:t>It is diagnosis of exclusion</a:t>
            </a:r>
          </a:p>
          <a:p>
            <a:r>
              <a:rPr lang="en-US" dirty="0"/>
              <a:t>Fewer than 5% of infants evaluated for excessive crying have an organic etiology.</a:t>
            </a:r>
          </a:p>
          <a:p>
            <a:pPr marL="0" indent="0">
              <a:buNone/>
            </a:pPr>
            <a:endParaRPr lang="en-US" dirty="0"/>
          </a:p>
          <a:p>
            <a:r>
              <a:rPr lang="en-US" b="1" dirty="0"/>
              <a:t>It has been associated with shaken baby syndrome, postpartum depression, parental guilt, and multiple physician visits</a:t>
            </a:r>
          </a:p>
          <a:p>
            <a:endParaRPr lang="en-US" b="1" dirty="0"/>
          </a:p>
        </p:txBody>
      </p:sp>
      <p:sp>
        <p:nvSpPr>
          <p:cNvPr id="4" name="AutoShape 2" descr="Baby Colic, what does it matter? A blog post by Monash FODMAP. The experts  in IBS. - Monash Fodma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Baby Colic, what does it matter? A blog post by Monash FODMAP. The experts  in IBS. - Monash Fodma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6" descr="Baby Colic, what does it matter? A blog post by Monash FODMAP. The experts  in IBS. - Monash Fodmap"/>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aphicFrame>
        <p:nvGraphicFramePr>
          <p:cNvPr id="7" name="Table 4">
            <a:extLst>
              <a:ext uri="{FF2B5EF4-FFF2-40B4-BE49-F238E27FC236}">
                <a16:creationId xmlns:a16="http://schemas.microsoft.com/office/drawing/2014/main" id="{FA4063D0-0A49-987A-A302-94F174E01B0E}"/>
              </a:ext>
            </a:extLst>
          </p:cNvPr>
          <p:cNvGraphicFramePr>
            <a:graphicFrameLocks/>
          </p:cNvGraphicFramePr>
          <p:nvPr>
            <p:extLst>
              <p:ext uri="{D42A27DB-BD31-4B8C-83A1-F6EECF244321}">
                <p14:modId xmlns:p14="http://schemas.microsoft.com/office/powerpoint/2010/main" val="3771129692"/>
              </p:ext>
            </p:extLst>
          </p:nvPr>
        </p:nvGraphicFramePr>
        <p:xfrm>
          <a:off x="6245525" y="3288999"/>
          <a:ext cx="5946475" cy="3559712"/>
        </p:xfrm>
        <a:graphic>
          <a:graphicData uri="http://schemas.openxmlformats.org/drawingml/2006/table">
            <a:tbl>
              <a:tblPr firstRow="1" bandRow="1">
                <a:tableStyleId>{5C22544A-7EE6-4342-B048-85BDC9FD1C3A}</a:tableStyleId>
              </a:tblPr>
              <a:tblGrid>
                <a:gridCol w="5946475">
                  <a:extLst>
                    <a:ext uri="{9D8B030D-6E8A-4147-A177-3AD203B41FA5}">
                      <a16:colId xmlns:a16="http://schemas.microsoft.com/office/drawing/2014/main" val="2526877248"/>
                    </a:ext>
                  </a:extLst>
                </a:gridCol>
              </a:tblGrid>
              <a:tr h="317271">
                <a:tc>
                  <a:txBody>
                    <a:bodyPr/>
                    <a:lstStyle/>
                    <a:p>
                      <a:r>
                        <a:rPr lang="en-US" sz="1600" dirty="0"/>
                        <a:t>Infantile Colic 2016 ROME IV criteria</a:t>
                      </a:r>
                      <a:endParaRPr lang="en-GB" sz="1600" dirty="0"/>
                    </a:p>
                  </a:txBody>
                  <a:tcPr/>
                </a:tc>
                <a:extLst>
                  <a:ext uri="{0D108BD9-81ED-4DB2-BD59-A6C34878D82A}">
                    <a16:rowId xmlns:a16="http://schemas.microsoft.com/office/drawing/2014/main" val="956323620"/>
                  </a:ext>
                </a:extLst>
              </a:tr>
              <a:tr h="4629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Age &lt;5 months when the symptoms start and stop</a:t>
                      </a:r>
                    </a:p>
                  </a:txBody>
                  <a:tcPr/>
                </a:tc>
                <a:extLst>
                  <a:ext uri="{0D108BD9-81ED-4DB2-BD59-A6C34878D82A}">
                    <a16:rowId xmlns:a16="http://schemas.microsoft.com/office/drawing/2014/main" val="907853163"/>
                  </a:ext>
                </a:extLst>
              </a:tr>
              <a:tr h="8597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Recurrent and prolonged periods of crying, fussing, or irritability that start and stop without obvious cause and cannot be prevented or resolved by caregivers  </a:t>
                      </a:r>
                    </a:p>
                  </a:txBody>
                  <a:tcPr/>
                </a:tc>
                <a:extLst>
                  <a:ext uri="{0D108BD9-81ED-4DB2-BD59-A6C34878D82A}">
                    <a16:rowId xmlns:a16="http://schemas.microsoft.com/office/drawing/2014/main" val="3537255766"/>
                  </a:ext>
                </a:extLst>
              </a:tr>
              <a:tr h="5287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No evidence of poor weight gain, fever, or illness</a:t>
                      </a:r>
                    </a:p>
                    <a:p>
                      <a:endParaRPr lang="en-GB" sz="1600" dirty="0"/>
                    </a:p>
                  </a:txBody>
                  <a:tcPr/>
                </a:tc>
                <a:extLst>
                  <a:ext uri="{0D108BD9-81ED-4DB2-BD59-A6C34878D82A}">
                    <a16:rowId xmlns:a16="http://schemas.microsoft.com/office/drawing/2014/main" val="51145030"/>
                  </a:ext>
                </a:extLst>
              </a:tr>
              <a:tr h="6613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Caregiver reports of crying/fussing for ≥3 hours per day on ≥3 days/week in a telephone or face-to-face interview</a:t>
                      </a:r>
                    </a:p>
                  </a:txBody>
                  <a:tcPr/>
                </a:tc>
                <a:extLst>
                  <a:ext uri="{0D108BD9-81ED-4DB2-BD59-A6C34878D82A}">
                    <a16:rowId xmlns:a16="http://schemas.microsoft.com/office/drawing/2014/main" val="2186871666"/>
                  </a:ext>
                </a:extLst>
              </a:tr>
              <a:tr h="6613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Total daily crying confirmed to be ≥3 hours when measured by at least one prospectively kept 24-hour </a:t>
                      </a:r>
                    </a:p>
                  </a:txBody>
                  <a:tcPr/>
                </a:tc>
                <a:extLst>
                  <a:ext uri="{0D108BD9-81ED-4DB2-BD59-A6C34878D82A}">
                    <a16:rowId xmlns:a16="http://schemas.microsoft.com/office/drawing/2014/main" val="3227799680"/>
                  </a:ext>
                </a:extLst>
              </a:tr>
            </a:tbl>
          </a:graphicData>
        </a:graphic>
      </p:graphicFrame>
    </p:spTree>
    <p:extLst>
      <p:ext uri="{BB962C8B-B14F-4D97-AF65-F5344CB8AC3E}">
        <p14:creationId xmlns:p14="http://schemas.microsoft.com/office/powerpoint/2010/main" val="4280521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58400" cy="1609344"/>
          </a:xfrm>
        </p:spPr>
        <p:txBody>
          <a:bodyPr/>
          <a:lstStyle/>
          <a:p>
            <a:r>
              <a:rPr lang="en-US" dirty="0"/>
              <a:t>Full Examination is a must </a:t>
            </a:r>
          </a:p>
        </p:txBody>
      </p:sp>
      <p:sp>
        <p:nvSpPr>
          <p:cNvPr id="3" name="Content Placeholder 2"/>
          <p:cNvSpPr>
            <a:spLocks noGrp="1"/>
          </p:cNvSpPr>
          <p:nvPr>
            <p:ph idx="1"/>
          </p:nvPr>
        </p:nvSpPr>
        <p:spPr>
          <a:xfrm>
            <a:off x="0" y="1564367"/>
            <a:ext cx="10515600" cy="5032375"/>
          </a:xfrm>
        </p:spPr>
        <p:txBody>
          <a:bodyPr>
            <a:normAutofit/>
          </a:bodyPr>
          <a:lstStyle/>
          <a:p>
            <a:r>
              <a:rPr lang="en-US" b="1" dirty="0"/>
              <a:t>The diagnosis of colic is made only when the physical examination reveals no organic cause for the infant’s excessive crying.</a:t>
            </a:r>
          </a:p>
          <a:p>
            <a:r>
              <a:rPr lang="en-US" dirty="0"/>
              <a:t>A thorough inspection may identify possible sources of pain (differential diagnosis):</a:t>
            </a:r>
          </a:p>
          <a:p>
            <a:pPr>
              <a:buFontTx/>
              <a:buChar char="-"/>
            </a:pPr>
            <a:r>
              <a:rPr lang="en-US" dirty="0"/>
              <a:t>skin lesions</a:t>
            </a:r>
          </a:p>
          <a:p>
            <a:pPr>
              <a:buFontTx/>
              <a:buChar char="-"/>
            </a:pPr>
            <a:r>
              <a:rPr lang="en-US" dirty="0"/>
              <a:t>corneal abrasions</a:t>
            </a:r>
          </a:p>
          <a:p>
            <a:pPr>
              <a:buFontTx/>
              <a:buChar char="-"/>
            </a:pPr>
            <a:r>
              <a:rPr lang="en-US" dirty="0"/>
              <a:t>hair tourniquets  &gt;&gt;</a:t>
            </a:r>
          </a:p>
          <a:p>
            <a:pPr>
              <a:buFontTx/>
              <a:buChar char="-"/>
            </a:pPr>
            <a:r>
              <a:rPr lang="en-US" dirty="0"/>
              <a:t>nonaccidental trauma such as bruising or fracture</a:t>
            </a:r>
          </a:p>
          <a:p>
            <a:pPr>
              <a:buFontTx/>
              <a:buChar char="-"/>
            </a:pPr>
            <a:r>
              <a:rPr lang="en-US" dirty="0"/>
              <a:t>Cow’s milk protein intolerance</a:t>
            </a:r>
          </a:p>
          <a:p>
            <a:pPr>
              <a:buFontTx/>
              <a:buChar char="-"/>
            </a:pPr>
            <a:r>
              <a:rPr lang="en-US" dirty="0"/>
              <a:t>gastroesophageal reflux disease (GERD)</a:t>
            </a:r>
          </a:p>
          <a:p>
            <a:pPr>
              <a:buFontTx/>
              <a:buChar char="-"/>
            </a:pPr>
            <a:r>
              <a:rPr lang="en-US" dirty="0"/>
              <a:t>maternal substance use including nicotine</a:t>
            </a:r>
          </a:p>
          <a:p>
            <a:pPr>
              <a:buFontTx/>
              <a:buChar char="-"/>
            </a:pPr>
            <a:r>
              <a:rPr lang="en-US" dirty="0"/>
              <a:t>poor infant regulation including fatigue, hunger, parental anxiety, and chaotic and disruptive environmental conditions,</a:t>
            </a:r>
          </a:p>
        </p:txBody>
      </p:sp>
    </p:spTree>
    <p:extLst>
      <p:ext uri="{BB962C8B-B14F-4D97-AF65-F5344CB8AC3E}">
        <p14:creationId xmlns:p14="http://schemas.microsoft.com/office/powerpoint/2010/main" val="24721391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58400" cy="1609344"/>
          </a:xfrm>
        </p:spPr>
        <p:txBody>
          <a:bodyPr/>
          <a:lstStyle/>
          <a:p>
            <a:r>
              <a:rPr lang="en-US" dirty="0"/>
              <a:t>Approach</a:t>
            </a:r>
          </a:p>
        </p:txBody>
      </p:sp>
      <p:sp>
        <p:nvSpPr>
          <p:cNvPr id="3" name="Content Placeholder 2"/>
          <p:cNvSpPr>
            <a:spLocks noGrp="1"/>
          </p:cNvSpPr>
          <p:nvPr>
            <p:ph idx="1"/>
          </p:nvPr>
        </p:nvSpPr>
        <p:spPr>
          <a:xfrm>
            <a:off x="381174" y="1403604"/>
            <a:ext cx="7799544" cy="4050792"/>
          </a:xfrm>
        </p:spPr>
        <p:txBody>
          <a:bodyPr>
            <a:normAutofit lnSpcReduction="10000"/>
          </a:bodyPr>
          <a:lstStyle/>
          <a:p>
            <a:r>
              <a:rPr lang="en-US" dirty="0"/>
              <a:t>education (including the natural history and features of colic), </a:t>
            </a:r>
          </a:p>
          <a:p>
            <a:pPr marL="0" indent="0">
              <a:buNone/>
            </a:pPr>
            <a:r>
              <a:rPr lang="en-US" dirty="0"/>
              <a:t>demystification, and a discussion of its natural course.</a:t>
            </a:r>
          </a:p>
          <a:p>
            <a:pPr marL="0" indent="0">
              <a:buNone/>
            </a:pPr>
            <a:endParaRPr lang="en-US" dirty="0"/>
          </a:p>
          <a:p>
            <a:r>
              <a:rPr lang="en-US" dirty="0"/>
              <a:t>Techniques for calming infants include Dr. Harvey Karp’s </a:t>
            </a:r>
            <a:r>
              <a:rPr lang="en-US" dirty="0">
                <a:solidFill>
                  <a:srgbClr val="FF0000"/>
                </a:solidFill>
              </a:rPr>
              <a:t>“</a:t>
            </a:r>
            <a:r>
              <a:rPr lang="en-US" b="1" dirty="0">
                <a:solidFill>
                  <a:srgbClr val="FF0000"/>
                </a:solidFill>
              </a:rPr>
              <a:t>5 </a:t>
            </a:r>
            <a:r>
              <a:rPr lang="en-US" b="1" dirty="0" err="1">
                <a:solidFill>
                  <a:srgbClr val="FF0000"/>
                </a:solidFill>
              </a:rPr>
              <a:t>Ss</a:t>
            </a:r>
            <a:r>
              <a:rPr lang="en-US" dirty="0">
                <a:solidFill>
                  <a:srgbClr val="FF0000"/>
                </a:solidFill>
              </a:rPr>
              <a:t>”</a:t>
            </a:r>
            <a:r>
              <a:rPr lang="en-US" dirty="0"/>
              <a:t>:</a:t>
            </a:r>
            <a:r>
              <a:rPr lang="en-US" dirty="0">
                <a:solidFill>
                  <a:srgbClr val="FF0000"/>
                </a:solidFill>
              </a:rPr>
              <a:t> </a:t>
            </a:r>
          </a:p>
          <a:p>
            <a:pPr marL="0" indent="0">
              <a:buNone/>
            </a:pPr>
            <a:r>
              <a:rPr lang="en-US" dirty="0"/>
              <a:t>1- </a:t>
            </a:r>
            <a:r>
              <a:rPr lang="en-US" dirty="0">
                <a:solidFill>
                  <a:srgbClr val="FF0000"/>
                </a:solidFill>
              </a:rPr>
              <a:t>s</a:t>
            </a:r>
            <a:r>
              <a:rPr lang="en-US" dirty="0"/>
              <a:t>waddling</a:t>
            </a:r>
          </a:p>
          <a:p>
            <a:pPr marL="0" indent="0">
              <a:buNone/>
            </a:pPr>
            <a:r>
              <a:rPr lang="en-US" dirty="0"/>
              <a:t>2- </a:t>
            </a:r>
            <a:r>
              <a:rPr lang="en-US" dirty="0">
                <a:solidFill>
                  <a:srgbClr val="FF0000"/>
                </a:solidFill>
              </a:rPr>
              <a:t>s</a:t>
            </a:r>
            <a:r>
              <a:rPr lang="en-US" dirty="0"/>
              <a:t>ide or stomach holding</a:t>
            </a:r>
          </a:p>
          <a:p>
            <a:pPr marL="0" indent="0">
              <a:buNone/>
            </a:pPr>
            <a:r>
              <a:rPr lang="en-US" dirty="0"/>
              <a:t>3- </a:t>
            </a:r>
            <a:r>
              <a:rPr lang="en-US" dirty="0">
                <a:solidFill>
                  <a:srgbClr val="FF0000"/>
                </a:solidFill>
              </a:rPr>
              <a:t>s</a:t>
            </a:r>
            <a:r>
              <a:rPr lang="en-US" dirty="0"/>
              <a:t>oothing noises (such as shushing, singing, or white noise)</a:t>
            </a:r>
          </a:p>
          <a:p>
            <a:pPr marL="0" indent="0">
              <a:buNone/>
            </a:pPr>
            <a:r>
              <a:rPr lang="en-US" dirty="0"/>
              <a:t>4- </a:t>
            </a:r>
            <a:r>
              <a:rPr lang="en-US" dirty="0">
                <a:solidFill>
                  <a:srgbClr val="FF0000"/>
                </a:solidFill>
              </a:rPr>
              <a:t>s</a:t>
            </a:r>
            <a:r>
              <a:rPr lang="en-US" dirty="0"/>
              <a:t>winging or slow rhythmic movement (such as rocking, walking, or riding in a car)</a:t>
            </a:r>
          </a:p>
          <a:p>
            <a:pPr marL="0" indent="0">
              <a:buNone/>
            </a:pPr>
            <a:r>
              <a:rPr lang="en-US" dirty="0"/>
              <a:t>5- </a:t>
            </a:r>
            <a:r>
              <a:rPr lang="en-US" dirty="0">
                <a:solidFill>
                  <a:srgbClr val="FF0000"/>
                </a:solidFill>
              </a:rPr>
              <a:t>s</a:t>
            </a:r>
            <a:r>
              <a:rPr lang="en-US" dirty="0"/>
              <a:t>ucking on a pacifier</a:t>
            </a:r>
          </a:p>
        </p:txBody>
      </p:sp>
      <p:pic>
        <p:nvPicPr>
          <p:cNvPr id="1026" name="Picture 2" descr="Should My Baby Use a Pacifier?">
            <a:extLst>
              <a:ext uri="{FF2B5EF4-FFF2-40B4-BE49-F238E27FC236}">
                <a16:creationId xmlns:a16="http://schemas.microsoft.com/office/drawing/2014/main" id="{5BF1E633-F643-8D1C-F06F-F2C1870B1EE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09250" y="5210355"/>
            <a:ext cx="2471468" cy="164764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waddling a baby: the benefits, risks and seven safety tips | Baby &amp;  toddler articles &amp; support | NCT">
            <a:extLst>
              <a:ext uri="{FF2B5EF4-FFF2-40B4-BE49-F238E27FC236}">
                <a16:creationId xmlns:a16="http://schemas.microsoft.com/office/drawing/2014/main" id="{E55859C6-8A4D-093F-29E6-2B30A38926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4500" y="0"/>
            <a:ext cx="2857500" cy="33051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ide Lying For Babies How To Reduce Moro Reflex | Baby Brezza">
            <a:extLst>
              <a:ext uri="{FF2B5EF4-FFF2-40B4-BE49-F238E27FC236}">
                <a16:creationId xmlns:a16="http://schemas.microsoft.com/office/drawing/2014/main" id="{EE7333AA-64E7-2BB4-AEDF-2B5ACF79F41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985" t="5960" r="40056" b="22413"/>
          <a:stretch/>
        </p:blipFill>
        <p:spPr bwMode="auto">
          <a:xfrm>
            <a:off x="8109527" y="3637210"/>
            <a:ext cx="4082473" cy="3213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36835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76"/>
            <a:ext cx="10058400" cy="1609344"/>
          </a:xfrm>
        </p:spPr>
        <p:txBody>
          <a:bodyPr/>
          <a:lstStyle/>
          <a:p>
            <a:r>
              <a:rPr lang="en-US" dirty="0"/>
              <a:t>Temper Tantrums</a:t>
            </a:r>
          </a:p>
        </p:txBody>
      </p:sp>
      <p:sp>
        <p:nvSpPr>
          <p:cNvPr id="3" name="Content Placeholder 2"/>
          <p:cNvSpPr>
            <a:spLocks noGrp="1"/>
          </p:cNvSpPr>
          <p:nvPr>
            <p:ph idx="1"/>
          </p:nvPr>
        </p:nvSpPr>
        <p:spPr>
          <a:xfrm>
            <a:off x="0" y="1800320"/>
            <a:ext cx="7463510" cy="5057680"/>
          </a:xfrm>
        </p:spPr>
        <p:txBody>
          <a:bodyPr>
            <a:normAutofit fontScale="92500" lnSpcReduction="20000"/>
          </a:bodyPr>
          <a:lstStyle/>
          <a:p>
            <a:r>
              <a:rPr lang="en-US" dirty="0"/>
              <a:t>brief episodes of extreme or unpleasant behavior that appear disproportionate to the situation, typically </a:t>
            </a:r>
            <a:r>
              <a:rPr lang="en-US" u="sng" dirty="0"/>
              <a:t>in response to frustration or anger</a:t>
            </a:r>
            <a:r>
              <a:rPr lang="en-US" dirty="0"/>
              <a:t>. Behaviors vary and may include whining, crying, screaming, stomping, flailing, head banging, hitting, throwing objects, and biting. Tantrums can instigate </a:t>
            </a:r>
            <a:r>
              <a:rPr lang="en-US" u="sng" dirty="0"/>
              <a:t>breath-holding spells</a:t>
            </a:r>
            <a:r>
              <a:rPr lang="en-US" dirty="0"/>
              <a:t> in some children</a:t>
            </a:r>
          </a:p>
          <a:p>
            <a:r>
              <a:rPr lang="en-US" dirty="0"/>
              <a:t>It is </a:t>
            </a:r>
            <a:r>
              <a:rPr lang="en-US" u="sng" dirty="0"/>
              <a:t>normal</a:t>
            </a:r>
            <a:r>
              <a:rPr lang="en-US" dirty="0"/>
              <a:t> because of increase in desiring </a:t>
            </a:r>
            <a:r>
              <a:rPr lang="en-US" dirty="0" err="1"/>
              <a:t>independence,children</a:t>
            </a:r>
            <a:r>
              <a:rPr lang="en-US" dirty="0"/>
              <a:t> are often unable to effectively communicate physical needs and emotions. Common triggers of temper tantrums include fatigue, hunger, discomfort, and frustration</a:t>
            </a:r>
          </a:p>
          <a:p>
            <a:r>
              <a:rPr lang="en-US" dirty="0"/>
              <a:t>Temper tantrums usually begin </a:t>
            </a:r>
            <a:r>
              <a:rPr lang="en-US" u="sng" dirty="0"/>
              <a:t>around the age of 12 to 18 months, worsen until 3 years of age</a:t>
            </a:r>
            <a:r>
              <a:rPr lang="en-US" dirty="0"/>
              <a:t>, and taper off as children develop increased ability to control emotions, gain independence, and communicate wants and needs. Temper that continues past age of 4 years, last more than 15 minutes, or include harming self or others, is considered abnormal.</a:t>
            </a:r>
          </a:p>
          <a:p>
            <a:r>
              <a:rPr lang="en-US" dirty="0"/>
              <a:t>Tantrums can be more frequent, as well as more aggressive, in children with language delays or underlying conditions. Children with intellectual disability may exhibit tantrums when their developmental age is comparable to 3 to 4 years. </a:t>
            </a:r>
          </a:p>
          <a:p>
            <a:endParaRPr lang="en-US" dirty="0"/>
          </a:p>
          <a:p>
            <a:endParaRPr lang="en-US" dirty="0"/>
          </a:p>
        </p:txBody>
      </p:sp>
    </p:spTree>
    <p:extLst>
      <p:ext uri="{BB962C8B-B14F-4D97-AF65-F5344CB8AC3E}">
        <p14:creationId xmlns:p14="http://schemas.microsoft.com/office/powerpoint/2010/main" val="1254850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0A1F9-D9DA-A521-1ACF-13D6C59217F9}"/>
              </a:ext>
            </a:extLst>
          </p:cNvPr>
          <p:cNvSpPr>
            <a:spLocks noGrp="1"/>
          </p:cNvSpPr>
          <p:nvPr>
            <p:ph type="title"/>
          </p:nvPr>
        </p:nvSpPr>
        <p:spPr/>
        <p:txBody>
          <a:bodyPr/>
          <a:lstStyle/>
          <a:p>
            <a:r>
              <a:rPr lang="en-GB" dirty="0"/>
              <a:t>Separation anxiety disorder (SAD) </a:t>
            </a:r>
          </a:p>
        </p:txBody>
      </p:sp>
      <p:sp>
        <p:nvSpPr>
          <p:cNvPr id="3" name="Content Placeholder 2">
            <a:extLst>
              <a:ext uri="{FF2B5EF4-FFF2-40B4-BE49-F238E27FC236}">
                <a16:creationId xmlns:a16="http://schemas.microsoft.com/office/drawing/2014/main" id="{412E4503-877D-C154-1D2E-7E29BB730B16}"/>
              </a:ext>
            </a:extLst>
          </p:cNvPr>
          <p:cNvSpPr>
            <a:spLocks noGrp="1"/>
          </p:cNvSpPr>
          <p:nvPr>
            <p:ph idx="1"/>
          </p:nvPr>
        </p:nvSpPr>
        <p:spPr/>
        <p:txBody>
          <a:bodyPr>
            <a:normAutofit/>
          </a:bodyPr>
          <a:lstStyle/>
          <a:p>
            <a:r>
              <a:rPr lang="en-GB" dirty="0"/>
              <a:t>Separation anxiety is developmentally normal: in infants and toddlers until approximate age 3–4 years</a:t>
            </a:r>
          </a:p>
          <a:p>
            <a:r>
              <a:rPr lang="en-GB" dirty="0"/>
              <a:t>Separation anxiety disorder: symptoms usually present after the age of 6 years</a:t>
            </a:r>
          </a:p>
          <a:p>
            <a:r>
              <a:rPr lang="en-GB" dirty="0"/>
              <a:t>Excess worrying about own or parent’s safety, there will be Nightmares with themes of separation, somatic complaints, and school refusal </a:t>
            </a:r>
          </a:p>
          <a:p>
            <a:r>
              <a:rPr lang="en-GB" u="sng" dirty="0"/>
              <a:t>Social phobia </a:t>
            </a:r>
            <a:r>
              <a:rPr lang="en-GB" dirty="0"/>
              <a:t>– Feeling scared or uncomfortable in one or more social settings (discomfort with unfamiliar peers and not just unfamiliar adults), or performance situations</a:t>
            </a:r>
          </a:p>
        </p:txBody>
      </p:sp>
    </p:spTree>
    <p:extLst>
      <p:ext uri="{BB962C8B-B14F-4D97-AF65-F5344CB8AC3E}">
        <p14:creationId xmlns:p14="http://schemas.microsoft.com/office/powerpoint/2010/main" val="34769394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C759A-186A-95CF-8B04-2B69F0176348}"/>
              </a:ext>
            </a:extLst>
          </p:cNvPr>
          <p:cNvSpPr>
            <a:spLocks noGrp="1"/>
          </p:cNvSpPr>
          <p:nvPr>
            <p:ph type="title"/>
          </p:nvPr>
        </p:nvSpPr>
        <p:spPr>
          <a:xfrm>
            <a:off x="0" y="0"/>
            <a:ext cx="10058400" cy="1609344"/>
          </a:xfrm>
        </p:spPr>
        <p:txBody>
          <a:bodyPr/>
          <a:lstStyle/>
          <a:p>
            <a:r>
              <a:rPr lang="en-GB" dirty="0"/>
              <a:t>Enuresis</a:t>
            </a:r>
          </a:p>
        </p:txBody>
      </p:sp>
      <p:sp>
        <p:nvSpPr>
          <p:cNvPr id="3" name="Content Placeholder 2">
            <a:extLst>
              <a:ext uri="{FF2B5EF4-FFF2-40B4-BE49-F238E27FC236}">
                <a16:creationId xmlns:a16="http://schemas.microsoft.com/office/drawing/2014/main" id="{8B89B5AA-C6F6-154E-EF4A-F9EDBB27B75C}"/>
              </a:ext>
            </a:extLst>
          </p:cNvPr>
          <p:cNvSpPr>
            <a:spLocks noGrp="1"/>
          </p:cNvSpPr>
          <p:nvPr>
            <p:ph idx="1"/>
          </p:nvPr>
        </p:nvSpPr>
        <p:spPr>
          <a:xfrm>
            <a:off x="0" y="1543438"/>
            <a:ext cx="12192000" cy="5314562"/>
          </a:xfrm>
        </p:spPr>
        <p:txBody>
          <a:bodyPr>
            <a:normAutofit lnSpcReduction="10000"/>
          </a:bodyPr>
          <a:lstStyle/>
          <a:p>
            <a:r>
              <a:rPr lang="en-GB" dirty="0"/>
              <a:t>Repeated voiding of urine into clothes or bed at least twice a week for at least three consecutive months in a child who is at least 5 years of age </a:t>
            </a:r>
          </a:p>
          <a:p>
            <a:r>
              <a:rPr lang="en-GB" dirty="0"/>
              <a:t>Types:</a:t>
            </a:r>
          </a:p>
          <a:p>
            <a:r>
              <a:rPr lang="en-GB" dirty="0"/>
              <a:t>At 2–4 year, the child is developmentally ready to begin toilet training </a:t>
            </a:r>
          </a:p>
          <a:p>
            <a:r>
              <a:rPr lang="en-GB" dirty="0"/>
              <a:t>Girls usually attain bladder control before boys </a:t>
            </a:r>
          </a:p>
          <a:p>
            <a:r>
              <a:rPr lang="en-GB" dirty="0"/>
              <a:t>Bowel control typically is achieved before bladder control </a:t>
            </a:r>
          </a:p>
          <a:p>
            <a:endParaRPr lang="en-GB" b="1" dirty="0"/>
          </a:p>
          <a:p>
            <a:r>
              <a:rPr lang="en-GB" b="1" dirty="0"/>
              <a:t>INVESTIGATIONS</a:t>
            </a:r>
          </a:p>
          <a:p>
            <a:r>
              <a:rPr lang="en-GB" dirty="0"/>
              <a:t>For most children with enuresis, the only </a:t>
            </a:r>
            <a:r>
              <a:rPr lang="en-GB" b="1" dirty="0"/>
              <a:t>laboratory </a:t>
            </a:r>
            <a:r>
              <a:rPr lang="en-GB" dirty="0"/>
              <a:t>test recommended is </a:t>
            </a:r>
            <a:r>
              <a:rPr lang="en-GB" u="sng" dirty="0"/>
              <a:t>a clean catch urinalysis with specific gravity </a:t>
            </a:r>
            <a:r>
              <a:rPr lang="en-GB" dirty="0"/>
              <a:t>to screen for UTI, renal disease, and diabetes mellitus. </a:t>
            </a:r>
          </a:p>
          <a:p>
            <a:r>
              <a:rPr lang="en-GB" dirty="0"/>
              <a:t>Urine culture, is based on the urinalysis, to look for UTI</a:t>
            </a:r>
          </a:p>
          <a:p>
            <a:r>
              <a:rPr lang="en-GB" dirty="0"/>
              <a:t>A renal ultrasound and/or voiding cystourethrogram (VCUG) is indicated in children with daytime symptoms, recurrent UTI, or concerns for underlying urologic abnormality</a:t>
            </a:r>
          </a:p>
          <a:p>
            <a:r>
              <a:rPr lang="en-GB" dirty="0"/>
              <a:t>MRI spine for neurologic findings (urinary retention, constipation, tingling sensation in lower limbs, back pain)</a:t>
            </a:r>
          </a:p>
          <a:p>
            <a:endParaRPr lang="en-GB" dirty="0"/>
          </a:p>
        </p:txBody>
      </p:sp>
      <p:pic>
        <p:nvPicPr>
          <p:cNvPr id="4" name="Content Placeholder 4">
            <a:extLst>
              <a:ext uri="{FF2B5EF4-FFF2-40B4-BE49-F238E27FC236}">
                <a16:creationId xmlns:a16="http://schemas.microsoft.com/office/drawing/2014/main" id="{D8CF774B-FC1C-126B-6EDF-2E192471453E}"/>
              </a:ext>
            </a:extLst>
          </p:cNvPr>
          <p:cNvPicPr>
            <a:picLocks noChangeAspect="1"/>
          </p:cNvPicPr>
          <p:nvPr/>
        </p:nvPicPr>
        <p:blipFill rotWithShape="1">
          <a:blip r:embed="rId2"/>
          <a:srcRect l="8646" t="24725" r="52217"/>
          <a:stretch/>
        </p:blipFill>
        <p:spPr>
          <a:xfrm>
            <a:off x="9337963" y="1968256"/>
            <a:ext cx="2410691" cy="2513727"/>
          </a:xfrm>
          <a:prstGeom prst="rect">
            <a:avLst/>
          </a:prstGeom>
          <a:ln>
            <a:solidFill>
              <a:schemeClr val="accent1"/>
            </a:solidFill>
          </a:ln>
        </p:spPr>
      </p:pic>
    </p:spTree>
    <p:extLst>
      <p:ext uri="{BB962C8B-B14F-4D97-AF65-F5344CB8AC3E}">
        <p14:creationId xmlns:p14="http://schemas.microsoft.com/office/powerpoint/2010/main" val="1419872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58400" cy="1609344"/>
          </a:xfrm>
        </p:spPr>
        <p:txBody>
          <a:bodyPr/>
          <a:lstStyle/>
          <a:p>
            <a:r>
              <a:rPr lang="en-US" dirty="0"/>
              <a:t>The history</a:t>
            </a:r>
          </a:p>
        </p:txBody>
      </p:sp>
      <p:sp>
        <p:nvSpPr>
          <p:cNvPr id="3" name="Content Placeholder 2"/>
          <p:cNvSpPr>
            <a:spLocks noGrp="1"/>
          </p:cNvSpPr>
          <p:nvPr>
            <p:ph idx="1"/>
          </p:nvPr>
        </p:nvSpPr>
        <p:spPr>
          <a:xfrm>
            <a:off x="0" y="1609344"/>
            <a:ext cx="12192000" cy="5248656"/>
          </a:xfrm>
        </p:spPr>
        <p:txBody>
          <a:bodyPr>
            <a:normAutofit fontScale="47500" lnSpcReduction="20000"/>
          </a:bodyPr>
          <a:lstStyle/>
          <a:p>
            <a:r>
              <a:rPr lang="en-US" b="1" dirty="0"/>
              <a:t>Screening</a:t>
            </a:r>
            <a:r>
              <a:rPr lang="en-US" dirty="0"/>
              <a:t> is based on the :   </a:t>
            </a:r>
          </a:p>
          <a:p>
            <a:pPr marL="457200" indent="-457200">
              <a:buFont typeface="+mj-lt"/>
              <a:buAutoNum type="arabicPeriod"/>
            </a:pPr>
            <a:r>
              <a:rPr lang="en-US" dirty="0"/>
              <a:t>history   </a:t>
            </a:r>
          </a:p>
          <a:p>
            <a:pPr marL="457200" indent="-457200">
              <a:buFont typeface="+mj-lt"/>
              <a:buAutoNum type="arabicPeriod"/>
            </a:pPr>
            <a:r>
              <a:rPr lang="en-US" dirty="0"/>
              <a:t>physical and developmental examination  </a:t>
            </a:r>
          </a:p>
          <a:p>
            <a:pPr marL="457200" indent="-457200">
              <a:buFont typeface="+mj-lt"/>
              <a:buAutoNum type="arabicPeriod"/>
            </a:pPr>
            <a:r>
              <a:rPr lang="en-US" dirty="0"/>
              <a:t>interpretation and comparison to normal child at the same age</a:t>
            </a:r>
          </a:p>
          <a:p>
            <a:pPr marL="0" indent="0">
              <a:buNone/>
            </a:pPr>
            <a:endParaRPr lang="en-US" dirty="0"/>
          </a:p>
          <a:p>
            <a:pPr marL="0" indent="0">
              <a:buNone/>
            </a:pPr>
            <a:r>
              <a:rPr lang="en-US" dirty="0"/>
              <a:t>General history:  </a:t>
            </a:r>
          </a:p>
          <a:p>
            <a:r>
              <a:rPr lang="en-US" dirty="0"/>
              <a:t>Birth weight and duration of gestation.  </a:t>
            </a:r>
          </a:p>
          <a:p>
            <a:r>
              <a:rPr lang="en-US" dirty="0"/>
              <a:t>Prenatal risk factors e.g. infectious, hypertension.    </a:t>
            </a:r>
          </a:p>
          <a:p>
            <a:r>
              <a:rPr lang="en-US" dirty="0"/>
              <a:t>Genetic factors:  mental sub normality.    </a:t>
            </a:r>
          </a:p>
          <a:p>
            <a:r>
              <a:rPr lang="en-US" dirty="0"/>
              <a:t>Familial pattern of development.    </a:t>
            </a:r>
          </a:p>
          <a:p>
            <a:r>
              <a:rPr lang="en-US" dirty="0"/>
              <a:t>Perinatal factors e.g. fetal distress. </a:t>
            </a:r>
          </a:p>
          <a:p>
            <a:pPr marL="0" indent="0">
              <a:buNone/>
            </a:pPr>
            <a:endParaRPr lang="en-US" dirty="0"/>
          </a:p>
          <a:p>
            <a:pPr marL="0" indent="0">
              <a:buNone/>
            </a:pPr>
            <a:r>
              <a:rPr lang="en-US" dirty="0"/>
              <a:t>Condition at birth. </a:t>
            </a:r>
          </a:p>
          <a:p>
            <a:pPr marL="0" indent="0">
              <a:buNone/>
            </a:pPr>
            <a:r>
              <a:rPr lang="en-US" dirty="0"/>
              <a:t>Postnatal development e.g. when beginning to smile. Sucking or swallowing difficulties, irritability etc. </a:t>
            </a:r>
          </a:p>
          <a:p>
            <a:pPr marL="0" indent="0">
              <a:buNone/>
            </a:pPr>
            <a:r>
              <a:rPr lang="en-US" dirty="0"/>
              <a:t>Major illnesses, emotional deprivation, etc. </a:t>
            </a:r>
          </a:p>
          <a:p>
            <a:pPr marL="0" indent="0">
              <a:buNone/>
            </a:pPr>
            <a:r>
              <a:rPr lang="en-US" dirty="0"/>
              <a:t>The previous development:  Is he showing accelerated development ? or  slowing of development (i.e. loss of attained  functions) e.g. neurodegenerative diseases?       </a:t>
            </a:r>
          </a:p>
          <a:p>
            <a:pPr marL="0" indent="0">
              <a:buNone/>
            </a:pPr>
            <a:endParaRPr lang="en-US" dirty="0"/>
          </a:p>
          <a:p>
            <a:pPr marL="0" indent="0">
              <a:buNone/>
            </a:pPr>
            <a:r>
              <a:rPr lang="en-US" dirty="0"/>
              <a:t>Developmental history: </a:t>
            </a:r>
          </a:p>
          <a:p>
            <a:r>
              <a:rPr lang="en-US" dirty="0"/>
              <a:t>Assess the mother’s understanding and memory. </a:t>
            </a:r>
          </a:p>
          <a:p>
            <a:r>
              <a:rPr lang="en-US" dirty="0"/>
              <a:t>Ask whether the baby shows a particular skill  (e.g. smiles) and when he began to show it. </a:t>
            </a:r>
          </a:p>
          <a:p>
            <a:pPr marL="0" indent="0">
              <a:buNone/>
            </a:pPr>
            <a:endParaRPr lang="en-US" dirty="0"/>
          </a:p>
        </p:txBody>
      </p:sp>
    </p:spTree>
    <p:extLst>
      <p:ext uri="{BB962C8B-B14F-4D97-AF65-F5344CB8AC3E}">
        <p14:creationId xmlns:p14="http://schemas.microsoft.com/office/powerpoint/2010/main" val="310951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
                                            <p:txEl>
                                              <p:pRg st="12" end="12"/>
                                            </p:txEl>
                                          </p:spTgt>
                                        </p:tgtEl>
                                        <p:attrNameLst>
                                          <p:attrName>style.visibility</p:attrName>
                                        </p:attrNameLst>
                                      </p:cBhvr>
                                      <p:to>
                                        <p:strVal val="visible"/>
                                      </p:to>
                                    </p:set>
                                    <p:anim calcmode="lin" valueType="num">
                                      <p:cBhvr additive="base">
                                        <p:cTn id="7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3">
                                            <p:txEl>
                                              <p:pRg st="13" end="13"/>
                                            </p:txEl>
                                          </p:spTgt>
                                        </p:tgtEl>
                                        <p:attrNameLst>
                                          <p:attrName>style.visibility</p:attrName>
                                        </p:attrNameLst>
                                      </p:cBhvr>
                                      <p:to>
                                        <p:strVal val="visible"/>
                                      </p:to>
                                    </p:set>
                                    <p:anim calcmode="lin" valueType="num">
                                      <p:cBhvr additive="base">
                                        <p:cTn id="79"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3">
                                            <p:txEl>
                                              <p:pRg st="14" end="14"/>
                                            </p:txEl>
                                          </p:spTgt>
                                        </p:tgtEl>
                                        <p:attrNameLst>
                                          <p:attrName>style.visibility</p:attrName>
                                        </p:attrNameLst>
                                      </p:cBhvr>
                                      <p:to>
                                        <p:strVal val="visible"/>
                                      </p:to>
                                    </p:set>
                                    <p:anim calcmode="lin" valueType="num">
                                      <p:cBhvr additive="base">
                                        <p:cTn id="85"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3">
                                            <p:txEl>
                                              <p:pRg st="15" end="15"/>
                                            </p:txEl>
                                          </p:spTgt>
                                        </p:tgtEl>
                                        <p:attrNameLst>
                                          <p:attrName>style.visibility</p:attrName>
                                        </p:attrNameLst>
                                      </p:cBhvr>
                                      <p:to>
                                        <p:strVal val="visible"/>
                                      </p:to>
                                    </p:set>
                                    <p:anim calcmode="lin" valueType="num">
                                      <p:cBhvr additive="base">
                                        <p:cTn id="91"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3">
                                            <p:txEl>
                                              <p:pRg st="17" end="17"/>
                                            </p:txEl>
                                          </p:spTgt>
                                        </p:tgtEl>
                                        <p:attrNameLst>
                                          <p:attrName>style.visibility</p:attrName>
                                        </p:attrNameLst>
                                      </p:cBhvr>
                                      <p:to>
                                        <p:strVal val="visible"/>
                                      </p:to>
                                    </p:set>
                                    <p:anim calcmode="lin" valueType="num">
                                      <p:cBhvr additive="base">
                                        <p:cTn id="97" dur="500" fill="hold"/>
                                        <p:tgtEl>
                                          <p:spTgt spid="3">
                                            <p:txEl>
                                              <p:pRg st="17" end="17"/>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3">
                                            <p:txEl>
                                              <p:pRg st="17" end="17"/>
                                            </p:tx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3">
                                            <p:txEl>
                                              <p:pRg st="18" end="18"/>
                                            </p:txEl>
                                          </p:spTgt>
                                        </p:tgtEl>
                                        <p:attrNameLst>
                                          <p:attrName>style.visibility</p:attrName>
                                        </p:attrNameLst>
                                      </p:cBhvr>
                                      <p:to>
                                        <p:strVal val="visible"/>
                                      </p:to>
                                    </p:set>
                                    <p:anim calcmode="lin" valueType="num">
                                      <p:cBhvr additive="base">
                                        <p:cTn id="103" dur="500" fill="hold"/>
                                        <p:tgtEl>
                                          <p:spTgt spid="3">
                                            <p:txEl>
                                              <p:pRg st="18" end="18"/>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3">
                                            <p:txEl>
                                              <p:pRg st="18" end="18"/>
                                            </p:txEl>
                                          </p:spTgt>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nodeType="clickEffect">
                                  <p:stCondLst>
                                    <p:cond delay="0"/>
                                  </p:stCondLst>
                                  <p:childTnLst>
                                    <p:set>
                                      <p:cBhvr>
                                        <p:cTn id="108" dur="1" fill="hold">
                                          <p:stCondLst>
                                            <p:cond delay="0"/>
                                          </p:stCondLst>
                                        </p:cTn>
                                        <p:tgtEl>
                                          <p:spTgt spid="3">
                                            <p:txEl>
                                              <p:pRg st="19" end="19"/>
                                            </p:txEl>
                                          </p:spTgt>
                                        </p:tgtEl>
                                        <p:attrNameLst>
                                          <p:attrName>style.visibility</p:attrName>
                                        </p:attrNameLst>
                                      </p:cBhvr>
                                      <p:to>
                                        <p:strVal val="visible"/>
                                      </p:to>
                                    </p:set>
                                    <p:anim calcmode="lin" valueType="num">
                                      <p:cBhvr additive="base">
                                        <p:cTn id="109" dur="500" fill="hold"/>
                                        <p:tgtEl>
                                          <p:spTgt spid="3">
                                            <p:txEl>
                                              <p:pRg st="19" end="19"/>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3">
                                            <p:txEl>
                                              <p:pRg st="19" end="1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FE850-9F86-2BF3-86AC-1F16C55A20EA}"/>
              </a:ext>
            </a:extLst>
          </p:cNvPr>
          <p:cNvSpPr>
            <a:spLocks noGrp="1"/>
          </p:cNvSpPr>
          <p:nvPr>
            <p:ph type="title"/>
          </p:nvPr>
        </p:nvSpPr>
        <p:spPr>
          <a:xfrm>
            <a:off x="0" y="0"/>
            <a:ext cx="10058400" cy="1609344"/>
          </a:xfrm>
        </p:spPr>
        <p:txBody>
          <a:bodyPr/>
          <a:lstStyle/>
          <a:p>
            <a:r>
              <a:rPr lang="en-GB" dirty="0"/>
              <a:t>Causes of secondary enuresis: </a:t>
            </a:r>
          </a:p>
        </p:txBody>
      </p:sp>
      <p:sp>
        <p:nvSpPr>
          <p:cNvPr id="3" name="Content Placeholder 2">
            <a:extLst>
              <a:ext uri="{FF2B5EF4-FFF2-40B4-BE49-F238E27FC236}">
                <a16:creationId xmlns:a16="http://schemas.microsoft.com/office/drawing/2014/main" id="{484D4513-C324-87DF-5391-017B697502D5}"/>
              </a:ext>
            </a:extLst>
          </p:cNvPr>
          <p:cNvSpPr>
            <a:spLocks noGrp="1"/>
          </p:cNvSpPr>
          <p:nvPr>
            <p:ph idx="1"/>
          </p:nvPr>
        </p:nvSpPr>
        <p:spPr>
          <a:xfrm>
            <a:off x="-1" y="1609343"/>
            <a:ext cx="10420709" cy="5188271"/>
          </a:xfrm>
        </p:spPr>
        <p:txBody>
          <a:bodyPr>
            <a:normAutofit lnSpcReduction="10000"/>
          </a:bodyPr>
          <a:lstStyle/>
          <a:p>
            <a:r>
              <a:rPr lang="en-GB" dirty="0"/>
              <a:t>chronic or recurrent UTI</a:t>
            </a:r>
          </a:p>
          <a:p>
            <a:r>
              <a:rPr lang="en-GB" dirty="0"/>
              <a:t>diabetes mellitus or insipidus</a:t>
            </a:r>
          </a:p>
          <a:p>
            <a:r>
              <a:rPr lang="en-GB" dirty="0"/>
              <a:t>Seizures</a:t>
            </a:r>
          </a:p>
          <a:p>
            <a:r>
              <a:rPr lang="en-GB" dirty="0"/>
              <a:t>Constipation</a:t>
            </a:r>
          </a:p>
          <a:p>
            <a:r>
              <a:rPr lang="en-GB" dirty="0"/>
              <a:t>neurogenic bladder</a:t>
            </a:r>
          </a:p>
          <a:p>
            <a:r>
              <a:rPr lang="en-GB" dirty="0"/>
              <a:t>posterior urethral valves, ectopic ureter, vesicoureteral reflux</a:t>
            </a:r>
          </a:p>
          <a:p>
            <a:r>
              <a:rPr lang="en-GB" dirty="0"/>
              <a:t>sleep disturbance such as OSA</a:t>
            </a:r>
          </a:p>
          <a:p>
            <a:r>
              <a:rPr lang="en-GB" dirty="0"/>
              <a:t>pinworm infection</a:t>
            </a:r>
          </a:p>
          <a:p>
            <a:r>
              <a:rPr lang="en-GB" dirty="0"/>
              <a:t>Psychosocial stressors (more common in primary enuresis)</a:t>
            </a:r>
          </a:p>
          <a:p>
            <a:r>
              <a:rPr lang="en-GB" dirty="0"/>
              <a:t>mass impinging on the urinary system</a:t>
            </a:r>
          </a:p>
          <a:p>
            <a:r>
              <a:rPr lang="en-GB" dirty="0"/>
              <a:t>Combined nocturnal and diurnal enuresis: usually due to congenital urinary tract anomalies. </a:t>
            </a:r>
          </a:p>
          <a:p>
            <a:r>
              <a:rPr lang="en-GB" dirty="0"/>
              <a:t>Diurnal incontinence: the most common cause is a paediatric unstable bladder. May occur in girls with a history of sexual abuse. </a:t>
            </a:r>
          </a:p>
          <a:p>
            <a:pPr marL="0" indent="0">
              <a:buNone/>
            </a:pPr>
            <a:endParaRPr lang="en-GB" dirty="0"/>
          </a:p>
        </p:txBody>
      </p:sp>
    </p:spTree>
    <p:extLst>
      <p:ext uri="{BB962C8B-B14F-4D97-AF65-F5344CB8AC3E}">
        <p14:creationId xmlns:p14="http://schemas.microsoft.com/office/powerpoint/2010/main" val="37904292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183B9-9D95-BBA5-ECD2-FAC8200481CC}"/>
              </a:ext>
            </a:extLst>
          </p:cNvPr>
          <p:cNvSpPr>
            <a:spLocks noGrp="1"/>
          </p:cNvSpPr>
          <p:nvPr>
            <p:ph type="title"/>
          </p:nvPr>
        </p:nvSpPr>
        <p:spPr>
          <a:xfrm>
            <a:off x="0" y="0"/>
            <a:ext cx="10058400" cy="1609344"/>
          </a:xfrm>
        </p:spPr>
        <p:txBody>
          <a:bodyPr/>
          <a:lstStyle/>
          <a:p>
            <a:r>
              <a:rPr lang="en-GB" dirty="0"/>
              <a:t>Management</a:t>
            </a:r>
          </a:p>
        </p:txBody>
      </p:sp>
      <p:sp>
        <p:nvSpPr>
          <p:cNvPr id="3" name="Content Placeholder 2">
            <a:extLst>
              <a:ext uri="{FF2B5EF4-FFF2-40B4-BE49-F238E27FC236}">
                <a16:creationId xmlns:a16="http://schemas.microsoft.com/office/drawing/2014/main" id="{FBE14468-B86F-D5DC-7E0E-1C306312C57C}"/>
              </a:ext>
            </a:extLst>
          </p:cNvPr>
          <p:cNvSpPr>
            <a:spLocks noGrp="1"/>
          </p:cNvSpPr>
          <p:nvPr>
            <p:ph idx="1"/>
          </p:nvPr>
        </p:nvSpPr>
        <p:spPr>
          <a:xfrm>
            <a:off x="0" y="1609344"/>
            <a:ext cx="12192000" cy="5248656"/>
          </a:xfrm>
        </p:spPr>
        <p:txBody>
          <a:bodyPr>
            <a:normAutofit fontScale="92500" lnSpcReduction="20000"/>
          </a:bodyPr>
          <a:lstStyle/>
          <a:p>
            <a:pPr marL="0" indent="0">
              <a:buNone/>
            </a:pPr>
            <a:r>
              <a:rPr lang="en-GB" dirty="0"/>
              <a:t>A) First line : Behavioural</a:t>
            </a:r>
          </a:p>
          <a:p>
            <a:pPr marL="457200" indent="-457200">
              <a:buFont typeface="+mj-lt"/>
              <a:buAutoNum type="arabicPeriod"/>
            </a:pPr>
            <a:r>
              <a:rPr lang="en-GB" dirty="0"/>
              <a:t>Parent–child education and </a:t>
            </a:r>
            <a:r>
              <a:rPr lang="en-GB" dirty="0" err="1"/>
              <a:t>behavioral</a:t>
            </a:r>
            <a:r>
              <a:rPr lang="en-GB" dirty="0"/>
              <a:t> approach</a:t>
            </a:r>
          </a:p>
          <a:p>
            <a:pPr marL="457200" indent="-457200">
              <a:buFont typeface="+mj-lt"/>
              <a:buAutoNum type="arabicPeriod"/>
            </a:pPr>
            <a:r>
              <a:rPr lang="en-GB" dirty="0"/>
              <a:t>Charting with rewards for dry nights </a:t>
            </a:r>
          </a:p>
          <a:p>
            <a:pPr marL="457200" indent="-457200">
              <a:buFont typeface="+mj-lt"/>
              <a:buAutoNum type="arabicPeriod"/>
            </a:pPr>
            <a:r>
              <a:rPr lang="en-GB" dirty="0"/>
              <a:t>Voiding before bedtime</a:t>
            </a:r>
          </a:p>
          <a:p>
            <a:pPr marL="457200" indent="-457200">
              <a:buFont typeface="+mj-lt"/>
              <a:buAutoNum type="arabicPeriod"/>
            </a:pPr>
            <a:r>
              <a:rPr lang="en-GB" dirty="0"/>
              <a:t>Night awakening 2–4 h after bedtime, while at the same time making sure that parents do not punish the child for enuretic episodes </a:t>
            </a:r>
          </a:p>
          <a:p>
            <a:pPr marL="457200" indent="-457200">
              <a:buFont typeface="+mj-lt"/>
              <a:buAutoNum type="arabicPeriod"/>
            </a:pPr>
            <a:r>
              <a:rPr lang="en-GB" dirty="0"/>
              <a:t>If behavioural approach fail, </a:t>
            </a:r>
            <a:r>
              <a:rPr lang="en-GB" b="1" dirty="0"/>
              <a:t>Enuresis alarms </a:t>
            </a:r>
            <a:r>
              <a:rPr lang="en-GB" dirty="0"/>
              <a:t>is indicated for a period of 8–12 weeks </a:t>
            </a:r>
          </a:p>
          <a:p>
            <a:pPr marL="0" indent="0">
              <a:buNone/>
            </a:pPr>
            <a:endParaRPr lang="en-GB" dirty="0"/>
          </a:p>
          <a:p>
            <a:pPr marL="0" indent="0">
              <a:buNone/>
            </a:pPr>
            <a:r>
              <a:rPr lang="en-GB" dirty="0"/>
              <a:t>B) Second line : Medicine</a:t>
            </a:r>
          </a:p>
          <a:p>
            <a:pPr marL="457200" indent="-457200">
              <a:buFont typeface="+mj-lt"/>
              <a:buAutoNum type="arabicPeriod"/>
            </a:pPr>
            <a:r>
              <a:rPr lang="en-GB" dirty="0"/>
              <a:t>Desmopressin acetate (DDAVP) </a:t>
            </a:r>
          </a:p>
          <a:p>
            <a:pPr lvl="1"/>
            <a:r>
              <a:rPr lang="en-GB" dirty="0"/>
              <a:t>Side effects: </a:t>
            </a:r>
          </a:p>
          <a:p>
            <a:pPr lvl="1"/>
            <a:r>
              <a:rPr lang="en-GB" dirty="0"/>
              <a:t>Relapse is high after discontinuation – </a:t>
            </a:r>
          </a:p>
          <a:p>
            <a:pPr lvl="1"/>
            <a:r>
              <a:rPr lang="en-GB" dirty="0"/>
              <a:t>Hyponatremia and may cause seizure due to water intoxication. patient must be educated not to consume an excess of fluids on any evening in which desmopressin is administered. A maximum of one cup of fluid should be offered at the evening meal, and no fluid at all within the 2 h preceding bedtime </a:t>
            </a:r>
          </a:p>
          <a:p>
            <a:pPr marL="457200" indent="-457200">
              <a:buFont typeface="+mj-lt"/>
              <a:buAutoNum type="arabicPeriod"/>
            </a:pPr>
            <a:r>
              <a:rPr lang="en-GB" dirty="0"/>
              <a:t>Treat the cause and refer if needed </a:t>
            </a:r>
          </a:p>
          <a:p>
            <a:pPr marL="457200" indent="-457200">
              <a:buFont typeface="+mj-lt"/>
              <a:buAutoNum type="arabicPeriod"/>
            </a:pPr>
            <a:r>
              <a:rPr lang="en-GB" dirty="0"/>
              <a:t>treat constipation if present</a:t>
            </a:r>
          </a:p>
        </p:txBody>
      </p:sp>
    </p:spTree>
    <p:extLst>
      <p:ext uri="{BB962C8B-B14F-4D97-AF65-F5344CB8AC3E}">
        <p14:creationId xmlns:p14="http://schemas.microsoft.com/office/powerpoint/2010/main" val="30440677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70"/>
            <a:ext cx="10058400" cy="1609344"/>
          </a:xfrm>
        </p:spPr>
        <p:txBody>
          <a:bodyPr/>
          <a:lstStyle/>
          <a:p>
            <a:r>
              <a:rPr lang="en-GB" dirty="0"/>
              <a:t>Abnormal Sleep patterns</a:t>
            </a:r>
          </a:p>
        </p:txBody>
      </p:sp>
      <p:sp>
        <p:nvSpPr>
          <p:cNvPr id="5" name="TextBox 4">
            <a:extLst>
              <a:ext uri="{FF2B5EF4-FFF2-40B4-BE49-F238E27FC236}">
                <a16:creationId xmlns:a16="http://schemas.microsoft.com/office/drawing/2014/main" id="{B9B711B4-9193-2FB6-0821-38C7F0DFC1E8}"/>
              </a:ext>
            </a:extLst>
          </p:cNvPr>
          <p:cNvSpPr txBox="1"/>
          <p:nvPr/>
        </p:nvSpPr>
        <p:spPr>
          <a:xfrm>
            <a:off x="2133600" y="1527677"/>
            <a:ext cx="6103188" cy="369332"/>
          </a:xfrm>
          <a:prstGeom prst="rect">
            <a:avLst/>
          </a:prstGeom>
          <a:noFill/>
        </p:spPr>
        <p:txBody>
          <a:bodyPr wrap="square">
            <a:spAutoFit/>
          </a:bodyPr>
          <a:lstStyle/>
          <a:p>
            <a:r>
              <a:rPr lang="en-GB" b="1" i="0" dirty="0">
                <a:solidFill>
                  <a:srgbClr val="5F6368"/>
                </a:solidFill>
                <a:effectLst/>
                <a:latin typeface="arial" panose="020B0604020202020204" pitchFamily="34" charset="0"/>
              </a:rPr>
              <a:t> &gt;&gt; non-rapid eye movement (NREM) </a:t>
            </a:r>
            <a:endParaRPr lang="en-GB" dirty="0"/>
          </a:p>
        </p:txBody>
      </p:sp>
      <p:pic>
        <p:nvPicPr>
          <p:cNvPr id="1026" name="Picture 2" descr="Understand the Stages of Sleep to Finally Have Your Best Sleep Ever | HUM  Nutrition Blog">
            <a:extLst>
              <a:ext uri="{FF2B5EF4-FFF2-40B4-BE49-F238E27FC236}">
                <a16:creationId xmlns:a16="http://schemas.microsoft.com/office/drawing/2014/main" id="{B90ED258-8128-1005-F48E-21472FC635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16" t="34791" r="3176" b="18869"/>
          <a:stretch/>
        </p:blipFill>
        <p:spPr bwMode="auto">
          <a:xfrm>
            <a:off x="8130771" y="1844696"/>
            <a:ext cx="4061229" cy="299341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2452C7F-47D9-6AA2-B91C-FB23D1897D03}"/>
              </a:ext>
            </a:extLst>
          </p:cNvPr>
          <p:cNvSpPr txBox="1"/>
          <p:nvPr/>
        </p:nvSpPr>
        <p:spPr>
          <a:xfrm>
            <a:off x="9317966" y="1066012"/>
            <a:ext cx="1558506" cy="646331"/>
          </a:xfrm>
          <a:prstGeom prst="rect">
            <a:avLst/>
          </a:prstGeom>
          <a:noFill/>
        </p:spPr>
        <p:txBody>
          <a:bodyPr wrap="square">
            <a:spAutoFit/>
          </a:bodyPr>
          <a:lstStyle/>
          <a:p>
            <a:r>
              <a:rPr lang="en-GB" b="1" dirty="0"/>
              <a:t>Four stages </a:t>
            </a:r>
          </a:p>
          <a:p>
            <a:pPr algn="ctr"/>
            <a:r>
              <a:rPr lang="en-GB" b="1" dirty="0"/>
              <a:t>of sleep</a:t>
            </a:r>
            <a:endParaRPr lang="en-GB" dirty="0"/>
          </a:p>
        </p:txBody>
      </p:sp>
      <p:graphicFrame>
        <p:nvGraphicFramePr>
          <p:cNvPr id="8" name="Table 9">
            <a:extLst>
              <a:ext uri="{FF2B5EF4-FFF2-40B4-BE49-F238E27FC236}">
                <a16:creationId xmlns:a16="http://schemas.microsoft.com/office/drawing/2014/main" id="{0D741304-E3AB-84BD-E0CC-F9E8CF86F6EE}"/>
              </a:ext>
            </a:extLst>
          </p:cNvPr>
          <p:cNvGraphicFramePr>
            <a:graphicFrameLocks noGrp="1"/>
          </p:cNvGraphicFramePr>
          <p:nvPr>
            <p:extLst>
              <p:ext uri="{D42A27DB-BD31-4B8C-83A1-F6EECF244321}">
                <p14:modId xmlns:p14="http://schemas.microsoft.com/office/powerpoint/2010/main" val="3136676311"/>
              </p:ext>
            </p:extLst>
          </p:nvPr>
        </p:nvGraphicFramePr>
        <p:xfrm>
          <a:off x="0" y="1271757"/>
          <a:ext cx="8128000" cy="5486400"/>
        </p:xfrm>
        <a:graphic>
          <a:graphicData uri="http://schemas.openxmlformats.org/drawingml/2006/table">
            <a:tbl>
              <a:tblPr firstRow="1" bandRow="1">
                <a:tableStyleId>{C4B1156A-380E-4F78-BDF5-A606A8083BF9}</a:tableStyleId>
              </a:tblPr>
              <a:tblGrid>
                <a:gridCol w="4064000">
                  <a:extLst>
                    <a:ext uri="{9D8B030D-6E8A-4147-A177-3AD203B41FA5}">
                      <a16:colId xmlns:a16="http://schemas.microsoft.com/office/drawing/2014/main" val="3392214264"/>
                    </a:ext>
                  </a:extLst>
                </a:gridCol>
                <a:gridCol w="4064000">
                  <a:extLst>
                    <a:ext uri="{9D8B030D-6E8A-4147-A177-3AD203B41FA5}">
                      <a16:colId xmlns:a16="http://schemas.microsoft.com/office/drawing/2014/main" val="434242923"/>
                    </a:ext>
                  </a:extLst>
                </a:gridCol>
              </a:tblGrid>
              <a:tr h="370840">
                <a:tc>
                  <a:txBody>
                    <a:bodyPr/>
                    <a:lstStyle/>
                    <a:p>
                      <a:r>
                        <a:rPr lang="en-GB" b="1" dirty="0"/>
                        <a:t>Nightmares</a:t>
                      </a:r>
                    </a:p>
                  </a:txBody>
                  <a:tcPr/>
                </a:tc>
                <a:tc>
                  <a:txBody>
                    <a:bodyPr/>
                    <a:lstStyle/>
                    <a:p>
                      <a:pPr marL="285750" indent="-285750">
                        <a:buFont typeface="Arial" panose="020B0604020202020204" pitchFamily="34" charset="0"/>
                        <a:buChar char="•"/>
                      </a:pPr>
                      <a:r>
                        <a:rPr lang="en-GB" b="0" dirty="0"/>
                        <a:t>Occur during </a:t>
                      </a:r>
                      <a:r>
                        <a:rPr lang="en-GB" b="1" dirty="0"/>
                        <a:t>REM sleep</a:t>
                      </a:r>
                    </a:p>
                    <a:p>
                      <a:pPr marL="285750" indent="-285750">
                        <a:buFont typeface="Arial" panose="020B0604020202020204" pitchFamily="34" charset="0"/>
                        <a:buChar char="•"/>
                      </a:pPr>
                      <a:r>
                        <a:rPr lang="en-GB" b="0" dirty="0"/>
                        <a:t>Child will wake up oriented and will remember the dream</a:t>
                      </a:r>
                    </a:p>
                    <a:p>
                      <a:pPr marL="285750" indent="-285750">
                        <a:buFont typeface="Arial" panose="020B0604020202020204" pitchFamily="34" charset="0"/>
                        <a:buChar char="•"/>
                      </a:pPr>
                      <a:r>
                        <a:rPr lang="en-GB" b="0" dirty="0"/>
                        <a:t>Reluctant to return to sleep</a:t>
                      </a:r>
                    </a:p>
                    <a:p>
                      <a:pPr marL="285750" indent="-285750">
                        <a:buFont typeface="Arial" panose="020B0604020202020204" pitchFamily="34" charset="0"/>
                        <a:buChar char="•"/>
                      </a:pPr>
                      <a:r>
                        <a:rPr lang="en-GB" b="0" dirty="0"/>
                        <a:t>Easy to arouse</a:t>
                      </a:r>
                    </a:p>
                  </a:txBody>
                  <a:tcPr/>
                </a:tc>
                <a:extLst>
                  <a:ext uri="{0D108BD9-81ED-4DB2-BD59-A6C34878D82A}">
                    <a16:rowId xmlns:a16="http://schemas.microsoft.com/office/drawing/2014/main" val="2867023470"/>
                  </a:ext>
                </a:extLst>
              </a:tr>
              <a:tr h="370840">
                <a:tc>
                  <a:txBody>
                    <a:bodyPr/>
                    <a:lstStyle/>
                    <a:p>
                      <a:r>
                        <a:rPr lang="en-GB" b="1" dirty="0"/>
                        <a:t>Night terrors </a:t>
                      </a:r>
                    </a:p>
                  </a:txBody>
                  <a:tcPr/>
                </a:tc>
                <a:tc>
                  <a:txBody>
                    <a:bodyPr/>
                    <a:lstStyle/>
                    <a:p>
                      <a:pPr marL="285750" indent="-285750">
                        <a:buFont typeface="Arial" panose="020B0604020202020204" pitchFamily="34" charset="0"/>
                        <a:buChar char="•"/>
                      </a:pPr>
                      <a:r>
                        <a:rPr lang="en-GB" b="0" dirty="0"/>
                        <a:t>Occur during stage </a:t>
                      </a:r>
                      <a:r>
                        <a:rPr lang="en-GB" b="1" dirty="0"/>
                        <a:t>4 NREM sleep</a:t>
                      </a:r>
                      <a:r>
                        <a:rPr lang="en-GB" b="0" dirty="0"/>
                        <a:t>, first third of the night </a:t>
                      </a:r>
                    </a:p>
                    <a:p>
                      <a:pPr marL="285750" indent="-285750">
                        <a:buFont typeface="Arial" panose="020B0604020202020204" pitchFamily="34" charset="0"/>
                        <a:buChar char="•"/>
                      </a:pPr>
                      <a:r>
                        <a:rPr lang="en-GB" b="0" dirty="0"/>
                        <a:t>The child is screaming, unresponsive for few minutes, then fall back asleep again, and Will not recollect the episode in the morning </a:t>
                      </a:r>
                    </a:p>
                    <a:p>
                      <a:pPr marL="285750" indent="-285750">
                        <a:buFont typeface="Arial" panose="020B0604020202020204" pitchFamily="34" charset="0"/>
                        <a:buChar char="•"/>
                      </a:pPr>
                      <a:r>
                        <a:rPr lang="en-GB" b="0" dirty="0"/>
                        <a:t>Parents should provide reassurance during the episode and not vigorously that may awaken the child</a:t>
                      </a:r>
                    </a:p>
                    <a:p>
                      <a:pPr marL="285750" indent="-285750">
                        <a:buFont typeface="Arial" panose="020B0604020202020204" pitchFamily="34" charset="0"/>
                        <a:buChar char="•"/>
                      </a:pPr>
                      <a:r>
                        <a:rPr lang="en-GB" b="0" dirty="0"/>
                        <a:t>Rapid return to sleep</a:t>
                      </a:r>
                    </a:p>
                  </a:txBody>
                  <a:tcPr/>
                </a:tc>
                <a:extLst>
                  <a:ext uri="{0D108BD9-81ED-4DB2-BD59-A6C34878D82A}">
                    <a16:rowId xmlns:a16="http://schemas.microsoft.com/office/drawing/2014/main" val="3759625701"/>
                  </a:ext>
                </a:extLst>
              </a:tr>
              <a:tr h="370840">
                <a:tc>
                  <a:txBody>
                    <a:bodyPr/>
                    <a:lstStyle/>
                    <a:p>
                      <a:r>
                        <a:rPr lang="en-GB" b="1" dirty="0"/>
                        <a:t>Sleepwalking and sleep talking </a:t>
                      </a:r>
                    </a:p>
                  </a:txBody>
                  <a:tcPr/>
                </a:tc>
                <a:tc>
                  <a:txBody>
                    <a:bodyPr/>
                    <a:lstStyle/>
                    <a:p>
                      <a:pPr marL="285750" indent="-285750">
                        <a:buFont typeface="Arial" panose="020B0604020202020204" pitchFamily="34" charset="0"/>
                        <a:buChar char="•"/>
                      </a:pPr>
                      <a:r>
                        <a:rPr lang="en-GB" b="0" dirty="0"/>
                        <a:t>Stage </a:t>
                      </a:r>
                      <a:r>
                        <a:rPr lang="en-GB" b="1" dirty="0"/>
                        <a:t>4 NREM </a:t>
                      </a:r>
                      <a:r>
                        <a:rPr lang="en-GB" b="0" dirty="0"/>
                        <a:t>sleep events, with no recalling in the morning</a:t>
                      </a:r>
                    </a:p>
                  </a:txBody>
                  <a:tcPr/>
                </a:tc>
                <a:extLst>
                  <a:ext uri="{0D108BD9-81ED-4DB2-BD59-A6C34878D82A}">
                    <a16:rowId xmlns:a16="http://schemas.microsoft.com/office/drawing/2014/main" val="3728084752"/>
                  </a:ext>
                </a:extLst>
              </a:tr>
            </a:tbl>
          </a:graphicData>
        </a:graphic>
      </p:graphicFrame>
    </p:spTree>
    <p:extLst>
      <p:ext uri="{BB962C8B-B14F-4D97-AF65-F5344CB8AC3E}">
        <p14:creationId xmlns:p14="http://schemas.microsoft.com/office/powerpoint/2010/main" val="16663024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Thank you</a:t>
            </a:r>
          </a:p>
        </p:txBody>
      </p:sp>
      <p:sp>
        <p:nvSpPr>
          <p:cNvPr id="5" name="Content Placeholder 4">
            <a:extLst>
              <a:ext uri="{FF2B5EF4-FFF2-40B4-BE49-F238E27FC236}">
                <a16:creationId xmlns:a16="http://schemas.microsoft.com/office/drawing/2014/main" id="{D70B6A55-3B0C-0F90-B349-3C79FE182D70}"/>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1890818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D4D4A-E636-03CE-AF2D-DA50C6848491}"/>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DE005EAC-06C7-6857-73ED-A5E4BE655CDE}"/>
              </a:ext>
            </a:extLst>
          </p:cNvPr>
          <p:cNvPicPr>
            <a:picLocks noGrp="1" noChangeAspect="1"/>
          </p:cNvPicPr>
          <p:nvPr>
            <p:ph idx="1"/>
          </p:nvPr>
        </p:nvPicPr>
        <p:blipFill rotWithShape="1">
          <a:blip r:embed="rId2"/>
          <a:srcRect t="8119"/>
          <a:stretch/>
        </p:blipFill>
        <p:spPr>
          <a:xfrm>
            <a:off x="0" y="484632"/>
            <a:ext cx="12204722" cy="5484846"/>
          </a:xfrm>
        </p:spPr>
      </p:pic>
      <p:sp>
        <p:nvSpPr>
          <p:cNvPr id="9" name="TextBox 8">
            <a:extLst>
              <a:ext uri="{FF2B5EF4-FFF2-40B4-BE49-F238E27FC236}">
                <a16:creationId xmlns:a16="http://schemas.microsoft.com/office/drawing/2014/main" id="{B1E78A06-7462-2926-A7D6-16FA44132294}"/>
              </a:ext>
            </a:extLst>
          </p:cNvPr>
          <p:cNvSpPr txBox="1"/>
          <p:nvPr/>
        </p:nvSpPr>
        <p:spPr>
          <a:xfrm>
            <a:off x="12722" y="5911703"/>
            <a:ext cx="12192000" cy="923330"/>
          </a:xfrm>
          <a:prstGeom prst="rect">
            <a:avLst/>
          </a:prstGeom>
          <a:noFill/>
        </p:spPr>
        <p:txBody>
          <a:bodyPr wrap="square">
            <a:spAutoFit/>
          </a:bodyPr>
          <a:lstStyle/>
          <a:p>
            <a:r>
              <a:rPr lang="en-GB" dirty="0"/>
              <a:t>Examination of the primitive reflexes provides assessment of the functional integrity of the brainstem and basal ganglia, indicating the normal maturation of descending inhibitory cerebral influences. Asymmetry or persistence of the primitive reflexes may indicate focal brain or peripheral nerve lesions</a:t>
            </a:r>
          </a:p>
        </p:txBody>
      </p:sp>
      <p:sp>
        <p:nvSpPr>
          <p:cNvPr id="11" name="TextBox 10">
            <a:extLst>
              <a:ext uri="{FF2B5EF4-FFF2-40B4-BE49-F238E27FC236}">
                <a16:creationId xmlns:a16="http://schemas.microsoft.com/office/drawing/2014/main" id="{9C70F3C2-E63E-C87C-2588-63774FB1083F}"/>
              </a:ext>
            </a:extLst>
          </p:cNvPr>
          <p:cNvSpPr txBox="1"/>
          <p:nvPr/>
        </p:nvSpPr>
        <p:spPr>
          <a:xfrm>
            <a:off x="12721" y="0"/>
            <a:ext cx="6819399" cy="646331"/>
          </a:xfrm>
          <a:prstGeom prst="rect">
            <a:avLst/>
          </a:prstGeom>
          <a:noFill/>
        </p:spPr>
        <p:txBody>
          <a:bodyPr wrap="square">
            <a:spAutoFit/>
          </a:bodyPr>
          <a:lstStyle/>
          <a:p>
            <a:r>
              <a:rPr lang="en-US" sz="3600" b="1" dirty="0"/>
              <a:t>Primitive reflexes</a:t>
            </a:r>
            <a:endParaRPr lang="en-GB" sz="3600" b="1" dirty="0"/>
          </a:p>
        </p:txBody>
      </p:sp>
    </p:spTree>
    <p:extLst>
      <p:ext uri="{BB962C8B-B14F-4D97-AF65-F5344CB8AC3E}">
        <p14:creationId xmlns:p14="http://schemas.microsoft.com/office/powerpoint/2010/main" val="2276348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15818-7422-5BC4-F18F-27C89500A7DD}"/>
              </a:ext>
            </a:extLst>
          </p:cNvPr>
          <p:cNvSpPr>
            <a:spLocks noGrp="1"/>
          </p:cNvSpPr>
          <p:nvPr>
            <p:ph type="title"/>
          </p:nvPr>
        </p:nvSpPr>
        <p:spPr/>
        <p:txBody>
          <a:bodyPr/>
          <a:lstStyle/>
          <a:p>
            <a:r>
              <a:rPr lang="en-US" dirty="0"/>
              <a:t>Moro reflex</a:t>
            </a:r>
            <a:endParaRPr lang="en-GB" dirty="0"/>
          </a:p>
        </p:txBody>
      </p:sp>
      <p:sp>
        <p:nvSpPr>
          <p:cNvPr id="5" name="TextBox 4">
            <a:extLst>
              <a:ext uri="{FF2B5EF4-FFF2-40B4-BE49-F238E27FC236}">
                <a16:creationId xmlns:a16="http://schemas.microsoft.com/office/drawing/2014/main" id="{ECCF72A0-D55A-AA0D-42A3-CB48461561EE}"/>
              </a:ext>
            </a:extLst>
          </p:cNvPr>
          <p:cNvSpPr txBox="1"/>
          <p:nvPr/>
        </p:nvSpPr>
        <p:spPr>
          <a:xfrm>
            <a:off x="1590137" y="6105558"/>
            <a:ext cx="437072" cy="369332"/>
          </a:xfrm>
          <a:prstGeom prst="rect">
            <a:avLst/>
          </a:prstGeom>
          <a:noFill/>
        </p:spPr>
        <p:txBody>
          <a:bodyPr wrap="square">
            <a:spAutoFit/>
          </a:bodyPr>
          <a:lstStyle/>
          <a:p>
            <a:r>
              <a:rPr lang="en-GB" dirty="0"/>
              <a:t>1</a:t>
            </a:r>
          </a:p>
        </p:txBody>
      </p:sp>
      <p:sp>
        <p:nvSpPr>
          <p:cNvPr id="7" name="TextBox 6">
            <a:extLst>
              <a:ext uri="{FF2B5EF4-FFF2-40B4-BE49-F238E27FC236}">
                <a16:creationId xmlns:a16="http://schemas.microsoft.com/office/drawing/2014/main" id="{240CD653-0D13-F014-1C27-481501E64CE3}"/>
              </a:ext>
            </a:extLst>
          </p:cNvPr>
          <p:cNvSpPr txBox="1"/>
          <p:nvPr/>
        </p:nvSpPr>
        <p:spPr>
          <a:xfrm>
            <a:off x="7023511" y="6004036"/>
            <a:ext cx="437072" cy="369332"/>
          </a:xfrm>
          <a:prstGeom prst="rect">
            <a:avLst/>
          </a:prstGeom>
          <a:noFill/>
        </p:spPr>
        <p:txBody>
          <a:bodyPr wrap="square">
            <a:spAutoFit/>
          </a:bodyPr>
          <a:lstStyle/>
          <a:p>
            <a:r>
              <a:rPr lang="en-US" dirty="0"/>
              <a:t>2</a:t>
            </a:r>
            <a:endParaRPr lang="en-GB" dirty="0"/>
          </a:p>
        </p:txBody>
      </p:sp>
      <p:sp>
        <p:nvSpPr>
          <p:cNvPr id="9" name="TextBox 8">
            <a:extLst>
              <a:ext uri="{FF2B5EF4-FFF2-40B4-BE49-F238E27FC236}">
                <a16:creationId xmlns:a16="http://schemas.microsoft.com/office/drawing/2014/main" id="{AD6A6957-F097-FAFF-9557-91ED91D4DA55}"/>
              </a:ext>
            </a:extLst>
          </p:cNvPr>
          <p:cNvSpPr txBox="1"/>
          <p:nvPr/>
        </p:nvSpPr>
        <p:spPr>
          <a:xfrm>
            <a:off x="5298775" y="484632"/>
            <a:ext cx="6094562" cy="1754326"/>
          </a:xfrm>
          <a:prstGeom prst="rect">
            <a:avLst/>
          </a:prstGeom>
          <a:noFill/>
        </p:spPr>
        <p:txBody>
          <a:bodyPr wrap="square">
            <a:spAutoFit/>
          </a:bodyPr>
          <a:lstStyle/>
          <a:p>
            <a:r>
              <a:rPr lang="en-GB" dirty="0"/>
              <a:t>The </a:t>
            </a:r>
            <a:r>
              <a:rPr lang="en-GB" b="1" u="sng" dirty="0"/>
              <a:t>Moro reflex </a:t>
            </a:r>
            <a:r>
              <a:rPr lang="en-GB" dirty="0"/>
              <a:t>is elicited by allowing the infant’s head to gently move back suddenly (from a few inches off of the mattress onto the examiner’s hand), resulting in a startle, then abduction and upward movement of the arms followed by adduction and flexion. The legs respond with flexion. </a:t>
            </a:r>
          </a:p>
        </p:txBody>
      </p:sp>
      <p:sp>
        <p:nvSpPr>
          <p:cNvPr id="3" name="Content Placeholder 2">
            <a:extLst>
              <a:ext uri="{FF2B5EF4-FFF2-40B4-BE49-F238E27FC236}">
                <a16:creationId xmlns:a16="http://schemas.microsoft.com/office/drawing/2014/main" id="{2C47C85B-B340-77AC-173F-3C0062A7A3FB}"/>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051128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200D2-7E37-0B14-CBB2-12E6EC35AE88}"/>
              </a:ext>
            </a:extLst>
          </p:cNvPr>
          <p:cNvSpPr>
            <a:spLocks noGrp="1"/>
          </p:cNvSpPr>
          <p:nvPr>
            <p:ph type="title"/>
          </p:nvPr>
        </p:nvSpPr>
        <p:spPr/>
        <p:txBody>
          <a:bodyPr/>
          <a:lstStyle/>
          <a:p>
            <a:r>
              <a:rPr lang="en-US" dirty="0"/>
              <a:t>Grasp reflex</a:t>
            </a:r>
            <a:endParaRPr lang="en-GB" dirty="0"/>
          </a:p>
        </p:txBody>
      </p:sp>
      <p:sp>
        <p:nvSpPr>
          <p:cNvPr id="3" name="Content Placeholder 2">
            <a:extLst>
              <a:ext uri="{FF2B5EF4-FFF2-40B4-BE49-F238E27FC236}">
                <a16:creationId xmlns:a16="http://schemas.microsoft.com/office/drawing/2014/main" id="{0576281B-CF43-EE58-B48E-901E47BBF07A}"/>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093116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4A3C5-0827-EE0B-055B-C446763CFEBA}"/>
              </a:ext>
            </a:extLst>
          </p:cNvPr>
          <p:cNvSpPr>
            <a:spLocks noGrp="1"/>
          </p:cNvSpPr>
          <p:nvPr>
            <p:ph type="title"/>
          </p:nvPr>
        </p:nvSpPr>
        <p:spPr/>
        <p:txBody>
          <a:bodyPr/>
          <a:lstStyle/>
          <a:p>
            <a:r>
              <a:rPr lang="en-US" dirty="0"/>
              <a:t>Rooting reflex</a:t>
            </a:r>
            <a:endParaRPr lang="en-GB" dirty="0"/>
          </a:p>
        </p:txBody>
      </p:sp>
      <p:sp>
        <p:nvSpPr>
          <p:cNvPr id="5" name="TextBox 4">
            <a:extLst>
              <a:ext uri="{FF2B5EF4-FFF2-40B4-BE49-F238E27FC236}">
                <a16:creationId xmlns:a16="http://schemas.microsoft.com/office/drawing/2014/main" id="{D4E94779-34E4-46AC-E97C-B411393751A2}"/>
              </a:ext>
            </a:extLst>
          </p:cNvPr>
          <p:cNvSpPr txBox="1"/>
          <p:nvPr/>
        </p:nvSpPr>
        <p:spPr>
          <a:xfrm>
            <a:off x="442104" y="2828835"/>
            <a:ext cx="6094562" cy="1200329"/>
          </a:xfrm>
          <a:prstGeom prst="rect">
            <a:avLst/>
          </a:prstGeom>
          <a:noFill/>
        </p:spPr>
        <p:txBody>
          <a:bodyPr wrap="square">
            <a:spAutoFit/>
          </a:bodyPr>
          <a:lstStyle/>
          <a:p>
            <a:r>
              <a:rPr lang="en-GB" dirty="0"/>
              <a:t>The </a:t>
            </a:r>
            <a:r>
              <a:rPr lang="en-GB" b="1" u="sng" dirty="0"/>
              <a:t>rooting reflex </a:t>
            </a:r>
            <a:r>
              <a:rPr lang="en-GB" dirty="0"/>
              <a:t>is elicited by touching the corner of the infant’s mouth, resulting in lowering of the lower lip on the same side with tongue movement toward the stimulus. The face also turns toward the stimulus. </a:t>
            </a:r>
          </a:p>
        </p:txBody>
      </p:sp>
      <p:sp>
        <p:nvSpPr>
          <p:cNvPr id="3" name="Content Placeholder 2">
            <a:extLst>
              <a:ext uri="{FF2B5EF4-FFF2-40B4-BE49-F238E27FC236}">
                <a16:creationId xmlns:a16="http://schemas.microsoft.com/office/drawing/2014/main" id="{EE8274A4-723D-B6E7-C2D9-11850FF4A27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824756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E5AA9-307E-53F2-6A9F-68F659F0BAFC}"/>
              </a:ext>
            </a:extLst>
          </p:cNvPr>
          <p:cNvSpPr>
            <a:spLocks noGrp="1"/>
          </p:cNvSpPr>
          <p:nvPr>
            <p:ph type="title"/>
          </p:nvPr>
        </p:nvSpPr>
        <p:spPr/>
        <p:txBody>
          <a:bodyPr/>
          <a:lstStyle/>
          <a:p>
            <a:r>
              <a:rPr lang="en-US" dirty="0"/>
              <a:t>Gallant reflex</a:t>
            </a:r>
            <a:endParaRPr lang="en-GB" dirty="0"/>
          </a:p>
        </p:txBody>
      </p:sp>
      <p:sp>
        <p:nvSpPr>
          <p:cNvPr id="3" name="Content Placeholder 2">
            <a:extLst>
              <a:ext uri="{FF2B5EF4-FFF2-40B4-BE49-F238E27FC236}">
                <a16:creationId xmlns:a16="http://schemas.microsoft.com/office/drawing/2014/main" id="{7E8912E7-86BF-790F-8D8C-5FB2729D9BC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767632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1E619-98FD-723D-5EA8-F66237E00783}"/>
              </a:ext>
            </a:extLst>
          </p:cNvPr>
          <p:cNvSpPr>
            <a:spLocks noGrp="1"/>
          </p:cNvSpPr>
          <p:nvPr>
            <p:ph type="title"/>
          </p:nvPr>
        </p:nvSpPr>
        <p:spPr/>
        <p:txBody>
          <a:bodyPr/>
          <a:lstStyle/>
          <a:p>
            <a:r>
              <a:rPr lang="en-US" dirty="0"/>
              <a:t>Placing reflex</a:t>
            </a:r>
            <a:endParaRPr lang="en-GB" dirty="0"/>
          </a:p>
        </p:txBody>
      </p:sp>
      <p:sp>
        <p:nvSpPr>
          <p:cNvPr id="3" name="Content Placeholder 2">
            <a:extLst>
              <a:ext uri="{FF2B5EF4-FFF2-40B4-BE49-F238E27FC236}">
                <a16:creationId xmlns:a16="http://schemas.microsoft.com/office/drawing/2014/main" id="{28ACA6DF-A29C-63AE-C90F-A0BC7283D65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5522443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Wood Type</Template>
  <TotalTime>2402</TotalTime>
  <Words>1668</Words>
  <Application>Microsoft Macintosh PowerPoint</Application>
  <PresentationFormat>Widescreen</PresentationFormat>
  <Paragraphs>164</Paragraphs>
  <Slides>33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Arial</vt:lpstr>
      <vt:lpstr>Rockwell</vt:lpstr>
      <vt:lpstr>Rockwell Condensed</vt:lpstr>
      <vt:lpstr>Wingdings</vt:lpstr>
      <vt:lpstr>Wood Type</vt:lpstr>
      <vt:lpstr>Development and behavior</vt:lpstr>
      <vt:lpstr>Factors to be considered while assessing development</vt:lpstr>
      <vt:lpstr>The history</vt:lpstr>
      <vt:lpstr>PowerPoint Presentation</vt:lpstr>
      <vt:lpstr>Moro reflex</vt:lpstr>
      <vt:lpstr>Grasp reflex</vt:lpstr>
      <vt:lpstr>Rooting reflex</vt:lpstr>
      <vt:lpstr>Gallant reflex</vt:lpstr>
      <vt:lpstr>Placing reflex</vt:lpstr>
      <vt:lpstr>Asymmetric tonic neck</vt:lpstr>
      <vt:lpstr>Parachute reflex</vt:lpstr>
      <vt:lpstr>Babinski reflex </vt:lpstr>
      <vt:lpstr>Sucking reflex</vt:lpstr>
      <vt:lpstr>PowerPoint Presentation</vt:lpstr>
      <vt:lpstr>PowerPoint Presentation</vt:lpstr>
      <vt:lpstr>PowerPoint Presentation</vt:lpstr>
      <vt:lpstr>Speech and language</vt:lpstr>
      <vt:lpstr>cubes</vt:lpstr>
      <vt:lpstr>drawing</vt:lpstr>
      <vt:lpstr>Red flags in development as per age</vt:lpstr>
      <vt:lpstr>Bicycle &amp; Scooter</vt:lpstr>
      <vt:lpstr>stairs</vt:lpstr>
      <vt:lpstr>Behavioral Disorders</vt:lpstr>
      <vt:lpstr>Infantile Colic</vt:lpstr>
      <vt:lpstr>Full Examination is a must </vt:lpstr>
      <vt:lpstr>Approach</vt:lpstr>
      <vt:lpstr>Temper Tantrums</vt:lpstr>
      <vt:lpstr>Separation anxiety disorder (SAD) </vt:lpstr>
      <vt:lpstr>Enuresis</vt:lpstr>
      <vt:lpstr>Causes of secondary enuresis: </vt:lpstr>
      <vt:lpstr>Management</vt:lpstr>
      <vt:lpstr>Abnormal Sleep patterns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and behavior</dc:title>
  <dc:creator>Lenovo</dc:creator>
  <cp:lastModifiedBy>Dralk F</cp:lastModifiedBy>
  <cp:revision>64</cp:revision>
  <dcterms:created xsi:type="dcterms:W3CDTF">2017-10-26T20:10:42Z</dcterms:created>
  <dcterms:modified xsi:type="dcterms:W3CDTF">2024-11-26T10:44:10Z</dcterms:modified>
</cp:coreProperties>
</file>