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7" r:id="rId4"/>
    <p:sldId id="269" r:id="rId5"/>
    <p:sldId id="268" r:id="rId6"/>
    <p:sldId id="259" r:id="rId7"/>
    <p:sldId id="270" r:id="rId8"/>
    <p:sldId id="258" r:id="rId9"/>
    <p:sldId id="271" r:id="rId10"/>
    <p:sldId id="273" r:id="rId11"/>
    <p:sldId id="257" r:id="rId12"/>
    <p:sldId id="272" r:id="rId13"/>
    <p:sldId id="275" r:id="rId14"/>
    <p:sldId id="278" r:id="rId15"/>
    <p:sldId id="274" r:id="rId16"/>
    <p:sldId id="277" r:id="rId17"/>
    <p:sldId id="261" r:id="rId18"/>
    <p:sldId id="289" r:id="rId19"/>
    <p:sldId id="279" r:id="rId20"/>
    <p:sldId id="280" r:id="rId21"/>
    <p:sldId id="287" r:id="rId22"/>
    <p:sldId id="281" r:id="rId23"/>
    <p:sldId id="282" r:id="rId24"/>
    <p:sldId id="288" r:id="rId25"/>
    <p:sldId id="262" r:id="rId26"/>
    <p:sldId id="265" r:id="rId27"/>
    <p:sldId id="28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9E4E-C5A3-487A-A434-04B22B388E8B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E0CF0FE-A325-4777-99A7-1B7287291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54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9E4E-C5A3-487A-A434-04B22B388E8B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F0FE-A325-4777-99A7-1B7287291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01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9E4E-C5A3-487A-A434-04B22B388E8B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F0FE-A325-4777-99A7-1B7287291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15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9E4E-C5A3-487A-A434-04B22B388E8B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F0FE-A325-4777-99A7-1B7287291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97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2E9E4E-C5A3-487A-A434-04B22B388E8B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E0CF0FE-A325-4777-99A7-1B7287291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56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9E4E-C5A3-487A-A434-04B22B388E8B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F0FE-A325-4777-99A7-1B7287291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00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9E4E-C5A3-487A-A434-04B22B388E8B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F0FE-A325-4777-99A7-1B7287291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96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9E4E-C5A3-487A-A434-04B22B388E8B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F0FE-A325-4777-99A7-1B7287291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37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9E4E-C5A3-487A-A434-04B22B388E8B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F0FE-A325-4777-99A7-1B7287291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65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9E4E-C5A3-487A-A434-04B22B388E8B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F0FE-A325-4777-99A7-1B7287291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69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9E4E-C5A3-487A-A434-04B22B388E8B}" type="datetimeFigureOut">
              <a:rPr lang="en-GB" smtClean="0"/>
              <a:t>18/01/2022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F0FE-A325-4777-99A7-1B7287291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88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2E9E4E-C5A3-487A-A434-04B22B388E8B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E0CF0FE-A325-4777-99A7-1B7287291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95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C91CE-7AAE-4F92-871A-DCC9FE1D0F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Head Abnormalities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06A11-A50B-4DA9-B4E1-D6BC59D118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 Faten Zaidan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070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91076-11FA-41B2-B2CA-D7FB164D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/>
              <a:t>HYDROCEPHALUS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B6BC5-5D38-41C7-8369-DF5B16515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52438"/>
            <a:ext cx="11106150" cy="4648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Definition: </a:t>
            </a:r>
          </a:p>
          <a:p>
            <a:pPr marL="0" indent="0">
              <a:buNone/>
            </a:pPr>
            <a:r>
              <a:rPr lang="en-US" dirty="0"/>
              <a:t>Excessive volume of intracranial cerebrospinal fluid causing ventricular dilatation.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Three main categories for pathophysiology: </a:t>
            </a:r>
          </a:p>
          <a:p>
            <a:pPr marL="457200" indent="-457200">
              <a:buAutoNum type="arabicParenR"/>
            </a:pPr>
            <a:r>
              <a:rPr lang="en-GB" dirty="0"/>
              <a:t>Increase production of CSF</a:t>
            </a:r>
          </a:p>
          <a:p>
            <a:pPr marL="457200" indent="-457200">
              <a:buAutoNum type="arabicParenR"/>
            </a:pPr>
            <a:r>
              <a:rPr lang="en-GB" dirty="0"/>
              <a:t>Obstruction in CSF Flow tract </a:t>
            </a:r>
          </a:p>
          <a:p>
            <a:pPr marL="457200" indent="-457200">
              <a:buAutoNum type="arabicParenR"/>
            </a:pPr>
            <a:r>
              <a:rPr lang="en-GB" dirty="0"/>
              <a:t>Decrease Absorption of CSF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Remember</a:t>
            </a:r>
            <a:r>
              <a:rPr lang="en-GB" dirty="0"/>
              <a:t>: </a:t>
            </a:r>
          </a:p>
          <a:p>
            <a:pPr marL="0" indent="0">
              <a:buNone/>
            </a:pPr>
            <a:r>
              <a:rPr lang="en-GB" dirty="0"/>
              <a:t>CSF is produced in choroid plexus &amp; spinal subarachnoid space (400-500 ml per day)</a:t>
            </a:r>
          </a:p>
          <a:p>
            <a:pPr marL="0" indent="0">
              <a:buNone/>
            </a:pPr>
            <a:r>
              <a:rPr lang="en-GB" dirty="0"/>
              <a:t>CSF is absorbed in arachnoid granulations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194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91076-11FA-41B2-B2CA-D7FB164D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105" y="-34210"/>
            <a:ext cx="4555958" cy="1245934"/>
          </a:xfrm>
        </p:spPr>
        <p:txBody>
          <a:bodyPr/>
          <a:lstStyle/>
          <a:p>
            <a:r>
              <a:rPr lang="en-US" dirty="0"/>
              <a:t>hydrocephalus</a:t>
            </a:r>
            <a:endParaRPr lang="en-GB" dirty="0"/>
          </a:p>
        </p:txBody>
      </p:sp>
      <p:sp>
        <p:nvSpPr>
          <p:cNvPr id="6" name="Arrow: Left-Right-Up 5">
            <a:extLst>
              <a:ext uri="{FF2B5EF4-FFF2-40B4-BE49-F238E27FC236}">
                <a16:creationId xmlns:a16="http://schemas.microsoft.com/office/drawing/2014/main" id="{B6DC1EB6-B8F7-47E3-9531-909D6FD9904B}"/>
              </a:ext>
            </a:extLst>
          </p:cNvPr>
          <p:cNvSpPr/>
          <p:nvPr/>
        </p:nvSpPr>
        <p:spPr>
          <a:xfrm>
            <a:off x="3416968" y="1211724"/>
            <a:ext cx="4908884" cy="1146465"/>
          </a:xfrm>
          <a:prstGeom prst="leftRightUpArrow">
            <a:avLst>
              <a:gd name="adj1" fmla="val 4518"/>
              <a:gd name="adj2" fmla="val 813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54C388-9DF8-42A0-BD77-0A9E57E028B7}"/>
              </a:ext>
            </a:extLst>
          </p:cNvPr>
          <p:cNvSpPr txBox="1"/>
          <p:nvPr/>
        </p:nvSpPr>
        <p:spPr>
          <a:xfrm>
            <a:off x="8486273" y="1914236"/>
            <a:ext cx="32966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NonObstructive</a:t>
            </a:r>
            <a:endParaRPr lang="en-GB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F5EC31-FC7C-412D-A12D-A96FE4D42B55}"/>
              </a:ext>
            </a:extLst>
          </p:cNvPr>
          <p:cNvSpPr txBox="1"/>
          <p:nvPr/>
        </p:nvSpPr>
        <p:spPr>
          <a:xfrm>
            <a:off x="770021" y="1970201"/>
            <a:ext cx="2486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Obstructive</a:t>
            </a:r>
            <a:endParaRPr lang="en-GB" sz="32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BA720D-3A82-4E7D-9650-5F3C1022F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14408"/>
            <a:ext cx="5747085" cy="4143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Definition: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Type of hydrocephalus in which there is blockage somewhere in ventricular system causing accumulation of CSF</a:t>
            </a:r>
          </a:p>
        </p:txBody>
      </p:sp>
    </p:spTree>
    <p:extLst>
      <p:ext uri="{BB962C8B-B14F-4D97-AF65-F5344CB8AC3E}">
        <p14:creationId xmlns:p14="http://schemas.microsoft.com/office/powerpoint/2010/main" val="782036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86846E-E2A0-45F5-B5CF-EB040C586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56" r="12267"/>
          <a:stretch/>
        </p:blipFill>
        <p:spPr>
          <a:xfrm>
            <a:off x="3026049" y="26955"/>
            <a:ext cx="9165951" cy="6831045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D85EA15-F9C0-400C-B11F-A6B0C7B10D41}"/>
              </a:ext>
            </a:extLst>
          </p:cNvPr>
          <p:cNvCxnSpPr>
            <a:cxnSpLocks/>
          </p:cNvCxnSpPr>
          <p:nvPr/>
        </p:nvCxnSpPr>
        <p:spPr>
          <a:xfrm>
            <a:off x="1138989" y="3316706"/>
            <a:ext cx="2326106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9134CA-43F2-4739-BC06-54DBB2BCE9F1}"/>
              </a:ext>
            </a:extLst>
          </p:cNvPr>
          <p:cNvCxnSpPr>
            <a:cxnSpLocks/>
          </p:cNvCxnSpPr>
          <p:nvPr/>
        </p:nvCxnSpPr>
        <p:spPr>
          <a:xfrm>
            <a:off x="1138989" y="2634916"/>
            <a:ext cx="2326106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7FA7A1-1AF3-438E-8F33-665914CCA327}"/>
              </a:ext>
            </a:extLst>
          </p:cNvPr>
          <p:cNvCxnSpPr>
            <a:cxnSpLocks/>
          </p:cNvCxnSpPr>
          <p:nvPr/>
        </p:nvCxnSpPr>
        <p:spPr>
          <a:xfrm>
            <a:off x="1138989" y="4030579"/>
            <a:ext cx="2326106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7FD20B8-07C5-4A5D-984E-E111D5A2EC7F}"/>
              </a:ext>
            </a:extLst>
          </p:cNvPr>
          <p:cNvSpPr txBox="1"/>
          <p:nvPr/>
        </p:nvSpPr>
        <p:spPr>
          <a:xfrm>
            <a:off x="0" y="185247"/>
            <a:ext cx="42190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Obstructive</a:t>
            </a:r>
          </a:p>
          <a:p>
            <a:r>
              <a:rPr lang="en-US" sz="3200" dirty="0"/>
              <a:t>(Noncommunicating)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66175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2E6B-EEE4-485D-A745-CFF40646A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/>
              <a:t>Causes of obstructive hydrocephalus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35DB9-BABF-442C-9AC8-3191760CF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Acquired</a:t>
            </a:r>
            <a:r>
              <a:rPr lang="en-US" dirty="0"/>
              <a:t>: </a:t>
            </a:r>
          </a:p>
          <a:p>
            <a:r>
              <a:rPr lang="en-US" dirty="0"/>
              <a:t>Posterior fossa tumor </a:t>
            </a:r>
            <a:r>
              <a:rPr lang="en-US" sz="1800" dirty="0"/>
              <a:t>(</a:t>
            </a:r>
            <a:r>
              <a:rPr lang="en-GB" sz="1800" dirty="0"/>
              <a:t>These patients will present with ataxia, papilledema, headache)</a:t>
            </a:r>
            <a:endParaRPr lang="en-US" dirty="0"/>
          </a:p>
          <a:p>
            <a:r>
              <a:rPr lang="en-US" dirty="0"/>
              <a:t>Intraventricular clot </a:t>
            </a:r>
          </a:p>
          <a:p>
            <a:r>
              <a:rPr lang="en-US" dirty="0"/>
              <a:t>Abscess</a:t>
            </a:r>
          </a:p>
          <a:p>
            <a:r>
              <a:rPr lang="en-US" dirty="0"/>
              <a:t>Intraventricular hemorrhage </a:t>
            </a:r>
            <a:r>
              <a:rPr lang="en-US" sz="1800" dirty="0"/>
              <a:t>(common in low birth preterm)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Congenital:</a:t>
            </a:r>
          </a:p>
          <a:p>
            <a:r>
              <a:rPr lang="en-US" dirty="0"/>
              <a:t>Congenital aqueduct stenosis </a:t>
            </a:r>
          </a:p>
          <a:p>
            <a:r>
              <a:rPr lang="en-US" dirty="0"/>
              <a:t>Dandy walker malformation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674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/>
              <a:t>Dandy walker malformation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34024"/>
            <a:ext cx="10058400" cy="1323975"/>
          </a:xfrm>
        </p:spPr>
        <p:txBody>
          <a:bodyPr/>
          <a:lstStyle/>
          <a:p>
            <a:r>
              <a:rPr lang="en-US" dirty="0"/>
              <a:t>Consists of posterior fossa cyst connecting to the fourth ventricle </a:t>
            </a:r>
          </a:p>
          <a:p>
            <a:pPr marL="0" indent="0">
              <a:buNone/>
            </a:pPr>
            <a:r>
              <a:rPr lang="en-US" dirty="0"/>
              <a:t>Along with complete or partial absence of cerebellar vermis </a:t>
            </a:r>
          </a:p>
          <a:p>
            <a:pPr marL="0" indent="0">
              <a:buNone/>
            </a:pPr>
            <a:r>
              <a:rPr lang="en-US" dirty="0"/>
              <a:t>Causing hydrocephalus</a:t>
            </a:r>
          </a:p>
        </p:txBody>
      </p:sp>
      <p:sp>
        <p:nvSpPr>
          <p:cNvPr id="4" name="AutoShape 2" descr="Dandy-Walker Malformation Diagnosis during Pregnanc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toshiba\Desktop\cons-img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28" y="1533525"/>
            <a:ext cx="4222721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oshiba\Desktop\dandy-Walker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4937"/>
            <a:ext cx="79629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950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9991076-11FA-41B2-B2CA-D7FB164DABB0}"/>
              </a:ext>
            </a:extLst>
          </p:cNvPr>
          <p:cNvSpPr txBox="1">
            <a:spLocks/>
          </p:cNvSpPr>
          <p:nvPr/>
        </p:nvSpPr>
        <p:spPr>
          <a:xfrm>
            <a:off x="3850105" y="-34210"/>
            <a:ext cx="4555958" cy="1245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hydrocephalus</a:t>
            </a:r>
            <a:endParaRPr lang="en-GB" dirty="0"/>
          </a:p>
        </p:txBody>
      </p:sp>
      <p:sp>
        <p:nvSpPr>
          <p:cNvPr id="6" name="Arrow: Left-Right-Up 5">
            <a:extLst>
              <a:ext uri="{FF2B5EF4-FFF2-40B4-BE49-F238E27FC236}">
                <a16:creationId xmlns:a16="http://schemas.microsoft.com/office/drawing/2014/main" id="{B6DC1EB6-B8F7-47E3-9531-909D6FD9904B}"/>
              </a:ext>
            </a:extLst>
          </p:cNvPr>
          <p:cNvSpPr/>
          <p:nvPr/>
        </p:nvSpPr>
        <p:spPr>
          <a:xfrm>
            <a:off x="3416968" y="1211724"/>
            <a:ext cx="4908884" cy="1146465"/>
          </a:xfrm>
          <a:prstGeom prst="leftRightUpArrow">
            <a:avLst>
              <a:gd name="adj1" fmla="val 4518"/>
              <a:gd name="adj2" fmla="val 813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4C388-9DF8-42A0-BD77-0A9E57E028B7}"/>
              </a:ext>
            </a:extLst>
          </p:cNvPr>
          <p:cNvSpPr txBox="1"/>
          <p:nvPr/>
        </p:nvSpPr>
        <p:spPr>
          <a:xfrm>
            <a:off x="8486273" y="1914236"/>
            <a:ext cx="32966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NonObstructive</a:t>
            </a: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F5EC31-FC7C-412D-A12D-A96FE4D42B55}"/>
              </a:ext>
            </a:extLst>
          </p:cNvPr>
          <p:cNvSpPr txBox="1"/>
          <p:nvPr/>
        </p:nvSpPr>
        <p:spPr>
          <a:xfrm>
            <a:off x="770021" y="1970201"/>
            <a:ext cx="2486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Obstructive</a:t>
            </a:r>
            <a:endParaRPr lang="en-GB" sz="32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97F4A5-366E-4B95-AC4D-08507662646E}"/>
              </a:ext>
            </a:extLst>
          </p:cNvPr>
          <p:cNvSpPr txBox="1">
            <a:spLocks/>
          </p:cNvSpPr>
          <p:nvPr/>
        </p:nvSpPr>
        <p:spPr>
          <a:xfrm>
            <a:off x="6444916" y="2690890"/>
            <a:ext cx="5494421" cy="414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/>
              <a:t>Definition: 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Type of hydrocephalus is which there is either abnormality in CSF absorption (which occurs Arachnoid granulations) or overproduction of CSF.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/>
              <a:t>CSF is freely flowing between ventricles and subarachnoid space</a:t>
            </a:r>
          </a:p>
        </p:txBody>
      </p:sp>
    </p:spTree>
    <p:extLst>
      <p:ext uri="{BB962C8B-B14F-4D97-AF65-F5344CB8AC3E}">
        <p14:creationId xmlns:p14="http://schemas.microsoft.com/office/powerpoint/2010/main" val="4104253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86846E-E2A0-45F5-B5CF-EB040C586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56" r="12267"/>
          <a:stretch/>
        </p:blipFill>
        <p:spPr>
          <a:xfrm>
            <a:off x="3026049" y="26955"/>
            <a:ext cx="9165951" cy="6831045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D85EA15-F9C0-400C-B11F-A6B0C7B10D41}"/>
              </a:ext>
            </a:extLst>
          </p:cNvPr>
          <p:cNvCxnSpPr>
            <a:cxnSpLocks/>
          </p:cNvCxnSpPr>
          <p:nvPr/>
        </p:nvCxnSpPr>
        <p:spPr>
          <a:xfrm flipH="1">
            <a:off x="7534275" y="5011654"/>
            <a:ext cx="835192" cy="145582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7FA7A1-1AF3-438E-8F33-665914CCA327}"/>
              </a:ext>
            </a:extLst>
          </p:cNvPr>
          <p:cNvCxnSpPr>
            <a:cxnSpLocks/>
          </p:cNvCxnSpPr>
          <p:nvPr/>
        </p:nvCxnSpPr>
        <p:spPr>
          <a:xfrm>
            <a:off x="8369467" y="5011654"/>
            <a:ext cx="1163053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7FD20B8-07C5-4A5D-984E-E111D5A2EC7F}"/>
              </a:ext>
            </a:extLst>
          </p:cNvPr>
          <p:cNvSpPr txBox="1"/>
          <p:nvPr/>
        </p:nvSpPr>
        <p:spPr>
          <a:xfrm>
            <a:off x="0" y="185247"/>
            <a:ext cx="42190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NonObstructive</a:t>
            </a:r>
            <a:endParaRPr lang="en-US" sz="3200" dirty="0"/>
          </a:p>
          <a:p>
            <a:r>
              <a:rPr lang="en-US" sz="3200" dirty="0"/>
              <a:t>(communicating)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34217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2E6B-EEE4-485D-A745-CFF40646A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/>
              <a:t>Nonobstructive hydrocephalus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35DB9-BABF-442C-9AC8-3191760CF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Causes of impaired CSF absorption</a:t>
            </a:r>
          </a:p>
          <a:p>
            <a:pPr marL="0" indent="0">
              <a:buNone/>
            </a:pPr>
            <a:r>
              <a:rPr lang="en-US" sz="2200" dirty="0"/>
              <a:t> </a:t>
            </a:r>
          </a:p>
          <a:p>
            <a:r>
              <a:rPr lang="en-US" sz="2200" dirty="0"/>
              <a:t>Meningitis </a:t>
            </a:r>
          </a:p>
          <a:p>
            <a:pPr lvl="1"/>
            <a:r>
              <a:rPr lang="en-US" sz="2200" dirty="0"/>
              <a:t>Example : CMV, Toxoplasmosis, TB, Bacterial</a:t>
            </a:r>
          </a:p>
          <a:p>
            <a:r>
              <a:rPr lang="en-US" sz="2200" dirty="0"/>
              <a:t>Subarachnoid hemorrhage </a:t>
            </a:r>
          </a:p>
          <a:p>
            <a:r>
              <a:rPr lang="en-US" sz="2200" dirty="0"/>
              <a:t>Intraventricular hemorrhage (common in low birth preterm)</a:t>
            </a:r>
          </a:p>
          <a:p>
            <a:r>
              <a:rPr lang="en-US" sz="2200" dirty="0"/>
              <a:t>Metabolic conditions</a:t>
            </a:r>
          </a:p>
          <a:p>
            <a:endParaRPr lang="en-US" sz="2200" dirty="0"/>
          </a:p>
          <a:p>
            <a:r>
              <a:rPr lang="en-US" sz="2200" b="1" dirty="0"/>
              <a:t>Management</a:t>
            </a:r>
            <a:r>
              <a:rPr lang="en-GB" sz="2200" dirty="0"/>
              <a:t> : treat based on the cause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02732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2E6B-EEE4-485D-A745-CFF40646A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/>
              <a:t>Nonobstructive hydrocephalus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35DB9-BABF-442C-9AC8-3191760CF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46" y="1894905"/>
            <a:ext cx="10272068" cy="41955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Causes of excessive CSF production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Choroid plexus papilloma </a:t>
            </a:r>
          </a:p>
          <a:p>
            <a:r>
              <a:rPr lang="en-US" sz="2400" dirty="0"/>
              <a:t>Carcinoma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Management </a:t>
            </a:r>
          </a:p>
          <a:p>
            <a:pPr marL="0" indent="0">
              <a:buNone/>
            </a:pPr>
            <a:r>
              <a:rPr lang="en-GB" sz="2400" dirty="0"/>
              <a:t>Surgical Removal </a:t>
            </a:r>
          </a:p>
          <a:p>
            <a:pPr marL="0" indent="0">
              <a:buNone/>
            </a:pPr>
            <a:r>
              <a:rPr lang="en-GB" sz="2400" dirty="0" err="1"/>
              <a:t>Posthemorrhagic</a:t>
            </a:r>
            <a:r>
              <a:rPr lang="en-GB" sz="2400" dirty="0"/>
              <a:t> hydrocephalus may occur post surgical removal due to high nature of blood vessels of these tumours. </a:t>
            </a:r>
          </a:p>
          <a:p>
            <a:pPr marL="0" indent="0">
              <a:buNone/>
            </a:pPr>
            <a:r>
              <a:rPr lang="en-GB" sz="2400" dirty="0"/>
              <a:t>Serial Xray follow ups along with permanent shunting will be required</a:t>
            </a:r>
          </a:p>
        </p:txBody>
      </p:sp>
    </p:spTree>
    <p:extLst>
      <p:ext uri="{BB962C8B-B14F-4D97-AF65-F5344CB8AC3E}">
        <p14:creationId xmlns:p14="http://schemas.microsoft.com/office/powerpoint/2010/main" val="2758166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and symptoms of hydrocephalus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Symptoms:</a:t>
            </a:r>
          </a:p>
          <a:p>
            <a:pPr marL="0" indent="0">
              <a:buNone/>
            </a:pPr>
            <a:r>
              <a:rPr lang="en-US" dirty="0"/>
              <a:t>decrease in activity or irritability</a:t>
            </a:r>
          </a:p>
          <a:p>
            <a:pPr marL="0" indent="0">
              <a:buNone/>
            </a:pPr>
            <a:r>
              <a:rPr lang="en-US" dirty="0"/>
              <a:t>Lethargy</a:t>
            </a:r>
          </a:p>
          <a:p>
            <a:pPr marL="0" indent="0">
              <a:buNone/>
            </a:pPr>
            <a:r>
              <a:rPr lang="en-US" dirty="0"/>
              <a:t>Drowsiness</a:t>
            </a:r>
          </a:p>
          <a:p>
            <a:pPr marL="0" indent="0">
              <a:buNone/>
            </a:pPr>
            <a:r>
              <a:rPr lang="en-US" dirty="0"/>
              <a:t>Poor feeding</a:t>
            </a:r>
          </a:p>
          <a:p>
            <a:pPr marL="0" indent="0">
              <a:buNone/>
            </a:pPr>
            <a:r>
              <a:rPr lang="en-US" dirty="0"/>
              <a:t>Poor weight gain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Most common symptom in older children is: </a:t>
            </a:r>
          </a:p>
          <a:p>
            <a:pPr marL="0" indent="0">
              <a:buNone/>
            </a:pPr>
            <a:r>
              <a:rPr lang="en-US" dirty="0"/>
              <a:t>early morning headache with vomiting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97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07A07-0560-4118-BBC7-E18062B4E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/>
              <a:t>Normal Measurements First 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B1528-6159-422B-A646-EC73EDE6E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9344"/>
            <a:ext cx="11341768" cy="5248656"/>
          </a:xfrm>
        </p:spPr>
        <p:txBody>
          <a:bodyPr>
            <a:normAutofit/>
          </a:bodyPr>
          <a:lstStyle/>
          <a:p>
            <a:r>
              <a:rPr lang="en-US" dirty="0"/>
              <a:t>Average of Head circumference at birth : </a:t>
            </a:r>
            <a:r>
              <a:rPr lang="en-US" b="1" dirty="0"/>
              <a:t>35 cm </a:t>
            </a:r>
          </a:p>
          <a:p>
            <a:endParaRPr lang="en-US" dirty="0"/>
          </a:p>
          <a:p>
            <a:r>
              <a:rPr lang="en-US" dirty="0"/>
              <a:t>Rate of growth :</a:t>
            </a:r>
          </a:p>
          <a:p>
            <a:r>
              <a:rPr lang="en-US" dirty="0"/>
              <a:t>1-3 months : 2cm/month </a:t>
            </a:r>
          </a:p>
          <a:p>
            <a:r>
              <a:rPr lang="en-US" dirty="0"/>
              <a:t>4-6 months : 1cm/month</a:t>
            </a:r>
          </a:p>
          <a:p>
            <a:r>
              <a:rPr lang="en-US" dirty="0"/>
              <a:t>6-12 months : 0.5cm/month </a:t>
            </a:r>
          </a:p>
          <a:p>
            <a:endParaRPr lang="en-US" dirty="0"/>
          </a:p>
          <a:p>
            <a:r>
              <a:rPr lang="en-US" dirty="0"/>
              <a:t>Anterior fontanelle closes between 9-18 months </a:t>
            </a:r>
          </a:p>
          <a:p>
            <a:pPr lvl="1"/>
            <a:r>
              <a:rPr lang="en-US" dirty="0"/>
              <a:t>Diameter is &lt;3.5 cm </a:t>
            </a:r>
          </a:p>
          <a:p>
            <a:r>
              <a:rPr lang="en-US" dirty="0"/>
              <a:t>Posterior fontanelle closes between 2-4 months of age </a:t>
            </a:r>
          </a:p>
          <a:p>
            <a:pPr lvl="1"/>
            <a:r>
              <a:rPr lang="en-US" dirty="0"/>
              <a:t>Diameter is about fingertip in size </a:t>
            </a:r>
          </a:p>
          <a:p>
            <a:endParaRPr lang="en-GB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13C2115-66FC-4615-A714-A4D7451829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0"/>
          <a:stretch/>
        </p:blipFill>
        <p:spPr bwMode="auto">
          <a:xfrm>
            <a:off x="6817894" y="1103620"/>
            <a:ext cx="5374105" cy="575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196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9" y="0"/>
            <a:ext cx="10058400" cy="1609344"/>
          </a:xfrm>
        </p:spPr>
        <p:txBody>
          <a:bodyPr/>
          <a:lstStyle/>
          <a:p>
            <a:r>
              <a:rPr lang="en-US" dirty="0"/>
              <a:t>Signs and symptoms of hydrocephalus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9" y="1712214"/>
            <a:ext cx="10058400" cy="4050792"/>
          </a:xfrm>
        </p:spPr>
        <p:txBody>
          <a:bodyPr/>
          <a:lstStyle/>
          <a:p>
            <a:r>
              <a:rPr lang="en-US" dirty="0"/>
              <a:t>Signs (neonates): </a:t>
            </a:r>
          </a:p>
          <a:p>
            <a:pPr marL="0" indent="0">
              <a:buNone/>
            </a:pPr>
            <a:r>
              <a:rPr lang="en-US" dirty="0"/>
              <a:t>Excessive head growth rapidly crossing percentiles</a:t>
            </a:r>
          </a:p>
          <a:p>
            <a:pPr marL="0" indent="0">
              <a:buNone/>
            </a:pPr>
            <a:r>
              <a:rPr lang="en-US" dirty="0"/>
              <a:t>Frontal bossing </a:t>
            </a:r>
          </a:p>
          <a:p>
            <a:pPr marL="0" indent="0">
              <a:buNone/>
            </a:pPr>
            <a:r>
              <a:rPr lang="en-US" dirty="0"/>
              <a:t>Tense anterior fontanelle</a:t>
            </a:r>
          </a:p>
          <a:p>
            <a:pPr marL="0" indent="0">
              <a:buNone/>
            </a:pPr>
            <a:r>
              <a:rPr lang="en-US" dirty="0"/>
              <a:t>Dilated scalp veins </a:t>
            </a:r>
          </a:p>
          <a:p>
            <a:pPr marL="0" indent="0">
              <a:buNone/>
            </a:pPr>
            <a:r>
              <a:rPr lang="en-US" dirty="0"/>
              <a:t>Sun-set eyes </a:t>
            </a:r>
          </a:p>
        </p:txBody>
      </p:sp>
      <p:pic>
        <p:nvPicPr>
          <p:cNvPr id="2054" name="Picture 6" descr="sunset-eyes-hydrocephalus | CURE International | Flic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472" y="3670390"/>
            <a:ext cx="4760475" cy="31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iew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948" y="1712214"/>
            <a:ext cx="4682670" cy="29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820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9" y="0"/>
            <a:ext cx="10058400" cy="1609344"/>
          </a:xfrm>
        </p:spPr>
        <p:txBody>
          <a:bodyPr/>
          <a:lstStyle/>
          <a:p>
            <a:r>
              <a:rPr lang="en-US" dirty="0"/>
              <a:t>Signs and symptoms of hydrocephalus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9" y="1712214"/>
            <a:ext cx="10058400" cy="4050792"/>
          </a:xfrm>
        </p:spPr>
        <p:txBody>
          <a:bodyPr/>
          <a:lstStyle/>
          <a:p>
            <a:r>
              <a:rPr lang="en-US" dirty="0"/>
              <a:t>Signs (older children): </a:t>
            </a:r>
          </a:p>
          <a:p>
            <a:pPr marL="0" indent="0">
              <a:buNone/>
            </a:pPr>
            <a:r>
              <a:rPr lang="en-US" dirty="0"/>
              <a:t>Hyperreflexia</a:t>
            </a:r>
          </a:p>
          <a:p>
            <a:pPr marL="0" indent="0">
              <a:buNone/>
            </a:pPr>
            <a:r>
              <a:rPr lang="en-US" dirty="0"/>
              <a:t>Hypertonia </a:t>
            </a:r>
          </a:p>
          <a:p>
            <a:pPr marL="0" indent="0">
              <a:buNone/>
            </a:pPr>
            <a:r>
              <a:rPr lang="en-US" dirty="0"/>
              <a:t>Developmental Delay</a:t>
            </a:r>
          </a:p>
          <a:p>
            <a:pPr marL="0" indent="0">
              <a:buNone/>
            </a:pPr>
            <a:r>
              <a:rPr lang="en-US" dirty="0"/>
              <a:t>Sixth nerve palsy</a:t>
            </a:r>
          </a:p>
          <a:p>
            <a:pPr marL="0" indent="0">
              <a:buNone/>
            </a:pPr>
            <a:r>
              <a:rPr lang="en-US" dirty="0"/>
              <a:t>Cushing Triad (presenting high intracranial pressure)</a:t>
            </a:r>
          </a:p>
        </p:txBody>
      </p:sp>
      <p:pic>
        <p:nvPicPr>
          <p:cNvPr id="2052" name="Picture 4" descr="Traumatic Head Injury | Acute Management | ABCDE | Geeky Med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4" y="4470400"/>
            <a:ext cx="4681569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xth Nerve Palsy in Children | SpringerLink">
            <a:extLst>
              <a:ext uri="{FF2B5EF4-FFF2-40B4-BE49-F238E27FC236}">
                <a16:creationId xmlns:a16="http://schemas.microsoft.com/office/drawing/2014/main" id="{D52ED8FE-F4FB-40DE-93E5-CA4F813BB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866" y="2447454"/>
            <a:ext cx="36195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580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/>
              <a:t>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5079"/>
            <a:ext cx="8320035" cy="5236083"/>
          </a:xfrm>
        </p:spPr>
        <p:txBody>
          <a:bodyPr/>
          <a:lstStyle/>
          <a:p>
            <a:r>
              <a:rPr lang="en-US" dirty="0"/>
              <a:t>Initially, patients should have regular follow up for serial head measurements and plot it on growth chart to make diagnosis. </a:t>
            </a:r>
          </a:p>
          <a:p>
            <a:r>
              <a:rPr lang="en-US" dirty="0"/>
              <a:t>Brain US through anterior fontanel for infants and MRI for older children are done to confirm hydrocephalus</a:t>
            </a:r>
          </a:p>
          <a:p>
            <a:endParaRPr lang="en-US" dirty="0"/>
          </a:p>
          <a:p>
            <a:r>
              <a:rPr lang="en-US"/>
              <a:t>Ventriculoperitoneal Shunting </a:t>
            </a:r>
            <a:r>
              <a:rPr lang="en-US" dirty="0"/>
              <a:t>is the main treatment for hydrocephalus </a:t>
            </a:r>
          </a:p>
          <a:p>
            <a:endParaRPr lang="en-US" dirty="0"/>
          </a:p>
          <a:p>
            <a:r>
              <a:rPr lang="en-US" dirty="0"/>
              <a:t>Parent's counseling should be offered every clinic visit to observe for any early signs of VP malfunction </a:t>
            </a:r>
          </a:p>
        </p:txBody>
      </p:sp>
      <p:pic>
        <p:nvPicPr>
          <p:cNvPr id="3074" name="Picture 2" descr="VP Shunt - ventriculoperitoneal shunt (for hydrocephalus) - Psych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77" y="2060829"/>
            <a:ext cx="4021123" cy="479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ysfunction of ventriculoperitoneal shunt in the child with... | Download 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500" y="4776597"/>
            <a:ext cx="3242273" cy="208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826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 of VP Shunt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/>
              <a:t>Ventriculitis</a:t>
            </a:r>
            <a:endParaRPr lang="en-US" sz="2400" b="1" dirty="0"/>
          </a:p>
          <a:p>
            <a:endParaRPr lang="en-US" dirty="0"/>
          </a:p>
          <a:p>
            <a:r>
              <a:rPr lang="en-US" dirty="0"/>
              <a:t>Patient will present with fever and seizures. If VP shunt malfunctions, hydrocephalus signs will be also seen.</a:t>
            </a:r>
          </a:p>
          <a:p>
            <a:endParaRPr lang="en-US" dirty="0"/>
          </a:p>
          <a:p>
            <a:r>
              <a:rPr lang="en-US" dirty="0"/>
              <a:t>Most common organism  </a:t>
            </a:r>
          </a:p>
          <a:p>
            <a:pPr marL="0" indent="0">
              <a:buNone/>
            </a:pPr>
            <a:r>
              <a:rPr lang="en-US" dirty="0"/>
              <a:t>Staphylococcus </a:t>
            </a:r>
            <a:r>
              <a:rPr lang="en-US" dirty="0" err="1"/>
              <a:t>Epidermidis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Vancomycin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752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758B3-9C82-45D3-8A2A-DF6A8C426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/>
              <a:t>History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686D7-7266-489B-A444-05F374425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03" y="1609344"/>
            <a:ext cx="10058400" cy="4050792"/>
          </a:xfrm>
        </p:spPr>
        <p:txBody>
          <a:bodyPr/>
          <a:lstStyle/>
          <a:p>
            <a:r>
              <a:rPr lang="en-US" dirty="0"/>
              <a:t>You will cover all parts of history </a:t>
            </a:r>
            <a:r>
              <a:rPr lang="en-US" u="sng" dirty="0"/>
              <a:t>focusing on 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1)Maternal history (fever, use of antibiotics, regular antenatal follow ups, result of antenatal US)</a:t>
            </a:r>
          </a:p>
          <a:p>
            <a:pPr marL="0" indent="0">
              <a:buNone/>
            </a:pPr>
            <a:r>
              <a:rPr lang="en-US" dirty="0"/>
              <a:t>2)Neonatal History (admission in NICU, past medical and surgical)</a:t>
            </a:r>
          </a:p>
          <a:p>
            <a:pPr marL="0" indent="0">
              <a:buNone/>
            </a:pPr>
            <a:r>
              <a:rPr lang="en-US" dirty="0"/>
              <a:t>3)Family History (any similar cases in family, family history of metabolic diseases or syndromes or developmental delay)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643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pring-Assisted Surgery for Sagittal Synostosis | Plastic Surgery Key">
            <a:extLst>
              <a:ext uri="{FF2B5EF4-FFF2-40B4-BE49-F238E27FC236}">
                <a16:creationId xmlns:a16="http://schemas.microsoft.com/office/drawing/2014/main" id="{503937E7-88AA-4F53-BB14-362D2545A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0351008" cy="689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272E6B-EEE4-485D-A745-CFF40646A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109472"/>
          </a:xfrm>
        </p:spPr>
        <p:txBody>
          <a:bodyPr/>
          <a:lstStyle/>
          <a:p>
            <a:r>
              <a:rPr lang="en-US" dirty="0"/>
              <a:t>Abnormal Head Shape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8C392-A3F5-427A-8517-C04157998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3856"/>
            <a:ext cx="100584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CRANIOSYNOSTOSIS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The Skull will grow perpendicular to the suture line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93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raniosynostosis - Single Suture - Embryology Flashcards | Draw it to Know  it">
            <a:extLst>
              <a:ext uri="{FF2B5EF4-FFF2-40B4-BE49-F238E27FC236}">
                <a16:creationId xmlns:a16="http://schemas.microsoft.com/office/drawing/2014/main" id="{D57409C5-371B-420E-8477-12BB21BE65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517" y="303566"/>
            <a:ext cx="5759577" cy="575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96A9BC-9E77-4FF2-97CE-EDF7CED1D68E}"/>
              </a:ext>
            </a:extLst>
          </p:cNvPr>
          <p:cNvSpPr txBox="1"/>
          <p:nvPr/>
        </p:nvSpPr>
        <p:spPr>
          <a:xfrm>
            <a:off x="92279" y="1673252"/>
            <a:ext cx="609460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On Examination , you will feel “ridging” of the fused sutures </a:t>
            </a:r>
          </a:p>
          <a:p>
            <a:pPr marL="0" indent="0">
              <a:buNone/>
            </a:pPr>
            <a:r>
              <a:rPr lang="en-US" dirty="0"/>
              <a:t>There will be increased density of the bone along the suture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Management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Referral </a:t>
            </a:r>
          </a:p>
          <a:p>
            <a:pPr marL="0" indent="0">
              <a:buNone/>
            </a:pPr>
            <a:r>
              <a:rPr lang="en-US" dirty="0"/>
              <a:t>Confirm with CT Skull</a:t>
            </a:r>
          </a:p>
          <a:p>
            <a:pPr marL="0" indent="0">
              <a:buNone/>
            </a:pPr>
            <a:r>
              <a:rPr lang="en-US" dirty="0"/>
              <a:t>Linear craniectomy : Removal of the fused suture</a:t>
            </a:r>
            <a:endParaRPr lang="en-GB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it is not treated early especially before 12 months of age , brain will not grow causing developmental delay and neurological sequalae.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8FE8C2-5448-415D-B77A-2633A41E3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/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2678454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0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34E28-E95F-4B95-87F9-F388F3DFA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7C2297-F52B-4538-9FB1-7925AA9633D8}"/>
              </a:ext>
            </a:extLst>
          </p:cNvPr>
          <p:cNvSpPr txBox="1">
            <a:spLocks/>
          </p:cNvSpPr>
          <p:nvPr/>
        </p:nvSpPr>
        <p:spPr>
          <a:xfrm>
            <a:off x="1069848" y="2322576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to examine head circumference 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5" name="Picture 2" descr="physical exam -Newborn Normal: Head Circumference - YouTube">
            <a:extLst>
              <a:ext uri="{FF2B5EF4-FFF2-40B4-BE49-F238E27FC236}">
                <a16:creationId xmlns:a16="http://schemas.microsoft.com/office/drawing/2014/main" id="{F25CF592-5004-4A8C-961B-7F4E9527B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97" y="3016328"/>
            <a:ext cx="4130351" cy="309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easuring Head Circumference">
            <a:extLst>
              <a:ext uri="{FF2B5EF4-FFF2-40B4-BE49-F238E27FC236}">
                <a16:creationId xmlns:a16="http://schemas.microsoft.com/office/drawing/2014/main" id="{43515E7B-C4A2-499F-8503-ABD1D0096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795" y="694420"/>
            <a:ext cx="6109741" cy="567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97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85ED-B004-48E3-90BA-F0414C3B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8" name="Picture 4" descr="Growth chart for Saudi (0-59-months) boys. Figure 2 -Growth chart for... |  Download Scientific Diagram">
            <a:extLst>
              <a:ext uri="{FF2B5EF4-FFF2-40B4-BE49-F238E27FC236}">
                <a16:creationId xmlns:a16="http://schemas.microsoft.com/office/drawing/2014/main" id="{F8E24F15-1A9A-4D6F-BB06-2D06C10AC9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14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22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E141-0512-4F71-AD20-1C3074A39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head growth be affected?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A0BAE-B605-4159-9EB6-3C5A90D1D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21408"/>
            <a:ext cx="11128248" cy="47365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1) Early closure of sutures leading to </a:t>
            </a:r>
            <a:r>
              <a:rPr lang="en-US" u="sng" dirty="0"/>
              <a:t>asymmetrical head shape</a:t>
            </a:r>
            <a:r>
              <a:rPr lang="en-US" dirty="0"/>
              <a:t> and </a:t>
            </a:r>
            <a:r>
              <a:rPr lang="en-US" u="sng" dirty="0"/>
              <a:t>stunted growth of brain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	&gt;&gt; CRANIOSYNOSTOSIS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2) </a:t>
            </a:r>
            <a:r>
              <a:rPr lang="en-US" u="sng" dirty="0"/>
              <a:t>Congenital diseases or syndromes </a:t>
            </a:r>
            <a:r>
              <a:rPr lang="en-US" dirty="0"/>
              <a:t>characterized by either small head diameter or large head diameter</a:t>
            </a:r>
          </a:p>
          <a:p>
            <a:pPr marL="0" indent="0">
              <a:buNone/>
            </a:pPr>
            <a:r>
              <a:rPr lang="en-US" dirty="0"/>
              <a:t> 	&gt;&gt; MICROCEPHALY </a:t>
            </a:r>
          </a:p>
          <a:p>
            <a:pPr marL="0" indent="0">
              <a:buNone/>
            </a:pPr>
            <a:r>
              <a:rPr lang="en-US" dirty="0"/>
              <a:t>	&gt;&gt; MACROCEPHALY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3) </a:t>
            </a:r>
            <a:r>
              <a:rPr lang="en-US" u="sng" dirty="0"/>
              <a:t>Obstruction in CSF flow </a:t>
            </a:r>
            <a:r>
              <a:rPr lang="en-US" dirty="0"/>
              <a:t>causing enlargement of brain thus delayed closure of sutures</a:t>
            </a:r>
          </a:p>
          <a:p>
            <a:pPr marL="0" indent="0">
              <a:buNone/>
            </a:pPr>
            <a:r>
              <a:rPr lang="en-US" dirty="0"/>
              <a:t>	&gt;&gt; HYDROCEPHALUS  </a:t>
            </a:r>
          </a:p>
        </p:txBody>
      </p:sp>
    </p:spTree>
    <p:extLst>
      <p:ext uri="{BB962C8B-B14F-4D97-AF65-F5344CB8AC3E}">
        <p14:creationId xmlns:p14="http://schemas.microsoft.com/office/powerpoint/2010/main" val="2038669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2E6B-EEE4-485D-A745-CFF40646A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/>
              <a:t>Microcephaly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8C392-A3F5-427A-8517-C04157998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3604"/>
            <a:ext cx="10058400" cy="545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Definition: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Head circumference below two</a:t>
            </a:r>
          </a:p>
          <a:p>
            <a:pPr marL="0" indent="0">
              <a:buNone/>
            </a:pPr>
            <a:r>
              <a:rPr lang="en-US" dirty="0"/>
              <a:t>standard deviations below mean for </a:t>
            </a:r>
          </a:p>
          <a:p>
            <a:pPr marL="0" indent="0">
              <a:buNone/>
            </a:pPr>
            <a:r>
              <a:rPr lang="en-US" dirty="0"/>
              <a:t>a given age and gender (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≤ </a:t>
            </a:r>
            <a:r>
              <a:rPr lang="en-US" dirty="0"/>
              <a:t> 5</a:t>
            </a:r>
            <a:r>
              <a:rPr lang="en-US" baseline="30000" dirty="0"/>
              <a:t>th</a:t>
            </a:r>
            <a:r>
              <a:rPr lang="en-US" dirty="0"/>
              <a:t> percentile).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FIGURE 1 Growth chart of the proband. The proband had postnatal microcephaly  and appropriate growth.">
            <a:extLst>
              <a:ext uri="{FF2B5EF4-FFF2-40B4-BE49-F238E27FC236}">
                <a16:creationId xmlns:a16="http://schemas.microsoft.com/office/drawing/2014/main" id="{2005FBB2-2967-466C-8AD8-9CF08EC583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23"/>
          <a:stretch/>
        </p:blipFill>
        <p:spPr bwMode="auto">
          <a:xfrm>
            <a:off x="5374105" y="0"/>
            <a:ext cx="68178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142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82B36-105D-4A0F-9683-FED423E75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/>
              <a:t>causes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E572F-3C0E-42FF-9748-644FF78ED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9344"/>
            <a:ext cx="12192000" cy="52486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1-Primary:</a:t>
            </a:r>
          </a:p>
          <a:p>
            <a:pPr marL="0" indent="0">
              <a:buNone/>
            </a:pPr>
            <a:r>
              <a:rPr lang="en-US" dirty="0" err="1"/>
              <a:t>Trisomies</a:t>
            </a:r>
            <a:r>
              <a:rPr lang="en-US" dirty="0"/>
              <a:t> : </a:t>
            </a:r>
          </a:p>
          <a:p>
            <a:pPr marL="0" indent="0">
              <a:buNone/>
            </a:pPr>
            <a:r>
              <a:rPr lang="en-US" dirty="0"/>
              <a:t>	Down Syndrome (Trisomy 21)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Patau</a:t>
            </a:r>
            <a:r>
              <a:rPr lang="en-US" dirty="0"/>
              <a:t> (13) and Edward (18) Syndromes</a:t>
            </a:r>
          </a:p>
          <a:p>
            <a:pPr marL="0" indent="0">
              <a:buNone/>
            </a:pPr>
            <a:r>
              <a:rPr lang="en-US" dirty="0"/>
              <a:t>Syndromes</a:t>
            </a:r>
          </a:p>
          <a:p>
            <a:pPr marL="0" indent="0">
              <a:buNone/>
            </a:pPr>
            <a:r>
              <a:rPr lang="en-US" dirty="0"/>
              <a:t>	Example: Cornelia de Langue Syndrome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2- Secondary: </a:t>
            </a:r>
          </a:p>
          <a:p>
            <a:pPr marL="0" indent="0">
              <a:buNone/>
            </a:pPr>
            <a:r>
              <a:rPr lang="en-US" dirty="0"/>
              <a:t>- TORCH </a:t>
            </a:r>
          </a:p>
          <a:p>
            <a:pPr>
              <a:buFontTx/>
              <a:buChar char="-"/>
            </a:pPr>
            <a:r>
              <a:rPr lang="en-US" dirty="0"/>
              <a:t>Traumatic brain Injury </a:t>
            </a:r>
          </a:p>
          <a:p>
            <a:pPr>
              <a:buFontTx/>
              <a:buChar char="-"/>
            </a:pPr>
            <a:r>
              <a:rPr lang="en-US" dirty="0"/>
              <a:t>Post natal infections </a:t>
            </a:r>
          </a:p>
          <a:p>
            <a:pPr>
              <a:buFontTx/>
              <a:buChar char="-"/>
            </a:pPr>
            <a:r>
              <a:rPr lang="en-US" dirty="0"/>
              <a:t>Alcohol ( Fetal Alcohol Syndrome)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47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2E6B-EEE4-485D-A745-CFF40646A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/>
              <a:t>Macrocephaly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8C392-A3F5-427A-8517-C04157998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3604"/>
            <a:ext cx="10058400" cy="545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Definition: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Head circumference greater than</a:t>
            </a:r>
          </a:p>
          <a:p>
            <a:pPr marL="0" indent="0">
              <a:buNone/>
            </a:pPr>
            <a:r>
              <a:rPr lang="en-US" dirty="0"/>
              <a:t> two standard deviations above mean </a:t>
            </a:r>
          </a:p>
          <a:p>
            <a:pPr marL="0" indent="0">
              <a:buNone/>
            </a:pPr>
            <a:r>
              <a:rPr lang="en-US" dirty="0"/>
              <a:t>for a given age and gender (≥ 95</a:t>
            </a:r>
            <a:r>
              <a:rPr lang="en-US" baseline="30000" dirty="0"/>
              <a:t>th</a:t>
            </a:r>
            <a:r>
              <a:rPr lang="en-US" dirty="0"/>
              <a:t> percentile).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macrocephaly head circumference chart - Daval">
            <a:extLst>
              <a:ext uri="{FF2B5EF4-FFF2-40B4-BE49-F238E27FC236}">
                <a16:creationId xmlns:a16="http://schemas.microsoft.com/office/drawing/2014/main" id="{0F9CA8BE-BC1F-4935-92B7-3A4C3DF67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075" y="0"/>
            <a:ext cx="64489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771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0A6B1-F54B-45AC-A639-8D4C889DC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/>
              <a:t>causes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9092-2043-4229-8DE5-41BDDE03F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4183"/>
            <a:ext cx="12192000" cy="5473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1- Benign Familial Macrocephaly </a:t>
            </a:r>
          </a:p>
          <a:p>
            <a:pPr marL="0" indent="0">
              <a:buNone/>
            </a:pPr>
            <a:r>
              <a:rPr lang="en-US" dirty="0"/>
              <a:t>	Have a look at the Parents ! </a:t>
            </a:r>
          </a:p>
          <a:p>
            <a:pPr marL="0" indent="0">
              <a:buNone/>
            </a:pPr>
            <a:r>
              <a:rPr lang="en-US" sz="1800" dirty="0"/>
              <a:t>(head circumference will remain parallel to the expected growth line over 					serial measurements, normal intelligence)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2-  Hydrocephalus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3-Megalencepahly (</a:t>
            </a:r>
            <a:r>
              <a:rPr lang="en-US" dirty="0" err="1"/>
              <a:t>Syndromic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Excess brain tissue due to either large brain cells or extra cells </a:t>
            </a:r>
          </a:p>
          <a:p>
            <a:pPr marL="0" indent="0">
              <a:buNone/>
            </a:pPr>
            <a:r>
              <a:rPr lang="en-US" dirty="0"/>
              <a:t>Example : </a:t>
            </a:r>
            <a:r>
              <a:rPr lang="en-US" dirty="0" err="1"/>
              <a:t>Sotos</a:t>
            </a:r>
            <a:r>
              <a:rPr lang="en-US" dirty="0"/>
              <a:t> Syndrome (cerebral Gigantism)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4- Skeletal Dysplasia </a:t>
            </a:r>
          </a:p>
          <a:p>
            <a:pPr marL="0" indent="0">
              <a:buNone/>
            </a:pPr>
            <a:r>
              <a:rPr lang="en-US" dirty="0"/>
              <a:t>Thickening of the skull caused by anemia, rickets.  </a:t>
            </a:r>
          </a:p>
          <a:p>
            <a:endParaRPr lang="en-GB" dirty="0"/>
          </a:p>
        </p:txBody>
      </p:sp>
      <p:pic>
        <p:nvPicPr>
          <p:cNvPr id="4098" name="Picture 2" descr="Patient 8 with Sotos syndrome (9 months old). |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402" y="3310354"/>
            <a:ext cx="2217279" cy="354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279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2612</TotalTime>
  <Words>902</Words>
  <Application>Microsoft Office PowerPoint</Application>
  <PresentationFormat>Widescreen</PresentationFormat>
  <Paragraphs>188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Rockwell</vt:lpstr>
      <vt:lpstr>Rockwell Condensed</vt:lpstr>
      <vt:lpstr>Wingdings</vt:lpstr>
      <vt:lpstr>Wood Type</vt:lpstr>
      <vt:lpstr>Head Abnormalities</vt:lpstr>
      <vt:lpstr>Normal Measurements First </vt:lpstr>
      <vt:lpstr>PowerPoint Presentation</vt:lpstr>
      <vt:lpstr>PowerPoint Presentation</vt:lpstr>
      <vt:lpstr>How can head growth be affected?</vt:lpstr>
      <vt:lpstr>Microcephaly</vt:lpstr>
      <vt:lpstr>causes</vt:lpstr>
      <vt:lpstr>Macrocephaly</vt:lpstr>
      <vt:lpstr>causes</vt:lpstr>
      <vt:lpstr>HYDROCEPHALUS</vt:lpstr>
      <vt:lpstr>hydrocephalus</vt:lpstr>
      <vt:lpstr>PowerPoint Presentation</vt:lpstr>
      <vt:lpstr>Causes of obstructive hydrocephalus </vt:lpstr>
      <vt:lpstr>Dandy walker malformation</vt:lpstr>
      <vt:lpstr>PowerPoint Presentation</vt:lpstr>
      <vt:lpstr>PowerPoint Presentation</vt:lpstr>
      <vt:lpstr>Nonobstructive hydrocephalus </vt:lpstr>
      <vt:lpstr>Nonobstructive hydrocephalus </vt:lpstr>
      <vt:lpstr>Signs and symptoms of hydrocephalus </vt:lpstr>
      <vt:lpstr>Signs and symptoms of hydrocephalus </vt:lpstr>
      <vt:lpstr>Signs and symptoms of hydrocephalus </vt:lpstr>
      <vt:lpstr>Management </vt:lpstr>
      <vt:lpstr>Complications of VP Shunt</vt:lpstr>
      <vt:lpstr>History</vt:lpstr>
      <vt:lpstr>Abnormal Head Shape </vt:lpstr>
      <vt:lpstr>Approach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Abnormalities</dc:title>
  <dc:creator>Faten Zaidan</dc:creator>
  <cp:lastModifiedBy>Faten Zaidan</cp:lastModifiedBy>
  <cp:revision>50</cp:revision>
  <dcterms:created xsi:type="dcterms:W3CDTF">2021-03-28T15:55:26Z</dcterms:created>
  <dcterms:modified xsi:type="dcterms:W3CDTF">2022-01-18T09:04:15Z</dcterms:modified>
</cp:coreProperties>
</file>