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B0CD-6C63-AF2C-5572-03F88C461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AD5195-8D95-37D6-96FF-DD665798BD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7C54C7-B705-34CC-7476-E1CB81F602DB}"/>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5" name="Footer Placeholder 4">
            <a:extLst>
              <a:ext uri="{FF2B5EF4-FFF2-40B4-BE49-F238E27FC236}">
                <a16:creationId xmlns:a16="http://schemas.microsoft.com/office/drawing/2014/main" id="{8C5C33EC-28A9-2CBE-9882-A580D2970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B483A-72F2-75CF-B92D-5C6522C99235}"/>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2371737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3F50-F320-07FD-DACD-88DB7744EF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D61422-2A3E-DDD6-728B-399BFDE31C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E2FB2-EAAA-5B50-676E-EB8406524477}"/>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5" name="Footer Placeholder 4">
            <a:extLst>
              <a:ext uri="{FF2B5EF4-FFF2-40B4-BE49-F238E27FC236}">
                <a16:creationId xmlns:a16="http://schemas.microsoft.com/office/drawing/2014/main" id="{3441FB10-6F06-D747-D8AF-79DB4F96BF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64983-B4AC-2FA1-8C8F-A2D65E445C0E}"/>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336437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60E12-3CF0-B6D1-B711-49D4F352A8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4408B4-4F04-7E87-4A8B-960BEDEA2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DBA351-B090-4FDC-0458-EB6A0D07B443}"/>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5" name="Footer Placeholder 4">
            <a:extLst>
              <a:ext uri="{FF2B5EF4-FFF2-40B4-BE49-F238E27FC236}">
                <a16:creationId xmlns:a16="http://schemas.microsoft.com/office/drawing/2014/main" id="{EE30784B-A15A-5AAE-FE9A-FBB8D884CF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C239C7-8D07-AFA6-1CC6-8ED0A012E8EA}"/>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2630571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4B04-C90A-1C6D-048A-E3E9101090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F02D83-42A7-BA56-0800-427E3B22CD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F8018-6414-97A4-0A67-6F5E31C61E93}"/>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5" name="Footer Placeholder 4">
            <a:extLst>
              <a:ext uri="{FF2B5EF4-FFF2-40B4-BE49-F238E27FC236}">
                <a16:creationId xmlns:a16="http://schemas.microsoft.com/office/drawing/2014/main" id="{C93532DF-BA30-6ECB-6215-534438446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41BDB-5C0F-6CD1-1DB0-D9E60408E75D}"/>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237814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15DD-ABC4-EE70-7737-AB6A2C517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C9EDCF-BE5D-7720-1EDB-BA99D7F36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09977-01C3-6E88-77F5-4D884F358F51}"/>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5" name="Footer Placeholder 4">
            <a:extLst>
              <a:ext uri="{FF2B5EF4-FFF2-40B4-BE49-F238E27FC236}">
                <a16:creationId xmlns:a16="http://schemas.microsoft.com/office/drawing/2014/main" id="{74598C42-D6B2-5F4D-ECE4-0F19EA8C0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95D017-6BCD-A903-E6E9-10A0747B19E5}"/>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27730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7EB9-91E9-78C7-B454-6F1B838603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0D0175-12F9-5472-EF3D-C644A41F7E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5D6CA0-4E18-8D50-AB60-9771660AB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B3B570-ADE6-29BC-9EC0-6803D37305AB}"/>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6" name="Footer Placeholder 5">
            <a:extLst>
              <a:ext uri="{FF2B5EF4-FFF2-40B4-BE49-F238E27FC236}">
                <a16:creationId xmlns:a16="http://schemas.microsoft.com/office/drawing/2014/main" id="{3E71271E-6BB4-51E4-E06F-B1887F0D3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C839E8-E7AC-DFB6-B1FF-8138BCA951D0}"/>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396820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602D9-BD49-8FDB-F995-CAC1CBFB70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C6FD82-2726-EC51-C0E0-4C266E85E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55A58-40B2-E660-D16B-1FFC100C46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9DED9A-E2C3-FF56-F475-D832B0F689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3F5E3E-5907-E98D-940C-EC7967AF5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C30C0C-13B3-B67A-48C3-B68628BBA1E8}"/>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8" name="Footer Placeholder 7">
            <a:extLst>
              <a:ext uri="{FF2B5EF4-FFF2-40B4-BE49-F238E27FC236}">
                <a16:creationId xmlns:a16="http://schemas.microsoft.com/office/drawing/2014/main" id="{E98FF783-8BA7-4C43-61B8-6C64B87E68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C3ABC0-68F5-F84A-C3E5-D124D43A1F86}"/>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777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08E2-87B7-922E-543E-510706B486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2B2D24-8931-4358-8784-6C27E6D78FF6}"/>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4" name="Footer Placeholder 3">
            <a:extLst>
              <a:ext uri="{FF2B5EF4-FFF2-40B4-BE49-F238E27FC236}">
                <a16:creationId xmlns:a16="http://schemas.microsoft.com/office/drawing/2014/main" id="{8A1C7125-5B1B-09C9-D718-CC2FEC9C88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60246D-9A19-76FC-1A00-A747C793FCA4}"/>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421421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27F410-D0BB-3A6F-4B95-8CEF2B99AFAF}"/>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3" name="Footer Placeholder 2">
            <a:extLst>
              <a:ext uri="{FF2B5EF4-FFF2-40B4-BE49-F238E27FC236}">
                <a16:creationId xmlns:a16="http://schemas.microsoft.com/office/drawing/2014/main" id="{EB78FF29-3D76-99FA-681E-8902630F20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FEAB2D-5908-EDDF-3E80-9D82785706B7}"/>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92159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C0FEB-3897-332A-13A1-A32C56786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69E1AD-62A1-2B62-F94B-579378BA1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29C090-F92B-0267-2343-E50C9BCBF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0C37B-0CC5-AD6A-8CB2-1AF004E5C071}"/>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6" name="Footer Placeholder 5">
            <a:extLst>
              <a:ext uri="{FF2B5EF4-FFF2-40B4-BE49-F238E27FC236}">
                <a16:creationId xmlns:a16="http://schemas.microsoft.com/office/drawing/2014/main" id="{E153F456-9FFC-59C8-FBA3-BD3A5D170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E4E6C4-91FE-6DA8-4C1C-FBCF2B5E1AF6}"/>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370676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8AB6-298E-A563-0F3D-6472D05D9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CAC7B57-2EC4-1E22-483D-BFB668928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C7EEC0-F29B-0FF3-BF04-A916DB8FB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36740-E211-7173-5B61-78C7B68554E3}"/>
              </a:ext>
            </a:extLst>
          </p:cNvPr>
          <p:cNvSpPr>
            <a:spLocks noGrp="1"/>
          </p:cNvSpPr>
          <p:nvPr>
            <p:ph type="dt" sz="half" idx="10"/>
          </p:nvPr>
        </p:nvSpPr>
        <p:spPr/>
        <p:txBody>
          <a:bodyPr/>
          <a:lstStyle/>
          <a:p>
            <a:fld id="{CE9DA4DB-318D-4A7A-9F8C-762A74FCA6E9}" type="datetimeFigureOut">
              <a:rPr lang="en-GB" smtClean="0"/>
              <a:t>04/12/2024</a:t>
            </a:fld>
            <a:endParaRPr lang="en-GB"/>
          </a:p>
        </p:txBody>
      </p:sp>
      <p:sp>
        <p:nvSpPr>
          <p:cNvPr id="6" name="Footer Placeholder 5">
            <a:extLst>
              <a:ext uri="{FF2B5EF4-FFF2-40B4-BE49-F238E27FC236}">
                <a16:creationId xmlns:a16="http://schemas.microsoft.com/office/drawing/2014/main" id="{37E81817-88A8-E3A0-8742-35B19F771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E5A10-7642-BB40-ABA2-C50FA3A674A9}"/>
              </a:ext>
            </a:extLst>
          </p:cNvPr>
          <p:cNvSpPr>
            <a:spLocks noGrp="1"/>
          </p:cNvSpPr>
          <p:nvPr>
            <p:ph type="sldNum" sz="quarter" idx="12"/>
          </p:nvPr>
        </p:nvSpPr>
        <p:spPr/>
        <p:txBody>
          <a:bodyPr/>
          <a:lstStyle/>
          <a:p>
            <a:fld id="{04CCA142-0051-478F-8AB5-83C0B89F0973}" type="slidenum">
              <a:rPr lang="en-GB" smtClean="0"/>
              <a:t>‹#›</a:t>
            </a:fld>
            <a:endParaRPr lang="en-GB"/>
          </a:p>
        </p:txBody>
      </p:sp>
    </p:spTree>
    <p:extLst>
      <p:ext uri="{BB962C8B-B14F-4D97-AF65-F5344CB8AC3E}">
        <p14:creationId xmlns:p14="http://schemas.microsoft.com/office/powerpoint/2010/main" val="368032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8A0A7-886C-2043-977F-14F3D158A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CCC2B1-8558-14AE-D5CF-5F2B2E833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37E97E-3787-82A8-68D1-23ED29814D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DA4DB-318D-4A7A-9F8C-762A74FCA6E9}" type="datetimeFigureOut">
              <a:rPr lang="en-GB" smtClean="0"/>
              <a:t>04/12/2024</a:t>
            </a:fld>
            <a:endParaRPr lang="en-GB"/>
          </a:p>
        </p:txBody>
      </p:sp>
      <p:sp>
        <p:nvSpPr>
          <p:cNvPr id="5" name="Footer Placeholder 4">
            <a:extLst>
              <a:ext uri="{FF2B5EF4-FFF2-40B4-BE49-F238E27FC236}">
                <a16:creationId xmlns:a16="http://schemas.microsoft.com/office/drawing/2014/main" id="{A6FB024C-1670-0083-492D-6CB7872BA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92875C-A486-CBBB-D501-D1394930D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CA142-0051-478F-8AB5-83C0B89F0973}" type="slidenum">
              <a:rPr lang="en-GB" smtClean="0"/>
              <a:t>‹#›</a:t>
            </a:fld>
            <a:endParaRPr lang="en-GB"/>
          </a:p>
        </p:txBody>
      </p:sp>
    </p:spTree>
    <p:extLst>
      <p:ext uri="{BB962C8B-B14F-4D97-AF65-F5344CB8AC3E}">
        <p14:creationId xmlns:p14="http://schemas.microsoft.com/office/powerpoint/2010/main" val="2576734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BCAF-9E86-01AB-B864-19C5674235DC}"/>
              </a:ext>
            </a:extLst>
          </p:cNvPr>
          <p:cNvSpPr>
            <a:spLocks noGrp="1"/>
          </p:cNvSpPr>
          <p:nvPr>
            <p:ph type="ctrTitle"/>
          </p:nvPr>
        </p:nvSpPr>
        <p:spPr/>
        <p:txBody>
          <a:bodyPr/>
          <a:lstStyle/>
          <a:p>
            <a:r>
              <a:rPr lang="en-US" dirty="0"/>
              <a:t>Neonate with respiratory Distress</a:t>
            </a:r>
            <a:endParaRPr lang="en-GB" dirty="0"/>
          </a:p>
        </p:txBody>
      </p:sp>
      <p:sp>
        <p:nvSpPr>
          <p:cNvPr id="3" name="Subtitle 2">
            <a:extLst>
              <a:ext uri="{FF2B5EF4-FFF2-40B4-BE49-F238E27FC236}">
                <a16:creationId xmlns:a16="http://schemas.microsoft.com/office/drawing/2014/main" id="{C1C4B3F3-87B0-6E4A-B567-67D315379D5F}"/>
              </a:ext>
            </a:extLst>
          </p:cNvPr>
          <p:cNvSpPr>
            <a:spLocks noGrp="1"/>
          </p:cNvSpPr>
          <p:nvPr>
            <p:ph type="subTitle" idx="1"/>
          </p:nvPr>
        </p:nvSpPr>
        <p:spPr/>
        <p:txBody>
          <a:bodyPr/>
          <a:lstStyle/>
          <a:p>
            <a:r>
              <a:rPr lang="en-US" dirty="0"/>
              <a:t>Case Based Discussion </a:t>
            </a:r>
          </a:p>
          <a:p>
            <a:r>
              <a:rPr lang="en-US" dirty="0"/>
              <a:t>Dr Faten Zaidan </a:t>
            </a:r>
            <a:endParaRPr lang="en-GB" dirty="0"/>
          </a:p>
        </p:txBody>
      </p:sp>
    </p:spTree>
    <p:extLst>
      <p:ext uri="{BB962C8B-B14F-4D97-AF65-F5344CB8AC3E}">
        <p14:creationId xmlns:p14="http://schemas.microsoft.com/office/powerpoint/2010/main" val="356179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C859-5700-2FBF-7A3C-9B186D577941}"/>
              </a:ext>
            </a:extLst>
          </p:cNvPr>
          <p:cNvSpPr>
            <a:spLocks noGrp="1"/>
          </p:cNvSpPr>
          <p:nvPr>
            <p:ph type="title"/>
          </p:nvPr>
        </p:nvSpPr>
        <p:spPr/>
        <p:txBody>
          <a:bodyPr/>
          <a:lstStyle/>
          <a:p>
            <a:endParaRPr lang="en-GB"/>
          </a:p>
        </p:txBody>
      </p:sp>
      <p:pic>
        <p:nvPicPr>
          <p:cNvPr id="4098" name="Picture 2" descr="Causes and management of pulmonary air leaks - Paediatrics and Child Health">
            <a:extLst>
              <a:ext uri="{FF2B5EF4-FFF2-40B4-BE49-F238E27FC236}">
                <a16:creationId xmlns:a16="http://schemas.microsoft.com/office/drawing/2014/main" id="{55540541-6E8B-BD5C-316B-2D58045C3D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1320" y="216307"/>
            <a:ext cx="6976133" cy="642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2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E007-9AD4-DB3D-E8DB-4775AD7E634B}"/>
              </a:ext>
            </a:extLst>
          </p:cNvPr>
          <p:cNvSpPr>
            <a:spLocks noGrp="1"/>
          </p:cNvSpPr>
          <p:nvPr>
            <p:ph type="title"/>
          </p:nvPr>
        </p:nvSpPr>
        <p:spPr/>
        <p:txBody>
          <a:bodyPr/>
          <a:lstStyle/>
          <a:p>
            <a:r>
              <a:rPr lang="en-US" dirty="0"/>
              <a:t>Case 6 </a:t>
            </a:r>
            <a:endParaRPr lang="en-GB" dirty="0"/>
          </a:p>
        </p:txBody>
      </p:sp>
      <p:sp>
        <p:nvSpPr>
          <p:cNvPr id="3" name="Content Placeholder 2">
            <a:extLst>
              <a:ext uri="{FF2B5EF4-FFF2-40B4-BE49-F238E27FC236}">
                <a16:creationId xmlns:a16="http://schemas.microsoft.com/office/drawing/2014/main" id="{E029CDB8-A189-8C7A-700B-69DE5C4667C1}"/>
              </a:ext>
            </a:extLst>
          </p:cNvPr>
          <p:cNvSpPr>
            <a:spLocks noGrp="1"/>
          </p:cNvSpPr>
          <p:nvPr>
            <p:ph idx="1"/>
          </p:nvPr>
        </p:nvSpPr>
        <p:spPr/>
        <p:txBody>
          <a:bodyPr>
            <a:normAutofit fontScale="92500" lnSpcReduction="10000"/>
          </a:bodyPr>
          <a:lstStyle/>
          <a:p>
            <a:r>
              <a:rPr lang="en-US" dirty="0"/>
              <a:t>A preterm infant born at 25 week gestation is now 6 weeks old. The infant has ben stable for past few weeks, breathing in room air, and receiving full enteral feedings that consists of fortified maternal breast milk and some formula supplementation. Yesterday the infant had few large gastric residuals with feeding but otherwise well. Today you were called for new onset of apneic spells, increased abdominal distension, poor urine output , lethargy and hypothermia. </a:t>
            </a:r>
          </a:p>
          <a:p>
            <a:endParaRPr lang="en-US" dirty="0"/>
          </a:p>
          <a:p>
            <a:r>
              <a:rPr lang="en-US" dirty="0"/>
              <a:t>What is your spot diagnosis </a:t>
            </a:r>
          </a:p>
          <a:p>
            <a:r>
              <a:rPr lang="en-US" dirty="0"/>
              <a:t>What labs you will ask for </a:t>
            </a:r>
          </a:p>
          <a:p>
            <a:r>
              <a:rPr lang="en-US" dirty="0"/>
              <a:t>What is your action</a:t>
            </a:r>
            <a:endParaRPr lang="en-GB" dirty="0"/>
          </a:p>
        </p:txBody>
      </p:sp>
    </p:spTree>
    <p:extLst>
      <p:ext uri="{BB962C8B-B14F-4D97-AF65-F5344CB8AC3E}">
        <p14:creationId xmlns:p14="http://schemas.microsoft.com/office/powerpoint/2010/main" val="295084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BF4B-EAB8-D368-BDA8-F5BBFA6A7401}"/>
              </a:ext>
            </a:extLst>
          </p:cNvPr>
          <p:cNvSpPr>
            <a:spLocks noGrp="1"/>
          </p:cNvSpPr>
          <p:nvPr>
            <p:ph type="title"/>
          </p:nvPr>
        </p:nvSpPr>
        <p:spPr/>
        <p:txBody>
          <a:bodyPr/>
          <a:lstStyle/>
          <a:p>
            <a:endParaRPr lang="en-GB"/>
          </a:p>
        </p:txBody>
      </p:sp>
      <p:pic>
        <p:nvPicPr>
          <p:cNvPr id="5122" name="Picture 2" descr="127-130 - relevant radiological.p65">
            <a:extLst>
              <a:ext uri="{FF2B5EF4-FFF2-40B4-BE49-F238E27FC236}">
                <a16:creationId xmlns:a16="http://schemas.microsoft.com/office/drawing/2014/main" id="{EDD453A0-64F1-0CF5-DC7A-3F27F9D39A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3564" y="619638"/>
            <a:ext cx="4618182" cy="605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061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681B-F76E-3DB6-6DD5-7A30CF4FFFE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E8E4A8A-5B69-8598-2E77-EF39AC18FE9F}"/>
              </a:ext>
            </a:extLst>
          </p:cNvPr>
          <p:cNvSpPr>
            <a:spLocks noGrp="1"/>
          </p:cNvSpPr>
          <p:nvPr>
            <p:ph idx="1"/>
          </p:nvPr>
        </p:nvSpPr>
        <p:spPr>
          <a:xfrm>
            <a:off x="838200" y="1825625"/>
            <a:ext cx="4537364" cy="4351338"/>
          </a:xfrm>
        </p:spPr>
        <p:txBody>
          <a:bodyPr/>
          <a:lstStyle/>
          <a:p>
            <a:r>
              <a:rPr lang="en-US" dirty="0"/>
              <a:t>Despite your treatment, patient deteriorated and admitted to NICU </a:t>
            </a:r>
          </a:p>
          <a:p>
            <a:pPr marL="0" indent="0">
              <a:buNone/>
            </a:pPr>
            <a:endParaRPr lang="en-US" dirty="0"/>
          </a:p>
          <a:p>
            <a:r>
              <a:rPr lang="en-US" dirty="0"/>
              <a:t>What is your action</a:t>
            </a:r>
            <a:endParaRPr lang="en-GB" dirty="0"/>
          </a:p>
        </p:txBody>
      </p:sp>
      <p:pic>
        <p:nvPicPr>
          <p:cNvPr id="6146" name="Picture 2" descr="Necrotizing Enterocolitis | IntechOpen">
            <a:extLst>
              <a:ext uri="{FF2B5EF4-FFF2-40B4-BE49-F238E27FC236}">
                <a16:creationId xmlns:a16="http://schemas.microsoft.com/office/drawing/2014/main" id="{2CA523AC-6967-5A8E-E343-29CDE90F8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284" y="526473"/>
            <a:ext cx="5230190" cy="579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5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389DA-6D38-5DD7-DEF9-F5D86D6D945C}"/>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0652DBB5-A845-A7A4-1B8F-5F706B129E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4746" y="1606008"/>
            <a:ext cx="3992418" cy="4641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E9347EE-7E74-4FE4-8CA1-617EC7274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179" y="2307451"/>
            <a:ext cx="5130802" cy="352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295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95CD-663D-C83E-3E65-2A1A47E8B0E9}"/>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C11B36F-A8BB-537C-686C-40669DE5F949}"/>
              </a:ext>
            </a:extLst>
          </p:cNvPr>
          <p:cNvPicPr>
            <a:picLocks noGrp="1" noChangeAspect="1"/>
          </p:cNvPicPr>
          <p:nvPr>
            <p:ph idx="1"/>
          </p:nvPr>
        </p:nvPicPr>
        <p:blipFill>
          <a:blip r:embed="rId2"/>
          <a:stretch>
            <a:fillRect/>
          </a:stretch>
        </p:blipFill>
        <p:spPr>
          <a:xfrm>
            <a:off x="370551" y="840509"/>
            <a:ext cx="11582320" cy="5881399"/>
          </a:xfrm>
        </p:spPr>
      </p:pic>
    </p:spTree>
    <p:extLst>
      <p:ext uri="{BB962C8B-B14F-4D97-AF65-F5344CB8AC3E}">
        <p14:creationId xmlns:p14="http://schemas.microsoft.com/office/powerpoint/2010/main" val="309496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5">
            <a:extLst>
              <a:ext uri="{FF2B5EF4-FFF2-40B4-BE49-F238E27FC236}">
                <a16:creationId xmlns:a16="http://schemas.microsoft.com/office/drawing/2014/main" id="{580A37F1-986F-44E6-A945-1051330C0700}"/>
              </a:ext>
            </a:extLst>
          </p:cNvPr>
          <p:cNvSpPr/>
          <p:nvPr/>
        </p:nvSpPr>
        <p:spPr>
          <a:xfrm>
            <a:off x="522900" y="5584594"/>
            <a:ext cx="10718276"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en-US" dirty="0" smtClean="0">
                <a:solidFill>
                  <a:schemeClr val="tx1"/>
                </a:solidFill>
                <a:cs typeface="Arial" panose="020B0604020202020204" pitchFamily="34" charset="0"/>
              </a:rPr>
              <a:t>Notice “</a:t>
            </a:r>
            <a:r>
              <a:rPr lang="en-US" b="1" u="sng" dirty="0" smtClean="0">
                <a:solidFill>
                  <a:schemeClr val="tx1"/>
                </a:solidFill>
                <a:cs typeface="Arial" panose="020B0604020202020204" pitchFamily="34" charset="0"/>
              </a:rPr>
              <a:t>deep sulcus line</a:t>
            </a:r>
            <a:r>
              <a:rPr lang="en-US" dirty="0" smtClean="0">
                <a:solidFill>
                  <a:schemeClr val="tx1"/>
                </a:solidFill>
                <a:cs typeface="Arial" panose="020B0604020202020204" pitchFamily="34" charset="0"/>
              </a:rPr>
              <a:t>” indicating pneumothorax</a:t>
            </a:r>
            <a:endParaRPr lang="en-CA" sz="1800" dirty="0">
              <a:solidFill>
                <a:schemeClr val="tx1"/>
              </a:solidFill>
              <a:cs typeface="Arial" pitchFamily="34" charset="0"/>
            </a:endParaRPr>
          </a:p>
        </p:txBody>
      </p:sp>
      <p:pic>
        <p:nvPicPr>
          <p:cNvPr id="3" name="Content Placeholder 2"/>
          <p:cNvPicPr>
            <a:picLocks noGrp="1" noChangeAspect="1"/>
          </p:cNvPicPr>
          <p:nvPr>
            <p:ph idx="1"/>
          </p:nvPr>
        </p:nvPicPr>
        <p:blipFill>
          <a:blip r:embed="rId2"/>
          <a:stretch>
            <a:fillRect/>
          </a:stretch>
        </p:blipFill>
        <p:spPr>
          <a:xfrm>
            <a:off x="455034" y="66090"/>
            <a:ext cx="5427004" cy="5307188"/>
          </a:xfrm>
          <a:prstGeom prst="rect">
            <a:avLst/>
          </a:prstGeom>
        </p:spPr>
      </p:pic>
      <p:pic>
        <p:nvPicPr>
          <p:cNvPr id="3074" name="Picture 2" descr="Deep sulcus sign (chest) | Radiology Reference Article | Radiopaedia.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900" y="443208"/>
            <a:ext cx="600075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8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a:extLst>
              <a:ext uri="{FF2B5EF4-FFF2-40B4-BE49-F238E27FC236}">
                <a16:creationId xmlns:a16="http://schemas.microsoft.com/office/drawing/2014/main" id="{178BE80A-C1FA-4EE0-A4FA-2CDBC915CAB5}"/>
              </a:ext>
            </a:extLst>
          </p:cNvPr>
          <p:cNvPicPr>
            <a:picLocks noChangeAspect="1" noChangeArrowheads="1"/>
          </p:cNvPicPr>
          <p:nvPr/>
        </p:nvPicPr>
        <p:blipFill rotWithShape="1">
          <a:blip r:embed="rId2">
            <a:lum contrast="-10000"/>
          </a:blip>
          <a:srcRect t="9401" r="3432"/>
          <a:stretch/>
        </p:blipFill>
        <p:spPr bwMode="auto">
          <a:xfrm>
            <a:off x="7975876" y="1715678"/>
            <a:ext cx="4192314" cy="5142322"/>
          </a:xfrm>
          <a:prstGeom prst="rect">
            <a:avLst/>
          </a:prstGeom>
          <a:ln>
            <a:solidFill>
              <a:srgbClr val="972A9C"/>
            </a:solidFill>
          </a:ln>
          <a:effectLst>
            <a:outerShdw blurRad="292100" dist="139700" dir="2700000" algn="tl" rotWithShape="0">
              <a:srgbClr val="333333">
                <a:alpha val="65000"/>
              </a:srgbClr>
            </a:outerShdw>
          </a:effectLst>
        </p:spPr>
      </p:pic>
      <p:pic>
        <p:nvPicPr>
          <p:cNvPr id="7" name="Content Placeholder 6"/>
          <p:cNvPicPr>
            <a:picLocks noGrp="1" noChangeAspect="1"/>
          </p:cNvPicPr>
          <p:nvPr>
            <p:ph idx="1"/>
          </p:nvPr>
        </p:nvPicPr>
        <p:blipFill>
          <a:blip r:embed="rId3"/>
          <a:stretch>
            <a:fillRect/>
          </a:stretch>
        </p:blipFill>
        <p:spPr>
          <a:xfrm>
            <a:off x="-1" y="-1"/>
            <a:ext cx="7964895" cy="5024487"/>
          </a:xfrm>
          <a:prstGeom prst="rect">
            <a:avLst/>
          </a:prstGeom>
        </p:spPr>
      </p:pic>
      <p:sp>
        <p:nvSpPr>
          <p:cNvPr id="8" name="مستطيل 5">
            <a:extLst>
              <a:ext uri="{FF2B5EF4-FFF2-40B4-BE49-F238E27FC236}">
                <a16:creationId xmlns:a16="http://schemas.microsoft.com/office/drawing/2014/main" id="{580A37F1-986F-44E6-A945-1051330C0700}"/>
              </a:ext>
            </a:extLst>
          </p:cNvPr>
          <p:cNvSpPr/>
          <p:nvPr/>
        </p:nvSpPr>
        <p:spPr>
          <a:xfrm>
            <a:off x="579461" y="5358351"/>
            <a:ext cx="517089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defRPr/>
            </a:pPr>
            <a:r>
              <a:rPr lang="en-CA" sz="1800" dirty="0" smtClean="0">
                <a:solidFill>
                  <a:schemeClr val="tx1"/>
                </a:solidFill>
                <a:cs typeface="Arial" pitchFamily="34" charset="0"/>
              </a:rPr>
              <a:t>pneumomediastinum elevating the </a:t>
            </a:r>
            <a:r>
              <a:rPr lang="en-CA" sz="1800" dirty="0">
                <a:solidFill>
                  <a:schemeClr val="tx1"/>
                </a:solidFill>
                <a:cs typeface="Arial" pitchFamily="34" charset="0"/>
              </a:rPr>
              <a:t>thymus</a:t>
            </a:r>
            <a:r>
              <a:rPr lang="en-US" sz="1800" dirty="0">
                <a:solidFill>
                  <a:schemeClr val="tx1"/>
                </a:solidFill>
                <a:cs typeface="Arial" panose="020B0604020202020204" pitchFamily="34" charset="0"/>
              </a:rPr>
              <a:t> </a:t>
            </a:r>
            <a:r>
              <a:rPr lang="en-US" sz="1800" dirty="0" smtClean="0">
                <a:solidFill>
                  <a:schemeClr val="tx1"/>
                </a:solidFill>
                <a:cs typeface="Arial" panose="020B0604020202020204" pitchFamily="34" charset="0"/>
              </a:rPr>
              <a:t>causing “</a:t>
            </a:r>
            <a:r>
              <a:rPr lang="en-US" sz="1800" b="1" u="sng" dirty="0" smtClean="0">
                <a:solidFill>
                  <a:schemeClr val="tx1"/>
                </a:solidFill>
                <a:cs typeface="Arial" panose="020B0604020202020204" pitchFamily="34" charset="0"/>
              </a:rPr>
              <a:t>spinnaker </a:t>
            </a:r>
            <a:r>
              <a:rPr lang="en-US" sz="1800" b="1" u="sng" dirty="0">
                <a:solidFill>
                  <a:schemeClr val="tx1"/>
                </a:solidFill>
                <a:cs typeface="Arial" panose="020B0604020202020204" pitchFamily="34" charset="0"/>
              </a:rPr>
              <a:t>sail</a:t>
            </a:r>
            <a:r>
              <a:rPr lang="en-US" sz="1800" dirty="0">
                <a:solidFill>
                  <a:schemeClr val="tx1"/>
                </a:solidFill>
                <a:cs typeface="Arial" panose="020B0604020202020204" pitchFamily="34" charset="0"/>
              </a:rPr>
              <a:t>” </a:t>
            </a:r>
            <a:r>
              <a:rPr lang="en-US" sz="1800" dirty="0" smtClean="0">
                <a:solidFill>
                  <a:schemeClr val="tx1"/>
                </a:solidFill>
                <a:cs typeface="Arial" panose="020B0604020202020204" pitchFamily="34" charset="0"/>
              </a:rPr>
              <a:t>sign</a:t>
            </a:r>
            <a:endParaRPr lang="en-US" dirty="0">
              <a:solidFill>
                <a:schemeClr val="tx1"/>
              </a:solidFill>
              <a:cs typeface="Arial" panose="020B0604020202020204" pitchFamily="34" charset="0"/>
            </a:endParaRPr>
          </a:p>
          <a:p>
            <a:pPr algn="ctr" eaLnBrk="1" hangingPunct="1">
              <a:defRPr/>
            </a:pPr>
            <a:endParaRPr lang="en-US" sz="1800" dirty="0" smtClean="0">
              <a:solidFill>
                <a:schemeClr val="tx1"/>
              </a:solidFill>
              <a:cs typeface="Arial" panose="020B0604020202020204" pitchFamily="34" charset="0"/>
            </a:endParaRPr>
          </a:p>
          <a:p>
            <a:pPr algn="ctr" eaLnBrk="1" hangingPunct="1">
              <a:defRPr/>
            </a:pPr>
            <a:r>
              <a:rPr lang="en-US" dirty="0" smtClean="0">
                <a:solidFill>
                  <a:schemeClr val="tx1"/>
                </a:solidFill>
                <a:cs typeface="Arial" panose="020B0604020202020204" pitchFamily="34" charset="0"/>
              </a:rPr>
              <a:t>Notice also “</a:t>
            </a:r>
            <a:r>
              <a:rPr lang="en-US" b="1" u="sng" dirty="0" smtClean="0">
                <a:solidFill>
                  <a:schemeClr val="tx1"/>
                </a:solidFill>
                <a:cs typeface="Arial" panose="020B0604020202020204" pitchFamily="34" charset="0"/>
              </a:rPr>
              <a:t>continuous diaphragm line</a:t>
            </a:r>
            <a:r>
              <a:rPr lang="en-US" dirty="0" smtClean="0">
                <a:solidFill>
                  <a:schemeClr val="tx1"/>
                </a:solidFill>
                <a:cs typeface="Arial" panose="020B0604020202020204" pitchFamily="34" charset="0"/>
              </a:rPr>
              <a:t>” </a:t>
            </a:r>
            <a:endParaRPr lang="en-CA" sz="1800" dirty="0">
              <a:solidFill>
                <a:schemeClr val="tx1"/>
              </a:solidFill>
              <a:cs typeface="Arial" pitchFamily="34" charset="0"/>
            </a:endParaRPr>
          </a:p>
        </p:txBody>
      </p:sp>
    </p:spTree>
    <p:extLst>
      <p:ext uri="{BB962C8B-B14F-4D97-AF65-F5344CB8AC3E}">
        <p14:creationId xmlns:p14="http://schemas.microsoft.com/office/powerpoint/2010/main" val="284280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E08B6D1-AC14-4DDC-82B5-C540FD4EFE7F}"/>
              </a:ext>
            </a:extLst>
          </p:cNvPr>
          <p:cNvPicPr>
            <a:picLocks noChangeAspect="1" noChangeArrowheads="1"/>
          </p:cNvPicPr>
          <p:nvPr/>
        </p:nvPicPr>
        <p:blipFill>
          <a:blip r:embed="rId2"/>
          <a:srcRect t="10000" r="2264"/>
          <a:stretch>
            <a:fillRect/>
          </a:stretch>
        </p:blipFill>
        <p:spPr>
          <a:xfrm>
            <a:off x="7517356" y="-18046"/>
            <a:ext cx="4476148" cy="6858000"/>
          </a:xfrm>
          <a:prstGeom prst="rect">
            <a:avLst/>
          </a:prstGeom>
          <a:ln>
            <a:solidFill>
              <a:schemeClr val="tx2"/>
            </a:solidFill>
          </a:ln>
          <a:effectLst>
            <a:outerShdw blurRad="292100" dist="139700" dir="2700000" algn="tl" rotWithShape="0">
              <a:srgbClr val="333333">
                <a:alpha val="65000"/>
              </a:srgbClr>
            </a:outerShdw>
          </a:effectLst>
        </p:spPr>
      </p:pic>
      <p:sp>
        <p:nvSpPr>
          <p:cNvPr id="5" name="مستطيل 5">
            <a:extLst>
              <a:ext uri="{FF2B5EF4-FFF2-40B4-BE49-F238E27FC236}">
                <a16:creationId xmlns:a16="http://schemas.microsoft.com/office/drawing/2014/main" id="{389F91C4-7344-4E03-B55F-047D074DE6ED}"/>
              </a:ext>
            </a:extLst>
          </p:cNvPr>
          <p:cNvSpPr>
            <a:spLocks noChangeArrowheads="1"/>
          </p:cNvSpPr>
          <p:nvPr/>
        </p:nvSpPr>
        <p:spPr bwMode="auto">
          <a:xfrm>
            <a:off x="754144" y="216816"/>
            <a:ext cx="4095831" cy="400110"/>
          </a:xfrm>
          <a:prstGeom prst="rect">
            <a:avLst/>
          </a:prstGeom>
          <a:noFill/>
          <a:ln w="9525">
            <a:solidFill>
              <a:schemeClr val="tx2"/>
            </a:solidFill>
            <a:miter lim="800000"/>
            <a:headEnd/>
            <a:tailEnd/>
          </a:ln>
        </p:spPr>
        <p:txBody>
          <a:bodyPr wrap="square">
            <a:spAutoFit/>
          </a:bodyPr>
          <a:lstStyle/>
          <a:p>
            <a:pPr algn="ctr" eaLnBrk="1" hangingPunct="1">
              <a:defRPr/>
            </a:pPr>
            <a:r>
              <a:rPr lang="en-CA" sz="2000" dirty="0">
                <a:solidFill>
                  <a:schemeClr val="tx1">
                    <a:lumMod val="50000"/>
                  </a:schemeClr>
                </a:solidFill>
                <a:latin typeface="Arial" charset="0"/>
                <a:cs typeface="Arial" charset="0"/>
              </a:rPr>
              <a:t>Pneumoperitoneum.</a:t>
            </a:r>
          </a:p>
        </p:txBody>
      </p:sp>
      <p:pic>
        <p:nvPicPr>
          <p:cNvPr id="2050" name="Picture 2" descr="Pneumothorax, Pneumomediastinum – Air Leaks In The ICU | UAMS Department of  Ra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6843"/>
            <a:ext cx="7457167" cy="581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7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0B8-B851-CCD5-D8F7-FD09C43294BF}"/>
              </a:ext>
            </a:extLst>
          </p:cNvPr>
          <p:cNvSpPr>
            <a:spLocks noGrp="1"/>
          </p:cNvSpPr>
          <p:nvPr>
            <p:ph type="title"/>
          </p:nvPr>
        </p:nvSpPr>
        <p:spPr/>
        <p:txBody>
          <a:bodyPr/>
          <a:lstStyle/>
          <a:p>
            <a:r>
              <a:rPr lang="en-US" dirty="0"/>
              <a:t>Thank you</a:t>
            </a:r>
            <a:endParaRPr lang="en-GB" dirty="0"/>
          </a:p>
        </p:txBody>
      </p:sp>
      <p:sp>
        <p:nvSpPr>
          <p:cNvPr id="3" name="Content Placeholder 2">
            <a:extLst>
              <a:ext uri="{FF2B5EF4-FFF2-40B4-BE49-F238E27FC236}">
                <a16:creationId xmlns:a16="http://schemas.microsoft.com/office/drawing/2014/main" id="{58A7DCA4-29D4-87CB-05C3-3087D857800B}"/>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44913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7DDF-23BB-C030-4657-5E041E99C8FC}"/>
              </a:ext>
            </a:extLst>
          </p:cNvPr>
          <p:cNvSpPr>
            <a:spLocks noGrp="1"/>
          </p:cNvSpPr>
          <p:nvPr>
            <p:ph type="title"/>
          </p:nvPr>
        </p:nvSpPr>
        <p:spPr/>
        <p:txBody>
          <a:bodyPr/>
          <a:lstStyle/>
          <a:p>
            <a:r>
              <a:rPr lang="en-US" dirty="0"/>
              <a:t>Case 1</a:t>
            </a:r>
            <a:endParaRPr lang="en-GB" dirty="0"/>
          </a:p>
        </p:txBody>
      </p:sp>
      <p:sp>
        <p:nvSpPr>
          <p:cNvPr id="3" name="Content Placeholder 2">
            <a:extLst>
              <a:ext uri="{FF2B5EF4-FFF2-40B4-BE49-F238E27FC236}">
                <a16:creationId xmlns:a16="http://schemas.microsoft.com/office/drawing/2014/main" id="{16503B42-7F14-A7D0-865B-88C4B6D3B3D7}"/>
              </a:ext>
            </a:extLst>
          </p:cNvPr>
          <p:cNvSpPr>
            <a:spLocks noGrp="1"/>
          </p:cNvSpPr>
          <p:nvPr>
            <p:ph idx="1"/>
          </p:nvPr>
        </p:nvSpPr>
        <p:spPr/>
        <p:txBody>
          <a:bodyPr>
            <a:normAutofit lnSpcReduction="10000"/>
          </a:bodyPr>
          <a:lstStyle/>
          <a:p>
            <a:r>
              <a:rPr lang="en-US" dirty="0"/>
              <a:t>35 week gestational age infant is born by cesarian delivery to a mother with placenta previa. The infant girl is vigorous after delivery wit APGAR score of 8 at 5 minutes. Fifteen minutes later she started to experience worsening respiratory distress with tachypnea, retractions and mild grunting. CPAP at 40% FiO2 was started and admitted to NICU. </a:t>
            </a:r>
          </a:p>
          <a:p>
            <a:endParaRPr lang="en-US" dirty="0"/>
          </a:p>
          <a:p>
            <a:r>
              <a:rPr lang="en-US" dirty="0"/>
              <a:t>Her Chest </a:t>
            </a:r>
            <a:r>
              <a:rPr lang="en-US" dirty="0" err="1"/>
              <a:t>xray</a:t>
            </a:r>
            <a:r>
              <a:rPr lang="en-US" dirty="0"/>
              <a:t> is shown below. Name three findings.</a:t>
            </a:r>
          </a:p>
          <a:p>
            <a:r>
              <a:rPr lang="en-US" dirty="0"/>
              <a:t>What is your diagnosis ?</a:t>
            </a:r>
          </a:p>
          <a:p>
            <a:r>
              <a:rPr lang="en-US" dirty="0"/>
              <a:t>What is the definite treatment?</a:t>
            </a:r>
            <a:endParaRPr lang="en-GB" dirty="0"/>
          </a:p>
        </p:txBody>
      </p:sp>
    </p:spTree>
    <p:extLst>
      <p:ext uri="{BB962C8B-B14F-4D97-AF65-F5344CB8AC3E}">
        <p14:creationId xmlns:p14="http://schemas.microsoft.com/office/powerpoint/2010/main" val="4123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C65CA-C3AC-1655-20F7-BC5C3D09854F}"/>
              </a:ext>
            </a:extLst>
          </p:cNvPr>
          <p:cNvSpPr>
            <a:spLocks noGrp="1"/>
          </p:cNvSpPr>
          <p:nvPr>
            <p:ph type="title"/>
          </p:nvPr>
        </p:nvSpPr>
        <p:spPr/>
        <p:txBody>
          <a:bodyPr/>
          <a:lstStyle/>
          <a:p>
            <a:endParaRPr lang="en-GB"/>
          </a:p>
        </p:txBody>
      </p:sp>
      <p:pic>
        <p:nvPicPr>
          <p:cNvPr id="1026" name="Picture 2" descr="LearningRadiology - Respiratory Distress Syndrome of the Newborn, Hyaline  Membrane Disease">
            <a:extLst>
              <a:ext uri="{FF2B5EF4-FFF2-40B4-BE49-F238E27FC236}">
                <a16:creationId xmlns:a16="http://schemas.microsoft.com/office/drawing/2014/main" id="{27DE1B5B-6860-D984-8BD9-AA5BE232FD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4991" y="365125"/>
            <a:ext cx="8196773" cy="636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63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F818-F00A-E559-8462-16D02DCC2E68}"/>
              </a:ext>
            </a:extLst>
          </p:cNvPr>
          <p:cNvSpPr>
            <a:spLocks noGrp="1"/>
          </p:cNvSpPr>
          <p:nvPr>
            <p:ph type="title"/>
          </p:nvPr>
        </p:nvSpPr>
        <p:spPr/>
        <p:txBody>
          <a:bodyPr/>
          <a:lstStyle/>
          <a:p>
            <a:r>
              <a:rPr lang="en-US" dirty="0"/>
              <a:t>Case 2</a:t>
            </a:r>
            <a:endParaRPr lang="en-GB" dirty="0"/>
          </a:p>
        </p:txBody>
      </p:sp>
      <p:sp>
        <p:nvSpPr>
          <p:cNvPr id="3" name="Content Placeholder 2">
            <a:extLst>
              <a:ext uri="{FF2B5EF4-FFF2-40B4-BE49-F238E27FC236}">
                <a16:creationId xmlns:a16="http://schemas.microsoft.com/office/drawing/2014/main" id="{07EE534C-D837-314B-DCC7-0B7670C9AF0D}"/>
              </a:ext>
            </a:extLst>
          </p:cNvPr>
          <p:cNvSpPr>
            <a:spLocks noGrp="1"/>
          </p:cNvSpPr>
          <p:nvPr>
            <p:ph idx="1"/>
          </p:nvPr>
        </p:nvSpPr>
        <p:spPr/>
        <p:txBody>
          <a:bodyPr/>
          <a:lstStyle/>
          <a:p>
            <a:r>
              <a:rPr lang="en-US" dirty="0"/>
              <a:t>39 week gestational age is born after prolonged rupture of membranes. The mother presented with fever of 39C, foul smelling amniotic fluid, and severe abdominal pain. She was started on antibiotics shortly before delivery. The infant is born by CS due to consistent fetal tachycardia and transferred to NICU]. </a:t>
            </a:r>
            <a:r>
              <a:rPr lang="en-US" dirty="0" err="1"/>
              <a:t>tHe</a:t>
            </a:r>
            <a:r>
              <a:rPr lang="en-US" dirty="0"/>
              <a:t> infant started to have respiratory distress, apneic episodes, mild retractions and grunting. </a:t>
            </a:r>
          </a:p>
          <a:p>
            <a:endParaRPr lang="en-US" dirty="0"/>
          </a:p>
          <a:p>
            <a:r>
              <a:rPr lang="en-US" dirty="0"/>
              <a:t>What is your diagnosis?</a:t>
            </a:r>
          </a:p>
          <a:p>
            <a:r>
              <a:rPr lang="en-US" dirty="0"/>
              <a:t>What is your course of treatment ?</a:t>
            </a:r>
            <a:endParaRPr lang="en-GB" dirty="0"/>
          </a:p>
        </p:txBody>
      </p:sp>
    </p:spTree>
    <p:extLst>
      <p:ext uri="{BB962C8B-B14F-4D97-AF65-F5344CB8AC3E}">
        <p14:creationId xmlns:p14="http://schemas.microsoft.com/office/powerpoint/2010/main" val="77758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262A-21B8-BC0C-325E-DC26119090AD}"/>
              </a:ext>
            </a:extLst>
          </p:cNvPr>
          <p:cNvSpPr>
            <a:spLocks noGrp="1"/>
          </p:cNvSpPr>
          <p:nvPr>
            <p:ph type="title"/>
          </p:nvPr>
        </p:nvSpPr>
        <p:spPr/>
        <p:txBody>
          <a:bodyPr/>
          <a:lstStyle/>
          <a:p>
            <a:endParaRPr lang="en-GB"/>
          </a:p>
        </p:txBody>
      </p:sp>
      <p:pic>
        <p:nvPicPr>
          <p:cNvPr id="2050" name="Picture 2" descr="Neonatal Pneumonia | IntechOpen">
            <a:extLst>
              <a:ext uri="{FF2B5EF4-FFF2-40B4-BE49-F238E27FC236}">
                <a16:creationId xmlns:a16="http://schemas.microsoft.com/office/drawing/2014/main" id="{3849F2DB-54AB-402A-CF72-254581A057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200" y="163262"/>
            <a:ext cx="8374854" cy="653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73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1FADA-2E03-6D0B-5BE9-B0D43FEFBC42}"/>
              </a:ext>
            </a:extLst>
          </p:cNvPr>
          <p:cNvSpPr>
            <a:spLocks noGrp="1"/>
          </p:cNvSpPr>
          <p:nvPr>
            <p:ph type="title"/>
          </p:nvPr>
        </p:nvSpPr>
        <p:spPr/>
        <p:txBody>
          <a:bodyPr/>
          <a:lstStyle/>
          <a:p>
            <a:r>
              <a:rPr lang="en-US" dirty="0"/>
              <a:t>Case 3</a:t>
            </a:r>
            <a:endParaRPr lang="en-GB" dirty="0"/>
          </a:p>
        </p:txBody>
      </p:sp>
      <p:sp>
        <p:nvSpPr>
          <p:cNvPr id="3" name="Content Placeholder 2">
            <a:extLst>
              <a:ext uri="{FF2B5EF4-FFF2-40B4-BE49-F238E27FC236}">
                <a16:creationId xmlns:a16="http://schemas.microsoft.com/office/drawing/2014/main" id="{182E2219-215C-2240-BD5B-190558D9A31E}"/>
              </a:ext>
            </a:extLst>
          </p:cNvPr>
          <p:cNvSpPr>
            <a:spLocks noGrp="1"/>
          </p:cNvSpPr>
          <p:nvPr>
            <p:ph idx="1"/>
          </p:nvPr>
        </p:nvSpPr>
        <p:spPr/>
        <p:txBody>
          <a:bodyPr/>
          <a:lstStyle/>
          <a:p>
            <a:r>
              <a:rPr lang="en-US" dirty="0"/>
              <a:t>A </a:t>
            </a:r>
            <a:r>
              <a:rPr lang="en-US" dirty="0" err="1"/>
              <a:t>postterm</a:t>
            </a:r>
            <a:r>
              <a:rPr lang="en-US" dirty="0"/>
              <a:t> 42 3/7 week gestational age </a:t>
            </a:r>
            <a:r>
              <a:rPr lang="en-US" dirty="0" err="1"/>
              <a:t>inafnt</a:t>
            </a:r>
            <a:r>
              <a:rPr lang="en-US" dirty="0"/>
              <a:t> is born after induced vaginal delivery . Meconium-stained fluid was noted after rupture of membranes approximately 6 hours before delivery. Th infant head was delivered easily however infant’s body delivered 4 minutes after delivery of head causing shoulder dystocia. The infant at 5 minutes was cyanosed, weak cry</a:t>
            </a:r>
            <a:r>
              <a:rPr lang="en-US"/>
              <a:t>, mild flexion </a:t>
            </a:r>
            <a:r>
              <a:rPr lang="en-US" dirty="0"/>
              <a:t>of the limbs, no spontaneous s movements, with heart rate of 160.</a:t>
            </a:r>
          </a:p>
          <a:p>
            <a:endParaRPr lang="en-US" dirty="0"/>
          </a:p>
          <a:p>
            <a:r>
              <a:rPr lang="en-US" dirty="0"/>
              <a:t>Calculate his APGAR score </a:t>
            </a:r>
            <a:endParaRPr lang="en-GB" dirty="0"/>
          </a:p>
        </p:txBody>
      </p:sp>
    </p:spTree>
    <p:extLst>
      <p:ext uri="{BB962C8B-B14F-4D97-AF65-F5344CB8AC3E}">
        <p14:creationId xmlns:p14="http://schemas.microsoft.com/office/powerpoint/2010/main" val="11939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CF75-1D2F-755C-31CC-27DEABD6CC0A}"/>
              </a:ext>
            </a:extLst>
          </p:cNvPr>
          <p:cNvSpPr>
            <a:spLocks noGrp="1"/>
          </p:cNvSpPr>
          <p:nvPr>
            <p:ph type="title"/>
          </p:nvPr>
        </p:nvSpPr>
        <p:spPr/>
        <p:txBody>
          <a:bodyPr/>
          <a:lstStyle/>
          <a:p>
            <a:r>
              <a:rPr lang="en-US" dirty="0"/>
              <a:t>Case 4</a:t>
            </a:r>
            <a:endParaRPr lang="en-GB" dirty="0"/>
          </a:p>
        </p:txBody>
      </p:sp>
      <p:sp>
        <p:nvSpPr>
          <p:cNvPr id="3" name="Content Placeholder 2">
            <a:extLst>
              <a:ext uri="{FF2B5EF4-FFF2-40B4-BE49-F238E27FC236}">
                <a16:creationId xmlns:a16="http://schemas.microsoft.com/office/drawing/2014/main" id="{67446301-69CD-0462-8D3D-28203C12B5FE}"/>
              </a:ext>
            </a:extLst>
          </p:cNvPr>
          <p:cNvSpPr>
            <a:spLocks noGrp="1"/>
          </p:cNvSpPr>
          <p:nvPr>
            <p:ph idx="1"/>
          </p:nvPr>
        </p:nvSpPr>
        <p:spPr/>
        <p:txBody>
          <a:bodyPr/>
          <a:lstStyle/>
          <a:p>
            <a:r>
              <a:rPr lang="en-US" dirty="0"/>
              <a:t>A </a:t>
            </a:r>
            <a:r>
              <a:rPr lang="en-US" dirty="0" err="1"/>
              <a:t>postterm</a:t>
            </a:r>
            <a:r>
              <a:rPr lang="en-US" dirty="0"/>
              <a:t> 42 3/7 week gestational age infant is born after induced vaginal delivery . Meconium-stained fluid was noted after rupture of membranes approximately 6 hours before delivery. Th infant head was delivered easily however infant’s body delivered 4 minutes after delivery of head causing shoulder dystocia. The infant was cyanosed and apneic and therefore intubated and shifted to NICU . </a:t>
            </a:r>
          </a:p>
          <a:p>
            <a:endParaRPr lang="en-US" dirty="0"/>
          </a:p>
          <a:p>
            <a:r>
              <a:rPr lang="en-US" dirty="0"/>
              <a:t>What do you expect the cause of respiratory distress </a:t>
            </a:r>
          </a:p>
          <a:p>
            <a:r>
              <a:rPr lang="en-US" dirty="0"/>
              <a:t>Name two possible </a:t>
            </a:r>
            <a:r>
              <a:rPr lang="en-US" dirty="0" err="1"/>
              <a:t>complictaions</a:t>
            </a:r>
            <a:endParaRPr lang="en-GB" dirty="0"/>
          </a:p>
        </p:txBody>
      </p:sp>
    </p:spTree>
    <p:extLst>
      <p:ext uri="{BB962C8B-B14F-4D97-AF65-F5344CB8AC3E}">
        <p14:creationId xmlns:p14="http://schemas.microsoft.com/office/powerpoint/2010/main" val="403564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0B5FA-3A24-6949-44A3-7A30D0CF527B}"/>
              </a:ext>
            </a:extLst>
          </p:cNvPr>
          <p:cNvSpPr>
            <a:spLocks noGrp="1"/>
          </p:cNvSpPr>
          <p:nvPr>
            <p:ph type="title"/>
          </p:nvPr>
        </p:nvSpPr>
        <p:spPr/>
        <p:txBody>
          <a:bodyPr/>
          <a:lstStyle/>
          <a:p>
            <a:endParaRPr lang="en-GB"/>
          </a:p>
        </p:txBody>
      </p:sp>
      <p:pic>
        <p:nvPicPr>
          <p:cNvPr id="3074" name="Picture 2" descr="Meconium aspiration | Radiology Case | Radiopaedia.org">
            <a:extLst>
              <a:ext uri="{FF2B5EF4-FFF2-40B4-BE49-F238E27FC236}">
                <a16:creationId xmlns:a16="http://schemas.microsoft.com/office/drawing/2014/main" id="{CAC84145-A0AC-1A58-0336-2E9BF079C1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0999" y="119062"/>
            <a:ext cx="6658891" cy="661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6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585E-24D4-B1B7-2FA3-5097E1826AAE}"/>
              </a:ext>
            </a:extLst>
          </p:cNvPr>
          <p:cNvSpPr>
            <a:spLocks noGrp="1"/>
          </p:cNvSpPr>
          <p:nvPr>
            <p:ph type="title"/>
          </p:nvPr>
        </p:nvSpPr>
        <p:spPr/>
        <p:txBody>
          <a:bodyPr/>
          <a:lstStyle/>
          <a:p>
            <a:r>
              <a:rPr lang="en-US" dirty="0"/>
              <a:t>Case 5 (same patient of case 4)</a:t>
            </a:r>
            <a:endParaRPr lang="en-GB" dirty="0"/>
          </a:p>
        </p:txBody>
      </p:sp>
      <p:sp>
        <p:nvSpPr>
          <p:cNvPr id="3" name="Content Placeholder 2">
            <a:extLst>
              <a:ext uri="{FF2B5EF4-FFF2-40B4-BE49-F238E27FC236}">
                <a16:creationId xmlns:a16="http://schemas.microsoft.com/office/drawing/2014/main" id="{16B5F82F-5DAC-E4B6-BE7E-0A77C02569FE}"/>
              </a:ext>
            </a:extLst>
          </p:cNvPr>
          <p:cNvSpPr>
            <a:spLocks noGrp="1"/>
          </p:cNvSpPr>
          <p:nvPr>
            <p:ph idx="1"/>
          </p:nvPr>
        </p:nvSpPr>
        <p:spPr/>
        <p:txBody>
          <a:bodyPr/>
          <a:lstStyle/>
          <a:p>
            <a:r>
              <a:rPr lang="en-US" dirty="0"/>
              <a:t>The infant has been on ventilator for about 6 hours when you are called to the bedside for sudden decompensation with decreased saturations as low as 30%,  bradycardia and absent breath sounds on the right. </a:t>
            </a:r>
          </a:p>
          <a:p>
            <a:endParaRPr lang="en-US" dirty="0"/>
          </a:p>
          <a:p>
            <a:r>
              <a:rPr lang="en-US" dirty="0"/>
              <a:t>What do you expect happened?</a:t>
            </a:r>
          </a:p>
          <a:p>
            <a:r>
              <a:rPr lang="en-US" dirty="0"/>
              <a:t>What s your immediate action</a:t>
            </a:r>
            <a:endParaRPr lang="en-GB" dirty="0"/>
          </a:p>
        </p:txBody>
      </p:sp>
    </p:spTree>
    <p:extLst>
      <p:ext uri="{BB962C8B-B14F-4D97-AF65-F5344CB8AC3E}">
        <p14:creationId xmlns:p14="http://schemas.microsoft.com/office/powerpoint/2010/main" val="388829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543</Words>
  <Application>Microsoft Office PowerPoint</Application>
  <PresentationFormat>Widescreen</PresentationFormat>
  <Paragraphs>43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Neonate with respiratory Distress</vt:lpstr>
      <vt:lpstr>Case 1</vt:lpstr>
      <vt:lpstr>PowerPoint Presentation</vt:lpstr>
      <vt:lpstr>Case 2</vt:lpstr>
      <vt:lpstr>PowerPoint Presentation</vt:lpstr>
      <vt:lpstr>Case 3</vt:lpstr>
      <vt:lpstr>Case 4</vt:lpstr>
      <vt:lpstr>PowerPoint Presentation</vt:lpstr>
      <vt:lpstr>Case 5 (same patient of case 4)</vt:lpstr>
      <vt:lpstr>PowerPoint Presentation</vt:lpstr>
      <vt:lpstr>Case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Neonate with respiratory Distress</dc:title>
  <dc:creator>Faten Zaidan</dc:creator>
  <cp:lastModifiedBy>Shaheer Ebarah</cp:lastModifiedBy>
  <cp:revision>7</cp:revision>
  <dcterms:created xsi:type="dcterms:W3CDTF">2022-10-25T12:00:33Z</dcterms:created>
  <dcterms:modified xsi:type="dcterms:W3CDTF">2024-12-04T03:39:46Z</dcterms:modified>
</cp:coreProperties>
</file>