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8"/>
  </p:notesMasterIdLst>
  <p:sldIdLst>
    <p:sldId id="257" r:id="rId2"/>
    <p:sldId id="258" r:id="rId3"/>
    <p:sldId id="287" r:id="rId4"/>
    <p:sldId id="261" r:id="rId5"/>
    <p:sldId id="262" r:id="rId6"/>
    <p:sldId id="263" r:id="rId7"/>
    <p:sldId id="268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90" d="100"/>
          <a:sy n="90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9F84B-898E-4B93-84ED-F67D11641F6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09D955-2734-499F-8F8F-0B46613D8D4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b="1" dirty="0"/>
            <a:t>Wash your hands</a:t>
          </a:r>
          <a:r>
            <a:rPr lang="en-US" sz="2000" dirty="0"/>
            <a:t> and </a:t>
          </a:r>
          <a:r>
            <a:rPr lang="en-US" sz="2000" b="1" dirty="0"/>
            <a:t>don PPE</a:t>
          </a:r>
          <a:r>
            <a:rPr lang="en-US" sz="2000" dirty="0"/>
            <a:t> if appropriate.</a:t>
          </a:r>
        </a:p>
      </dgm:t>
    </dgm:pt>
    <dgm:pt modelId="{3931C4D9-F3A3-4063-B4D4-3942808B5100}" type="parTrans" cxnId="{585B865D-1D66-4ADA-99E6-8EF333E2D94B}">
      <dgm:prSet/>
      <dgm:spPr/>
      <dgm:t>
        <a:bodyPr/>
        <a:lstStyle/>
        <a:p>
          <a:endParaRPr lang="en-US"/>
        </a:p>
      </dgm:t>
    </dgm:pt>
    <dgm:pt modelId="{047882D9-A8BC-4881-8D31-37567C556700}" type="sibTrans" cxnId="{585B865D-1D66-4ADA-99E6-8EF333E2D94B}">
      <dgm:prSet/>
      <dgm:spPr/>
      <dgm:t>
        <a:bodyPr/>
        <a:lstStyle/>
        <a:p>
          <a:endParaRPr lang="en-US"/>
        </a:p>
      </dgm:t>
    </dgm:pt>
    <dgm:pt modelId="{E4BC0992-F33E-4965-B776-284B36B6C2A0}">
      <dgm:prSet custT="1"/>
      <dgm:spPr>
        <a:solidFill>
          <a:srgbClr val="FFFFFF">
            <a:lumMod val="6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en-US" sz="2000" b="1" dirty="0"/>
            <a:t>Introduce yourself</a:t>
          </a:r>
          <a:r>
            <a:rPr lang="en-US" sz="2000" dirty="0"/>
            <a:t> to the </a:t>
          </a:r>
          <a:r>
            <a:rPr lang="en-US" sz="2000" b="1" dirty="0"/>
            <a:t>parents</a:t>
          </a:r>
          <a:r>
            <a:rPr lang="en-US" sz="2000" dirty="0"/>
            <a:t> and the </a:t>
          </a:r>
          <a:r>
            <a:rPr lang="en-US" sz="2000" b="1" dirty="0"/>
            <a:t>child</a:t>
          </a:r>
          <a:r>
            <a:rPr lang="en-US" sz="2000" dirty="0"/>
            <a:t>, including your </a:t>
          </a:r>
          <a:r>
            <a:rPr lang="en-US" sz="2000" b="1" dirty="0"/>
            <a:t>name</a:t>
          </a:r>
          <a:r>
            <a:rPr lang="en-US" sz="2000" dirty="0"/>
            <a:t> and </a:t>
          </a:r>
          <a:r>
            <a:rPr lang="en-US" sz="2000" b="1" dirty="0"/>
            <a:t>role</a:t>
          </a:r>
          <a:r>
            <a:rPr lang="en-US" sz="1400" dirty="0"/>
            <a:t>.</a:t>
          </a:r>
        </a:p>
      </dgm:t>
    </dgm:pt>
    <dgm:pt modelId="{0C221785-1A57-48E0-BC57-F92DC8B8350A}" type="parTrans" cxnId="{734E0717-9F10-442E-8953-F53A9EE88566}">
      <dgm:prSet/>
      <dgm:spPr/>
      <dgm:t>
        <a:bodyPr/>
        <a:lstStyle/>
        <a:p>
          <a:endParaRPr lang="en-US"/>
        </a:p>
      </dgm:t>
    </dgm:pt>
    <dgm:pt modelId="{0EC70B43-9D43-4B57-AC7D-23F0BF46046D}" type="sibTrans" cxnId="{734E0717-9F10-442E-8953-F53A9EE88566}">
      <dgm:prSet/>
      <dgm:spPr/>
      <dgm:t>
        <a:bodyPr/>
        <a:lstStyle/>
        <a:p>
          <a:endParaRPr lang="en-US"/>
        </a:p>
      </dgm:t>
    </dgm:pt>
    <dgm:pt modelId="{E7672B4B-79C1-4EB0-9064-D10990D77EB9}">
      <dgm:prSet custT="1"/>
      <dgm:spPr>
        <a:solidFill>
          <a:srgbClr val="FFFFFF">
            <a:lumMod val="6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Goudy Old Style"/>
              <a:ea typeface="+mn-ea"/>
              <a:cs typeface="+mn-cs"/>
            </a:rPr>
            <a:t>Confirm the child’s name and date of birth.</a:t>
          </a:r>
        </a:p>
      </dgm:t>
    </dgm:pt>
    <dgm:pt modelId="{6600BBA9-799E-4E90-93AE-DB449D771D54}" type="parTrans" cxnId="{DB37104E-F2C2-4873-B561-BDAE2FF91F63}">
      <dgm:prSet/>
      <dgm:spPr/>
      <dgm:t>
        <a:bodyPr/>
        <a:lstStyle/>
        <a:p>
          <a:endParaRPr lang="en-US"/>
        </a:p>
      </dgm:t>
    </dgm:pt>
    <dgm:pt modelId="{33660A00-C250-462A-A100-6142B860A338}" type="sibTrans" cxnId="{DB37104E-F2C2-4873-B561-BDAE2FF91F63}">
      <dgm:prSet/>
      <dgm:spPr/>
      <dgm:t>
        <a:bodyPr/>
        <a:lstStyle/>
        <a:p>
          <a:endParaRPr lang="en-US"/>
        </a:p>
      </dgm:t>
    </dgm:pt>
    <dgm:pt modelId="{21A1C5F0-7763-4C4A-B114-48C5766E53DA}">
      <dgm:prSet custT="1"/>
      <dgm:spPr>
        <a:solidFill>
          <a:srgbClr val="FFFFFF">
            <a:lumMod val="6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Goudy Old Style"/>
              <a:ea typeface="+mn-ea"/>
              <a:cs typeface="+mn-cs"/>
            </a:rPr>
            <a:t>Briefly explain what the examination will involve using patient-friendly language: “Today I’d like to perform an examination of your child’s abdomen, which will involve first observing your child, then gently feeling their tummy.”</a:t>
          </a:r>
        </a:p>
      </dgm:t>
    </dgm:pt>
    <dgm:pt modelId="{E4B1421D-22AA-447A-96A3-B9BC2815E8BE}" type="parTrans" cxnId="{BCB79B9D-80DB-496C-9B49-68D910235927}">
      <dgm:prSet/>
      <dgm:spPr/>
      <dgm:t>
        <a:bodyPr/>
        <a:lstStyle/>
        <a:p>
          <a:endParaRPr lang="en-US"/>
        </a:p>
      </dgm:t>
    </dgm:pt>
    <dgm:pt modelId="{FD1396B3-C148-4C99-A6FE-0A7EB0652D18}" type="sibTrans" cxnId="{BCB79B9D-80DB-496C-9B49-68D910235927}">
      <dgm:prSet/>
      <dgm:spPr/>
      <dgm:t>
        <a:bodyPr/>
        <a:lstStyle/>
        <a:p>
          <a:endParaRPr lang="en-US"/>
        </a:p>
      </dgm:t>
    </dgm:pt>
    <dgm:pt modelId="{BAD3634A-918B-4CBD-A7F2-F7E12BE31BD8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b="1" dirty="0"/>
            <a:t>Gain consent</a:t>
          </a:r>
          <a:r>
            <a:rPr lang="en-US" sz="2000" dirty="0"/>
            <a:t> from the parents/</a:t>
          </a:r>
          <a:r>
            <a:rPr lang="en-US" sz="2000" dirty="0" err="1"/>
            <a:t>carers</a:t>
          </a:r>
          <a:r>
            <a:rPr lang="en-US" sz="2000" dirty="0"/>
            <a:t> and/or child before proceeding: </a:t>
          </a:r>
          <a:r>
            <a:rPr lang="en-US" sz="2000" i="1" dirty="0"/>
            <a:t>“Are you happy for me to carry out the examination?”</a:t>
          </a:r>
          <a:endParaRPr lang="en-US" sz="2000" dirty="0"/>
        </a:p>
      </dgm:t>
    </dgm:pt>
    <dgm:pt modelId="{F4212E28-C2D2-4C44-A108-9AB88DBD9F9D}" type="parTrans" cxnId="{1D7A2473-C554-43D3-AA8A-2B2093FFE81B}">
      <dgm:prSet/>
      <dgm:spPr/>
      <dgm:t>
        <a:bodyPr/>
        <a:lstStyle/>
        <a:p>
          <a:endParaRPr lang="en-US"/>
        </a:p>
      </dgm:t>
    </dgm:pt>
    <dgm:pt modelId="{F70200BE-0C94-41D2-AB06-E2013933D0BB}" type="sibTrans" cxnId="{1D7A2473-C554-43D3-AA8A-2B2093FFE81B}">
      <dgm:prSet/>
      <dgm:spPr/>
      <dgm:t>
        <a:bodyPr/>
        <a:lstStyle/>
        <a:p>
          <a:endParaRPr lang="en-US"/>
        </a:p>
      </dgm:t>
    </dgm:pt>
    <dgm:pt modelId="{32C9CA5D-D40B-4BE2-9884-9408436EC793}" type="pres">
      <dgm:prSet presAssocID="{7D19F84B-898E-4B93-84ED-F67D11641F66}" presName="linear" presStyleCnt="0">
        <dgm:presLayoutVars>
          <dgm:animLvl val="lvl"/>
          <dgm:resizeHandles val="exact"/>
        </dgm:presLayoutVars>
      </dgm:prSet>
      <dgm:spPr/>
    </dgm:pt>
    <dgm:pt modelId="{284FA665-7FC2-4C52-BE88-5B3407F68463}" type="pres">
      <dgm:prSet presAssocID="{AD09D955-2734-499F-8F8F-0B46613D8D45}" presName="parentText" presStyleLbl="node1" presStyleIdx="0" presStyleCnt="5" custScaleY="94741">
        <dgm:presLayoutVars>
          <dgm:chMax val="0"/>
          <dgm:bulletEnabled val="1"/>
        </dgm:presLayoutVars>
      </dgm:prSet>
      <dgm:spPr/>
    </dgm:pt>
    <dgm:pt modelId="{50FC6CEF-BD95-4D45-B142-B83A0801D12F}" type="pres">
      <dgm:prSet presAssocID="{047882D9-A8BC-4881-8D31-37567C556700}" presName="spacer" presStyleCnt="0"/>
      <dgm:spPr/>
    </dgm:pt>
    <dgm:pt modelId="{2EAFF9DC-ABF3-4453-A424-B489C80CD067}" type="pres">
      <dgm:prSet presAssocID="{E4BC0992-F33E-4965-B776-284B36B6C2A0}" presName="parentText" presStyleLbl="node1" presStyleIdx="1" presStyleCnt="5">
        <dgm:presLayoutVars>
          <dgm:chMax val="0"/>
          <dgm:bulletEnabled val="1"/>
        </dgm:presLayoutVars>
      </dgm:prSet>
      <dgm:spPr>
        <a:xfrm>
          <a:off x="0" y="1218945"/>
          <a:ext cx="6905768" cy="1085760"/>
        </a:xfrm>
        <a:prstGeom prst="roundRect">
          <a:avLst/>
        </a:prstGeom>
      </dgm:spPr>
    </dgm:pt>
    <dgm:pt modelId="{37304944-6790-4564-9B10-6C9D4F7DB97A}" type="pres">
      <dgm:prSet presAssocID="{0EC70B43-9D43-4B57-AC7D-23F0BF46046D}" presName="spacer" presStyleCnt="0"/>
      <dgm:spPr/>
    </dgm:pt>
    <dgm:pt modelId="{1295B078-827C-410B-855F-B539FEED7BDD}" type="pres">
      <dgm:prSet presAssocID="{E7672B4B-79C1-4EB0-9064-D10990D77EB9}" presName="parentText" presStyleLbl="node1" presStyleIdx="2" presStyleCnt="5">
        <dgm:presLayoutVars>
          <dgm:chMax val="0"/>
          <dgm:bulletEnabled val="1"/>
        </dgm:presLayoutVars>
      </dgm:prSet>
      <dgm:spPr>
        <a:xfrm>
          <a:off x="0" y="2471745"/>
          <a:ext cx="6905768" cy="1085760"/>
        </a:xfrm>
        <a:prstGeom prst="roundRect">
          <a:avLst/>
        </a:prstGeom>
      </dgm:spPr>
    </dgm:pt>
    <dgm:pt modelId="{E65045F7-5E9D-461C-BDA4-6CC70D6AC8A6}" type="pres">
      <dgm:prSet presAssocID="{33660A00-C250-462A-A100-6142B860A338}" presName="spacer" presStyleCnt="0"/>
      <dgm:spPr/>
    </dgm:pt>
    <dgm:pt modelId="{C544D3A4-7748-4932-AC91-F8CA89F44A6B}" type="pres">
      <dgm:prSet presAssocID="{21A1C5F0-7763-4C4A-B114-48C5766E53DA}" presName="parentText" presStyleLbl="node1" presStyleIdx="3" presStyleCnt="5">
        <dgm:presLayoutVars>
          <dgm:chMax val="0"/>
          <dgm:bulletEnabled val="1"/>
        </dgm:presLayoutVars>
      </dgm:prSet>
      <dgm:spPr>
        <a:xfrm>
          <a:off x="0" y="3724545"/>
          <a:ext cx="6905768" cy="1085760"/>
        </a:xfrm>
        <a:prstGeom prst="roundRect">
          <a:avLst/>
        </a:prstGeom>
      </dgm:spPr>
    </dgm:pt>
    <dgm:pt modelId="{20B5671B-CE63-43A9-9A19-41B4B339A6AB}" type="pres">
      <dgm:prSet presAssocID="{FD1396B3-C148-4C99-A6FE-0A7EB0652D18}" presName="spacer" presStyleCnt="0"/>
      <dgm:spPr/>
    </dgm:pt>
    <dgm:pt modelId="{13EF9A3E-204B-4517-9EDF-BE7F6A9923A2}" type="pres">
      <dgm:prSet presAssocID="{BAD3634A-918B-4CBD-A7F2-F7E12BE31BD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34E0717-9F10-442E-8953-F53A9EE88566}" srcId="{7D19F84B-898E-4B93-84ED-F67D11641F66}" destId="{E4BC0992-F33E-4965-B776-284B36B6C2A0}" srcOrd="1" destOrd="0" parTransId="{0C221785-1A57-48E0-BC57-F92DC8B8350A}" sibTransId="{0EC70B43-9D43-4B57-AC7D-23F0BF46046D}"/>
    <dgm:cxn modelId="{AAEFDC37-4E76-45FD-ACF7-ED57998A4E9B}" type="presOf" srcId="{7D19F84B-898E-4B93-84ED-F67D11641F66}" destId="{32C9CA5D-D40B-4BE2-9884-9408436EC793}" srcOrd="0" destOrd="0" presId="urn:microsoft.com/office/officeart/2005/8/layout/vList2"/>
    <dgm:cxn modelId="{585B865D-1D66-4ADA-99E6-8EF333E2D94B}" srcId="{7D19F84B-898E-4B93-84ED-F67D11641F66}" destId="{AD09D955-2734-499F-8F8F-0B46613D8D45}" srcOrd="0" destOrd="0" parTransId="{3931C4D9-F3A3-4063-B4D4-3942808B5100}" sibTransId="{047882D9-A8BC-4881-8D31-37567C556700}"/>
    <dgm:cxn modelId="{DB37104E-F2C2-4873-B561-BDAE2FF91F63}" srcId="{7D19F84B-898E-4B93-84ED-F67D11641F66}" destId="{E7672B4B-79C1-4EB0-9064-D10990D77EB9}" srcOrd="2" destOrd="0" parTransId="{6600BBA9-799E-4E90-93AE-DB449D771D54}" sibTransId="{33660A00-C250-462A-A100-6142B860A338}"/>
    <dgm:cxn modelId="{1D7A2473-C554-43D3-AA8A-2B2093FFE81B}" srcId="{7D19F84B-898E-4B93-84ED-F67D11641F66}" destId="{BAD3634A-918B-4CBD-A7F2-F7E12BE31BD8}" srcOrd="4" destOrd="0" parTransId="{F4212E28-C2D2-4C44-A108-9AB88DBD9F9D}" sibTransId="{F70200BE-0C94-41D2-AB06-E2013933D0BB}"/>
    <dgm:cxn modelId="{4489FE54-FB91-4FE2-9691-DA0AB9DBC2BF}" type="presOf" srcId="{BAD3634A-918B-4CBD-A7F2-F7E12BE31BD8}" destId="{13EF9A3E-204B-4517-9EDF-BE7F6A9923A2}" srcOrd="0" destOrd="0" presId="urn:microsoft.com/office/officeart/2005/8/layout/vList2"/>
    <dgm:cxn modelId="{6F8BB77E-28BB-4849-AF5B-99A3B7529438}" type="presOf" srcId="{AD09D955-2734-499F-8F8F-0B46613D8D45}" destId="{284FA665-7FC2-4C52-BE88-5B3407F68463}" srcOrd="0" destOrd="0" presId="urn:microsoft.com/office/officeart/2005/8/layout/vList2"/>
    <dgm:cxn modelId="{3B152891-046B-4D0C-B731-48E04FCB4A3A}" type="presOf" srcId="{E4BC0992-F33E-4965-B776-284B36B6C2A0}" destId="{2EAFF9DC-ABF3-4453-A424-B489C80CD067}" srcOrd="0" destOrd="0" presId="urn:microsoft.com/office/officeart/2005/8/layout/vList2"/>
    <dgm:cxn modelId="{43767C92-EB37-43AA-9068-150011F9EC0F}" type="presOf" srcId="{E7672B4B-79C1-4EB0-9064-D10990D77EB9}" destId="{1295B078-827C-410B-855F-B539FEED7BDD}" srcOrd="0" destOrd="0" presId="urn:microsoft.com/office/officeart/2005/8/layout/vList2"/>
    <dgm:cxn modelId="{D7B91E9D-8939-401F-9D04-84F5E331BC4A}" type="presOf" srcId="{21A1C5F0-7763-4C4A-B114-48C5766E53DA}" destId="{C544D3A4-7748-4932-AC91-F8CA89F44A6B}" srcOrd="0" destOrd="0" presId="urn:microsoft.com/office/officeart/2005/8/layout/vList2"/>
    <dgm:cxn modelId="{BCB79B9D-80DB-496C-9B49-68D910235927}" srcId="{7D19F84B-898E-4B93-84ED-F67D11641F66}" destId="{21A1C5F0-7763-4C4A-B114-48C5766E53DA}" srcOrd="3" destOrd="0" parTransId="{E4B1421D-22AA-447A-96A3-B9BC2815E8BE}" sibTransId="{FD1396B3-C148-4C99-A6FE-0A7EB0652D18}"/>
    <dgm:cxn modelId="{A21278DF-23D0-4846-9668-D3C6BA220CFB}" type="presParOf" srcId="{32C9CA5D-D40B-4BE2-9884-9408436EC793}" destId="{284FA665-7FC2-4C52-BE88-5B3407F68463}" srcOrd="0" destOrd="0" presId="urn:microsoft.com/office/officeart/2005/8/layout/vList2"/>
    <dgm:cxn modelId="{5ADAFD8C-13EA-4D90-9D40-49C25BD359DA}" type="presParOf" srcId="{32C9CA5D-D40B-4BE2-9884-9408436EC793}" destId="{50FC6CEF-BD95-4D45-B142-B83A0801D12F}" srcOrd="1" destOrd="0" presId="urn:microsoft.com/office/officeart/2005/8/layout/vList2"/>
    <dgm:cxn modelId="{A48D3A47-B9BD-4277-B4C2-68DA463155C3}" type="presParOf" srcId="{32C9CA5D-D40B-4BE2-9884-9408436EC793}" destId="{2EAFF9DC-ABF3-4453-A424-B489C80CD067}" srcOrd="2" destOrd="0" presId="urn:microsoft.com/office/officeart/2005/8/layout/vList2"/>
    <dgm:cxn modelId="{CAB79915-7953-4960-88DA-F8023CC5EC3B}" type="presParOf" srcId="{32C9CA5D-D40B-4BE2-9884-9408436EC793}" destId="{37304944-6790-4564-9B10-6C9D4F7DB97A}" srcOrd="3" destOrd="0" presId="urn:microsoft.com/office/officeart/2005/8/layout/vList2"/>
    <dgm:cxn modelId="{B5C1AD39-AFCB-41C9-BB53-3B7C7FBD06E8}" type="presParOf" srcId="{32C9CA5D-D40B-4BE2-9884-9408436EC793}" destId="{1295B078-827C-410B-855F-B539FEED7BDD}" srcOrd="4" destOrd="0" presId="urn:microsoft.com/office/officeart/2005/8/layout/vList2"/>
    <dgm:cxn modelId="{3A990B51-83EF-439F-A180-5C863A78D2B5}" type="presParOf" srcId="{32C9CA5D-D40B-4BE2-9884-9408436EC793}" destId="{E65045F7-5E9D-461C-BDA4-6CC70D6AC8A6}" srcOrd="5" destOrd="0" presId="urn:microsoft.com/office/officeart/2005/8/layout/vList2"/>
    <dgm:cxn modelId="{BC1B21E3-ED2D-4894-B78D-14C76FB9A713}" type="presParOf" srcId="{32C9CA5D-D40B-4BE2-9884-9408436EC793}" destId="{C544D3A4-7748-4932-AC91-F8CA89F44A6B}" srcOrd="6" destOrd="0" presId="urn:microsoft.com/office/officeart/2005/8/layout/vList2"/>
    <dgm:cxn modelId="{46EEE0F4-CE64-4019-831E-351306C31222}" type="presParOf" srcId="{32C9CA5D-D40B-4BE2-9884-9408436EC793}" destId="{20B5671B-CE63-43A9-9A19-41B4B339A6AB}" srcOrd="7" destOrd="0" presId="urn:microsoft.com/office/officeart/2005/8/layout/vList2"/>
    <dgm:cxn modelId="{8055803C-45B8-4FEA-9B3B-3263EAB4800F}" type="presParOf" srcId="{32C9CA5D-D40B-4BE2-9884-9408436EC793}" destId="{13EF9A3E-204B-4517-9EDF-BE7F6A9923A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9EF9D-4F49-40A9-AA71-D2B5C4D61382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729DF60C-A5BD-4CF9-98B4-8403360243CF}">
      <dgm:prSet phldrT="[Text]"/>
      <dgm:spPr/>
      <dgm:t>
        <a:bodyPr/>
        <a:lstStyle/>
        <a:p>
          <a:r>
            <a:rPr lang="en-US" dirty="0"/>
            <a:t>Facial edema</a:t>
          </a:r>
        </a:p>
      </dgm:t>
    </dgm:pt>
    <dgm:pt modelId="{F87D64F2-63E1-4FAD-AFA3-8178997CDB33}" type="parTrans" cxnId="{0F475809-6A79-4A91-95AF-4BAE879EFBB1}">
      <dgm:prSet/>
      <dgm:spPr/>
      <dgm:t>
        <a:bodyPr/>
        <a:lstStyle/>
        <a:p>
          <a:endParaRPr lang="en-US"/>
        </a:p>
      </dgm:t>
    </dgm:pt>
    <dgm:pt modelId="{5E917DF5-37BF-4F71-B0D6-A2CFF135DCC3}" type="sibTrans" cxnId="{0F475809-6A79-4A91-95AF-4BAE879EFBB1}">
      <dgm:prSet/>
      <dgm:spPr/>
      <dgm:t>
        <a:bodyPr/>
        <a:lstStyle/>
        <a:p>
          <a:endParaRPr lang="en-US"/>
        </a:p>
      </dgm:t>
    </dgm:pt>
    <dgm:pt modelId="{200D1979-A374-4AC3-9EFC-788E6DB2B74D}" type="pres">
      <dgm:prSet presAssocID="{6FC9EF9D-4F49-40A9-AA71-D2B5C4D61382}" presName="Name0" presStyleCnt="0">
        <dgm:presLayoutVars>
          <dgm:dir/>
          <dgm:resizeHandles val="exact"/>
        </dgm:presLayoutVars>
      </dgm:prSet>
      <dgm:spPr/>
    </dgm:pt>
    <dgm:pt modelId="{32C436AF-8BA6-44EC-8046-FFAA1C60D7E4}" type="pres">
      <dgm:prSet presAssocID="{729DF60C-A5BD-4CF9-98B4-8403360243CF}" presName="composite" presStyleCnt="0"/>
      <dgm:spPr/>
    </dgm:pt>
    <dgm:pt modelId="{063A8DFD-68D1-465B-8847-1415AAD2E173}" type="pres">
      <dgm:prSet presAssocID="{729DF60C-A5BD-4CF9-98B4-8403360243CF}" presName="rect1" presStyleLbl="bgShp" presStyleIdx="0" presStyleCnt="1" custLinFactNeighborX="0" custLinFactNeighborY="47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Angioedema - Wikipedia">
            <a:extLst>
              <a:ext uri="{FF2B5EF4-FFF2-40B4-BE49-F238E27FC236}">
                <a16:creationId xmlns:a16="http://schemas.microsoft.com/office/drawing/2014/main" id="{4B05FA08-CED1-4566-B198-6F29B48E9504}"/>
              </a:ext>
            </a:extLst>
          </dgm14:cNvPr>
        </a:ext>
      </dgm:extLst>
    </dgm:pt>
    <dgm:pt modelId="{F8248B49-3839-48C6-8878-83AF76AFD313}" type="pres">
      <dgm:prSet presAssocID="{729DF60C-A5BD-4CF9-98B4-8403360243CF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0F475809-6A79-4A91-95AF-4BAE879EFBB1}" srcId="{6FC9EF9D-4F49-40A9-AA71-D2B5C4D61382}" destId="{729DF60C-A5BD-4CF9-98B4-8403360243CF}" srcOrd="0" destOrd="0" parTransId="{F87D64F2-63E1-4FAD-AFA3-8178997CDB33}" sibTransId="{5E917DF5-37BF-4F71-B0D6-A2CFF135DCC3}"/>
    <dgm:cxn modelId="{4D41184A-2B79-4E14-A06B-0EDFDA799032}" type="presOf" srcId="{6FC9EF9D-4F49-40A9-AA71-D2B5C4D61382}" destId="{200D1979-A374-4AC3-9EFC-788E6DB2B74D}" srcOrd="0" destOrd="0" presId="urn:microsoft.com/office/officeart/2008/layout/BendingPictureSemiTransparentText"/>
    <dgm:cxn modelId="{3E12909F-7107-4894-B276-415646265E63}" type="presOf" srcId="{729DF60C-A5BD-4CF9-98B4-8403360243CF}" destId="{F8248B49-3839-48C6-8878-83AF76AFD313}" srcOrd="0" destOrd="0" presId="urn:microsoft.com/office/officeart/2008/layout/BendingPictureSemiTransparentText"/>
    <dgm:cxn modelId="{CCFC2B2B-EA00-437D-83A3-E1EA4DC43491}" type="presParOf" srcId="{200D1979-A374-4AC3-9EFC-788E6DB2B74D}" destId="{32C436AF-8BA6-44EC-8046-FFAA1C60D7E4}" srcOrd="0" destOrd="0" presId="urn:microsoft.com/office/officeart/2008/layout/BendingPictureSemiTransparentText"/>
    <dgm:cxn modelId="{19839783-578E-4605-8C58-5CE9A5BE3F58}" type="presParOf" srcId="{32C436AF-8BA6-44EC-8046-FFAA1C60D7E4}" destId="{063A8DFD-68D1-465B-8847-1415AAD2E173}" srcOrd="0" destOrd="0" presId="urn:microsoft.com/office/officeart/2008/layout/BendingPictureSemiTransparentText"/>
    <dgm:cxn modelId="{E81DDCD1-FEE5-4B05-A9F2-97E1C8388AA6}" type="presParOf" srcId="{32C436AF-8BA6-44EC-8046-FFAA1C60D7E4}" destId="{F8248B49-3839-48C6-8878-83AF76AFD313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DDD2B9-1D19-4491-A048-809A02770EBC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</dgm:pt>
    <dgm:pt modelId="{C077F25C-E10D-407A-8A43-4ED6B39B26BA}">
      <dgm:prSet phldrT="[Text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Anirdia</a:t>
          </a:r>
          <a:endParaRPr lang="en-US" sz="2800" b="1" i="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FBA064B2-B414-451F-A1FA-338E5F39BF4F}" type="parTrans" cxnId="{63D88F62-B7A7-4B99-88D2-B2BEB483C4D8}">
      <dgm:prSet/>
      <dgm:spPr/>
      <dgm:t>
        <a:bodyPr/>
        <a:lstStyle/>
        <a:p>
          <a:endParaRPr lang="en-US"/>
        </a:p>
      </dgm:t>
    </dgm:pt>
    <dgm:pt modelId="{625F8379-3E51-4727-8B4D-959CF75797E2}" type="sibTrans" cxnId="{63D88F62-B7A7-4B99-88D2-B2BEB483C4D8}">
      <dgm:prSet/>
      <dgm:spPr/>
      <dgm:t>
        <a:bodyPr/>
        <a:lstStyle/>
        <a:p>
          <a:endParaRPr lang="en-US"/>
        </a:p>
      </dgm:t>
    </dgm:pt>
    <dgm:pt modelId="{AC863CAF-64A4-49CB-8E6E-21FC874E5FDC}" type="pres">
      <dgm:prSet presAssocID="{7FDDD2B9-1D19-4491-A048-809A02770EBC}" presName="rootNode" presStyleCnt="0">
        <dgm:presLayoutVars>
          <dgm:chMax/>
          <dgm:chPref/>
          <dgm:dir/>
          <dgm:animLvl val="lvl"/>
        </dgm:presLayoutVars>
      </dgm:prSet>
      <dgm:spPr/>
    </dgm:pt>
    <dgm:pt modelId="{8BE74D3A-2F64-4699-9E6D-C2268C76EC2F}" type="pres">
      <dgm:prSet presAssocID="{C077F25C-E10D-407A-8A43-4ED6B39B26BA}" presName="composite" presStyleCnt="0"/>
      <dgm:spPr/>
    </dgm:pt>
    <dgm:pt modelId="{655F33A2-6BDA-47D9-985F-2DA7B00C9410}" type="pres">
      <dgm:prSet presAssocID="{C077F25C-E10D-407A-8A43-4ED6B39B26BA}" presName="ParentText" presStyleLbl="node1" presStyleIdx="0" presStyleCnt="1">
        <dgm:presLayoutVars>
          <dgm:chMax val="1"/>
          <dgm:chPref val="1"/>
          <dgm:bulletEnabled val="1"/>
        </dgm:presLayoutVars>
      </dgm:prSet>
      <dgm:spPr/>
    </dgm:pt>
    <dgm:pt modelId="{1D306DE5-C20B-490D-A0C9-FF04DCA3673F}" type="pres">
      <dgm:prSet presAssocID="{C077F25C-E10D-407A-8A43-4ED6B39B26BA}" presName="Image" presStyleLbl="bgImgPlac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Aniridia - Causes, Symptoms, Diagnosis &amp;amp; Treatment">
            <a:extLst>
              <a:ext uri="{FF2B5EF4-FFF2-40B4-BE49-F238E27FC236}">
                <a16:creationId xmlns:a16="http://schemas.microsoft.com/office/drawing/2014/main" id="{1676D785-F6C0-4349-8E55-AB84BAE35C9B}"/>
              </a:ext>
            </a:extLst>
          </dgm14:cNvPr>
        </a:ext>
      </dgm:extLst>
    </dgm:pt>
    <dgm:pt modelId="{37A8B855-04B2-4492-86A7-1E140EB5ACD3}" type="pres">
      <dgm:prSet presAssocID="{C077F25C-E10D-407A-8A43-4ED6B39B26B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3D88F62-B7A7-4B99-88D2-B2BEB483C4D8}" srcId="{7FDDD2B9-1D19-4491-A048-809A02770EBC}" destId="{C077F25C-E10D-407A-8A43-4ED6B39B26BA}" srcOrd="0" destOrd="0" parTransId="{FBA064B2-B414-451F-A1FA-338E5F39BF4F}" sibTransId="{625F8379-3E51-4727-8B4D-959CF75797E2}"/>
    <dgm:cxn modelId="{D229046B-1B47-4BA2-9A8C-80D35DE95CEF}" type="presOf" srcId="{C077F25C-E10D-407A-8A43-4ED6B39B26BA}" destId="{655F33A2-6BDA-47D9-985F-2DA7B00C9410}" srcOrd="0" destOrd="0" presId="urn:microsoft.com/office/officeart/2008/layout/TitledPictureBlocks"/>
    <dgm:cxn modelId="{85A9A6D4-E1B1-4F08-8DD9-E4FA7A4D826D}" type="presOf" srcId="{7FDDD2B9-1D19-4491-A048-809A02770EBC}" destId="{AC863CAF-64A4-49CB-8E6E-21FC874E5FDC}" srcOrd="0" destOrd="0" presId="urn:microsoft.com/office/officeart/2008/layout/TitledPictureBlocks"/>
    <dgm:cxn modelId="{E95B1AAF-0B0F-4C0E-9B7D-52C526AFC5A0}" type="presParOf" srcId="{AC863CAF-64A4-49CB-8E6E-21FC874E5FDC}" destId="{8BE74D3A-2F64-4699-9E6D-C2268C76EC2F}" srcOrd="0" destOrd="0" presId="urn:microsoft.com/office/officeart/2008/layout/TitledPictureBlocks"/>
    <dgm:cxn modelId="{DE8C907F-7458-4037-B705-7B22B99FD8A0}" type="presParOf" srcId="{8BE74D3A-2F64-4699-9E6D-C2268C76EC2F}" destId="{655F33A2-6BDA-47D9-985F-2DA7B00C9410}" srcOrd="0" destOrd="0" presId="urn:microsoft.com/office/officeart/2008/layout/TitledPictureBlocks"/>
    <dgm:cxn modelId="{046A6C75-DDFB-4DC4-99B9-F862AFD52D13}" type="presParOf" srcId="{8BE74D3A-2F64-4699-9E6D-C2268C76EC2F}" destId="{1D306DE5-C20B-490D-A0C9-FF04DCA3673F}" srcOrd="1" destOrd="0" presId="urn:microsoft.com/office/officeart/2008/layout/TitledPictureBlocks"/>
    <dgm:cxn modelId="{6CE9C542-F8CD-47E2-8E81-419EED80DAB4}" type="presParOf" srcId="{8BE74D3A-2F64-4699-9E6D-C2268C76EC2F}" destId="{37A8B855-04B2-4492-86A7-1E140EB5ACD3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FFA56-B965-465B-B818-C2E53C29130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</dgm:pt>
    <dgm:pt modelId="{C59BB685-4CAC-4463-BC84-75BA512D3F6A}">
      <dgm:prSet phldrT="[Text]" custT="1"/>
      <dgm:spPr/>
      <dgm:t>
        <a:bodyPr/>
        <a:lstStyle/>
        <a:p>
          <a:r>
            <a:rPr lang="en-US" sz="1800" b="1" i="0" dirty="0"/>
            <a:t>Xanthelasma in a 9-year-old child</a:t>
          </a:r>
          <a:endParaRPr lang="en-US" sz="1800" dirty="0"/>
        </a:p>
      </dgm:t>
    </dgm:pt>
    <dgm:pt modelId="{000F3912-4257-43FD-BCB5-931E3E80EEB6}" type="parTrans" cxnId="{08C564FC-4BB9-4C84-822F-B12E1EA79A51}">
      <dgm:prSet/>
      <dgm:spPr/>
      <dgm:t>
        <a:bodyPr/>
        <a:lstStyle/>
        <a:p>
          <a:endParaRPr lang="en-US"/>
        </a:p>
      </dgm:t>
    </dgm:pt>
    <dgm:pt modelId="{775619AB-8965-4ADE-8078-3D1C509127AD}" type="sibTrans" cxnId="{08C564FC-4BB9-4C84-822F-B12E1EA79A51}">
      <dgm:prSet/>
      <dgm:spPr/>
      <dgm:t>
        <a:bodyPr/>
        <a:lstStyle/>
        <a:p>
          <a:endParaRPr lang="en-US"/>
        </a:p>
      </dgm:t>
    </dgm:pt>
    <dgm:pt modelId="{115EB1AF-9B9A-479F-9F94-A5316A956CC4}" type="pres">
      <dgm:prSet presAssocID="{BE5FFA56-B965-465B-B818-C2E53C29130E}" presName="rootNode" presStyleCnt="0">
        <dgm:presLayoutVars>
          <dgm:chMax/>
          <dgm:chPref/>
          <dgm:dir/>
          <dgm:animLvl val="lvl"/>
        </dgm:presLayoutVars>
      </dgm:prSet>
      <dgm:spPr/>
    </dgm:pt>
    <dgm:pt modelId="{E5DECAF3-D7CF-468B-A6D9-3F22C9FD739C}" type="pres">
      <dgm:prSet presAssocID="{C59BB685-4CAC-4463-BC84-75BA512D3F6A}" presName="composite" presStyleCnt="0"/>
      <dgm:spPr/>
    </dgm:pt>
    <dgm:pt modelId="{00578BB5-BB9D-45D3-B91E-5ABA80F678C7}" type="pres">
      <dgm:prSet presAssocID="{C59BB685-4CAC-4463-BC84-75BA512D3F6A}" presName="ParentText" presStyleLbl="node1" presStyleIdx="0" presStyleCnt="1" custScaleX="137775">
        <dgm:presLayoutVars>
          <dgm:chMax val="1"/>
          <dgm:chPref val="1"/>
          <dgm:bulletEnabled val="1"/>
        </dgm:presLayoutVars>
      </dgm:prSet>
      <dgm:spPr/>
    </dgm:pt>
    <dgm:pt modelId="{F088F9BE-3FE2-46FE-BF19-84BE4B9B779E}" type="pres">
      <dgm:prSet presAssocID="{C59BB685-4CAC-4463-BC84-75BA512D3F6A}" presName="Image" presStyleLbl="bgImgPlace1" presStyleIdx="0" presStyleCnt="1" custScaleX="137642"/>
      <dgm:spPr>
        <a:blipFill>
          <a:blip xmlns:r="http://schemas.openxmlformats.org/officeDocument/2006/relationships" r:embed="rId1"/>
          <a:srcRect/>
          <a:stretch>
            <a:fillRect l="-31000" r="-31000"/>
          </a:stretch>
        </a:blipFill>
      </dgm:spPr>
    </dgm:pt>
    <dgm:pt modelId="{4BB2ACC6-B599-45D7-B0C4-C136A661AEED}" type="pres">
      <dgm:prSet presAssocID="{C59BB685-4CAC-4463-BC84-75BA512D3F6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E7D81B-CCA8-45D4-8066-AB82AB14FB35}" type="presOf" srcId="{C59BB685-4CAC-4463-BC84-75BA512D3F6A}" destId="{00578BB5-BB9D-45D3-B91E-5ABA80F678C7}" srcOrd="0" destOrd="0" presId="urn:microsoft.com/office/officeart/2008/layout/TitledPictureBlocks"/>
    <dgm:cxn modelId="{8CD56643-20E1-4F41-9D4B-BDEC99DC6ABB}" type="presOf" srcId="{BE5FFA56-B965-465B-B818-C2E53C29130E}" destId="{115EB1AF-9B9A-479F-9F94-A5316A956CC4}" srcOrd="0" destOrd="0" presId="urn:microsoft.com/office/officeart/2008/layout/TitledPictureBlocks"/>
    <dgm:cxn modelId="{08C564FC-4BB9-4C84-822F-B12E1EA79A51}" srcId="{BE5FFA56-B965-465B-B818-C2E53C29130E}" destId="{C59BB685-4CAC-4463-BC84-75BA512D3F6A}" srcOrd="0" destOrd="0" parTransId="{000F3912-4257-43FD-BCB5-931E3E80EEB6}" sibTransId="{775619AB-8965-4ADE-8078-3D1C509127AD}"/>
    <dgm:cxn modelId="{08EBB752-9DBE-4AEE-8F8A-B0DF995DA731}" type="presParOf" srcId="{115EB1AF-9B9A-479F-9F94-A5316A956CC4}" destId="{E5DECAF3-D7CF-468B-A6D9-3F22C9FD739C}" srcOrd="0" destOrd="0" presId="urn:microsoft.com/office/officeart/2008/layout/TitledPictureBlocks"/>
    <dgm:cxn modelId="{DCB0E35F-BE49-4C1E-A73D-5F1EE12C7763}" type="presParOf" srcId="{E5DECAF3-D7CF-468B-A6D9-3F22C9FD739C}" destId="{00578BB5-BB9D-45D3-B91E-5ABA80F678C7}" srcOrd="0" destOrd="0" presId="urn:microsoft.com/office/officeart/2008/layout/TitledPictureBlocks"/>
    <dgm:cxn modelId="{B04C09D3-FBA6-4BF1-8A85-CD720993C4E5}" type="presParOf" srcId="{E5DECAF3-D7CF-468B-A6D9-3F22C9FD739C}" destId="{F088F9BE-3FE2-46FE-BF19-84BE4B9B779E}" srcOrd="1" destOrd="0" presId="urn:microsoft.com/office/officeart/2008/layout/TitledPictureBlocks"/>
    <dgm:cxn modelId="{F133CDFF-0468-4456-A96E-25EB1524F158}" type="presParOf" srcId="{E5DECAF3-D7CF-468B-A6D9-3F22C9FD739C}" destId="{4BB2ACC6-B599-45D7-B0C4-C136A661AEED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201F7C-BE75-454A-8FE3-BFCE3E2CC36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E9C4D1FA-126F-43F5-B2B0-40A25F3394D1}">
      <dgm:prSet phldrT="[Text]" custT="1"/>
      <dgm:spPr/>
      <dgm:t>
        <a:bodyPr/>
        <a:lstStyle/>
        <a:p>
          <a:r>
            <a:rPr lang="en-US" sz="500" dirty="0"/>
            <a:t>V</a:t>
          </a:r>
        </a:p>
        <a:p>
          <a:endParaRPr lang="en-US" sz="500" dirty="0"/>
        </a:p>
        <a:p>
          <a:endParaRPr lang="en-US" sz="1400" dirty="0"/>
        </a:p>
        <a:p>
          <a:r>
            <a:rPr lang="en-US" sz="1400" dirty="0"/>
            <a:t>         </a:t>
          </a:r>
          <a:r>
            <a:rPr lang="en-US" sz="1400" dirty="0" err="1"/>
            <a:t>virchow’s</a:t>
          </a:r>
          <a:r>
            <a:rPr lang="en-US" sz="1400" dirty="0"/>
            <a:t> lymph node</a:t>
          </a:r>
        </a:p>
      </dgm:t>
    </dgm:pt>
    <dgm:pt modelId="{F96DDD16-64A1-48C7-ABCC-79BC6D8A5FE2}" type="parTrans" cxnId="{860A0250-F068-4FC1-8FA0-B8B8FA209066}">
      <dgm:prSet/>
      <dgm:spPr/>
      <dgm:t>
        <a:bodyPr/>
        <a:lstStyle/>
        <a:p>
          <a:endParaRPr lang="en-US"/>
        </a:p>
      </dgm:t>
    </dgm:pt>
    <dgm:pt modelId="{4208D83E-2F7E-4376-8D8E-4BEA4A43D31E}" type="sibTrans" cxnId="{860A0250-F068-4FC1-8FA0-B8B8FA209066}">
      <dgm:prSet/>
      <dgm:spPr/>
      <dgm:t>
        <a:bodyPr/>
        <a:lstStyle/>
        <a:p>
          <a:endParaRPr lang="en-US"/>
        </a:p>
      </dgm:t>
    </dgm:pt>
    <dgm:pt modelId="{F16F2300-6EC1-41FF-AEC7-D032E156A41B}" type="pres">
      <dgm:prSet presAssocID="{23201F7C-BE75-454A-8FE3-BFCE3E2CC369}" presName="Name0" presStyleCnt="0">
        <dgm:presLayoutVars>
          <dgm:chMax/>
          <dgm:chPref/>
          <dgm:dir/>
          <dgm:animLvl val="lvl"/>
        </dgm:presLayoutVars>
      </dgm:prSet>
      <dgm:spPr/>
    </dgm:pt>
    <dgm:pt modelId="{26C9C223-D91B-43C1-9399-2EDFC29A6FB3}" type="pres">
      <dgm:prSet presAssocID="{E9C4D1FA-126F-43F5-B2B0-40A25F3394D1}" presName="composite" presStyleCnt="0"/>
      <dgm:spPr/>
    </dgm:pt>
    <dgm:pt modelId="{832452D8-AEEA-42F8-81D4-BDFE8108111F}" type="pres">
      <dgm:prSet presAssocID="{E9C4D1FA-126F-43F5-B2B0-40A25F3394D1}" presName="ParentAccentShape" presStyleLbl="trBgShp" presStyleIdx="0" presStyleCnt="1" custScaleY="103033" custLinFactNeighborX="5177" custLinFactNeighborY="11285"/>
      <dgm:spPr/>
    </dgm:pt>
    <dgm:pt modelId="{DEEC640A-E483-4072-85EC-59AA661D1EB3}" type="pres">
      <dgm:prSet presAssocID="{E9C4D1FA-126F-43F5-B2B0-40A25F3394D1}" presName="ParentText" presStyleLbl="revTx" presStyleIdx="0" presStyleCnt="2" custScaleX="120127" custScaleY="164848">
        <dgm:presLayoutVars>
          <dgm:chMax val="1"/>
          <dgm:chPref val="1"/>
          <dgm:bulletEnabled val="1"/>
        </dgm:presLayoutVars>
      </dgm:prSet>
      <dgm:spPr/>
    </dgm:pt>
    <dgm:pt modelId="{52217CCF-04B1-4F78-A280-068ACFA0811A}" type="pres">
      <dgm:prSet presAssocID="{E9C4D1FA-126F-43F5-B2B0-40A25F3394D1}" presName="ChildText" presStyleLbl="revTx" presStyleIdx="1" presStyleCnt="2">
        <dgm:presLayoutVars>
          <dgm:chMax val="0"/>
          <dgm:chPref val="0"/>
        </dgm:presLayoutVars>
      </dgm:prSet>
      <dgm:spPr/>
    </dgm:pt>
    <dgm:pt modelId="{1E8D76CF-195A-4362-857F-1161E6B6A946}" type="pres">
      <dgm:prSet presAssocID="{E9C4D1FA-126F-43F5-B2B0-40A25F3394D1}" presName="ChildAccentShape" presStyleLbl="trBgShp" presStyleIdx="0" presStyleCnt="1"/>
      <dgm:spPr/>
    </dgm:pt>
    <dgm:pt modelId="{EBE9B297-1142-49E5-9E7F-42C1ED14C202}" type="pres">
      <dgm:prSet presAssocID="{E9C4D1FA-126F-43F5-B2B0-40A25F3394D1}" presName="Image" presStyleLbl="alignImgPlace1" presStyleIdx="0" presStyleCnt="1" custScaleY="119433"/>
      <dgm:spPr>
        <a:blipFill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</dgm:ptLst>
  <dgm:cxnLst>
    <dgm:cxn modelId="{860A0250-F068-4FC1-8FA0-B8B8FA209066}" srcId="{23201F7C-BE75-454A-8FE3-BFCE3E2CC369}" destId="{E9C4D1FA-126F-43F5-B2B0-40A25F3394D1}" srcOrd="0" destOrd="0" parTransId="{F96DDD16-64A1-48C7-ABCC-79BC6D8A5FE2}" sibTransId="{4208D83E-2F7E-4376-8D8E-4BEA4A43D31E}"/>
    <dgm:cxn modelId="{A0BFD58A-D780-4113-BBE0-5BB37FE6FE1A}" type="presOf" srcId="{23201F7C-BE75-454A-8FE3-BFCE3E2CC369}" destId="{F16F2300-6EC1-41FF-AEC7-D032E156A41B}" srcOrd="0" destOrd="0" presId="urn:microsoft.com/office/officeart/2009/3/layout/SnapshotPictureList"/>
    <dgm:cxn modelId="{3DFFE1AD-4F9D-4B79-9FAF-B56B346EED82}" type="presOf" srcId="{E9C4D1FA-126F-43F5-B2B0-40A25F3394D1}" destId="{DEEC640A-E483-4072-85EC-59AA661D1EB3}" srcOrd="0" destOrd="0" presId="urn:microsoft.com/office/officeart/2009/3/layout/SnapshotPictureList"/>
    <dgm:cxn modelId="{EEC5642C-BFC3-4719-9A10-E25D20B10EBE}" type="presParOf" srcId="{F16F2300-6EC1-41FF-AEC7-D032E156A41B}" destId="{26C9C223-D91B-43C1-9399-2EDFC29A6FB3}" srcOrd="0" destOrd="0" presId="urn:microsoft.com/office/officeart/2009/3/layout/SnapshotPictureList"/>
    <dgm:cxn modelId="{A8D2A65F-66F1-48D4-8AFE-6C378BDB6547}" type="presParOf" srcId="{26C9C223-D91B-43C1-9399-2EDFC29A6FB3}" destId="{832452D8-AEEA-42F8-81D4-BDFE8108111F}" srcOrd="0" destOrd="0" presId="urn:microsoft.com/office/officeart/2009/3/layout/SnapshotPictureList"/>
    <dgm:cxn modelId="{C9AC66D9-3A7C-4078-BE9A-70ACECD2FF36}" type="presParOf" srcId="{26C9C223-D91B-43C1-9399-2EDFC29A6FB3}" destId="{DEEC640A-E483-4072-85EC-59AA661D1EB3}" srcOrd="1" destOrd="0" presId="urn:microsoft.com/office/officeart/2009/3/layout/SnapshotPictureList"/>
    <dgm:cxn modelId="{3C2D3777-4D49-41C2-B8AA-95F3AC6DF069}" type="presParOf" srcId="{26C9C223-D91B-43C1-9399-2EDFC29A6FB3}" destId="{52217CCF-04B1-4F78-A280-068ACFA0811A}" srcOrd="2" destOrd="0" presId="urn:microsoft.com/office/officeart/2009/3/layout/SnapshotPictureList"/>
    <dgm:cxn modelId="{CF7DD034-E533-4023-893D-195B42035FBC}" type="presParOf" srcId="{26C9C223-D91B-43C1-9399-2EDFC29A6FB3}" destId="{1E8D76CF-195A-4362-857F-1161E6B6A946}" srcOrd="3" destOrd="0" presId="urn:microsoft.com/office/officeart/2009/3/layout/SnapshotPictureList"/>
    <dgm:cxn modelId="{5FE452E9-8773-46D7-834E-8C017A0DBD2C}" type="presParOf" srcId="{26C9C223-D91B-43C1-9399-2EDFC29A6FB3}" destId="{EBE9B297-1142-49E5-9E7F-42C1ED14C202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631F0A-2C7C-4B3E-902B-2913629A0C6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76C7AD-69ED-4E44-9148-D40C22ECC9C9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/>
            <a:t>Causes of hepatomegaly</a:t>
          </a:r>
          <a:endParaRPr lang="en-US"/>
        </a:p>
      </dgm:t>
    </dgm:pt>
    <dgm:pt modelId="{D16AEDD5-2707-4275-876D-B58132735071}" type="parTrans" cxnId="{DD7EE37B-2426-4845-ACF4-9028E78EC671}">
      <dgm:prSet/>
      <dgm:spPr/>
      <dgm:t>
        <a:bodyPr/>
        <a:lstStyle/>
        <a:p>
          <a:endParaRPr lang="en-US"/>
        </a:p>
      </dgm:t>
    </dgm:pt>
    <dgm:pt modelId="{5A585C60-51E0-459E-A0B7-DC2FA2EB5D77}" type="sibTrans" cxnId="{DD7EE37B-2426-4845-ACF4-9028E78EC671}">
      <dgm:prSet/>
      <dgm:spPr/>
      <dgm:t>
        <a:bodyPr/>
        <a:lstStyle/>
        <a:p>
          <a:endParaRPr lang="en-US"/>
        </a:p>
      </dgm:t>
    </dgm:pt>
    <dgm:pt modelId="{66AFB07E-2558-48F0-B099-C21A949BE57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There are several potential</a:t>
          </a:r>
          <a:r>
            <a:rPr lang="en-US" b="1" dirty="0"/>
            <a:t> causes of hepatomegaly</a:t>
          </a:r>
          <a:r>
            <a:rPr lang="en-US" dirty="0"/>
            <a:t> including:</a:t>
          </a:r>
        </a:p>
      </dgm:t>
    </dgm:pt>
    <dgm:pt modelId="{990E1808-1649-4006-92AC-D4AADDE19AEB}" type="parTrans" cxnId="{B84A7BAF-B038-45CB-8B33-12361AB6F417}">
      <dgm:prSet/>
      <dgm:spPr/>
      <dgm:t>
        <a:bodyPr/>
        <a:lstStyle/>
        <a:p>
          <a:endParaRPr lang="en-US"/>
        </a:p>
      </dgm:t>
    </dgm:pt>
    <dgm:pt modelId="{8D1BEDD4-8005-432F-8D3D-4F2580A9A96B}" type="sibTrans" cxnId="{B84A7BAF-B038-45CB-8B33-12361AB6F417}">
      <dgm:prSet/>
      <dgm:spPr/>
      <dgm:t>
        <a:bodyPr/>
        <a:lstStyle/>
        <a:p>
          <a:endParaRPr lang="en-US"/>
        </a:p>
      </dgm:t>
    </dgm:pt>
    <dgm:pt modelId="{CFBE515C-6F54-41CF-A902-A44B4FDA78EF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/>
            <a:t>Infection: </a:t>
          </a:r>
          <a:r>
            <a:rPr lang="en-US" dirty="0"/>
            <a:t>congenital, infectious mononucleosis, hepatitis, malaria </a:t>
          </a:r>
        </a:p>
      </dgm:t>
    </dgm:pt>
    <dgm:pt modelId="{0ACCD781-FC24-4CFC-A0DE-43B59D089ACA}" type="parTrans" cxnId="{C163036E-4D28-4274-9EEF-B796D9AD50D5}">
      <dgm:prSet/>
      <dgm:spPr/>
      <dgm:t>
        <a:bodyPr/>
        <a:lstStyle/>
        <a:p>
          <a:endParaRPr lang="en-US"/>
        </a:p>
      </dgm:t>
    </dgm:pt>
    <dgm:pt modelId="{93D9E5E3-4A70-4651-9D63-2B87FD370EC2}" type="sibTrans" cxnId="{C163036E-4D28-4274-9EEF-B796D9AD50D5}">
      <dgm:prSet/>
      <dgm:spPr/>
      <dgm:t>
        <a:bodyPr/>
        <a:lstStyle/>
        <a:p>
          <a:endParaRPr lang="en-US"/>
        </a:p>
      </dgm:t>
    </dgm:pt>
    <dgm:pt modelId="{E0B029C6-DE3B-4FE6-8397-5340D601C3D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/>
            <a:t>Haematological:</a:t>
          </a:r>
          <a:r>
            <a:rPr lang="en-US"/>
            <a:t> sickle cell anaemia, thalassaemia </a:t>
          </a:r>
        </a:p>
      </dgm:t>
    </dgm:pt>
    <dgm:pt modelId="{0643F1D7-4405-4BDC-9DEA-B8379803FD1A}" type="parTrans" cxnId="{0ACBF96B-7B91-4F88-90B2-723A9221227A}">
      <dgm:prSet/>
      <dgm:spPr/>
      <dgm:t>
        <a:bodyPr/>
        <a:lstStyle/>
        <a:p>
          <a:endParaRPr lang="en-US"/>
        </a:p>
      </dgm:t>
    </dgm:pt>
    <dgm:pt modelId="{8130E54C-2E65-443C-B8DE-A3D3030F53D1}" type="sibTrans" cxnId="{0ACBF96B-7B91-4F88-90B2-723A9221227A}">
      <dgm:prSet/>
      <dgm:spPr/>
      <dgm:t>
        <a:bodyPr/>
        <a:lstStyle/>
        <a:p>
          <a:endParaRPr lang="en-US"/>
        </a:p>
      </dgm:t>
    </dgm:pt>
    <dgm:pt modelId="{8645BDDE-A3F7-4435-911B-9CFB96D0773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/>
            <a:t>Malignancy: </a:t>
          </a:r>
          <a:r>
            <a:rPr lang="en-US"/>
            <a:t>leukaemia, lymphoma, neuroblastoma, Wilm’s tumour, hepatoblastoma </a:t>
          </a:r>
        </a:p>
      </dgm:t>
    </dgm:pt>
    <dgm:pt modelId="{00E76E43-DC75-489D-886F-26B9C029E01D}" type="parTrans" cxnId="{5C75A321-71F5-49A4-8441-4899F0B1BD8C}">
      <dgm:prSet/>
      <dgm:spPr/>
      <dgm:t>
        <a:bodyPr/>
        <a:lstStyle/>
        <a:p>
          <a:endParaRPr lang="en-US"/>
        </a:p>
      </dgm:t>
    </dgm:pt>
    <dgm:pt modelId="{DFD03105-548A-495D-9685-BF230F65A991}" type="sibTrans" cxnId="{5C75A321-71F5-49A4-8441-4899F0B1BD8C}">
      <dgm:prSet/>
      <dgm:spPr/>
      <dgm:t>
        <a:bodyPr/>
        <a:lstStyle/>
        <a:p>
          <a:endParaRPr lang="en-US"/>
        </a:p>
      </dgm:t>
    </dgm:pt>
    <dgm:pt modelId="{4A9CEBE9-1AE0-4790-B9F4-FDB1EED8D9E9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/>
            <a:t>Metabolic: </a:t>
          </a:r>
          <a:r>
            <a:rPr lang="en-US"/>
            <a:t>glycogen and lipid storage disorders, mucopolysaccharidoses </a:t>
          </a:r>
        </a:p>
      </dgm:t>
    </dgm:pt>
    <dgm:pt modelId="{41C0B046-64DA-415B-B3AD-4646E6F1F03E}" type="parTrans" cxnId="{F54D4F64-7E6C-4585-93D0-622124A7615A}">
      <dgm:prSet/>
      <dgm:spPr/>
      <dgm:t>
        <a:bodyPr/>
        <a:lstStyle/>
        <a:p>
          <a:endParaRPr lang="en-US"/>
        </a:p>
      </dgm:t>
    </dgm:pt>
    <dgm:pt modelId="{B6BF55E4-A1B1-4CAF-A2EC-49F80692B383}" type="sibTrans" cxnId="{F54D4F64-7E6C-4585-93D0-622124A7615A}">
      <dgm:prSet/>
      <dgm:spPr/>
      <dgm:t>
        <a:bodyPr/>
        <a:lstStyle/>
        <a:p>
          <a:endParaRPr lang="en-US"/>
        </a:p>
      </dgm:t>
    </dgm:pt>
    <dgm:pt modelId="{446A6DF3-AE1E-4C5F-8E33-C9049F35F4D8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/>
            <a:t>Cardiovascular: </a:t>
          </a:r>
          <a:r>
            <a:rPr lang="en-US"/>
            <a:t>heart failure </a:t>
          </a:r>
        </a:p>
      </dgm:t>
    </dgm:pt>
    <dgm:pt modelId="{E1164321-8EED-4782-BBB4-A2F189E411EE}" type="parTrans" cxnId="{FA7FD53E-027C-4D91-9EBF-46D7C42D2FEE}">
      <dgm:prSet/>
      <dgm:spPr/>
      <dgm:t>
        <a:bodyPr/>
        <a:lstStyle/>
        <a:p>
          <a:endParaRPr lang="en-US"/>
        </a:p>
      </dgm:t>
    </dgm:pt>
    <dgm:pt modelId="{5B9EC624-EF0D-4148-8545-8A7FBAC18F58}" type="sibTrans" cxnId="{FA7FD53E-027C-4D91-9EBF-46D7C42D2FEE}">
      <dgm:prSet/>
      <dgm:spPr/>
      <dgm:t>
        <a:bodyPr/>
        <a:lstStyle/>
        <a:p>
          <a:endParaRPr lang="en-US"/>
        </a:p>
      </dgm:t>
    </dgm:pt>
    <dgm:pt modelId="{3791E39F-0598-429F-B95B-FE6D9E356A0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/>
            <a:t>Apparent hepatomegaly: </a:t>
          </a:r>
          <a:r>
            <a:rPr lang="en-US" dirty="0"/>
            <a:t>chest hyper-expansion (e.g. bronchiolitis/asthma)</a:t>
          </a:r>
        </a:p>
      </dgm:t>
    </dgm:pt>
    <dgm:pt modelId="{9E2BF959-6254-410D-A4FB-4E2DADDD975C}" type="parTrans" cxnId="{D870BB6D-C04F-4CD6-8BF6-B3775696744C}">
      <dgm:prSet/>
      <dgm:spPr/>
      <dgm:t>
        <a:bodyPr/>
        <a:lstStyle/>
        <a:p>
          <a:endParaRPr lang="en-US"/>
        </a:p>
      </dgm:t>
    </dgm:pt>
    <dgm:pt modelId="{9198CA91-8A54-4E08-B674-86A32DE74490}" type="sibTrans" cxnId="{D870BB6D-C04F-4CD6-8BF6-B3775696744C}">
      <dgm:prSet/>
      <dgm:spPr/>
      <dgm:t>
        <a:bodyPr/>
        <a:lstStyle/>
        <a:p>
          <a:endParaRPr lang="en-US"/>
        </a:p>
      </dgm:t>
    </dgm:pt>
    <dgm:pt modelId="{D78899E4-AAF7-4C96-B4FA-126A14E0EC7A}" type="pres">
      <dgm:prSet presAssocID="{EE631F0A-2C7C-4B3E-902B-2913629A0C6F}" presName="diagram" presStyleCnt="0">
        <dgm:presLayoutVars>
          <dgm:dir/>
          <dgm:resizeHandles val="exact"/>
        </dgm:presLayoutVars>
      </dgm:prSet>
      <dgm:spPr/>
    </dgm:pt>
    <dgm:pt modelId="{05D66084-85AC-4765-A66B-80153F8E65B0}" type="pres">
      <dgm:prSet presAssocID="{0176C7AD-69ED-4E44-9148-D40C22ECC9C9}" presName="node" presStyleLbl="node1" presStyleIdx="0" presStyleCnt="2">
        <dgm:presLayoutVars>
          <dgm:bulletEnabled val="1"/>
        </dgm:presLayoutVars>
      </dgm:prSet>
      <dgm:spPr/>
    </dgm:pt>
    <dgm:pt modelId="{DBA7BD20-4688-49A0-85AC-982B0CC21124}" type="pres">
      <dgm:prSet presAssocID="{5A585C60-51E0-459E-A0B7-DC2FA2EB5D77}" presName="sibTrans" presStyleCnt="0"/>
      <dgm:spPr/>
    </dgm:pt>
    <dgm:pt modelId="{0571A5BD-8BED-4483-B4B0-97CF8BCA335D}" type="pres">
      <dgm:prSet presAssocID="{66AFB07E-2558-48F0-B099-C21A949BE576}" presName="node" presStyleLbl="node1" presStyleIdx="1" presStyleCnt="2" custScaleY="160228">
        <dgm:presLayoutVars>
          <dgm:bulletEnabled val="1"/>
        </dgm:presLayoutVars>
      </dgm:prSet>
      <dgm:spPr/>
    </dgm:pt>
  </dgm:ptLst>
  <dgm:cxnLst>
    <dgm:cxn modelId="{9D5B201D-BCD3-47DF-81B2-83E0E10F7A29}" type="presOf" srcId="{8645BDDE-A3F7-4435-911B-9CFB96D0773D}" destId="{0571A5BD-8BED-4483-B4B0-97CF8BCA335D}" srcOrd="0" destOrd="3" presId="urn:microsoft.com/office/officeart/2005/8/layout/default"/>
    <dgm:cxn modelId="{5C75A321-71F5-49A4-8441-4899F0B1BD8C}" srcId="{66AFB07E-2558-48F0-B099-C21A949BE576}" destId="{8645BDDE-A3F7-4435-911B-9CFB96D0773D}" srcOrd="2" destOrd="0" parTransId="{00E76E43-DC75-489D-886F-26B9C029E01D}" sibTransId="{DFD03105-548A-495D-9685-BF230F65A991}"/>
    <dgm:cxn modelId="{B0AE2E38-2076-4A62-B3BE-F9324A527AD5}" type="presOf" srcId="{66AFB07E-2558-48F0-B099-C21A949BE576}" destId="{0571A5BD-8BED-4483-B4B0-97CF8BCA335D}" srcOrd="0" destOrd="0" presId="urn:microsoft.com/office/officeart/2005/8/layout/default"/>
    <dgm:cxn modelId="{FA7FD53E-027C-4D91-9EBF-46D7C42D2FEE}" srcId="{66AFB07E-2558-48F0-B099-C21A949BE576}" destId="{446A6DF3-AE1E-4C5F-8E33-C9049F35F4D8}" srcOrd="4" destOrd="0" parTransId="{E1164321-8EED-4782-BBB4-A2F189E411EE}" sibTransId="{5B9EC624-EF0D-4148-8545-8A7FBAC18F58}"/>
    <dgm:cxn modelId="{30191060-166C-4C4D-BA32-06D8E704C9FA}" type="presOf" srcId="{EE631F0A-2C7C-4B3E-902B-2913629A0C6F}" destId="{D78899E4-AAF7-4C96-B4FA-126A14E0EC7A}" srcOrd="0" destOrd="0" presId="urn:microsoft.com/office/officeart/2005/8/layout/default"/>
    <dgm:cxn modelId="{F54D4F64-7E6C-4585-93D0-622124A7615A}" srcId="{66AFB07E-2558-48F0-B099-C21A949BE576}" destId="{4A9CEBE9-1AE0-4790-B9F4-FDB1EED8D9E9}" srcOrd="3" destOrd="0" parTransId="{41C0B046-64DA-415B-B3AD-4646E6F1F03E}" sibTransId="{B6BF55E4-A1B1-4CAF-A2EC-49F80692B383}"/>
    <dgm:cxn modelId="{0ACBF96B-7B91-4F88-90B2-723A9221227A}" srcId="{66AFB07E-2558-48F0-B099-C21A949BE576}" destId="{E0B029C6-DE3B-4FE6-8397-5340D601C3DA}" srcOrd="1" destOrd="0" parTransId="{0643F1D7-4405-4BDC-9DEA-B8379803FD1A}" sibTransId="{8130E54C-2E65-443C-B8DE-A3D3030F53D1}"/>
    <dgm:cxn modelId="{D870BB6D-C04F-4CD6-8BF6-B3775696744C}" srcId="{66AFB07E-2558-48F0-B099-C21A949BE576}" destId="{3791E39F-0598-429F-B95B-FE6D9E356A0C}" srcOrd="5" destOrd="0" parTransId="{9E2BF959-6254-410D-A4FB-4E2DADDD975C}" sibTransId="{9198CA91-8A54-4E08-B674-86A32DE74490}"/>
    <dgm:cxn modelId="{C163036E-4D28-4274-9EEF-B796D9AD50D5}" srcId="{66AFB07E-2558-48F0-B099-C21A949BE576}" destId="{CFBE515C-6F54-41CF-A902-A44B4FDA78EF}" srcOrd="0" destOrd="0" parTransId="{0ACCD781-FC24-4CFC-A0DE-43B59D089ACA}" sibTransId="{93D9E5E3-4A70-4651-9D63-2B87FD370EC2}"/>
    <dgm:cxn modelId="{DD7EE37B-2426-4845-ACF4-9028E78EC671}" srcId="{EE631F0A-2C7C-4B3E-902B-2913629A0C6F}" destId="{0176C7AD-69ED-4E44-9148-D40C22ECC9C9}" srcOrd="0" destOrd="0" parTransId="{D16AEDD5-2707-4275-876D-B58132735071}" sibTransId="{5A585C60-51E0-459E-A0B7-DC2FA2EB5D77}"/>
    <dgm:cxn modelId="{1B6E0189-B449-41E5-A1F3-B8456C1BC065}" type="presOf" srcId="{4A9CEBE9-1AE0-4790-B9F4-FDB1EED8D9E9}" destId="{0571A5BD-8BED-4483-B4B0-97CF8BCA335D}" srcOrd="0" destOrd="4" presId="urn:microsoft.com/office/officeart/2005/8/layout/default"/>
    <dgm:cxn modelId="{B84A7BAF-B038-45CB-8B33-12361AB6F417}" srcId="{EE631F0A-2C7C-4B3E-902B-2913629A0C6F}" destId="{66AFB07E-2558-48F0-B099-C21A949BE576}" srcOrd="1" destOrd="0" parTransId="{990E1808-1649-4006-92AC-D4AADDE19AEB}" sibTransId="{8D1BEDD4-8005-432F-8D3D-4F2580A9A96B}"/>
    <dgm:cxn modelId="{238BE3BF-8431-47FD-9F54-044762F6441A}" type="presOf" srcId="{E0B029C6-DE3B-4FE6-8397-5340D601C3DA}" destId="{0571A5BD-8BED-4483-B4B0-97CF8BCA335D}" srcOrd="0" destOrd="2" presId="urn:microsoft.com/office/officeart/2005/8/layout/default"/>
    <dgm:cxn modelId="{0250CCCA-2D14-4ECC-9B42-0C6D3442884A}" type="presOf" srcId="{0176C7AD-69ED-4E44-9148-D40C22ECC9C9}" destId="{05D66084-85AC-4765-A66B-80153F8E65B0}" srcOrd="0" destOrd="0" presId="urn:microsoft.com/office/officeart/2005/8/layout/default"/>
    <dgm:cxn modelId="{2908F6D3-D85F-49D5-AB11-2907375A7E88}" type="presOf" srcId="{3791E39F-0598-429F-B95B-FE6D9E356A0C}" destId="{0571A5BD-8BED-4483-B4B0-97CF8BCA335D}" srcOrd="0" destOrd="6" presId="urn:microsoft.com/office/officeart/2005/8/layout/default"/>
    <dgm:cxn modelId="{C26F40EA-6708-42F0-AF9B-FD474923A029}" type="presOf" srcId="{CFBE515C-6F54-41CF-A902-A44B4FDA78EF}" destId="{0571A5BD-8BED-4483-B4B0-97CF8BCA335D}" srcOrd="0" destOrd="1" presId="urn:microsoft.com/office/officeart/2005/8/layout/default"/>
    <dgm:cxn modelId="{3C51DFFA-5541-4E47-A440-57852F973093}" type="presOf" srcId="{446A6DF3-AE1E-4C5F-8E33-C9049F35F4D8}" destId="{0571A5BD-8BED-4483-B4B0-97CF8BCA335D}" srcOrd="0" destOrd="5" presId="urn:microsoft.com/office/officeart/2005/8/layout/default"/>
    <dgm:cxn modelId="{63D196EF-BDEF-4D21-AD5C-310BC0AD7F0B}" type="presParOf" srcId="{D78899E4-AAF7-4C96-B4FA-126A14E0EC7A}" destId="{05D66084-85AC-4765-A66B-80153F8E65B0}" srcOrd="0" destOrd="0" presId="urn:microsoft.com/office/officeart/2005/8/layout/default"/>
    <dgm:cxn modelId="{5869B471-99B5-4F59-B04E-5E2351B894B7}" type="presParOf" srcId="{D78899E4-AAF7-4C96-B4FA-126A14E0EC7A}" destId="{DBA7BD20-4688-49A0-85AC-982B0CC21124}" srcOrd="1" destOrd="0" presId="urn:microsoft.com/office/officeart/2005/8/layout/default"/>
    <dgm:cxn modelId="{87008FA8-523A-4970-BD9A-6FBFF082B419}" type="presParOf" srcId="{D78899E4-AAF7-4C96-B4FA-126A14E0EC7A}" destId="{0571A5BD-8BED-4483-B4B0-97CF8BCA335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FA665-7FC2-4C52-BE88-5B3407F68463}">
      <dsp:nvSpPr>
        <dsp:cNvPr id="0" name=""/>
        <dsp:cNvSpPr/>
      </dsp:nvSpPr>
      <dsp:spPr>
        <a:xfrm>
          <a:off x="0" y="2417"/>
          <a:ext cx="6905768" cy="1154903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Wash your hands</a:t>
          </a:r>
          <a:r>
            <a:rPr lang="en-US" sz="2000" kern="1200" dirty="0"/>
            <a:t> and </a:t>
          </a:r>
          <a:r>
            <a:rPr lang="en-US" sz="2000" b="1" kern="1200" dirty="0"/>
            <a:t>don PPE</a:t>
          </a:r>
          <a:r>
            <a:rPr lang="en-US" sz="2000" kern="1200" dirty="0"/>
            <a:t> if appropriate.</a:t>
          </a:r>
        </a:p>
      </dsp:txBody>
      <dsp:txXfrm>
        <a:off x="56378" y="58795"/>
        <a:ext cx="6793012" cy="1042147"/>
      </dsp:txXfrm>
    </dsp:sp>
    <dsp:sp modelId="{2EAFF9DC-ABF3-4453-A424-B489C80CD067}">
      <dsp:nvSpPr>
        <dsp:cNvPr id="0" name=""/>
        <dsp:cNvSpPr/>
      </dsp:nvSpPr>
      <dsp:spPr>
        <a:xfrm>
          <a:off x="0" y="1169963"/>
          <a:ext cx="6905768" cy="1219011"/>
        </a:xfrm>
        <a:prstGeom prst="roundRect">
          <a:avLst/>
        </a:prstGeom>
        <a:solidFill>
          <a:srgbClr val="FFFFFF">
            <a:lumMod val="6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Introduce yourself</a:t>
          </a:r>
          <a:r>
            <a:rPr lang="en-US" sz="2000" kern="1200" dirty="0"/>
            <a:t> to the </a:t>
          </a:r>
          <a:r>
            <a:rPr lang="en-US" sz="2000" b="1" kern="1200" dirty="0"/>
            <a:t>parents</a:t>
          </a:r>
          <a:r>
            <a:rPr lang="en-US" sz="2000" kern="1200" dirty="0"/>
            <a:t> and the </a:t>
          </a:r>
          <a:r>
            <a:rPr lang="en-US" sz="2000" b="1" kern="1200" dirty="0"/>
            <a:t>child</a:t>
          </a:r>
          <a:r>
            <a:rPr lang="en-US" sz="2000" kern="1200" dirty="0"/>
            <a:t>, including your </a:t>
          </a:r>
          <a:r>
            <a:rPr lang="en-US" sz="2000" b="1" kern="1200" dirty="0"/>
            <a:t>name</a:t>
          </a:r>
          <a:r>
            <a:rPr lang="en-US" sz="2000" kern="1200" dirty="0"/>
            <a:t> and </a:t>
          </a:r>
          <a:r>
            <a:rPr lang="en-US" sz="2000" b="1" kern="1200" dirty="0"/>
            <a:t>role</a:t>
          </a:r>
          <a:r>
            <a:rPr lang="en-US" sz="1400" kern="1200" dirty="0"/>
            <a:t>.</a:t>
          </a:r>
        </a:p>
      </dsp:txBody>
      <dsp:txXfrm>
        <a:off x="59507" y="1229470"/>
        <a:ext cx="6786754" cy="1099997"/>
      </dsp:txXfrm>
    </dsp:sp>
    <dsp:sp modelId="{1295B078-827C-410B-855F-B539FEED7BDD}">
      <dsp:nvSpPr>
        <dsp:cNvPr id="0" name=""/>
        <dsp:cNvSpPr/>
      </dsp:nvSpPr>
      <dsp:spPr>
        <a:xfrm>
          <a:off x="0" y="2401616"/>
          <a:ext cx="6905768" cy="1219011"/>
        </a:xfrm>
        <a:prstGeom prst="roundRect">
          <a:avLst/>
        </a:prstGeom>
        <a:solidFill>
          <a:srgbClr val="FFFFFF">
            <a:lumMod val="6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Goudy Old Style"/>
              <a:ea typeface="+mn-ea"/>
              <a:cs typeface="+mn-cs"/>
            </a:rPr>
            <a:t>Confirm the child’s name and date of birth.</a:t>
          </a:r>
        </a:p>
      </dsp:txBody>
      <dsp:txXfrm>
        <a:off x="59507" y="2461123"/>
        <a:ext cx="6786754" cy="1099997"/>
      </dsp:txXfrm>
    </dsp:sp>
    <dsp:sp modelId="{C544D3A4-7748-4932-AC91-F8CA89F44A6B}">
      <dsp:nvSpPr>
        <dsp:cNvPr id="0" name=""/>
        <dsp:cNvSpPr/>
      </dsp:nvSpPr>
      <dsp:spPr>
        <a:xfrm>
          <a:off x="0" y="3633269"/>
          <a:ext cx="6905768" cy="1219011"/>
        </a:xfrm>
        <a:prstGeom prst="roundRect">
          <a:avLst/>
        </a:prstGeom>
        <a:solidFill>
          <a:srgbClr val="FFFFFF">
            <a:lumMod val="6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Goudy Old Style"/>
              <a:ea typeface="+mn-ea"/>
              <a:cs typeface="+mn-cs"/>
            </a:rPr>
            <a:t>Briefly explain what the examination will involve using patient-friendly language: “Today I’d like to perform an examination of your child’s abdomen, which will involve first observing your child, then gently feeling their tummy.”</a:t>
          </a:r>
        </a:p>
      </dsp:txBody>
      <dsp:txXfrm>
        <a:off x="59507" y="3692776"/>
        <a:ext cx="6786754" cy="1099997"/>
      </dsp:txXfrm>
    </dsp:sp>
    <dsp:sp modelId="{13EF9A3E-204B-4517-9EDF-BE7F6A9923A2}">
      <dsp:nvSpPr>
        <dsp:cNvPr id="0" name=""/>
        <dsp:cNvSpPr/>
      </dsp:nvSpPr>
      <dsp:spPr>
        <a:xfrm>
          <a:off x="0" y="4864923"/>
          <a:ext cx="6905768" cy="1219011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Gain consent</a:t>
          </a:r>
          <a:r>
            <a:rPr lang="en-US" sz="2000" kern="1200" dirty="0"/>
            <a:t> from the parents/</a:t>
          </a:r>
          <a:r>
            <a:rPr lang="en-US" sz="2000" kern="1200" dirty="0" err="1"/>
            <a:t>carers</a:t>
          </a:r>
          <a:r>
            <a:rPr lang="en-US" sz="2000" kern="1200" dirty="0"/>
            <a:t> and/or child before proceeding: </a:t>
          </a:r>
          <a:r>
            <a:rPr lang="en-US" sz="2000" i="1" kern="1200" dirty="0"/>
            <a:t>“Are you happy for me to carry out the examination?”</a:t>
          </a:r>
          <a:endParaRPr lang="en-US" sz="2000" kern="1200" dirty="0"/>
        </a:p>
      </dsp:txBody>
      <dsp:txXfrm>
        <a:off x="59507" y="4924430"/>
        <a:ext cx="6786754" cy="1099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A8DFD-68D1-465B-8847-1415AAD2E173}">
      <dsp:nvSpPr>
        <dsp:cNvPr id="0" name=""/>
        <dsp:cNvSpPr/>
      </dsp:nvSpPr>
      <dsp:spPr>
        <a:xfrm>
          <a:off x="390752" y="0"/>
          <a:ext cx="2978928" cy="25532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48B49-3839-48C6-8878-83AF76AFD313}">
      <dsp:nvSpPr>
        <dsp:cNvPr id="0" name=""/>
        <dsp:cNvSpPr/>
      </dsp:nvSpPr>
      <dsp:spPr>
        <a:xfrm>
          <a:off x="390752" y="1787305"/>
          <a:ext cx="2978928" cy="61279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Facial edema</a:t>
          </a:r>
        </a:p>
      </dsp:txBody>
      <dsp:txXfrm>
        <a:off x="390752" y="1787305"/>
        <a:ext cx="2978928" cy="612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06DE5-C20B-490D-A0C9-FF04DCA3673F}">
      <dsp:nvSpPr>
        <dsp:cNvPr id="0" name=""/>
        <dsp:cNvSpPr/>
      </dsp:nvSpPr>
      <dsp:spPr>
        <a:xfrm>
          <a:off x="1847" y="637131"/>
          <a:ext cx="2819128" cy="238863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F33A2-6BDA-47D9-985F-2DA7B00C9410}">
      <dsp:nvSpPr>
        <dsp:cNvPr id="0" name=""/>
        <dsp:cNvSpPr/>
      </dsp:nvSpPr>
      <dsp:spPr>
        <a:xfrm>
          <a:off x="1847" y="181671"/>
          <a:ext cx="2819128" cy="411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Anirdia</a:t>
          </a:r>
          <a:endParaRPr lang="en-US" sz="2800" b="1" i="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847" y="181671"/>
        <a:ext cx="2819128" cy="411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8F9BE-3FE2-46FE-BF19-84BE4B9B779E}">
      <dsp:nvSpPr>
        <dsp:cNvPr id="0" name=""/>
        <dsp:cNvSpPr/>
      </dsp:nvSpPr>
      <dsp:spPr>
        <a:xfrm>
          <a:off x="99933" y="417694"/>
          <a:ext cx="3469954" cy="213602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78BB5-BB9D-45D3-B91E-5ABA80F678C7}">
      <dsp:nvSpPr>
        <dsp:cNvPr id="0" name=""/>
        <dsp:cNvSpPr/>
      </dsp:nvSpPr>
      <dsp:spPr>
        <a:xfrm>
          <a:off x="98257" y="10400"/>
          <a:ext cx="3473307" cy="367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Xanthelasma in a 9-year-old child</a:t>
          </a:r>
          <a:endParaRPr lang="en-US" sz="1800" kern="1200" dirty="0"/>
        </a:p>
      </dsp:txBody>
      <dsp:txXfrm>
        <a:off x="98257" y="10400"/>
        <a:ext cx="3473307" cy="367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452D8-AEEA-42F8-81D4-BDFE8108111F}">
      <dsp:nvSpPr>
        <dsp:cNvPr id="0" name=""/>
        <dsp:cNvSpPr/>
      </dsp:nvSpPr>
      <dsp:spPr>
        <a:xfrm>
          <a:off x="303877" y="656926"/>
          <a:ext cx="2871413" cy="210530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9B297-1142-49E5-9E7F-42C1ED14C202}">
      <dsp:nvSpPr>
        <dsp:cNvPr id="0" name=""/>
        <dsp:cNvSpPr/>
      </dsp:nvSpPr>
      <dsp:spPr>
        <a:xfrm>
          <a:off x="44821" y="127639"/>
          <a:ext cx="2761010" cy="230841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C640A-E483-4072-85EC-59AA661D1EB3}">
      <dsp:nvSpPr>
        <dsp:cNvPr id="0" name=""/>
        <dsp:cNvSpPr/>
      </dsp:nvSpPr>
      <dsp:spPr>
        <a:xfrm>
          <a:off x="926" y="2170296"/>
          <a:ext cx="3181865" cy="399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V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        </a:t>
          </a:r>
          <a:r>
            <a:rPr lang="en-US" sz="1400" kern="1200" dirty="0" err="1"/>
            <a:t>virchow’s</a:t>
          </a:r>
          <a:r>
            <a:rPr lang="en-US" sz="1400" kern="1200" dirty="0"/>
            <a:t> lymph node</a:t>
          </a:r>
        </a:p>
      </dsp:txBody>
      <dsp:txXfrm>
        <a:off x="926" y="2170296"/>
        <a:ext cx="3181865" cy="399831"/>
      </dsp:txXfrm>
    </dsp:sp>
    <dsp:sp modelId="{52217CCF-04B1-4F78-A280-068ACFA0811A}">
      <dsp:nvSpPr>
        <dsp:cNvPr id="0" name=""/>
        <dsp:cNvSpPr/>
      </dsp:nvSpPr>
      <dsp:spPr>
        <a:xfrm>
          <a:off x="3143535" y="560274"/>
          <a:ext cx="1312778" cy="204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66084-85AC-4765-A66B-80153F8E65B0}">
      <dsp:nvSpPr>
        <dsp:cNvPr id="0" name=""/>
        <dsp:cNvSpPr/>
      </dsp:nvSpPr>
      <dsp:spPr>
        <a:xfrm>
          <a:off x="1444" y="1089272"/>
          <a:ext cx="5632400" cy="3379440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Causes of hepatomegaly</a:t>
          </a:r>
          <a:endParaRPr lang="en-US" sz="3000" kern="1200"/>
        </a:p>
      </dsp:txBody>
      <dsp:txXfrm>
        <a:off x="1444" y="1089272"/>
        <a:ext cx="5632400" cy="3379440"/>
      </dsp:txXfrm>
    </dsp:sp>
    <dsp:sp modelId="{0571A5BD-8BED-4483-B4B0-97CF8BCA335D}">
      <dsp:nvSpPr>
        <dsp:cNvPr id="0" name=""/>
        <dsp:cNvSpPr/>
      </dsp:nvSpPr>
      <dsp:spPr>
        <a:xfrm>
          <a:off x="6197084" y="71587"/>
          <a:ext cx="5632400" cy="5414809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There are several potential</a:t>
          </a:r>
          <a:r>
            <a:rPr lang="en-US" sz="3000" b="1" kern="1200" dirty="0"/>
            <a:t> causes of hepatomegaly</a:t>
          </a:r>
          <a:r>
            <a:rPr lang="en-US" sz="3000" kern="1200" dirty="0"/>
            <a:t> including: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/>
            <a:t>Infection: </a:t>
          </a:r>
          <a:r>
            <a:rPr lang="en-US" sz="2300" kern="1200" dirty="0"/>
            <a:t>congenital, infectious mononucleosis, hepatitis, malaria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Haematological:</a:t>
          </a:r>
          <a:r>
            <a:rPr lang="en-US" sz="2300" kern="1200"/>
            <a:t> sickle cell anaemia, thalassaemia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Malignancy: </a:t>
          </a:r>
          <a:r>
            <a:rPr lang="en-US" sz="2300" kern="1200"/>
            <a:t>leukaemia, lymphoma, neuroblastoma, Wilm’s tumour, hepatoblastoma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Metabolic: </a:t>
          </a:r>
          <a:r>
            <a:rPr lang="en-US" sz="2300" kern="1200"/>
            <a:t>glycogen and lipid storage disorders, mucopolysaccharidoses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Cardiovascular: </a:t>
          </a:r>
          <a:r>
            <a:rPr lang="en-US" sz="2300" kern="1200"/>
            <a:t>heart failure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/>
            <a:t>Apparent hepatomegaly: </a:t>
          </a:r>
          <a:r>
            <a:rPr lang="en-US" sz="2300" kern="1200" dirty="0"/>
            <a:t>chest hyper-expansion (e.g. bronchiolitis/asthma)</a:t>
          </a:r>
        </a:p>
      </dsp:txBody>
      <dsp:txXfrm>
        <a:off x="6197084" y="71587"/>
        <a:ext cx="5632400" cy="5414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10D71-03CB-472F-A69C-978B0A97939B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18A9C-146C-4BDE-BE18-664C85C1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6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https://www.youtube.com/watch?v=l3YCGakspo8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8A9C-146C-4BDE-BE18-664C85C1BF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4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0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6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2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5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7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5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5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04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89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12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1CD6-AB24-42F7-928D-E45FC942E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8629650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PEDIATERICS ABDOMINAL EXAMINATION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1A204-3BE7-45AE-A19F-B5E289609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9" y="3602038"/>
            <a:ext cx="8511139" cy="146726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Prepared by/</a:t>
            </a:r>
          </a:p>
          <a:p>
            <a:pPr algn="l"/>
            <a:r>
              <a:rPr lang="en-US" dirty="0" err="1"/>
              <a:t>Dr.Salma</a:t>
            </a:r>
            <a:r>
              <a:rPr lang="en-US" dirty="0"/>
              <a:t> </a:t>
            </a:r>
            <a:r>
              <a:rPr lang="en-US" dirty="0" err="1"/>
              <a:t>Elgazzar</a:t>
            </a:r>
            <a:endParaRPr lang="en-US" dirty="0"/>
          </a:p>
          <a:p>
            <a:pPr algn="l"/>
            <a:r>
              <a:rPr lang="en-US" dirty="0"/>
              <a:t>MRCPI - pediatrics</a:t>
            </a:r>
          </a:p>
          <a:p>
            <a:pPr algn="l"/>
            <a:r>
              <a:rPr lang="en-US" dirty="0"/>
              <a:t>Masters’ degree in pediatrics Alexandria University</a:t>
            </a:r>
          </a:p>
        </p:txBody>
      </p:sp>
      <p:pic>
        <p:nvPicPr>
          <p:cNvPr id="4" name="Picture 3" descr="White circuit board pattern">
            <a:extLst>
              <a:ext uri="{FF2B5EF4-FFF2-40B4-BE49-F238E27FC236}">
                <a16:creationId xmlns:a16="http://schemas.microsoft.com/office/drawing/2014/main" id="{2C6FD623-2251-41F1-B3AF-EE619C0AB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0" r="18470"/>
          <a:stretch/>
        </p:blipFill>
        <p:spPr>
          <a:xfrm>
            <a:off x="8763000" y="2549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5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F25C64-0905-4E31-ADEB-BC6D41663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584432"/>
              </a:clrFrom>
              <a:clrTo>
                <a:srgbClr val="584432">
                  <a:alpha val="0"/>
                </a:srgbClr>
              </a:clrTo>
            </a:clrChange>
          </a:blip>
          <a:srcRect l="24923" t="25014" r="10347" b="12014"/>
          <a:stretch/>
        </p:blipFill>
        <p:spPr>
          <a:xfrm>
            <a:off x="0" y="109182"/>
            <a:ext cx="12191999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6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61A6-41F7-4E65-AB2D-30B46CB7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93" y="176824"/>
            <a:ext cx="10637518" cy="71351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7E2E4-F1CE-46F6-B788-46E58C0CD5FE}"/>
              </a:ext>
            </a:extLst>
          </p:cNvPr>
          <p:cNvSpPr txBox="1"/>
          <p:nvPr/>
        </p:nvSpPr>
        <p:spPr>
          <a:xfrm>
            <a:off x="0" y="1338614"/>
            <a:ext cx="118605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 supraclavicular lymph node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(known as Virchow’s node can be one of the first clinical signs of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metastatic intrabdominal malignancy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right supraclavicular lymph node receives lymphatic drainage from the thorax and therefore lymphadenopathy in this region can be associated with metastatic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oesophageal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cancer (as well as malignancy from other thoracic viscera).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Palpate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supraclavicular fossa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on each side, paying particular attention to Virchow’s node on the left for evidence of lymphadenopathy.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Acanthoysis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nigricans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D306A0-F4DE-46F6-82BC-730401D15C6F}"/>
              </a:ext>
            </a:extLst>
          </p:cNvPr>
          <p:cNvGraphicFramePr/>
          <p:nvPr/>
        </p:nvGraphicFramePr>
        <p:xfrm>
          <a:off x="6893169" y="3918945"/>
          <a:ext cx="4684542" cy="276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42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4420-0CF2-48D6-9BBC-00079B51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br>
              <a:rPr lang="en-US" sz="5400" b="1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INSPECTION OF THE ABDOMEN </a:t>
            </a:r>
            <a:b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B4F9C-C826-416A-90DE-0B4C98B04FBC}"/>
              </a:ext>
            </a:extLst>
          </p:cNvPr>
          <p:cNvSpPr txBox="1"/>
          <p:nvPr/>
        </p:nvSpPr>
        <p:spPr>
          <a:xfrm>
            <a:off x="0" y="1963643"/>
            <a:ext cx="12192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Inspect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child’s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abdomen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::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Scars: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there are many different types of abdominal scars that can provide clues as to the child’s past surgical history 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Abdominal distension: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can be caused by a wide range of pathology including constipation, Hirschsprung’s disease, ascites, organomegaly and malignancy.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Caput medusae: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engorged paraumbilical veins associated with portal hypertension (e.g. liver cirrhosis).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Hernias: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observe for any protrusions through the abdominal wall (e.g. umbilical hernia, incisional hernia).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Drains/tubes/stomas: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gastrostomy, central venous catheter, ileostomy and colostomy.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4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abdomen is normally protuberant in toddlers and young children.</a:t>
            </a:r>
            <a:endParaRPr lang="en-US" sz="2400" i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8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EE7CB-2A20-4144-A3CC-51D8098F1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7" t="30564" r="28261" b="9129"/>
          <a:stretch/>
        </p:blipFill>
        <p:spPr>
          <a:xfrm>
            <a:off x="412653" y="422030"/>
            <a:ext cx="5683347" cy="3432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C567E7-6A2D-4966-804D-B6D28A390B32}"/>
              </a:ext>
            </a:extLst>
          </p:cNvPr>
          <p:cNvSpPr/>
          <p:nvPr/>
        </p:nvSpPr>
        <p:spPr>
          <a:xfrm>
            <a:off x="412652" y="3854548"/>
            <a:ext cx="5683347" cy="621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Caput Medusae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EAD52-83F2-4C43-BBE3-10883E2CB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14"/>
          <a:stretch/>
        </p:blipFill>
        <p:spPr>
          <a:xfrm>
            <a:off x="6095999" y="2222696"/>
            <a:ext cx="5354473" cy="29401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99C8BB-11FE-42E1-915A-CBDC66553320}"/>
              </a:ext>
            </a:extLst>
          </p:cNvPr>
          <p:cNvSpPr/>
          <p:nvPr/>
        </p:nvSpPr>
        <p:spPr>
          <a:xfrm>
            <a:off x="6095998" y="5162843"/>
            <a:ext cx="5354472" cy="621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Umbilical Hernia</a:t>
            </a:r>
          </a:p>
        </p:txBody>
      </p:sp>
    </p:spTree>
    <p:extLst>
      <p:ext uri="{BB962C8B-B14F-4D97-AF65-F5344CB8AC3E}">
        <p14:creationId xmlns:p14="http://schemas.microsoft.com/office/powerpoint/2010/main" val="297914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Paediatrics">
            <a:extLst>
              <a:ext uri="{FF2B5EF4-FFF2-40B4-BE49-F238E27FC236}">
                <a16:creationId xmlns:a16="http://schemas.microsoft.com/office/drawing/2014/main" id="{748F24F8-C607-4E2B-B6B2-E2DF693C9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"/>
          <a:stretch/>
        </p:blipFill>
        <p:spPr bwMode="auto">
          <a:xfrm>
            <a:off x="1026942" y="379828"/>
            <a:ext cx="9861452" cy="58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7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17C2-5179-408C-866E-8809573A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1" y="187705"/>
            <a:ext cx="11914497" cy="822230"/>
          </a:xfrm>
        </p:spPr>
        <p:txBody>
          <a:bodyPr>
            <a:normAutofit fontScale="90000"/>
          </a:bodyPr>
          <a:lstStyle/>
          <a:p>
            <a:br>
              <a:rPr lang="en-US" sz="1800" b="1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1800" b="1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1800" b="1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EXAMINING THE ABDOMEN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E3E9AF-4375-4E05-9439-97CA573B8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2" t="6301" r="3748" b="17074"/>
          <a:stretch/>
        </p:blipFill>
        <p:spPr>
          <a:xfrm>
            <a:off x="7493391" y="1586132"/>
            <a:ext cx="4698609" cy="4561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BB59C-9E7A-4901-B995-7C2CBBA6789F}"/>
              </a:ext>
            </a:extLst>
          </p:cNvPr>
          <p:cNvSpPr txBox="1"/>
          <p:nvPr/>
        </p:nvSpPr>
        <p:spPr>
          <a:xfrm>
            <a:off x="0" y="1586132"/>
            <a:ext cx="749339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 palpation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anticlockwise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palpation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nine abdominal regions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whilst looking at the child’s face and assessing for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rigidity,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tenderness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guarding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palpable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masses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Guarding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suggestive of peritonitis and indicates the need for urgent surgical review.</a:t>
            </a:r>
          </a:p>
        </p:txBody>
      </p:sp>
    </p:spTree>
    <p:extLst>
      <p:ext uri="{BB962C8B-B14F-4D97-AF65-F5344CB8AC3E}">
        <p14:creationId xmlns:p14="http://schemas.microsoft.com/office/powerpoint/2010/main" val="808015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1445-F91F-48AB-B9D3-365B2B70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1" y="146761"/>
            <a:ext cx="12023678" cy="986004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DEEP PALPATION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C58FA-4148-46EF-8FC0-302DBF07DA51}"/>
              </a:ext>
            </a:extLst>
          </p:cNvPr>
          <p:cNvSpPr txBox="1"/>
          <p:nvPr/>
        </p:nvSpPr>
        <p:spPr>
          <a:xfrm>
            <a:off x="0" y="1332488"/>
            <a:ext cx="12192000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Localized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appendicitis (RIF), hepatitis (RUQ) and pyelonephritis (flank).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Generalized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mesenteric adenitis and peritonitis.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350"/>
              </a:spcBef>
            </a:pPr>
            <a:r>
              <a:rPr lang="en-US" sz="1800" b="1" dirty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Guarding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Pain on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coughing, moving about/walking/bumps during a car journey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suggests peritoneal irritation.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child walking, whilst being flexed forwards suggests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psoas irritation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(e.g. appendicitis).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Incorporating play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may be used to elicit more subtle guarding: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“Can you jump up and down?”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a child will not be able to jump on the spot if they have localized guarding.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“Blow out your tummy as big as you can, then suck it in as far as you can”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this will elicit pain if there is peritoneal irritation.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350"/>
              </a:spcBef>
            </a:pPr>
            <a:r>
              <a:rPr lang="en-US" sz="1800" b="1" dirty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Abnormal masses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Wilm’s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tumour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typically presents as a renal mass which is sometimes visible and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does NOT cross the midline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Neuroblastoma 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typically presents as an irregular firm mass which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may cross the midline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The child is usually very unwell.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Faecal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masses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typically mobile, non-tender,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indentable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often located in the LIF.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Intussusception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typically presents with a palpable mass in the RUQ (most commonly) in the context of an acutely unwell child.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4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B70B-6F9D-4254-9895-CF203D0B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29" y="242295"/>
            <a:ext cx="11723427" cy="576571"/>
          </a:xfrm>
        </p:spPr>
        <p:txBody>
          <a:bodyPr>
            <a:normAutofit fontScale="90000"/>
          </a:bodyPr>
          <a:lstStyle/>
          <a:p>
            <a:br>
              <a:rPr lang="en-US" sz="1800" b="1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1800" b="1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1800" b="1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LIVER PALPATION AND PERCUSSION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4694F-C125-4D72-8DB2-CDEE9CBA3931}"/>
              </a:ext>
            </a:extLst>
          </p:cNvPr>
          <p:cNvSpPr txBox="1"/>
          <p:nvPr/>
        </p:nvSpPr>
        <p:spPr>
          <a:xfrm>
            <a:off x="0" y="1497192"/>
            <a:ext cx="1219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Palpate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the right iliac fossa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locate the edge of the liver with the tips or sides of your fingers (ask the child to take deep breaths if appropriate).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liver edge may be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 or firm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you will be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unable to get above it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edge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move with respiration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centimetres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extension of the liver edge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below the costal margin in the mid-clavicular line.</a:t>
            </a: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Percuss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downwards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the right lung to exclude downward displacement due to lung hyperinflation (i.e. in bronchiolitis).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Dullness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percussion can help delineate the upper and lower border. Record the span of the liver (in cm).</a:t>
            </a: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Young children may be more cooperative if you palpate first with their hand or by putting your hand on top of theirs.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9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12C5D4-063A-7A6E-C5B5-A418CFD2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3" y="216569"/>
            <a:ext cx="1016267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838B52-46A8-BBA4-3122-FD5FF4376E35}"/>
              </a:ext>
            </a:extLst>
          </p:cNvPr>
          <p:cNvSpPr txBox="1"/>
          <p:nvPr/>
        </p:nvSpPr>
        <p:spPr>
          <a:xfrm>
            <a:off x="360947" y="4940969"/>
            <a:ext cx="10667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Hepatomegaly is an enlargement of the liver beyond age-adjusted normal values. It can be due to intrinsic liver disease or associated with systemic diseases seen in infants and children.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Normal liver size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Depends on age, gender, and body size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Average liver span is 4.5 to 5 cm (neonates), 6 to 6.5 cm (12-year-old girls), 7 to 8 cm (12-year-old boys), and up to 16 cm (adults).</a:t>
            </a:r>
          </a:p>
        </p:txBody>
      </p:sp>
    </p:spTree>
    <p:extLst>
      <p:ext uri="{BB962C8B-B14F-4D97-AF65-F5344CB8AC3E}">
        <p14:creationId xmlns:p14="http://schemas.microsoft.com/office/powerpoint/2010/main" val="3920612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4B1ADEA-DDAB-4908-AFC2-B679EAEF1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102492"/>
              </p:ext>
            </p:extLst>
          </p:nvPr>
        </p:nvGraphicFramePr>
        <p:xfrm>
          <a:off x="196948" y="618978"/>
          <a:ext cx="11830929" cy="555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52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4017-A6B7-4A25-A96F-155227AB0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3948953" cy="58170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INTRODUCTION</a:t>
            </a:r>
          </a:p>
        </p:txBody>
      </p:sp>
      <p:graphicFrame>
        <p:nvGraphicFramePr>
          <p:cNvPr id="27" name="TextBox 3">
            <a:extLst>
              <a:ext uri="{FF2B5EF4-FFF2-40B4-BE49-F238E27FC236}">
                <a16:creationId xmlns:a16="http://schemas.microsoft.com/office/drawing/2014/main" id="{3122F4CD-D5EC-4714-BFC6-7368B606B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100802"/>
              </p:ext>
            </p:extLst>
          </p:nvPr>
        </p:nvGraphicFramePr>
        <p:xfrm>
          <a:off x="5172501" y="423630"/>
          <a:ext cx="6905768" cy="6086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343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7F6A8F-2815-4081-9DC6-E6139B12CF93}"/>
              </a:ext>
            </a:extLst>
          </p:cNvPr>
          <p:cNvSpPr txBox="1"/>
          <p:nvPr/>
        </p:nvSpPr>
        <p:spPr>
          <a:xfrm>
            <a:off x="259307" y="354647"/>
            <a:ext cx="1134129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Splenic palpation and percussion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palpable spleen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at least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TWICE its normal size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Palpate from the right iliac fossa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towards the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left upper quadrant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(ask the child to take deep breaths if appropriate). The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edge is usually soft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you will be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unable to get above it. The splenic notch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occasionally palpable if markedly enlarged. The spleen should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 with respiration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degree of extension below the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costal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cm) in the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mid-clavicular line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Percuss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delineate the lower border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(splenic tissue will be dull to percussion).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splenomegaly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several potential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causes of splenomegaly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including: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Infection: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infectious mononucleosis, malaria, leishmaniasis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Haematological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haemolytic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anaemia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Malignancy: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leukaemia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lymphoma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hypertension, Still’s disease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Apparent splenomegaly: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chest hyper-expansion (e.g. bronchiolitis/asthma) </a:t>
            </a:r>
          </a:p>
        </p:txBody>
      </p:sp>
    </p:spTree>
    <p:extLst>
      <p:ext uri="{BB962C8B-B14F-4D97-AF65-F5344CB8AC3E}">
        <p14:creationId xmlns:p14="http://schemas.microsoft.com/office/powerpoint/2010/main" val="69403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inical photograph showing an enlarged spleen in a child with sickle... |  Download Scientific Diagram">
            <a:extLst>
              <a:ext uri="{FF2B5EF4-FFF2-40B4-BE49-F238E27FC236}">
                <a16:creationId xmlns:a16="http://schemas.microsoft.com/office/drawing/2014/main" id="{A9C31AA7-1C8B-4703-BF7F-13DFB6657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r="7834"/>
          <a:stretch/>
        </p:blipFill>
        <p:spPr bwMode="auto">
          <a:xfrm>
            <a:off x="204716" y="125225"/>
            <a:ext cx="87142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92B70-EEB1-4AB4-92CA-129D676FA80A}"/>
              </a:ext>
            </a:extLst>
          </p:cNvPr>
          <p:cNvSpPr txBox="1"/>
          <p:nvPr/>
        </p:nvSpPr>
        <p:spPr>
          <a:xfrm>
            <a:off x="204716" y="5840225"/>
            <a:ext cx="11987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enlarged spleen in a child with sickle cell anemia</a:t>
            </a:r>
            <a:r>
              <a:rPr lang="en-US" b="0" i="0" dirty="0"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68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A9982-960C-4706-BA4F-F798B522E1CE}"/>
              </a:ext>
            </a:extLst>
          </p:cNvPr>
          <p:cNvSpPr txBox="1"/>
          <p:nvPr/>
        </p:nvSpPr>
        <p:spPr>
          <a:xfrm>
            <a:off x="109182" y="612844"/>
            <a:ext cx="723459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KIDNEYS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kidneys are not usually palpable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beyond the neonatal period unless they are enlarged or the abdominal muscles are hypotonic.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Palpate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kidneys by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balloting bi-manually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each hypochondrium. You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‘get above them’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(unlike the spleen or liver) and tenderness implies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CAUSES OF KIDNEY ENLARGEMENT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Unilaterally enlarged: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hydronephrosis, cyst,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Bilaterally enlarged: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hydronephrosis, kidney stones, polycystic kidneys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3C5E9-F1A0-45CB-8876-5EFBFE8F3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3" t="11487" b="8937"/>
          <a:stretch/>
        </p:blipFill>
        <p:spPr>
          <a:xfrm>
            <a:off x="7500939" y="185738"/>
            <a:ext cx="458188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95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F69AFE-EB5C-4FC1-8746-1686F9C252B1}"/>
              </a:ext>
            </a:extLst>
          </p:cNvPr>
          <p:cNvSpPr txBox="1"/>
          <p:nvPr/>
        </p:nvSpPr>
        <p:spPr>
          <a:xfrm>
            <a:off x="0" y="245934"/>
            <a:ext cx="12192000" cy="6612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ASCITES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Ascites may be present in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cirrhosis,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hypoalbuminaemia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infection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malignancy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presence of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shifting dullness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highly suggestive of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ascites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350"/>
              </a:spcBef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ASSESSING FOR SHIFTING DULLNESS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usually not possible to formally assess for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shifting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dullness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young children, due to issues with co-operation. However, in older children, it may be possible.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Percuss from the umbilical region to the child’s left flank. If dullness is noted, this may suggest the presence of ascitic fluid in the flank.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Whilst keeping your fingers over the area at which the percussion note became dull, ask the child to roll onto their right side (towards you for stability).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the child on their right side for 30 seconds and then repeat percussion over the same area.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ascites is present, the area that was previously dull should now be resonant (i.e. the dullness has shifted).</a:t>
            </a:r>
          </a:p>
        </p:txBody>
      </p:sp>
    </p:spTree>
    <p:extLst>
      <p:ext uri="{BB962C8B-B14F-4D97-AF65-F5344CB8AC3E}">
        <p14:creationId xmlns:p14="http://schemas.microsoft.com/office/powerpoint/2010/main" val="2196164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cture 7 Denver School of Nursing Fall 2013 K.Hendrickson PhD, RN - ppt  download">
            <a:extLst>
              <a:ext uri="{FF2B5EF4-FFF2-40B4-BE49-F238E27FC236}">
                <a16:creationId xmlns:a16="http://schemas.microsoft.com/office/drawing/2014/main" id="{5BE8478A-FFF6-4B69-93E2-BF05270AB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 b="6666"/>
          <a:stretch/>
        </p:blipFill>
        <p:spPr bwMode="auto">
          <a:xfrm>
            <a:off x="436099" y="225082"/>
            <a:ext cx="11352628" cy="642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78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3E8FE-E7AF-439A-B6D3-2AAA34F68C22}"/>
              </a:ext>
            </a:extLst>
          </p:cNvPr>
          <p:cNvSpPr txBox="1"/>
          <p:nvPr/>
        </p:nvSpPr>
        <p:spPr>
          <a:xfrm>
            <a:off x="138752" y="585198"/>
            <a:ext cx="11639266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AUSCULTATION OF THE ABDOMEN</a:t>
            </a:r>
          </a:p>
          <a:p>
            <a:pPr>
              <a:spcBef>
                <a:spcPts val="1350"/>
              </a:spcBef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GENITAL EXAMINATION </a:t>
            </a:r>
          </a:p>
          <a:p>
            <a:pPr>
              <a:spcBef>
                <a:spcPts val="1350"/>
              </a:spcBef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350"/>
              </a:spcBef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350"/>
              </a:spcBef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4041AEA7-28AF-4D70-9B28-2E0B899C1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2" y="1994708"/>
            <a:ext cx="11971361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RECTAL EXAMINATION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routinely performed and if indicated, it should be performed by a specialist who has experience interpreting findings.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rectum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be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inspected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identify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abnormalities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Imperforate anus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 skin tags (Crohn’s)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 prolapse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Staining of underwear (may suggest constipation)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LOWER LIMB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9D5161F-F125-44A7-872E-0F52E5CA7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0E042900-AB05-43E9-ACAE-F31317BF3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23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5746-7917-4D82-B227-3F9079BD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2268"/>
            <a:ext cx="1141475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b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1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0B348-A473-950C-A744-26136C1F1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5" b="5731"/>
          <a:stretch/>
        </p:blipFill>
        <p:spPr>
          <a:xfrm>
            <a:off x="64168" y="0"/>
            <a:ext cx="12127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8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0FC6-8CB8-4624-9F22-9E613FE8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" y="117476"/>
            <a:ext cx="11850805" cy="957345"/>
          </a:xfrm>
        </p:spPr>
        <p:txBody>
          <a:bodyPr>
            <a:noAutofit/>
          </a:bodyPr>
          <a:lstStyle/>
          <a:p>
            <a:r>
              <a:rPr lang="en-US" sz="8000" b="1" dirty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HANDS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C1F367-4FE8-4517-8134-B15F64C0D021}"/>
              </a:ext>
            </a:extLst>
          </p:cNvPr>
          <p:cNvSpPr/>
          <p:nvPr/>
        </p:nvSpPr>
        <p:spPr>
          <a:xfrm>
            <a:off x="170596" y="1443039"/>
            <a:ext cx="10662314" cy="19083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350"/>
              </a:spcBef>
            </a:pPr>
            <a:r>
              <a:rPr lang="en-US" sz="1800" b="1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General observations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Inspect the hands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clinical signs relevant to the 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gastrointestinal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system: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Pallor: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may suggest underlying </a:t>
            </a:r>
            <a:r>
              <a:rPr lang="en-US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anaemia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(e.g. malignancy, gastrointestinal bleeding, malnutrition)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Peripheral oedema: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associated with nephrotic syndrome (loss of albumin) and liver disease (reduced production of albumin). </a:t>
            </a:r>
            <a:endParaRPr lang="en-US" sz="18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D9563-159C-423B-B6BF-08E248FA2BCB}"/>
              </a:ext>
            </a:extLst>
          </p:cNvPr>
          <p:cNvSpPr/>
          <p:nvPr/>
        </p:nvSpPr>
        <p:spPr>
          <a:xfrm>
            <a:off x="170596" y="3466793"/>
            <a:ext cx="11850806" cy="32737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350"/>
              </a:spcBef>
            </a:pPr>
            <a:r>
              <a:rPr lang="en-US" sz="1800" b="1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Nail signs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Koilonychia: 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spoon-shaped nails, associated with iron deficiency </a:t>
            </a:r>
            <a:r>
              <a:rPr lang="en-US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anaemia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(e.g. malabsorption in Crohn’s disease). </a:t>
            </a:r>
            <a:endParaRPr lang="en-US" sz="18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Leukonychia: 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whitening of the nail bed, associated with </a:t>
            </a:r>
            <a:r>
              <a:rPr lang="en-US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hypoalbuminaemia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(e.g. nephrotic syndrome, protein-losing enteropathy). </a:t>
            </a:r>
            <a:endParaRPr lang="en-US" sz="18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350"/>
              </a:spcBef>
            </a:pPr>
            <a:r>
              <a:rPr lang="en-US" sz="1800" b="1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Finger clubbing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Finger clubbing involves 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uniform soft tissue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swelling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the 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terminal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phalanx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of a 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digit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with subsequent 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loss of the normal angle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between the 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nail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and the 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nail bed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Finger clubbing is associated with several underlying disease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e.g.</a:t>
            </a:r>
            <a:r>
              <a:rPr lang="en-US" sz="1800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cystic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fibrosis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and 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inflammatory bowel disease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4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20EA3E-3358-4979-A2EB-86AE379CA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8" y="612258"/>
            <a:ext cx="2887639" cy="199676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D19E6F-A606-4918-9DB1-07E898C86C26}"/>
              </a:ext>
            </a:extLst>
          </p:cNvPr>
          <p:cNvSpPr txBox="1"/>
          <p:nvPr/>
        </p:nvSpPr>
        <p:spPr>
          <a:xfrm>
            <a:off x="483358" y="2639802"/>
            <a:ext cx="2710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Koilonychia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7B346-F88A-480C-B409-699D4A4CFF81}"/>
              </a:ext>
            </a:extLst>
          </p:cNvPr>
          <p:cNvSpPr txBox="1"/>
          <p:nvPr/>
        </p:nvSpPr>
        <p:spPr>
          <a:xfrm>
            <a:off x="4405242" y="2116582"/>
            <a:ext cx="3756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Leukonychia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A61935-CEB1-43C6-9E49-64437643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884" y="2673126"/>
            <a:ext cx="8584441" cy="397895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E852-D266-4886-B0A4-09AEFE9F6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242" y="86491"/>
            <a:ext cx="3605995" cy="199676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87F88A-3177-4CCE-97BA-B2DBD8833989}"/>
              </a:ext>
            </a:extLst>
          </p:cNvPr>
          <p:cNvSpPr txBox="1"/>
          <p:nvPr/>
        </p:nvSpPr>
        <p:spPr>
          <a:xfrm>
            <a:off x="483358" y="6261609"/>
            <a:ext cx="3166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Clubbing nails</a:t>
            </a:r>
          </a:p>
        </p:txBody>
      </p:sp>
    </p:spTree>
    <p:extLst>
      <p:ext uri="{BB962C8B-B14F-4D97-AF65-F5344CB8AC3E}">
        <p14:creationId xmlns:p14="http://schemas.microsoft.com/office/powerpoint/2010/main" val="186250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A2B0-E9C7-400E-9AA5-8EC47A07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99" y="365125"/>
            <a:ext cx="11100861" cy="1325563"/>
          </a:xfrm>
        </p:spPr>
        <p:txBody>
          <a:bodyPr>
            <a:normAutofit fontScale="90000"/>
          </a:bodyPr>
          <a:lstStyle/>
          <a:p>
            <a:br>
              <a:rPr lang="en-US" sz="5400" b="1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5400" b="1" dirty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PULSE</a:t>
            </a:r>
            <a:b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C3D46-2BF7-4CD4-8781-1DEA32E4322A}"/>
              </a:ext>
            </a:extLst>
          </p:cNvPr>
          <p:cNvSpPr txBox="1"/>
          <p:nvPr/>
        </p:nvSpPr>
        <p:spPr>
          <a:xfrm>
            <a:off x="1381836" y="1955684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9D9228-DA55-43A2-AF56-D703E295A45A}"/>
              </a:ext>
            </a:extLst>
          </p:cNvPr>
          <p:cNvSpPr/>
          <p:nvPr/>
        </p:nvSpPr>
        <p:spPr>
          <a:xfrm>
            <a:off x="313899" y="2325016"/>
            <a:ext cx="11232107" cy="40533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350"/>
              </a:spcBef>
            </a:pPr>
            <a:r>
              <a:rPr lang="en-US" sz="1800" b="1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Radial pulse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Palpate the child’s 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radial pulse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located at the radial side of the wrist, with the 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tips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of your 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index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and 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middle fingers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aligned longitudinally over the course of the artery.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Once you have located the radial pulse, assess the 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rate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and 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rhythm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babies, assess the 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femoral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pulse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instead.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026" name="Picture 2" descr="Radial pulse Stock Photos, Images &amp;amp; Photography | Shutterstock">
            <a:extLst>
              <a:ext uri="{FF2B5EF4-FFF2-40B4-BE49-F238E27FC236}">
                <a16:creationId xmlns:a16="http://schemas.microsoft.com/office/drawing/2014/main" id="{8872BD60-9C6E-4B0C-A3B8-C2EC48088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"/>
          <a:stretch/>
        </p:blipFill>
        <p:spPr bwMode="auto">
          <a:xfrm>
            <a:off x="7202658" y="324893"/>
            <a:ext cx="4774809" cy="24233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6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8413EF-93D3-4CFF-8DC9-F95C2E98726C}"/>
              </a:ext>
            </a:extLst>
          </p:cNvPr>
          <p:cNvSpPr txBox="1"/>
          <p:nvPr/>
        </p:nvSpPr>
        <p:spPr>
          <a:xfrm>
            <a:off x="0" y="302559"/>
            <a:ext cx="531758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ARM:</a:t>
            </a:r>
          </a:p>
          <a:p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Deseferral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injection pump, cannulation , etc.</a:t>
            </a:r>
          </a:p>
          <a:p>
            <a:endParaRPr lang="en-US" sz="4000" b="1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AXILLA:</a:t>
            </a:r>
          </a:p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Puberty ,acanthosis nigricans.</a:t>
            </a:r>
          </a:p>
          <a:p>
            <a:endParaRPr lang="en-US" sz="4000" b="1" dirty="0">
              <a:effectLst/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B1091-F2D1-407F-8B95-DCAF31C37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30"/>
          <a:stretch/>
        </p:blipFill>
        <p:spPr>
          <a:xfrm>
            <a:off x="7286624" y="3592910"/>
            <a:ext cx="4791075" cy="30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9454-5ABB-4AE2-A11B-290E8A5C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365125"/>
            <a:ext cx="11305578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37566-8EA1-4482-A352-1D34855CF926}"/>
              </a:ext>
            </a:extLst>
          </p:cNvPr>
          <p:cNvSpPr txBox="1"/>
          <p:nvPr/>
        </p:nvSpPr>
        <p:spPr>
          <a:xfrm>
            <a:off x="317310" y="1690688"/>
            <a:ext cx="10955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child’s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facial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complexion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including their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7B409AD-4BCF-4866-BB9C-856B1C9B4F4D}"/>
              </a:ext>
            </a:extLst>
          </p:cNvPr>
          <p:cNvGraphicFramePr/>
          <p:nvPr/>
        </p:nvGraphicFramePr>
        <p:xfrm>
          <a:off x="606851" y="2152354"/>
          <a:ext cx="3760433" cy="255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BE91A36-723D-4204-A2C2-708862766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3511" y="2268093"/>
            <a:ext cx="2944978" cy="2419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6E253C-CC47-41CD-850E-C8746DFA5E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5864" y="2152353"/>
            <a:ext cx="2729766" cy="241964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1795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987F22C-A93B-4F77-9E5C-3509392309F8}"/>
              </a:ext>
            </a:extLst>
          </p:cNvPr>
          <p:cNvGraphicFramePr/>
          <p:nvPr/>
        </p:nvGraphicFramePr>
        <p:xfrm>
          <a:off x="351693" y="633046"/>
          <a:ext cx="3784209" cy="320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20A796C-1266-47A1-B575-3F0A567313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31" t="1338" r="10199" b="5124"/>
          <a:stretch/>
        </p:blipFill>
        <p:spPr>
          <a:xfrm>
            <a:off x="3189797" y="1501043"/>
            <a:ext cx="3415719" cy="279800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C732D3-96B5-48F2-A5BE-ACB758D3C88D}"/>
              </a:ext>
            </a:extLst>
          </p:cNvPr>
          <p:cNvGraphicFramePr/>
          <p:nvPr/>
        </p:nvGraphicFramePr>
        <p:xfrm>
          <a:off x="6605516" y="2185298"/>
          <a:ext cx="4053385" cy="256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93150288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0F3F1"/>
      </a:lt2>
      <a:accent1>
        <a:srgbClr val="E32D9B"/>
      </a:accent1>
      <a:accent2>
        <a:srgbClr val="CD1BD1"/>
      </a:accent2>
      <a:accent3>
        <a:srgbClr val="932DE3"/>
      </a:accent3>
      <a:accent4>
        <a:srgbClr val="4E36D6"/>
      </a:accent4>
      <a:accent5>
        <a:srgbClr val="2D5EE3"/>
      </a:accent5>
      <a:accent6>
        <a:srgbClr val="1B98D1"/>
      </a:accent6>
      <a:hlink>
        <a:srgbClr val="349C5D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1635</Words>
  <Application>Microsoft Office PowerPoint</Application>
  <PresentationFormat>Widescreen</PresentationFormat>
  <Paragraphs>144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Aptos</vt:lpstr>
      <vt:lpstr>Arial</vt:lpstr>
      <vt:lpstr>Calibri</vt:lpstr>
      <vt:lpstr>Felix Titling</vt:lpstr>
      <vt:lpstr>Goudy Old Style</vt:lpstr>
      <vt:lpstr>inherit</vt:lpstr>
      <vt:lpstr>Lato</vt:lpstr>
      <vt:lpstr>Roboto</vt:lpstr>
      <vt:lpstr>Symbol</vt:lpstr>
      <vt:lpstr>Times New Roman</vt:lpstr>
      <vt:lpstr>Wingdings</vt:lpstr>
      <vt:lpstr>ArchwayVTI</vt:lpstr>
      <vt:lpstr>PEDIATERICS ABDOMINAL EXAMINATION</vt:lpstr>
      <vt:lpstr>INTRODUCTION</vt:lpstr>
      <vt:lpstr>PowerPoint Presentation</vt:lpstr>
      <vt:lpstr>HANDS  </vt:lpstr>
      <vt:lpstr>PowerPoint Presentation</vt:lpstr>
      <vt:lpstr> PULSE </vt:lpstr>
      <vt:lpstr>PowerPoint Presentation</vt:lpstr>
      <vt:lpstr>FACE</vt:lpstr>
      <vt:lpstr>PowerPoint Presentation</vt:lpstr>
      <vt:lpstr>PowerPoint Presentation</vt:lpstr>
      <vt:lpstr>NECK  </vt:lpstr>
      <vt:lpstr> CLOSE INSPECTION OF THE ABDOMEN  </vt:lpstr>
      <vt:lpstr>PowerPoint Presentation</vt:lpstr>
      <vt:lpstr>PowerPoint Presentation</vt:lpstr>
      <vt:lpstr>   EXAMINING THE ABDOMEN  </vt:lpstr>
      <vt:lpstr>DEEP PALPATION</vt:lpstr>
      <vt:lpstr>   LIVER PALPATION AND PERCUSSION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 barakate</dc:creator>
  <cp:lastModifiedBy>hassan barakate</cp:lastModifiedBy>
  <cp:revision>17</cp:revision>
  <dcterms:created xsi:type="dcterms:W3CDTF">2023-12-04T15:59:41Z</dcterms:created>
  <dcterms:modified xsi:type="dcterms:W3CDTF">2024-08-21T03:44:39Z</dcterms:modified>
</cp:coreProperties>
</file>