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0"/>
  </p:notesMasterIdLst>
  <p:sldIdLst>
    <p:sldId id="256" r:id="rId2"/>
    <p:sldId id="269" r:id="rId3"/>
    <p:sldId id="262" r:id="rId4"/>
    <p:sldId id="272" r:id="rId5"/>
    <p:sldId id="278" r:id="rId6"/>
    <p:sldId id="273" r:id="rId7"/>
    <p:sldId id="279" r:id="rId8"/>
    <p:sldId id="274" r:id="rId9"/>
    <p:sldId id="351" r:id="rId10"/>
    <p:sldId id="280" r:id="rId11"/>
    <p:sldId id="281" r:id="rId12"/>
    <p:sldId id="276" r:id="rId13"/>
    <p:sldId id="282" r:id="rId14"/>
    <p:sldId id="283" r:id="rId15"/>
    <p:sldId id="284" r:id="rId16"/>
    <p:sldId id="286" r:id="rId17"/>
    <p:sldId id="287" r:id="rId18"/>
    <p:sldId id="289" r:id="rId19"/>
    <p:sldId id="290" r:id="rId20"/>
    <p:sldId id="291" r:id="rId21"/>
    <p:sldId id="292" r:id="rId22"/>
    <p:sldId id="293" r:id="rId23"/>
    <p:sldId id="294" r:id="rId24"/>
    <p:sldId id="295" r:id="rId25"/>
    <p:sldId id="296" r:id="rId26"/>
    <p:sldId id="297" r:id="rId27"/>
    <p:sldId id="299" r:id="rId28"/>
    <p:sldId id="300" r:id="rId29"/>
    <p:sldId id="301" r:id="rId30"/>
    <p:sldId id="302" r:id="rId31"/>
    <p:sldId id="303" r:id="rId32"/>
    <p:sldId id="304" r:id="rId33"/>
    <p:sldId id="305" r:id="rId34"/>
    <p:sldId id="306" r:id="rId35"/>
    <p:sldId id="307" r:id="rId36"/>
    <p:sldId id="590" r:id="rId37"/>
    <p:sldId id="315" r:id="rId38"/>
    <p:sldId id="316" r:id="rId39"/>
    <p:sldId id="317" r:id="rId40"/>
    <p:sldId id="318" r:id="rId41"/>
    <p:sldId id="319" r:id="rId42"/>
    <p:sldId id="320" r:id="rId43"/>
    <p:sldId id="321" r:id="rId44"/>
    <p:sldId id="322" r:id="rId45"/>
    <p:sldId id="323" r:id="rId46"/>
    <p:sldId id="324" r:id="rId47"/>
    <p:sldId id="325" r:id="rId48"/>
    <p:sldId id="326" r:id="rId49"/>
    <p:sldId id="327" r:id="rId50"/>
    <p:sldId id="328" r:id="rId51"/>
    <p:sldId id="594" r:id="rId52"/>
    <p:sldId id="329" r:id="rId53"/>
    <p:sldId id="330" r:id="rId54"/>
    <p:sldId id="331" r:id="rId55"/>
    <p:sldId id="332" r:id="rId56"/>
    <p:sldId id="333" r:id="rId57"/>
    <p:sldId id="334" r:id="rId58"/>
    <p:sldId id="335" r:id="rId59"/>
    <p:sldId id="336" r:id="rId60"/>
    <p:sldId id="337" r:id="rId61"/>
    <p:sldId id="338" r:id="rId62"/>
    <p:sldId id="339" r:id="rId63"/>
    <p:sldId id="591" r:id="rId64"/>
    <p:sldId id="341" r:id="rId65"/>
    <p:sldId id="342" r:id="rId66"/>
    <p:sldId id="592" r:id="rId67"/>
    <p:sldId id="598" r:id="rId68"/>
    <p:sldId id="343" r:id="rId69"/>
    <p:sldId id="344" r:id="rId70"/>
    <p:sldId id="345" r:id="rId71"/>
    <p:sldId id="346" r:id="rId72"/>
    <p:sldId id="597" r:id="rId73"/>
    <p:sldId id="593" r:id="rId74"/>
    <p:sldId id="596" r:id="rId75"/>
    <p:sldId id="595" r:id="rId76"/>
    <p:sldId id="348" r:id="rId77"/>
    <p:sldId id="349" r:id="rId78"/>
    <p:sldId id="350"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p:cViewPr varScale="1">
        <p:scale>
          <a:sx n="81" d="100"/>
          <a:sy n="81" d="100"/>
        </p:scale>
        <p:origin x="1512"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sour alqurashi" userId="02826f69932f7275" providerId="LiveId" clId="{F2011E0A-6666-4E7D-B91A-B558008671E9}"/>
    <pc:docChg chg="custSel addSld modSld">
      <pc:chgData name="mansour alqurashi" userId="02826f69932f7275" providerId="LiveId" clId="{F2011E0A-6666-4E7D-B91A-B558008671E9}" dt="2024-09-12T16:41:17.379" v="9" actId="27636"/>
      <pc:docMkLst>
        <pc:docMk/>
      </pc:docMkLst>
      <pc:sldChg chg="addSp delSp modSp new mod modClrScheme chgLayout">
        <pc:chgData name="mansour alqurashi" userId="02826f69932f7275" providerId="LiveId" clId="{F2011E0A-6666-4E7D-B91A-B558008671E9}" dt="2024-09-12T16:41:17.379" v="9" actId="27636"/>
        <pc:sldMkLst>
          <pc:docMk/>
          <pc:sldMk cId="2553243685" sldId="598"/>
        </pc:sldMkLst>
        <pc:spChg chg="del mod ord">
          <ac:chgData name="mansour alqurashi" userId="02826f69932f7275" providerId="LiveId" clId="{F2011E0A-6666-4E7D-B91A-B558008671E9}" dt="2024-09-12T14:45:26.891" v="1" actId="700"/>
          <ac:spMkLst>
            <pc:docMk/>
            <pc:sldMk cId="2553243685" sldId="598"/>
            <ac:spMk id="2" creationId="{AA9390E4-84D7-9362-E9EF-EFC5EC61FCD0}"/>
          </ac:spMkLst>
        </pc:spChg>
        <pc:spChg chg="del mod ord">
          <ac:chgData name="mansour alqurashi" userId="02826f69932f7275" providerId="LiveId" clId="{F2011E0A-6666-4E7D-B91A-B558008671E9}" dt="2024-09-12T14:45:26.891" v="1" actId="700"/>
          <ac:spMkLst>
            <pc:docMk/>
            <pc:sldMk cId="2553243685" sldId="598"/>
            <ac:spMk id="3" creationId="{42E3A343-9725-BEB8-EC07-1070957C2555}"/>
          </ac:spMkLst>
        </pc:spChg>
        <pc:spChg chg="del">
          <ac:chgData name="mansour alqurashi" userId="02826f69932f7275" providerId="LiveId" clId="{F2011E0A-6666-4E7D-B91A-B558008671E9}" dt="2024-09-12T14:45:26.891" v="1" actId="700"/>
          <ac:spMkLst>
            <pc:docMk/>
            <pc:sldMk cId="2553243685" sldId="598"/>
            <ac:spMk id="4" creationId="{773D94FC-1C3D-88B1-3374-81229C1CA73E}"/>
          </ac:spMkLst>
        </pc:spChg>
        <pc:spChg chg="mod ord">
          <ac:chgData name="mansour alqurashi" userId="02826f69932f7275" providerId="LiveId" clId="{F2011E0A-6666-4E7D-B91A-B558008671E9}" dt="2024-09-12T14:45:26.891" v="1" actId="700"/>
          <ac:spMkLst>
            <pc:docMk/>
            <pc:sldMk cId="2553243685" sldId="598"/>
            <ac:spMk id="5" creationId="{FD0F2013-C913-E2BA-1F42-9A60272BE5C0}"/>
          </ac:spMkLst>
        </pc:spChg>
        <pc:spChg chg="mod ord">
          <ac:chgData name="mansour alqurashi" userId="02826f69932f7275" providerId="LiveId" clId="{F2011E0A-6666-4E7D-B91A-B558008671E9}" dt="2024-09-12T14:45:26.891" v="1" actId="700"/>
          <ac:spMkLst>
            <pc:docMk/>
            <pc:sldMk cId="2553243685" sldId="598"/>
            <ac:spMk id="6" creationId="{003BC58E-CD6D-43B7-3599-BB5FCCCC3762}"/>
          </ac:spMkLst>
        </pc:spChg>
        <pc:spChg chg="add mod ord">
          <ac:chgData name="mansour alqurashi" userId="02826f69932f7275" providerId="LiveId" clId="{F2011E0A-6666-4E7D-B91A-B558008671E9}" dt="2024-09-12T14:45:26.891" v="1" actId="700"/>
          <ac:spMkLst>
            <pc:docMk/>
            <pc:sldMk cId="2553243685" sldId="598"/>
            <ac:spMk id="7" creationId="{C8496D24-E541-3043-E3B0-A211607E9762}"/>
          </ac:spMkLst>
        </pc:spChg>
        <pc:spChg chg="add mod ord">
          <ac:chgData name="mansour alqurashi" userId="02826f69932f7275" providerId="LiveId" clId="{F2011E0A-6666-4E7D-B91A-B558008671E9}" dt="2024-09-12T16:41:17.379" v="9" actId="27636"/>
          <ac:spMkLst>
            <pc:docMk/>
            <pc:sldMk cId="2553243685" sldId="598"/>
            <ac:spMk id="8" creationId="{52413FA0-0067-0F40-8FF4-491377B31B00}"/>
          </ac:spMkLst>
        </pc:spChg>
      </pc:sldChg>
    </pc:docChg>
  </pc:docChgLst>
  <pc:docChgLst>
    <pc:chgData name="mansour alqurashi" userId="02826f69932f7275" providerId="LiveId" clId="{0C5B6CEA-5DE9-4875-8C82-909C2D71C2BA}"/>
    <pc:docChg chg="undo custSel addSld delSld modSld sldOrd">
      <pc:chgData name="mansour alqurashi" userId="02826f69932f7275" providerId="LiveId" clId="{0C5B6CEA-5DE9-4875-8C82-909C2D71C2BA}" dt="2024-03-09T18:35:52.615" v="515" actId="14100"/>
      <pc:docMkLst>
        <pc:docMk/>
      </pc:docMkLst>
      <pc:sldChg chg="del">
        <pc:chgData name="mansour alqurashi" userId="02826f69932f7275" providerId="LiveId" clId="{0C5B6CEA-5DE9-4875-8C82-909C2D71C2BA}" dt="2024-03-09T16:26:31.876" v="0" actId="47"/>
        <pc:sldMkLst>
          <pc:docMk/>
          <pc:sldMk cId="832830426" sldId="271"/>
        </pc:sldMkLst>
      </pc:sldChg>
      <pc:sldChg chg="modSp mod">
        <pc:chgData name="mansour alqurashi" userId="02826f69932f7275" providerId="LiveId" clId="{0C5B6CEA-5DE9-4875-8C82-909C2D71C2BA}" dt="2024-03-09T17:11:58.107" v="296" actId="6549"/>
        <pc:sldMkLst>
          <pc:docMk/>
          <pc:sldMk cId="1569442721" sldId="338"/>
        </pc:sldMkLst>
        <pc:spChg chg="mod">
          <ac:chgData name="mansour alqurashi" userId="02826f69932f7275" providerId="LiveId" clId="{0C5B6CEA-5DE9-4875-8C82-909C2D71C2BA}" dt="2024-03-09T17:11:58.107" v="296" actId="6549"/>
          <ac:spMkLst>
            <pc:docMk/>
            <pc:sldMk cId="1569442721" sldId="338"/>
            <ac:spMk id="3" creationId="{00000000-0000-0000-0000-000000000000}"/>
          </ac:spMkLst>
        </pc:spChg>
      </pc:sldChg>
      <pc:sldChg chg="modSp mod">
        <pc:chgData name="mansour alqurashi" userId="02826f69932f7275" providerId="LiveId" clId="{0C5B6CEA-5DE9-4875-8C82-909C2D71C2BA}" dt="2024-03-09T17:20:21.357" v="335" actId="2711"/>
        <pc:sldMkLst>
          <pc:docMk/>
          <pc:sldMk cId="1881682930" sldId="339"/>
        </pc:sldMkLst>
        <pc:spChg chg="mod">
          <ac:chgData name="mansour alqurashi" userId="02826f69932f7275" providerId="LiveId" clId="{0C5B6CEA-5DE9-4875-8C82-909C2D71C2BA}" dt="2024-03-09T17:20:21.357" v="335" actId="2711"/>
          <ac:spMkLst>
            <pc:docMk/>
            <pc:sldMk cId="1881682930" sldId="339"/>
            <ac:spMk id="3" creationId="{00000000-0000-0000-0000-000000000000}"/>
          </ac:spMkLst>
        </pc:spChg>
      </pc:sldChg>
      <pc:sldChg chg="modSp del mod">
        <pc:chgData name="mansour alqurashi" userId="02826f69932f7275" providerId="LiveId" clId="{0C5B6CEA-5DE9-4875-8C82-909C2D71C2BA}" dt="2024-03-09T17:20:55.143" v="336" actId="47"/>
        <pc:sldMkLst>
          <pc:docMk/>
          <pc:sldMk cId="2894227968" sldId="340"/>
        </pc:sldMkLst>
        <pc:spChg chg="mod">
          <ac:chgData name="mansour alqurashi" userId="02826f69932f7275" providerId="LiveId" clId="{0C5B6CEA-5DE9-4875-8C82-909C2D71C2BA}" dt="2024-03-09T17:16:24.530" v="324" actId="13926"/>
          <ac:spMkLst>
            <pc:docMk/>
            <pc:sldMk cId="2894227968" sldId="340"/>
            <ac:spMk id="17411" creationId="{00000000-0000-0000-0000-000000000000}"/>
          </ac:spMkLst>
        </pc:spChg>
      </pc:sldChg>
      <pc:sldChg chg="delSp modSp mod">
        <pc:chgData name="mansour alqurashi" userId="02826f69932f7275" providerId="LiveId" clId="{0C5B6CEA-5DE9-4875-8C82-909C2D71C2BA}" dt="2024-03-09T17:32:35.106" v="383" actId="21"/>
        <pc:sldMkLst>
          <pc:docMk/>
          <pc:sldMk cId="3431567449" sldId="342"/>
        </pc:sldMkLst>
        <pc:spChg chg="mod">
          <ac:chgData name="mansour alqurashi" userId="02826f69932f7275" providerId="LiveId" clId="{0C5B6CEA-5DE9-4875-8C82-909C2D71C2BA}" dt="2024-03-09T17:28:50.382" v="375" actId="20577"/>
          <ac:spMkLst>
            <pc:docMk/>
            <pc:sldMk cId="3431567449" sldId="342"/>
            <ac:spMk id="20483" creationId="{00000000-0000-0000-0000-000000000000}"/>
          </ac:spMkLst>
        </pc:spChg>
        <pc:picChg chg="del mod">
          <ac:chgData name="mansour alqurashi" userId="02826f69932f7275" providerId="LiveId" clId="{0C5B6CEA-5DE9-4875-8C82-909C2D71C2BA}" dt="2024-03-09T17:32:35.106" v="383" actId="21"/>
          <ac:picMkLst>
            <pc:docMk/>
            <pc:sldMk cId="3431567449" sldId="342"/>
            <ac:picMk id="2050" creationId="{00000000-0000-0000-0000-000000000000}"/>
          </ac:picMkLst>
        </pc:picChg>
      </pc:sldChg>
      <pc:sldChg chg="modSp mod">
        <pc:chgData name="mansour alqurashi" userId="02826f69932f7275" providerId="LiveId" clId="{0C5B6CEA-5DE9-4875-8C82-909C2D71C2BA}" dt="2024-03-09T17:24:11.397" v="372" actId="14100"/>
        <pc:sldMkLst>
          <pc:docMk/>
          <pc:sldMk cId="2534241865" sldId="343"/>
        </pc:sldMkLst>
        <pc:spChg chg="mod">
          <ac:chgData name="mansour alqurashi" userId="02826f69932f7275" providerId="LiveId" clId="{0C5B6CEA-5DE9-4875-8C82-909C2D71C2BA}" dt="2024-03-09T17:24:11.397" v="372" actId="14100"/>
          <ac:spMkLst>
            <pc:docMk/>
            <pc:sldMk cId="2534241865" sldId="343"/>
            <ac:spMk id="11267" creationId="{00000000-0000-0000-0000-000000000000}"/>
          </ac:spMkLst>
        </pc:spChg>
      </pc:sldChg>
      <pc:sldChg chg="delSp del">
        <pc:chgData name="mansour alqurashi" userId="02826f69932f7275" providerId="LiveId" clId="{0C5B6CEA-5DE9-4875-8C82-909C2D71C2BA}" dt="2024-03-09T18:18:15.046" v="466" actId="47"/>
        <pc:sldMkLst>
          <pc:docMk/>
          <pc:sldMk cId="2569198075" sldId="347"/>
        </pc:sldMkLst>
        <pc:picChg chg="del">
          <ac:chgData name="mansour alqurashi" userId="02826f69932f7275" providerId="LiveId" clId="{0C5B6CEA-5DE9-4875-8C82-909C2D71C2BA}" dt="2024-03-09T18:15:54.534" v="452" actId="21"/>
          <ac:picMkLst>
            <pc:docMk/>
            <pc:sldMk cId="2569198075" sldId="347"/>
            <ac:picMk id="2050" creationId="{00000000-0000-0000-0000-000000000000}"/>
          </ac:picMkLst>
        </pc:picChg>
        <pc:picChg chg="del">
          <ac:chgData name="mansour alqurashi" userId="02826f69932f7275" providerId="LiveId" clId="{0C5B6CEA-5DE9-4875-8C82-909C2D71C2BA}" dt="2024-03-09T18:06:26.709" v="439" actId="21"/>
          <ac:picMkLst>
            <pc:docMk/>
            <pc:sldMk cId="2569198075" sldId="347"/>
            <ac:picMk id="2051" creationId="{00000000-0000-0000-0000-000000000000}"/>
          </ac:picMkLst>
        </pc:picChg>
      </pc:sldChg>
      <pc:sldChg chg="modSp mod">
        <pc:chgData name="mansour alqurashi" userId="02826f69932f7275" providerId="LiveId" clId="{0C5B6CEA-5DE9-4875-8C82-909C2D71C2BA}" dt="2024-03-09T18:32:58.766" v="493" actId="27636"/>
        <pc:sldMkLst>
          <pc:docMk/>
          <pc:sldMk cId="3495134845" sldId="348"/>
        </pc:sldMkLst>
        <pc:spChg chg="mod">
          <ac:chgData name="mansour alqurashi" userId="02826f69932f7275" providerId="LiveId" clId="{0C5B6CEA-5DE9-4875-8C82-909C2D71C2BA}" dt="2024-03-09T18:32:58.766" v="493" actId="27636"/>
          <ac:spMkLst>
            <pc:docMk/>
            <pc:sldMk cId="3495134845" sldId="348"/>
            <ac:spMk id="3" creationId="{00000000-0000-0000-0000-000000000000}"/>
          </ac:spMkLst>
        </pc:spChg>
      </pc:sldChg>
      <pc:sldChg chg="modSp mod">
        <pc:chgData name="mansour alqurashi" userId="02826f69932f7275" providerId="LiveId" clId="{0C5B6CEA-5DE9-4875-8C82-909C2D71C2BA}" dt="2024-03-09T18:35:52.615" v="515" actId="14100"/>
        <pc:sldMkLst>
          <pc:docMk/>
          <pc:sldMk cId="2767605078" sldId="350"/>
        </pc:sldMkLst>
        <pc:spChg chg="mod">
          <ac:chgData name="mansour alqurashi" userId="02826f69932f7275" providerId="LiveId" clId="{0C5B6CEA-5DE9-4875-8C82-909C2D71C2BA}" dt="2024-03-09T18:35:52.615" v="515" actId="14100"/>
          <ac:spMkLst>
            <pc:docMk/>
            <pc:sldMk cId="2767605078" sldId="350"/>
            <ac:spMk id="3" creationId="{00000000-0000-0000-0000-000000000000}"/>
          </ac:spMkLst>
        </pc:spChg>
      </pc:sldChg>
      <pc:sldChg chg="modSp add del mod">
        <pc:chgData name="mansour alqurashi" userId="02826f69932f7275" providerId="LiveId" clId="{0C5B6CEA-5DE9-4875-8C82-909C2D71C2BA}" dt="2024-03-09T17:16:03.591" v="323" actId="47"/>
        <pc:sldMkLst>
          <pc:docMk/>
          <pc:sldMk cId="2343409243" sldId="562"/>
        </pc:sldMkLst>
        <pc:spChg chg="mod">
          <ac:chgData name="mansour alqurashi" userId="02826f69932f7275" providerId="LiveId" clId="{0C5B6CEA-5DE9-4875-8C82-909C2D71C2BA}" dt="2024-03-09T16:42:16.438" v="47"/>
          <ac:spMkLst>
            <pc:docMk/>
            <pc:sldMk cId="2343409243" sldId="562"/>
            <ac:spMk id="8" creationId="{CB27C81A-5D03-B90F-158E-07B0B690FC7B}"/>
          </ac:spMkLst>
        </pc:spChg>
        <pc:spChg chg="mod">
          <ac:chgData name="mansour alqurashi" userId="02826f69932f7275" providerId="LiveId" clId="{0C5B6CEA-5DE9-4875-8C82-909C2D71C2BA}" dt="2024-03-09T17:12:19.847" v="297" actId="6549"/>
          <ac:spMkLst>
            <pc:docMk/>
            <pc:sldMk cId="2343409243" sldId="562"/>
            <ac:spMk id="9" creationId="{5E6E1E3C-7BC8-01C4-9471-6F2DD152F935}"/>
          </ac:spMkLst>
        </pc:spChg>
      </pc:sldChg>
      <pc:sldChg chg="modSp add mod">
        <pc:chgData name="mansour alqurashi" userId="02826f69932f7275" providerId="LiveId" clId="{0C5B6CEA-5DE9-4875-8C82-909C2D71C2BA}" dt="2024-03-09T16:37:33.406" v="44" actId="14100"/>
        <pc:sldMkLst>
          <pc:docMk/>
          <pc:sldMk cId="3648427565" sldId="590"/>
        </pc:sldMkLst>
        <pc:spChg chg="mod">
          <ac:chgData name="mansour alqurashi" userId="02826f69932f7275" providerId="LiveId" clId="{0C5B6CEA-5DE9-4875-8C82-909C2D71C2BA}" dt="2024-03-09T16:36:43.952" v="34" actId="14100"/>
          <ac:spMkLst>
            <pc:docMk/>
            <pc:sldMk cId="3648427565" sldId="590"/>
            <ac:spMk id="5" creationId="{4CFBBFCE-FD08-FA40-D08C-648BB2761C80}"/>
          </ac:spMkLst>
        </pc:spChg>
        <pc:spChg chg="mod">
          <ac:chgData name="mansour alqurashi" userId="02826f69932f7275" providerId="LiveId" clId="{0C5B6CEA-5DE9-4875-8C82-909C2D71C2BA}" dt="2024-03-09T16:37:01.032" v="38" actId="14100"/>
          <ac:spMkLst>
            <pc:docMk/>
            <pc:sldMk cId="3648427565" sldId="590"/>
            <ac:spMk id="6" creationId="{75F321A2-12E5-1EB6-0EDB-700C73676C0C}"/>
          </ac:spMkLst>
        </pc:spChg>
        <pc:spChg chg="mod">
          <ac:chgData name="mansour alqurashi" userId="02826f69932f7275" providerId="LiveId" clId="{0C5B6CEA-5DE9-4875-8C82-909C2D71C2BA}" dt="2024-03-09T16:37:17.120" v="41" actId="14100"/>
          <ac:spMkLst>
            <pc:docMk/>
            <pc:sldMk cId="3648427565" sldId="590"/>
            <ac:spMk id="7" creationId="{F02394D5-EF44-AF55-DB9C-39570864BF2E}"/>
          </ac:spMkLst>
        </pc:spChg>
        <pc:spChg chg="mod">
          <ac:chgData name="mansour alqurashi" userId="02826f69932f7275" providerId="LiveId" clId="{0C5B6CEA-5DE9-4875-8C82-909C2D71C2BA}" dt="2024-03-09T16:37:12.405" v="40" actId="14100"/>
          <ac:spMkLst>
            <pc:docMk/>
            <pc:sldMk cId="3648427565" sldId="590"/>
            <ac:spMk id="8" creationId="{FBDA7438-960B-83CC-AE95-D784155EAB21}"/>
          </ac:spMkLst>
        </pc:spChg>
        <pc:spChg chg="mod">
          <ac:chgData name="mansour alqurashi" userId="02826f69932f7275" providerId="LiveId" clId="{0C5B6CEA-5DE9-4875-8C82-909C2D71C2BA}" dt="2024-03-09T16:37:22.710" v="42" actId="14100"/>
          <ac:spMkLst>
            <pc:docMk/>
            <pc:sldMk cId="3648427565" sldId="590"/>
            <ac:spMk id="9" creationId="{C9822F8E-9D5D-7BDD-00C9-E3451C287646}"/>
          </ac:spMkLst>
        </pc:spChg>
        <pc:spChg chg="mod">
          <ac:chgData name="mansour alqurashi" userId="02826f69932f7275" providerId="LiveId" clId="{0C5B6CEA-5DE9-4875-8C82-909C2D71C2BA}" dt="2024-03-09T16:37:33.406" v="44" actId="14100"/>
          <ac:spMkLst>
            <pc:docMk/>
            <pc:sldMk cId="3648427565" sldId="590"/>
            <ac:spMk id="11" creationId="{42168A9B-0F26-C98C-47F9-F8DC56F63C83}"/>
          </ac:spMkLst>
        </pc:spChg>
      </pc:sldChg>
      <pc:sldChg chg="modSp new mod">
        <pc:chgData name="mansour alqurashi" userId="02826f69932f7275" providerId="LiveId" clId="{0C5B6CEA-5DE9-4875-8C82-909C2D71C2BA}" dt="2024-03-09T17:14:00.076" v="312" actId="207"/>
        <pc:sldMkLst>
          <pc:docMk/>
          <pc:sldMk cId="3611255192" sldId="591"/>
        </pc:sldMkLst>
        <pc:spChg chg="mod">
          <ac:chgData name="mansour alqurashi" userId="02826f69932f7275" providerId="LiveId" clId="{0C5B6CEA-5DE9-4875-8C82-909C2D71C2BA}" dt="2024-03-09T17:14:00.076" v="312" actId="207"/>
          <ac:spMkLst>
            <pc:docMk/>
            <pc:sldMk cId="3611255192" sldId="591"/>
            <ac:spMk id="2" creationId="{CF4AC2D5-7D3B-DFE0-4AC2-17358DD04B80}"/>
          </ac:spMkLst>
        </pc:spChg>
        <pc:spChg chg="mod">
          <ac:chgData name="mansour alqurashi" userId="02826f69932f7275" providerId="LiveId" clId="{0C5B6CEA-5DE9-4875-8C82-909C2D71C2BA}" dt="2024-03-09T17:13:37.774" v="309" actId="27636"/>
          <ac:spMkLst>
            <pc:docMk/>
            <pc:sldMk cId="3611255192" sldId="591"/>
            <ac:spMk id="3" creationId="{D84B1B73-A68D-C33A-FDA7-4AD730477EC0}"/>
          </ac:spMkLst>
        </pc:spChg>
      </pc:sldChg>
      <pc:sldChg chg="addSp delSp modSp new mod modClrScheme chgLayout">
        <pc:chgData name="mansour alqurashi" userId="02826f69932f7275" providerId="LiveId" clId="{0C5B6CEA-5DE9-4875-8C82-909C2D71C2BA}" dt="2024-03-09T17:33:39.080" v="395" actId="14100"/>
        <pc:sldMkLst>
          <pc:docMk/>
          <pc:sldMk cId="2974992776" sldId="592"/>
        </pc:sldMkLst>
        <pc:spChg chg="mod ord">
          <ac:chgData name="mansour alqurashi" userId="02826f69932f7275" providerId="LiveId" clId="{0C5B6CEA-5DE9-4875-8C82-909C2D71C2BA}" dt="2024-03-09T17:31:32.150" v="378" actId="700"/>
          <ac:spMkLst>
            <pc:docMk/>
            <pc:sldMk cId="2974992776" sldId="592"/>
            <ac:spMk id="2" creationId="{565BF4E1-9D2B-48C2-A167-9FDBFE2DF253}"/>
          </ac:spMkLst>
        </pc:spChg>
        <pc:spChg chg="mod ord">
          <ac:chgData name="mansour alqurashi" userId="02826f69932f7275" providerId="LiveId" clId="{0C5B6CEA-5DE9-4875-8C82-909C2D71C2BA}" dt="2024-03-09T17:31:32.150" v="378" actId="700"/>
          <ac:spMkLst>
            <pc:docMk/>
            <pc:sldMk cId="2974992776" sldId="592"/>
            <ac:spMk id="3" creationId="{41E4E9C1-F06A-A66F-C686-3FDD52E1928A}"/>
          </ac:spMkLst>
        </pc:spChg>
        <pc:spChg chg="add mod ord">
          <ac:chgData name="mansour alqurashi" userId="02826f69932f7275" providerId="LiveId" clId="{0C5B6CEA-5DE9-4875-8C82-909C2D71C2BA}" dt="2024-03-09T17:31:32.150" v="378" actId="700"/>
          <ac:spMkLst>
            <pc:docMk/>
            <pc:sldMk cId="2974992776" sldId="592"/>
            <ac:spMk id="4" creationId="{5C1F5110-7197-C773-9EE9-D8CA5F6FA333}"/>
          </ac:spMkLst>
        </pc:spChg>
        <pc:spChg chg="add del mod ord">
          <ac:chgData name="mansour alqurashi" userId="02826f69932f7275" providerId="LiveId" clId="{0C5B6CEA-5DE9-4875-8C82-909C2D71C2BA}" dt="2024-03-09T17:32:13.677" v="379"/>
          <ac:spMkLst>
            <pc:docMk/>
            <pc:sldMk cId="2974992776" sldId="592"/>
            <ac:spMk id="5" creationId="{49CB0805-BAC6-ED81-7196-BF268F507775}"/>
          </ac:spMkLst>
        </pc:spChg>
        <pc:spChg chg="add del mod ord">
          <ac:chgData name="mansour alqurashi" userId="02826f69932f7275" providerId="LiveId" clId="{0C5B6CEA-5DE9-4875-8C82-909C2D71C2BA}" dt="2024-03-09T17:32:46.963" v="384"/>
          <ac:spMkLst>
            <pc:docMk/>
            <pc:sldMk cId="2974992776" sldId="592"/>
            <ac:spMk id="6" creationId="{AB3C81B4-587B-5D63-765D-E693E666805A}"/>
          </ac:spMkLst>
        </pc:spChg>
        <pc:picChg chg="add mod">
          <ac:chgData name="mansour alqurashi" userId="02826f69932f7275" providerId="LiveId" clId="{0C5B6CEA-5DE9-4875-8C82-909C2D71C2BA}" dt="2024-03-09T17:33:39.080" v="395" actId="14100"/>
          <ac:picMkLst>
            <pc:docMk/>
            <pc:sldMk cId="2974992776" sldId="592"/>
            <ac:picMk id="7" creationId="{9BF8EBD5-1D57-DF96-AD05-DB15C5F7FE3C}"/>
          </ac:picMkLst>
        </pc:picChg>
        <pc:picChg chg="add mod">
          <ac:chgData name="mansour alqurashi" userId="02826f69932f7275" providerId="LiveId" clId="{0C5B6CEA-5DE9-4875-8C82-909C2D71C2BA}" dt="2024-03-09T17:33:29.218" v="393" actId="14100"/>
          <ac:picMkLst>
            <pc:docMk/>
            <pc:sldMk cId="2974992776" sldId="592"/>
            <ac:picMk id="8" creationId="{91DDB608-860E-212C-DC72-149EE8E152F0}"/>
          </ac:picMkLst>
        </pc:picChg>
      </pc:sldChg>
      <pc:sldChg chg="addSp delSp modSp new mod ord">
        <pc:chgData name="mansour alqurashi" userId="02826f69932f7275" providerId="LiveId" clId="{0C5B6CEA-5DE9-4875-8C82-909C2D71C2BA}" dt="2024-03-09T18:05:43.263" v="438"/>
        <pc:sldMkLst>
          <pc:docMk/>
          <pc:sldMk cId="124123611" sldId="593"/>
        </pc:sldMkLst>
        <pc:spChg chg="del">
          <ac:chgData name="mansour alqurashi" userId="02826f69932f7275" providerId="LiveId" clId="{0C5B6CEA-5DE9-4875-8C82-909C2D71C2BA}" dt="2024-03-09T17:35:40.190" v="397"/>
          <ac:spMkLst>
            <pc:docMk/>
            <pc:sldMk cId="124123611" sldId="593"/>
            <ac:spMk id="3" creationId="{7B2004ED-8256-E1A3-C606-E3E93D0A34FC}"/>
          </ac:spMkLst>
        </pc:spChg>
        <pc:picChg chg="add mod">
          <ac:chgData name="mansour alqurashi" userId="02826f69932f7275" providerId="LiveId" clId="{0C5B6CEA-5DE9-4875-8C82-909C2D71C2BA}" dt="2024-03-09T17:36:14.186" v="403" actId="14100"/>
          <ac:picMkLst>
            <pc:docMk/>
            <pc:sldMk cId="124123611" sldId="593"/>
            <ac:picMk id="6" creationId="{9A52E259-16BE-5D14-673A-1C6A33894ACF}"/>
          </ac:picMkLst>
        </pc:picChg>
      </pc:sldChg>
      <pc:sldChg chg="modSp add mod">
        <pc:chgData name="mansour alqurashi" userId="02826f69932f7275" providerId="LiveId" clId="{0C5B6CEA-5DE9-4875-8C82-909C2D71C2BA}" dt="2024-03-09T17:39:00.105" v="407" actId="14100"/>
        <pc:sldMkLst>
          <pc:docMk/>
          <pc:sldMk cId="1047860653" sldId="594"/>
        </pc:sldMkLst>
        <pc:graphicFrameChg chg="mod">
          <ac:chgData name="mansour alqurashi" userId="02826f69932f7275" providerId="LiveId" clId="{0C5B6CEA-5DE9-4875-8C82-909C2D71C2BA}" dt="2024-03-09T17:39:00.105" v="407" actId="14100"/>
          <ac:graphicFrameMkLst>
            <pc:docMk/>
            <pc:sldMk cId="1047860653" sldId="594"/>
            <ac:graphicFrameMk id="2" creationId="{83D814BD-02CD-734B-90FA-846321A3A8F0}"/>
          </ac:graphicFrameMkLst>
        </pc:graphicFrameChg>
      </pc:sldChg>
      <pc:sldChg chg="modSp new mod">
        <pc:chgData name="mansour alqurashi" userId="02826f69932f7275" providerId="LiveId" clId="{0C5B6CEA-5DE9-4875-8C82-909C2D71C2BA}" dt="2024-03-09T18:25:19.025" v="474" actId="27636"/>
        <pc:sldMkLst>
          <pc:docMk/>
          <pc:sldMk cId="4182945416" sldId="595"/>
        </pc:sldMkLst>
        <pc:spChg chg="mod">
          <ac:chgData name="mansour alqurashi" userId="02826f69932f7275" providerId="LiveId" clId="{0C5B6CEA-5DE9-4875-8C82-909C2D71C2BA}" dt="2024-03-09T18:14:29.022" v="448" actId="14100"/>
          <ac:spMkLst>
            <pc:docMk/>
            <pc:sldMk cId="4182945416" sldId="595"/>
            <ac:spMk id="2" creationId="{98C13EF5-233E-95E1-DBA6-F36F8388235B}"/>
          </ac:spMkLst>
        </pc:spChg>
        <pc:spChg chg="mod">
          <ac:chgData name="mansour alqurashi" userId="02826f69932f7275" providerId="LiveId" clId="{0C5B6CEA-5DE9-4875-8C82-909C2D71C2BA}" dt="2024-03-09T18:25:19.025" v="474" actId="27636"/>
          <ac:spMkLst>
            <pc:docMk/>
            <pc:sldMk cId="4182945416" sldId="595"/>
            <ac:spMk id="3" creationId="{4C096F27-9535-8F5B-F03E-61F9C0275831}"/>
          </ac:spMkLst>
        </pc:spChg>
      </pc:sldChg>
      <pc:sldChg chg="addSp delSp modSp new mod modClrScheme chgLayout">
        <pc:chgData name="mansour alqurashi" userId="02826f69932f7275" providerId="LiveId" clId="{0C5B6CEA-5DE9-4875-8C82-909C2D71C2BA}" dt="2024-03-09T18:17:46.079" v="465" actId="14100"/>
        <pc:sldMkLst>
          <pc:docMk/>
          <pc:sldMk cId="988593982" sldId="596"/>
        </pc:sldMkLst>
        <pc:spChg chg="mod ord">
          <ac:chgData name="mansour alqurashi" userId="02826f69932f7275" providerId="LiveId" clId="{0C5B6CEA-5DE9-4875-8C82-909C2D71C2BA}" dt="2024-03-09T18:15:40.922" v="449" actId="700"/>
          <ac:spMkLst>
            <pc:docMk/>
            <pc:sldMk cId="988593982" sldId="596"/>
            <ac:spMk id="2" creationId="{3DBE6479-8068-265C-BC89-26789804C449}"/>
          </ac:spMkLst>
        </pc:spChg>
        <pc:spChg chg="mod ord">
          <ac:chgData name="mansour alqurashi" userId="02826f69932f7275" providerId="LiveId" clId="{0C5B6CEA-5DE9-4875-8C82-909C2D71C2BA}" dt="2024-03-09T18:17:46.079" v="465" actId="14100"/>
          <ac:spMkLst>
            <pc:docMk/>
            <pc:sldMk cId="988593982" sldId="596"/>
            <ac:spMk id="3" creationId="{ACE76AAB-56EF-5230-A37A-B8E089B99139}"/>
          </ac:spMkLst>
        </pc:spChg>
        <pc:spChg chg="mod ord">
          <ac:chgData name="mansour alqurashi" userId="02826f69932f7275" providerId="LiveId" clId="{0C5B6CEA-5DE9-4875-8C82-909C2D71C2BA}" dt="2024-03-09T18:15:40.922" v="449" actId="700"/>
          <ac:spMkLst>
            <pc:docMk/>
            <pc:sldMk cId="988593982" sldId="596"/>
            <ac:spMk id="4" creationId="{378F9D16-C43E-5C12-E31C-C0A2909776D1}"/>
          </ac:spMkLst>
        </pc:spChg>
        <pc:spChg chg="mod ord">
          <ac:chgData name="mansour alqurashi" userId="02826f69932f7275" providerId="LiveId" clId="{0C5B6CEA-5DE9-4875-8C82-909C2D71C2BA}" dt="2024-03-09T18:15:40.922" v="449" actId="700"/>
          <ac:spMkLst>
            <pc:docMk/>
            <pc:sldMk cId="988593982" sldId="596"/>
            <ac:spMk id="5" creationId="{BD17D9F0-5791-5F92-6E59-E9D944746111}"/>
          </ac:spMkLst>
        </pc:spChg>
        <pc:spChg chg="add del mod ord">
          <ac:chgData name="mansour alqurashi" userId="02826f69932f7275" providerId="LiveId" clId="{0C5B6CEA-5DE9-4875-8C82-909C2D71C2BA}" dt="2024-03-09T18:16:00.389" v="453"/>
          <ac:spMkLst>
            <pc:docMk/>
            <pc:sldMk cId="988593982" sldId="596"/>
            <ac:spMk id="6" creationId="{C094A561-954D-0FE8-B4AA-3F96A70140E4}"/>
          </ac:spMkLst>
        </pc:spChg>
        <pc:picChg chg="add mod">
          <ac:chgData name="mansour alqurashi" userId="02826f69932f7275" providerId="LiveId" clId="{0C5B6CEA-5DE9-4875-8C82-909C2D71C2BA}" dt="2024-03-09T18:16:14.184" v="458" actId="14100"/>
          <ac:picMkLst>
            <pc:docMk/>
            <pc:sldMk cId="988593982" sldId="596"/>
            <ac:picMk id="7" creationId="{32B428A4-7D37-BC75-1C6F-FFB0686D7D83}"/>
          </ac:picMkLst>
        </pc:picChg>
      </pc:sldChg>
      <pc:sldChg chg="addSp delSp modSp add mod">
        <pc:chgData name="mansour alqurashi" userId="02826f69932f7275" providerId="LiveId" clId="{0C5B6CEA-5DE9-4875-8C82-909C2D71C2BA}" dt="2024-03-09T18:06:37.509" v="441" actId="1076"/>
        <pc:sldMkLst>
          <pc:docMk/>
          <pc:sldMk cId="37605033" sldId="597"/>
        </pc:sldMkLst>
        <pc:spChg chg="mod">
          <ac:chgData name="mansour alqurashi" userId="02826f69932f7275" providerId="LiveId" clId="{0C5B6CEA-5DE9-4875-8C82-909C2D71C2BA}" dt="2024-03-09T18:04:56.010" v="434" actId="6549"/>
          <ac:spMkLst>
            <pc:docMk/>
            <pc:sldMk cId="37605033" sldId="597"/>
            <ac:spMk id="27651" creationId="{06E23C09-E57E-3CB1-1100-282E8985AAF8}"/>
          </ac:spMkLst>
        </pc:spChg>
        <pc:picChg chg="add mod">
          <ac:chgData name="mansour alqurashi" userId="02826f69932f7275" providerId="LiveId" clId="{0C5B6CEA-5DE9-4875-8C82-909C2D71C2BA}" dt="2024-03-09T18:06:37.509" v="441" actId="1076"/>
          <ac:picMkLst>
            <pc:docMk/>
            <pc:sldMk cId="37605033" sldId="597"/>
            <ac:picMk id="4" creationId="{8F5306F9-3229-8848-00C2-4C30C6C50B04}"/>
          </ac:picMkLst>
        </pc:picChg>
        <pc:picChg chg="del">
          <ac:chgData name="mansour alqurashi" userId="02826f69932f7275" providerId="LiveId" clId="{0C5B6CEA-5DE9-4875-8C82-909C2D71C2BA}" dt="2024-03-09T18:03:54.070" v="428" actId="478"/>
          <ac:picMkLst>
            <pc:docMk/>
            <pc:sldMk cId="37605033" sldId="597"/>
            <ac:picMk id="2050" creationId="{DC6131D5-0F62-6E71-D152-F95E90EF5FD3}"/>
          </ac:picMkLst>
        </pc:picChg>
        <pc:picChg chg="del">
          <ac:chgData name="mansour alqurashi" userId="02826f69932f7275" providerId="LiveId" clId="{0C5B6CEA-5DE9-4875-8C82-909C2D71C2BA}" dt="2024-03-09T18:03:51.254" v="427" actId="478"/>
          <ac:picMkLst>
            <pc:docMk/>
            <pc:sldMk cId="37605033" sldId="597"/>
            <ac:picMk id="2051" creationId="{F3A536BD-DA90-39E7-45B1-26162A8DBE4F}"/>
          </ac:picMkLst>
        </pc:picChg>
      </pc:sldChg>
    </pc:docChg>
  </pc:docChgLst>
  <pc:docChgLst>
    <pc:chgData name="mansour alqurashi" userId="02826f69932f7275" providerId="LiveId" clId="{62391A21-1B5E-49EB-9BD1-247748E1654A}"/>
    <pc:docChg chg="custSel modSld">
      <pc:chgData name="mansour alqurashi" userId="02826f69932f7275" providerId="LiveId" clId="{62391A21-1B5E-49EB-9BD1-247748E1654A}" dt="2024-05-08T19:46:21.270" v="41" actId="14100"/>
      <pc:docMkLst>
        <pc:docMk/>
      </pc:docMkLst>
      <pc:sldChg chg="modSp mod">
        <pc:chgData name="mansour alqurashi" userId="02826f69932f7275" providerId="LiveId" clId="{62391A21-1B5E-49EB-9BD1-247748E1654A}" dt="2024-05-08T19:43:30.202" v="31" actId="6549"/>
        <pc:sldMkLst>
          <pc:docMk/>
          <pc:sldMk cId="1295223435" sldId="329"/>
        </pc:sldMkLst>
        <pc:spChg chg="mod">
          <ac:chgData name="mansour alqurashi" userId="02826f69932f7275" providerId="LiveId" clId="{62391A21-1B5E-49EB-9BD1-247748E1654A}" dt="2024-05-08T19:43:30.202" v="31" actId="6549"/>
          <ac:spMkLst>
            <pc:docMk/>
            <pc:sldMk cId="1295223435" sldId="329"/>
            <ac:spMk id="3" creationId="{00000000-0000-0000-0000-000000000000}"/>
          </ac:spMkLst>
        </pc:spChg>
      </pc:sldChg>
      <pc:sldChg chg="modSp mod">
        <pc:chgData name="mansour alqurashi" userId="02826f69932f7275" providerId="LiveId" clId="{62391A21-1B5E-49EB-9BD1-247748E1654A}" dt="2024-05-08T19:46:21.270" v="41" actId="14100"/>
        <pc:sldMkLst>
          <pc:docMk/>
          <pc:sldMk cId="286295976" sldId="330"/>
        </pc:sldMkLst>
        <pc:spChg chg="mod">
          <ac:chgData name="mansour alqurashi" userId="02826f69932f7275" providerId="LiveId" clId="{62391A21-1B5E-49EB-9BD1-247748E1654A}" dt="2024-05-08T19:46:21.270" v="41" actId="14100"/>
          <ac:spMkLst>
            <pc:docMk/>
            <pc:sldMk cId="286295976" sldId="330"/>
            <ac:spMk id="2" creationId="{00000000-0000-0000-0000-000000000000}"/>
          </ac:spMkLst>
        </pc:spChg>
        <pc:spChg chg="mod">
          <ac:chgData name="mansour alqurashi" userId="02826f69932f7275" providerId="LiveId" clId="{62391A21-1B5E-49EB-9BD1-247748E1654A}" dt="2024-05-08T19:44:51.122" v="38" actId="6549"/>
          <ac:spMkLst>
            <pc:docMk/>
            <pc:sldMk cId="286295976" sldId="330"/>
            <ac:spMk id="3" creationId="{00000000-0000-0000-0000-000000000000}"/>
          </ac:spMkLst>
        </pc:spChg>
      </pc:sldChg>
      <pc:sldChg chg="modSp mod">
        <pc:chgData name="mansour alqurashi" userId="02826f69932f7275" providerId="LiveId" clId="{62391A21-1B5E-49EB-9BD1-247748E1654A}" dt="2024-05-08T19:40:47.093" v="27"/>
        <pc:sldMkLst>
          <pc:docMk/>
          <pc:sldMk cId="4087052504" sldId="331"/>
        </pc:sldMkLst>
        <pc:spChg chg="mod">
          <ac:chgData name="mansour alqurashi" userId="02826f69932f7275" providerId="LiveId" clId="{62391A21-1B5E-49EB-9BD1-247748E1654A}" dt="2024-05-08T19:40:47.093" v="27"/>
          <ac:spMkLst>
            <pc:docMk/>
            <pc:sldMk cId="4087052504" sldId="331"/>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0C361-3A52-4BD2-A260-BC4459924E8C}" type="doc">
      <dgm:prSet loTypeId="urn:microsoft.com/office/officeart/2005/8/layout/hProcess3" loCatId="process" qsTypeId="urn:microsoft.com/office/officeart/2005/8/quickstyle/simple1" qsCatId="simple" csTypeId="urn:microsoft.com/office/officeart/2005/8/colors/accent1_2" csCatId="accent1" phldr="1"/>
      <dgm:spPr/>
    </dgm:pt>
    <dgm:pt modelId="{1F342F6E-14C2-4BB9-B485-6CA744EDF676}" type="pres">
      <dgm:prSet presAssocID="{6460C361-3A52-4BD2-A260-BC4459924E8C}" presName="Name0" presStyleCnt="0">
        <dgm:presLayoutVars>
          <dgm:dir/>
          <dgm:animLvl val="lvl"/>
          <dgm:resizeHandles val="exact"/>
        </dgm:presLayoutVars>
      </dgm:prSet>
      <dgm:spPr/>
    </dgm:pt>
    <dgm:pt modelId="{A9ECD839-271C-4A4B-85A6-22E60091F9DF}" type="pres">
      <dgm:prSet presAssocID="{6460C361-3A52-4BD2-A260-BC4459924E8C}" presName="dummy" presStyleCnt="0"/>
      <dgm:spPr/>
    </dgm:pt>
    <dgm:pt modelId="{D129383D-2C11-44D6-9D72-8D5451AAC19C}" type="pres">
      <dgm:prSet presAssocID="{6460C361-3A52-4BD2-A260-BC4459924E8C}" presName="linH" presStyleCnt="0"/>
      <dgm:spPr/>
    </dgm:pt>
    <dgm:pt modelId="{72000131-111F-450D-8441-6D001040564C}" type="pres">
      <dgm:prSet presAssocID="{6460C361-3A52-4BD2-A260-BC4459924E8C}" presName="padding1" presStyleCnt="0"/>
      <dgm:spPr/>
    </dgm:pt>
    <dgm:pt modelId="{F63C06C1-EC5A-42EA-B408-CF6E0904AE0A}" type="pres">
      <dgm:prSet presAssocID="{6460C361-3A52-4BD2-A260-BC4459924E8C}" presName="padding2" presStyleCnt="0"/>
      <dgm:spPr/>
    </dgm:pt>
    <dgm:pt modelId="{C1ACF305-619D-4540-9C12-522EEAE94F64}" type="pres">
      <dgm:prSet presAssocID="{6460C361-3A52-4BD2-A260-BC4459924E8C}" presName="negArrow" presStyleCnt="0"/>
      <dgm:spPr/>
    </dgm:pt>
    <dgm:pt modelId="{0F10A8F1-D925-4281-9307-2609FAA060A6}" type="pres">
      <dgm:prSet presAssocID="{6460C361-3A52-4BD2-A260-BC4459924E8C}" presName="backgroundArrow" presStyleLbl="node1" presStyleIdx="0" presStyleCnt="1" custLinFactNeighborY="5122"/>
      <dgm:spPr/>
    </dgm:pt>
  </dgm:ptLst>
  <dgm:cxnLst>
    <dgm:cxn modelId="{E3C4F312-09EB-4112-A911-E54CEDEC9EA5}" type="presOf" srcId="{6460C361-3A52-4BD2-A260-BC4459924E8C}" destId="{1F342F6E-14C2-4BB9-B485-6CA744EDF676}" srcOrd="0" destOrd="0" presId="urn:microsoft.com/office/officeart/2005/8/layout/hProcess3"/>
    <dgm:cxn modelId="{89537476-898C-490E-9D60-6D5E73EBF1AD}" type="presParOf" srcId="{1F342F6E-14C2-4BB9-B485-6CA744EDF676}" destId="{A9ECD839-271C-4A4B-85A6-22E60091F9DF}" srcOrd="0" destOrd="0" presId="urn:microsoft.com/office/officeart/2005/8/layout/hProcess3"/>
    <dgm:cxn modelId="{AA5F08B6-0DDF-4BA9-8445-D688C6331BF8}" type="presParOf" srcId="{1F342F6E-14C2-4BB9-B485-6CA744EDF676}" destId="{D129383D-2C11-44D6-9D72-8D5451AAC19C}" srcOrd="1" destOrd="0" presId="urn:microsoft.com/office/officeart/2005/8/layout/hProcess3"/>
    <dgm:cxn modelId="{E1CE2B35-B82F-42E6-932B-7BE60467CA2D}" type="presParOf" srcId="{D129383D-2C11-44D6-9D72-8D5451AAC19C}" destId="{72000131-111F-450D-8441-6D001040564C}" srcOrd="0" destOrd="0" presId="urn:microsoft.com/office/officeart/2005/8/layout/hProcess3"/>
    <dgm:cxn modelId="{AC9FA78E-A818-4F70-B6EF-595D10F0B496}" type="presParOf" srcId="{D129383D-2C11-44D6-9D72-8D5451AAC19C}" destId="{F63C06C1-EC5A-42EA-B408-CF6E0904AE0A}" srcOrd="1" destOrd="0" presId="urn:microsoft.com/office/officeart/2005/8/layout/hProcess3"/>
    <dgm:cxn modelId="{7C65FEE5-E453-46BE-ADD8-DC003C2081D3}" type="presParOf" srcId="{D129383D-2C11-44D6-9D72-8D5451AAC19C}" destId="{C1ACF305-619D-4540-9C12-522EEAE94F64}" srcOrd="2" destOrd="0" presId="urn:microsoft.com/office/officeart/2005/8/layout/hProcess3"/>
    <dgm:cxn modelId="{D58ABEFC-724E-4DAC-995A-75501FB86512}" type="presParOf" srcId="{D129383D-2C11-44D6-9D72-8D5451AAC19C}" destId="{0F10A8F1-D925-4281-9307-2609FAA060A6}" srcOrd="3"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0A8F1-D925-4281-9307-2609FAA060A6}">
      <dsp:nvSpPr>
        <dsp:cNvPr id="0" name=""/>
        <dsp:cNvSpPr/>
      </dsp:nvSpPr>
      <dsp:spPr>
        <a:xfrm>
          <a:off x="297" y="0"/>
          <a:ext cx="609004" cy="355600"/>
        </a:xfrm>
        <a:prstGeom prst="rightArrow">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4548F0-A415-416B-AA5C-DDDD1DF897F1}" type="datetimeFigureOut">
              <a:rPr lang="en-US" smtClean="0"/>
              <a:pPr/>
              <a:t>9/12/2024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A8E0EA-087E-4843-9CC3-2CBD8D37F716}" type="slidenum">
              <a:rPr lang="en-US" smtClean="0"/>
              <a:pPr/>
              <a:t>‹#›</a:t>
            </a:fld>
            <a:endParaRPr lang="en-US"/>
          </a:p>
        </p:txBody>
      </p:sp>
    </p:spTree>
    <p:extLst>
      <p:ext uri="{BB962C8B-B14F-4D97-AF65-F5344CB8AC3E}">
        <p14:creationId xmlns:p14="http://schemas.microsoft.com/office/powerpoint/2010/main" val="416885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31B70D-0AA1-4CE7-AC3D-BDA5626A4001}"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31B70D-0AA1-4CE7-AC3D-BDA5626A400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31B70D-0AA1-4CE7-AC3D-BDA5626A4001}"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31B70D-0AA1-4CE7-AC3D-BDA5626A4001}" type="slidenum">
              <a:rPr lang="en-US" smtClean="0"/>
              <a:pPr/>
              <a:t>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31B70D-0AA1-4CE7-AC3D-BDA5626A4001}" type="slidenum">
              <a:rPr lang="en-US" smtClean="0"/>
              <a:pPr/>
              <a:t>34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31B70D-0AA1-4CE7-AC3D-BDA5626A4001}" type="slidenum">
              <a:rPr lang="en-US" smtClean="0"/>
              <a:pPr/>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D604A-21EE-83EB-CAB1-DF9F8E786872}"/>
            </a:ext>
          </a:extLst>
        </p:cNvPr>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B5764C6-6CFB-7283-41B6-1FF9488E4F90}"/>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77EC4AAB-14DD-5FCF-B9BE-8B546C5CF4FB}"/>
              </a:ext>
            </a:extLst>
          </p:cNvPr>
          <p:cNvSpPr>
            <a:spLocks noGrp="1"/>
          </p:cNvSpPr>
          <p:nvPr>
            <p:ph type="body" idx="1"/>
          </p:nvPr>
        </p:nvSpPr>
        <p:spPr>
          <a:noFill/>
          <a:ln/>
        </p:spPr>
        <p:txBody>
          <a:bodyPr/>
          <a:lstStyle/>
          <a:p>
            <a:endParaRPr lang="en-US"/>
          </a:p>
        </p:txBody>
      </p:sp>
      <p:sp>
        <p:nvSpPr>
          <p:cNvPr id="76804" name="Slide Number Placeholder 3">
            <a:extLst>
              <a:ext uri="{FF2B5EF4-FFF2-40B4-BE49-F238E27FC236}">
                <a16:creationId xmlns:a16="http://schemas.microsoft.com/office/drawing/2014/main" id="{3BFA2F96-27E9-5057-19D5-F3C622FA865D}"/>
              </a:ext>
            </a:extLst>
          </p:cNvPr>
          <p:cNvSpPr>
            <a:spLocks noGrp="1"/>
          </p:cNvSpPr>
          <p:nvPr>
            <p:ph type="sldNum" sz="quarter" idx="5"/>
          </p:nvPr>
        </p:nvSpPr>
        <p:spPr>
          <a:noFill/>
        </p:spPr>
        <p:txBody>
          <a:bodyPr/>
          <a:lstStyle/>
          <a:p>
            <a:fld id="{45642D29-A806-4B48-A47E-2EB37CC5CE31}" type="slidenum">
              <a:rPr lang="en-US" smtClean="0"/>
              <a:pPr/>
              <a:t>72</a:t>
            </a:fld>
            <a:endParaRPr lang="en-US"/>
          </a:p>
        </p:txBody>
      </p:sp>
    </p:spTree>
    <p:extLst>
      <p:ext uri="{BB962C8B-B14F-4D97-AF65-F5344CB8AC3E}">
        <p14:creationId xmlns:p14="http://schemas.microsoft.com/office/powerpoint/2010/main" val="256010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88F265-B917-4AB5-AEA6-1183056FDA7A}"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141304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121BA-83FF-4713-96AD-E9AB196AEBF3}"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3269399508"/>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121BA-83FF-4713-96AD-E9AB196AEBF3}"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00877976"/>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121BA-83FF-4713-96AD-E9AB196AEBF3}"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676095219"/>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121BA-83FF-4713-96AD-E9AB196AEBF3}"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1204949"/>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121BA-83FF-4713-96AD-E9AB196AEBF3}"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2868790885"/>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E84A92-378A-4821-A703-435F273D19A4}"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2443604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EF066-8598-4651-98C1-045775653103}"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60719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4F935B-1224-4941-B374-868CC65B5FC7}"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2256618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5685B-2582-4DD9-AC59-B8E58EEF7F59}" type="datetime8">
              <a:rPr lang="en-US" smtClean="0"/>
              <a:pPr/>
              <a:t>9/12/2024 5:44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40310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350399-91B7-41BA-82C9-D547CEC9E5CE}" type="datetime8">
              <a:rPr lang="en-US" smtClean="0"/>
              <a:pPr/>
              <a:t>9/12/2024 5:44 PM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145880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1A1B92-B158-4732-9A62-C8B8331DDE9A}" type="datetime8">
              <a:rPr lang="en-US" smtClean="0"/>
              <a:pPr/>
              <a:t>9/12/2024 5:44 PM</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6421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112E80-0FB9-4FD8-99B4-0D9792029DDF}" type="datetime8">
              <a:rPr lang="en-US" smtClean="0"/>
              <a:pPr/>
              <a:t>9/12/2024 5:44 PM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310907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F56CF-8AEE-4DA7-9C56-C1D43F621A9C}" type="datetime8">
              <a:rPr lang="en-US" smtClean="0"/>
              <a:pPr/>
              <a:t>9/12/2024 5:44 PM</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203011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2A88D47-F0DA-4170-BDD7-052C4EAAD80B}" type="datetime8">
              <a:rPr lang="en-US" smtClean="0"/>
              <a:pPr/>
              <a:t>9/12/2024 5:44 PM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182329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2325B2-7BDE-4C4B-BB60-C22345603223}" type="datetime8">
              <a:rPr lang="en-US" smtClean="0"/>
              <a:pPr/>
              <a:t>9/12/2024 5:44 PM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CB736-6482-4DC0-946C-F79F870A2C17}" type="slidenum">
              <a:rPr lang="en-US" smtClean="0"/>
              <a:pPr/>
              <a:t>‹#›</a:t>
            </a:fld>
            <a:endParaRPr lang="en-US"/>
          </a:p>
        </p:txBody>
      </p:sp>
    </p:spTree>
    <p:extLst>
      <p:ext uri="{BB962C8B-B14F-4D97-AF65-F5344CB8AC3E}">
        <p14:creationId xmlns:p14="http://schemas.microsoft.com/office/powerpoint/2010/main" val="407263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6121BA-83FF-4713-96AD-E9AB196AEBF3}" type="datetime8">
              <a:rPr lang="en-US" smtClean="0"/>
              <a:pPr/>
              <a:t>9/12/2024 5:44 PM</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7CCB736-6482-4DC0-946C-F79F870A2C17}" type="slidenum">
              <a:rPr lang="en-US" smtClean="0"/>
              <a:pPr/>
              <a:t>‹#›</a:t>
            </a:fld>
            <a:endParaRPr lang="en-US"/>
          </a:p>
        </p:txBody>
      </p:sp>
    </p:spTree>
    <p:extLst>
      <p:ext uri="{BB962C8B-B14F-4D97-AF65-F5344CB8AC3E}">
        <p14:creationId xmlns:p14="http://schemas.microsoft.com/office/powerpoint/2010/main" val="26795056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uptodate.com/contents/ketamine-drug-information?search=sickle%20cell%20crisis%20management&amp;topicRef=7144&amp;source=see_link"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Autosomal_dominant" TargetMode="External"/><Relationship Id="rId2" Type="http://schemas.openxmlformats.org/officeDocument/2006/relationships/hyperlink" Target="https://en.wikipedia.org/wiki/Autosomal_recessive"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914401"/>
            <a:ext cx="5498805" cy="2285999"/>
          </a:xfrm>
        </p:spPr>
        <p:txBody>
          <a:bodyPr/>
          <a:lstStyle/>
          <a:p>
            <a:pPr algn="l"/>
            <a:r>
              <a:rPr lang="en-US" sz="2800" b="1" dirty="0">
                <a:solidFill>
                  <a:srgbClr val="FF0000"/>
                </a:solidFill>
                <a:effectLst>
                  <a:outerShdw blurRad="38100" dist="38100" dir="2700000" algn="tl">
                    <a:srgbClr val="000000">
                      <a:alpha val="43137"/>
                    </a:srgbClr>
                  </a:outerShdw>
                </a:effectLst>
              </a:rPr>
              <a:t>Approach to Hemolytic Anemia</a:t>
            </a:r>
          </a:p>
        </p:txBody>
      </p:sp>
      <p:sp>
        <p:nvSpPr>
          <p:cNvPr id="5" name="Subtitle 4">
            <a:extLst>
              <a:ext uri="{FF2B5EF4-FFF2-40B4-BE49-F238E27FC236}">
                <a16:creationId xmlns:a16="http://schemas.microsoft.com/office/drawing/2014/main" id="{FF062795-1DDE-4F8E-957D-687D76F59406}"/>
              </a:ext>
            </a:extLst>
          </p:cNvPr>
          <p:cNvSpPr>
            <a:spLocks noGrp="1"/>
          </p:cNvSpPr>
          <p:nvPr>
            <p:ph type="subTitle" idx="1"/>
          </p:nvPr>
        </p:nvSpPr>
        <p:spPr>
          <a:xfrm>
            <a:off x="1130595" y="4050834"/>
            <a:ext cx="3746205" cy="1096899"/>
          </a:xfrm>
        </p:spPr>
        <p:txBody>
          <a:bodyPr/>
          <a:lstStyle/>
          <a:p>
            <a:endParaRPr lang="en-GB" dirty="0">
              <a:solidFill>
                <a:schemeClr val="tx2"/>
              </a:solidFill>
            </a:endParaRPr>
          </a:p>
          <a:p>
            <a:r>
              <a:rPr lang="en-GB" dirty="0">
                <a:solidFill>
                  <a:schemeClr val="tx2"/>
                </a:solidFill>
              </a:rPr>
              <a:t>DR Mansour </a:t>
            </a:r>
            <a:r>
              <a:rPr lang="en-GB" dirty="0" err="1">
                <a:solidFill>
                  <a:schemeClr val="tx2"/>
                </a:solidFill>
              </a:rPr>
              <a:t>ALQurashi</a:t>
            </a:r>
            <a:endParaRPr lang="en-US" dirty="0">
              <a:solidFill>
                <a:schemeClr val="tx2"/>
              </a:solidFill>
            </a:endParaRP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27CCB736-6482-4DC0-946C-F79F870A2C17}" type="slidenum">
              <a:rPr lang="en-US" smtClean="0"/>
              <a:pPr/>
              <a:t>1</a:t>
            </a:fld>
            <a:endParaRPr lang="en-US"/>
          </a:p>
        </p:txBody>
      </p:sp>
    </p:spTree>
    <p:extLst>
      <p:ext uri="{BB962C8B-B14F-4D97-AF65-F5344CB8AC3E}">
        <p14:creationId xmlns:p14="http://schemas.microsoft.com/office/powerpoint/2010/main" val="164807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533400"/>
            <a:ext cx="8229600" cy="6019800"/>
          </a:xfrm>
        </p:spPr>
        <p:txBody>
          <a:bodyPr>
            <a:normAutofit fontScale="92500" lnSpcReduction="10000"/>
          </a:bodyPr>
          <a:lstStyle/>
          <a:p>
            <a:pPr marL="812800" indent="-812800" eaLnBrk="1" hangingPunct="1">
              <a:lnSpc>
                <a:spcPct val="80000"/>
              </a:lnSpc>
              <a:buFont typeface="Wingdings" pitchFamily="2" charset="2"/>
              <a:buNone/>
              <a:defRPr/>
            </a:pPr>
            <a:r>
              <a:rPr lang="en-US" sz="2400" b="1" u="sng" dirty="0">
                <a:highlight>
                  <a:srgbClr val="FFFF00"/>
                </a:highlight>
              </a:rPr>
              <a:t>Laboratory Diagnosis of Hemolytic Anemia:</a:t>
            </a:r>
          </a:p>
          <a:p>
            <a:pPr marL="812800" indent="-812800" eaLnBrk="1" hangingPunct="1">
              <a:lnSpc>
                <a:spcPct val="80000"/>
              </a:lnSpc>
              <a:buFont typeface="Wingdings" pitchFamily="2" charset="2"/>
              <a:buNone/>
              <a:defRPr/>
            </a:pPr>
            <a:r>
              <a:rPr lang="en-US" sz="2000" b="1" u="sng" dirty="0">
                <a:highlight>
                  <a:srgbClr val="FFFF00"/>
                </a:highlight>
              </a:rPr>
              <a:t>Evidence for Red cell Destruction</a:t>
            </a:r>
          </a:p>
          <a:p>
            <a:pPr marL="812800" indent="-812800" eaLnBrk="1" hangingPunct="1">
              <a:lnSpc>
                <a:spcPct val="80000"/>
              </a:lnSpc>
              <a:buFont typeface="Wingdings" pitchFamily="2" charset="2"/>
              <a:buNone/>
              <a:defRPr/>
            </a:pPr>
            <a:endParaRPr lang="en-US" sz="2000" b="1" u="sng" dirty="0">
              <a:highlight>
                <a:srgbClr val="FFFF00"/>
              </a:highlight>
            </a:endParaRPr>
          </a:p>
          <a:p>
            <a:pPr marL="812800" indent="-812800" eaLnBrk="1" hangingPunct="1">
              <a:lnSpc>
                <a:spcPct val="80000"/>
              </a:lnSpc>
              <a:buClr>
                <a:schemeClr val="tx1"/>
              </a:buClr>
              <a:buFont typeface="Wingdings" pitchFamily="2" charset="2"/>
              <a:buAutoNum type="romanLcParenR"/>
              <a:defRPr/>
            </a:pPr>
            <a:r>
              <a:rPr lang="en-US" sz="2000" dirty="0">
                <a:highlight>
                  <a:srgbClr val="FFFF00"/>
                </a:highlight>
              </a:rPr>
              <a:t>PERIPHERAL BLOOD SMEAR </a:t>
            </a:r>
            <a:r>
              <a:rPr lang="en-US" sz="2000" dirty="0">
                <a:highlight>
                  <a:srgbClr val="FFFF00"/>
                </a:highlight>
                <a:cs typeface="Times New Roman" pitchFamily="18" charset="0"/>
              </a:rPr>
              <a:t>→ </a:t>
            </a:r>
          </a:p>
          <a:p>
            <a:pPr marL="0" indent="0" eaLnBrk="1" hangingPunct="1">
              <a:lnSpc>
                <a:spcPct val="80000"/>
              </a:lnSpc>
              <a:buClr>
                <a:schemeClr val="tx1"/>
              </a:buClr>
              <a:buNone/>
              <a:defRPr/>
            </a:pPr>
            <a:r>
              <a:rPr lang="en-US" sz="2000" dirty="0">
                <a:highlight>
                  <a:srgbClr val="FFFF00"/>
                </a:highlight>
                <a:cs typeface="Times New Roman" pitchFamily="18" charset="0"/>
              </a:rPr>
              <a:t>	        </a:t>
            </a:r>
            <a:r>
              <a:rPr lang="en-US" sz="1800" dirty="0">
                <a:highlight>
                  <a:srgbClr val="FFFF00"/>
                </a:highlight>
                <a:cs typeface="Times New Roman" pitchFamily="18" charset="0"/>
              </a:rPr>
              <a:t>Burr Cell                                            </a:t>
            </a:r>
          </a:p>
          <a:p>
            <a:pPr marL="0" indent="0" eaLnBrk="1" hangingPunct="1">
              <a:lnSpc>
                <a:spcPct val="80000"/>
              </a:lnSpc>
              <a:buClr>
                <a:schemeClr val="tx1"/>
              </a:buClr>
              <a:buNone/>
              <a:defRPr/>
            </a:pPr>
            <a:r>
              <a:rPr lang="en-US" sz="1800" dirty="0">
                <a:highlight>
                  <a:srgbClr val="FFFF00"/>
                </a:highlight>
                <a:cs typeface="Times New Roman" pitchFamily="18" charset="0"/>
              </a:rPr>
              <a:t>                Tear drop cell            		Intravascular Hemolysis                                                                                               </a:t>
            </a:r>
          </a:p>
          <a:p>
            <a:pPr marL="812800" indent="-812800" eaLnBrk="1" hangingPunct="1">
              <a:lnSpc>
                <a:spcPct val="80000"/>
              </a:lnSpc>
              <a:buClr>
                <a:schemeClr val="tx1"/>
              </a:buClr>
              <a:buFont typeface="Wingdings" pitchFamily="2" charset="2"/>
              <a:buNone/>
              <a:defRPr/>
            </a:pPr>
            <a:r>
              <a:rPr lang="en-US" sz="1800" dirty="0">
                <a:highlight>
                  <a:srgbClr val="FFFF00"/>
                </a:highlight>
                <a:cs typeface="Times New Roman" pitchFamily="18" charset="0"/>
              </a:rPr>
              <a:t>                Fragmented cell</a:t>
            </a:r>
          </a:p>
          <a:p>
            <a:pPr marL="812800" indent="-812800" eaLnBrk="1" hangingPunct="1">
              <a:lnSpc>
                <a:spcPct val="80000"/>
              </a:lnSpc>
              <a:buClr>
                <a:schemeClr val="tx1"/>
              </a:buClr>
              <a:buFont typeface="Wingdings" pitchFamily="2" charset="2"/>
              <a:buNone/>
              <a:defRPr/>
            </a:pPr>
            <a:endParaRPr lang="en-US" sz="1800" dirty="0">
              <a:highlight>
                <a:srgbClr val="FFFF00"/>
              </a:highlight>
              <a:cs typeface="Times New Roman" pitchFamily="18" charset="0"/>
            </a:endParaRPr>
          </a:p>
          <a:p>
            <a:pPr marL="812800" indent="-812800" eaLnBrk="1" hangingPunct="1">
              <a:lnSpc>
                <a:spcPct val="80000"/>
              </a:lnSpc>
              <a:buClr>
                <a:schemeClr val="tx1"/>
              </a:buClr>
              <a:buFont typeface="Wingdings" pitchFamily="2" charset="2"/>
              <a:buNone/>
              <a:defRPr/>
            </a:pPr>
            <a:r>
              <a:rPr lang="en-US" sz="2000" dirty="0">
                <a:highlight>
                  <a:srgbClr val="FFFF00"/>
                </a:highlight>
                <a:cs typeface="Times New Roman" pitchFamily="18" charset="0"/>
              </a:rPr>
              <a:t>      </a:t>
            </a:r>
            <a:r>
              <a:rPr lang="en-US" sz="1800" dirty="0" err="1">
                <a:highlight>
                  <a:srgbClr val="FFFF00"/>
                </a:highlight>
                <a:cs typeface="Times New Roman" pitchFamily="18" charset="0"/>
              </a:rPr>
              <a:t>Spherocytes</a:t>
            </a:r>
            <a:r>
              <a:rPr lang="en-US" sz="1800" dirty="0">
                <a:highlight>
                  <a:srgbClr val="FFFF00"/>
                </a:highlight>
                <a:cs typeface="Times New Roman" pitchFamily="18" charset="0"/>
              </a:rPr>
              <a:t> → H. </a:t>
            </a:r>
            <a:r>
              <a:rPr lang="en-US" sz="1800" dirty="0" err="1">
                <a:highlight>
                  <a:srgbClr val="FFFF00"/>
                </a:highlight>
                <a:cs typeface="Times New Roman" pitchFamily="18" charset="0"/>
              </a:rPr>
              <a:t>spherocytosis</a:t>
            </a:r>
            <a:r>
              <a:rPr lang="en-US" sz="1800" dirty="0">
                <a:highlight>
                  <a:srgbClr val="FFFF00"/>
                </a:highlight>
                <a:cs typeface="Times New Roman" pitchFamily="18" charset="0"/>
              </a:rPr>
              <a:t> </a:t>
            </a:r>
          </a:p>
          <a:p>
            <a:pPr marL="812800" indent="-812800" eaLnBrk="1" hangingPunct="1">
              <a:lnSpc>
                <a:spcPct val="80000"/>
              </a:lnSpc>
              <a:buClr>
                <a:schemeClr val="tx1"/>
              </a:buClr>
              <a:buFont typeface="Wingdings" pitchFamily="2" charset="2"/>
              <a:buNone/>
              <a:defRPr/>
            </a:pPr>
            <a:r>
              <a:rPr lang="en-US" sz="1800" dirty="0">
                <a:highlight>
                  <a:srgbClr val="FFFF00"/>
                </a:highlight>
                <a:cs typeface="Times New Roman" pitchFamily="18" charset="0"/>
              </a:rPr>
              <a:t>       Malaria → Malaria parasite</a:t>
            </a:r>
          </a:p>
          <a:p>
            <a:pPr marL="812800" indent="-812800" eaLnBrk="1" hangingPunct="1">
              <a:lnSpc>
                <a:spcPct val="80000"/>
              </a:lnSpc>
              <a:buClr>
                <a:schemeClr val="tx1"/>
              </a:buClr>
              <a:buFont typeface="Wingdings" pitchFamily="2" charset="2"/>
              <a:buNone/>
              <a:defRPr/>
            </a:pPr>
            <a:r>
              <a:rPr lang="en-US" sz="1800" dirty="0">
                <a:highlight>
                  <a:srgbClr val="FFFF00"/>
                </a:highlight>
                <a:cs typeface="Times New Roman" pitchFamily="18" charset="0"/>
              </a:rPr>
              <a:t>       Sickle cells → Sickle cell anemia</a:t>
            </a:r>
          </a:p>
          <a:p>
            <a:pPr marL="812800" indent="-812800" eaLnBrk="1" hangingPunct="1">
              <a:lnSpc>
                <a:spcPct val="80000"/>
              </a:lnSpc>
              <a:buClr>
                <a:schemeClr val="tx1"/>
              </a:buClr>
              <a:buFont typeface="Wingdings" pitchFamily="2" charset="2"/>
              <a:buNone/>
              <a:defRPr/>
            </a:pPr>
            <a:endParaRPr lang="en-US" sz="2000" dirty="0">
              <a:highlight>
                <a:srgbClr val="FFFF00"/>
              </a:highlight>
              <a:cs typeface="Times New Roman" pitchFamily="18" charset="0"/>
            </a:endParaRPr>
          </a:p>
          <a:p>
            <a:pPr marL="812800" indent="-812800" eaLnBrk="1" hangingPunct="1">
              <a:lnSpc>
                <a:spcPct val="80000"/>
              </a:lnSpc>
              <a:buClr>
                <a:schemeClr val="tx1"/>
              </a:buClr>
              <a:buFont typeface="Wingdings" pitchFamily="2" charset="2"/>
              <a:buNone/>
              <a:defRPr/>
            </a:pPr>
            <a:r>
              <a:rPr lang="en-US" sz="2000" dirty="0">
                <a:highlight>
                  <a:srgbClr val="FFFF00"/>
                </a:highlight>
                <a:cs typeface="Times New Roman" pitchFamily="18" charset="0"/>
              </a:rPr>
              <a:t>ii) Plasma </a:t>
            </a:r>
            <a:r>
              <a:rPr lang="en-US" sz="2000" dirty="0" err="1">
                <a:highlight>
                  <a:srgbClr val="FFFF00"/>
                </a:highlight>
                <a:cs typeface="Times New Roman" pitchFamily="18" charset="0"/>
              </a:rPr>
              <a:t>haptoglobin</a:t>
            </a:r>
            <a:r>
              <a:rPr lang="en-US" sz="2000" dirty="0">
                <a:highlight>
                  <a:srgbClr val="FFFF00"/>
                </a:highlight>
                <a:cs typeface="Times New Roman" pitchFamily="18" charset="0"/>
              </a:rPr>
              <a:t> &amp; Plasma </a:t>
            </a:r>
            <a:r>
              <a:rPr lang="en-US" sz="2000" dirty="0" err="1">
                <a:highlight>
                  <a:srgbClr val="FFFF00"/>
                </a:highlight>
                <a:cs typeface="Times New Roman" pitchFamily="18" charset="0"/>
              </a:rPr>
              <a:t>hemopexin</a:t>
            </a:r>
            <a:r>
              <a:rPr lang="en-US" sz="2000" dirty="0">
                <a:highlight>
                  <a:srgbClr val="FFFF00"/>
                </a:highlight>
                <a:cs typeface="Times New Roman" pitchFamily="18" charset="0"/>
              </a:rPr>
              <a:t> →</a:t>
            </a:r>
            <a:r>
              <a:rPr lang="en-US" sz="2000" b="1" dirty="0">
                <a:highlight>
                  <a:srgbClr val="FFFF00"/>
                </a:highlight>
                <a:cs typeface="Times New Roman" pitchFamily="18" charset="0"/>
              </a:rPr>
              <a:t> ↓</a:t>
            </a:r>
          </a:p>
          <a:p>
            <a:pPr marL="812800" indent="-812800" eaLnBrk="1" hangingPunct="1">
              <a:lnSpc>
                <a:spcPct val="80000"/>
              </a:lnSpc>
              <a:buClr>
                <a:schemeClr val="tx1"/>
              </a:buClr>
              <a:buFont typeface="Wingdings" pitchFamily="2" charset="2"/>
              <a:buNone/>
              <a:defRPr/>
            </a:pPr>
            <a:r>
              <a:rPr lang="en-US" sz="2000" dirty="0">
                <a:highlight>
                  <a:srgbClr val="FFFF00"/>
                </a:highlight>
                <a:cs typeface="Times New Roman" pitchFamily="18" charset="0"/>
              </a:rPr>
              <a:t>iii) Plasma </a:t>
            </a:r>
            <a:r>
              <a:rPr lang="en-US" sz="2000" dirty="0" err="1">
                <a:highlight>
                  <a:srgbClr val="FFFF00"/>
                </a:highlight>
                <a:cs typeface="Times New Roman" pitchFamily="18" charset="0"/>
              </a:rPr>
              <a:t>Hb</a:t>
            </a:r>
            <a:r>
              <a:rPr lang="en-US" sz="2000" dirty="0">
                <a:highlight>
                  <a:srgbClr val="FFFF00"/>
                </a:highlight>
                <a:cs typeface="Times New Roman" pitchFamily="18" charset="0"/>
              </a:rPr>
              <a:t> </a:t>
            </a:r>
            <a:r>
              <a:rPr lang="en-US" sz="2000" b="1" dirty="0">
                <a:highlight>
                  <a:srgbClr val="FFFF00"/>
                </a:highlight>
                <a:cs typeface="Times New Roman" pitchFamily="18" charset="0"/>
              </a:rPr>
              <a:t>↑</a:t>
            </a:r>
          </a:p>
          <a:p>
            <a:pPr marL="812800" indent="-812800" eaLnBrk="1" hangingPunct="1">
              <a:lnSpc>
                <a:spcPct val="80000"/>
              </a:lnSpc>
              <a:buClr>
                <a:schemeClr val="tx1"/>
              </a:buClr>
              <a:buFont typeface="Wingdings" pitchFamily="2" charset="2"/>
              <a:buNone/>
              <a:defRPr/>
            </a:pPr>
            <a:r>
              <a:rPr lang="en-US" sz="2000" dirty="0">
                <a:highlight>
                  <a:srgbClr val="FFFF00"/>
                </a:highlight>
                <a:cs typeface="Times New Roman" pitchFamily="18" charset="0"/>
              </a:rPr>
              <a:t>iv) Serum LDH &amp; Serum </a:t>
            </a:r>
            <a:r>
              <a:rPr lang="en-US" sz="2000" dirty="0" err="1">
                <a:highlight>
                  <a:srgbClr val="FFFF00"/>
                </a:highlight>
                <a:cs typeface="Times New Roman" pitchFamily="18" charset="0"/>
              </a:rPr>
              <a:t>Carboxy</a:t>
            </a:r>
            <a:r>
              <a:rPr lang="en-US" sz="2000" dirty="0">
                <a:highlight>
                  <a:srgbClr val="FFFF00"/>
                </a:highlight>
                <a:cs typeface="Times New Roman" pitchFamily="18" charset="0"/>
              </a:rPr>
              <a:t> </a:t>
            </a:r>
            <a:r>
              <a:rPr lang="en-US" sz="2000" dirty="0" err="1">
                <a:highlight>
                  <a:srgbClr val="FFFF00"/>
                </a:highlight>
                <a:cs typeface="Times New Roman" pitchFamily="18" charset="0"/>
              </a:rPr>
              <a:t>Hb</a:t>
            </a:r>
            <a:r>
              <a:rPr lang="en-US" sz="2000" dirty="0">
                <a:highlight>
                  <a:srgbClr val="FFFF00"/>
                </a:highlight>
                <a:cs typeface="Times New Roman" pitchFamily="18" charset="0"/>
              </a:rPr>
              <a:t> → </a:t>
            </a:r>
            <a:r>
              <a:rPr lang="en-US" sz="2000" b="1" dirty="0">
                <a:highlight>
                  <a:srgbClr val="FFFF00"/>
                </a:highlight>
                <a:cs typeface="Times New Roman" pitchFamily="18" charset="0"/>
              </a:rPr>
              <a:t>↑</a:t>
            </a:r>
          </a:p>
          <a:p>
            <a:pPr marL="812800" indent="-812800" eaLnBrk="1" hangingPunct="1">
              <a:lnSpc>
                <a:spcPct val="80000"/>
              </a:lnSpc>
              <a:buClr>
                <a:schemeClr val="tx1"/>
              </a:buClr>
              <a:buFont typeface="Wingdings" pitchFamily="2" charset="2"/>
              <a:buNone/>
              <a:defRPr/>
            </a:pPr>
            <a:r>
              <a:rPr lang="en-US" sz="2000" dirty="0">
                <a:highlight>
                  <a:srgbClr val="FFFF00"/>
                </a:highlight>
                <a:cs typeface="Times New Roman" pitchFamily="18" charset="0"/>
              </a:rPr>
              <a:t>v) Indirect </a:t>
            </a:r>
            <a:r>
              <a:rPr lang="en-US" sz="2000" dirty="0" err="1">
                <a:highlight>
                  <a:srgbClr val="FFFF00"/>
                </a:highlight>
                <a:cs typeface="Times New Roman" pitchFamily="18" charset="0"/>
              </a:rPr>
              <a:t>bilirubin</a:t>
            </a:r>
            <a:r>
              <a:rPr lang="en-US" sz="2000" dirty="0">
                <a:highlight>
                  <a:srgbClr val="FFFF00"/>
                </a:highlight>
                <a:cs typeface="Times New Roman" pitchFamily="18" charset="0"/>
              </a:rPr>
              <a:t> &amp; </a:t>
            </a:r>
            <a:r>
              <a:rPr lang="en-US" sz="2000" dirty="0" err="1">
                <a:highlight>
                  <a:srgbClr val="FFFF00"/>
                </a:highlight>
                <a:cs typeface="Times New Roman" pitchFamily="18" charset="0"/>
              </a:rPr>
              <a:t>urobilinogin</a:t>
            </a:r>
            <a:r>
              <a:rPr lang="en-US" sz="2000" dirty="0">
                <a:highlight>
                  <a:srgbClr val="FFFF00"/>
                </a:highlight>
                <a:cs typeface="Times New Roman" pitchFamily="18" charset="0"/>
              </a:rPr>
              <a:t> → </a:t>
            </a:r>
            <a:r>
              <a:rPr lang="en-US" sz="2000" b="1" dirty="0">
                <a:highlight>
                  <a:srgbClr val="FFFF00"/>
                </a:highlight>
                <a:cs typeface="Times New Roman" pitchFamily="18" charset="0"/>
              </a:rPr>
              <a:t>↑</a:t>
            </a:r>
          </a:p>
          <a:p>
            <a:pPr marL="812800" indent="-812800" eaLnBrk="1" hangingPunct="1">
              <a:lnSpc>
                <a:spcPct val="80000"/>
              </a:lnSpc>
              <a:buClr>
                <a:schemeClr val="tx1"/>
              </a:buClr>
              <a:buFont typeface="Wingdings" pitchFamily="2" charset="2"/>
              <a:buNone/>
              <a:defRPr/>
            </a:pPr>
            <a:r>
              <a:rPr lang="en-US" sz="2000" dirty="0">
                <a:highlight>
                  <a:srgbClr val="FFFF00"/>
                </a:highlight>
                <a:cs typeface="Times New Roman" pitchFamily="18" charset="0"/>
              </a:rPr>
              <a:t>vi) Red cell survival → </a:t>
            </a:r>
            <a:r>
              <a:rPr lang="en-US" sz="2000" b="1" dirty="0">
                <a:highlight>
                  <a:srgbClr val="FFFF00"/>
                </a:highlight>
                <a:cs typeface="Times New Roman" pitchFamily="18" charset="0"/>
              </a:rPr>
              <a:t>↓</a:t>
            </a:r>
            <a:r>
              <a:rPr lang="en-US" sz="2000" dirty="0">
                <a:highlight>
                  <a:srgbClr val="FFFF00"/>
                </a:highlight>
                <a:cs typeface="Times New Roman" pitchFamily="18" charset="0"/>
              </a:rPr>
              <a:t> Using Chromium 52</a:t>
            </a:r>
          </a:p>
          <a:p>
            <a:pPr marL="812800" indent="-812800" eaLnBrk="1" hangingPunct="1">
              <a:lnSpc>
                <a:spcPct val="80000"/>
              </a:lnSpc>
              <a:buClr>
                <a:schemeClr val="tx1"/>
              </a:buClr>
              <a:buFont typeface="Wingdings" pitchFamily="2" charset="2"/>
              <a:buNone/>
              <a:defRPr/>
            </a:pPr>
            <a:r>
              <a:rPr lang="en-US" sz="2000" dirty="0">
                <a:cs typeface="Times New Roman" pitchFamily="18" charset="0"/>
              </a:rPr>
              <a:t>                </a:t>
            </a:r>
          </a:p>
          <a:p>
            <a:pPr marL="812800" indent="-812800" eaLnBrk="1" hangingPunct="1">
              <a:lnSpc>
                <a:spcPct val="80000"/>
              </a:lnSpc>
              <a:buClr>
                <a:schemeClr val="tx1"/>
              </a:buClr>
              <a:buFontTx/>
              <a:buAutoNum type="romanLcParenR"/>
              <a:defRPr/>
            </a:pPr>
            <a:endParaRPr lang="en-US" sz="2000" dirty="0">
              <a:cs typeface="Arial" charset="0"/>
            </a:endParaRPr>
          </a:p>
          <a:p>
            <a:pPr eaLnBrk="1" hangingPunct="1">
              <a:defRPr/>
            </a:pPr>
            <a:endParaRPr lang="en-US" sz="2000" dirty="0"/>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graphicFrame>
        <p:nvGraphicFramePr>
          <p:cNvPr id="2" name="Diagram 1"/>
          <p:cNvGraphicFramePr/>
          <p:nvPr>
            <p:extLst>
              <p:ext uri="{D42A27DB-BD31-4B8C-83A1-F6EECF244321}">
                <p14:modId xmlns:p14="http://schemas.microsoft.com/office/powerpoint/2010/main" val="3357235194"/>
              </p:ext>
            </p:extLst>
          </p:nvPr>
        </p:nvGraphicFramePr>
        <p:xfrm>
          <a:off x="3429000" y="2362200"/>
          <a:ext cx="609600" cy="35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18925475-6357-4028-AC0F-B59B7154C9C7}"/>
              </a:ext>
            </a:extLst>
          </p:cNvPr>
          <p:cNvPicPr>
            <a:picLocks noChangeAspect="1"/>
          </p:cNvPicPr>
          <p:nvPr/>
        </p:nvPicPr>
        <p:blipFill>
          <a:blip r:embed="rId7"/>
          <a:stretch>
            <a:fillRect/>
          </a:stretch>
        </p:blipFill>
        <p:spPr>
          <a:xfrm>
            <a:off x="6553200" y="1256506"/>
            <a:ext cx="2470724" cy="2566987"/>
          </a:xfrm>
          <a:prstGeom prst="rect">
            <a:avLst/>
          </a:prstGeom>
        </p:spPr>
      </p:pic>
    </p:spTree>
    <p:extLst>
      <p:ext uri="{BB962C8B-B14F-4D97-AF65-F5344CB8AC3E}">
        <p14:creationId xmlns:p14="http://schemas.microsoft.com/office/powerpoint/2010/main" val="120968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 y="609600"/>
            <a:ext cx="6957312" cy="1320800"/>
          </a:xfrm>
        </p:spPr>
        <p:txBody>
          <a:bodyPr>
            <a:normAutofit/>
          </a:bodyPr>
          <a:lstStyle/>
          <a:p>
            <a:r>
              <a:rPr lang="en-US" sz="2400" b="1" u="sng" dirty="0">
                <a:solidFill>
                  <a:schemeClr val="tx1"/>
                </a:solidFill>
                <a:latin typeface="Times New Roman" pitchFamily="18" charset="0"/>
              </a:rPr>
              <a:t>Evidence of Red cell Generation</a:t>
            </a:r>
            <a:r>
              <a:rPr lang="en-US" sz="3600" dirty="0">
                <a:solidFill>
                  <a:schemeClr val="tx1"/>
                </a:solidFill>
              </a:rPr>
              <a:t>:</a:t>
            </a:r>
            <a:br>
              <a:rPr lang="en-US" sz="3600" dirty="0"/>
            </a:br>
            <a:endParaRPr lang="en-US" altLang="en-US" dirty="0"/>
          </a:p>
        </p:txBody>
      </p:sp>
      <p:sp>
        <p:nvSpPr>
          <p:cNvPr id="3" name="Content Placeholder 2"/>
          <p:cNvSpPr>
            <a:spLocks noGrp="1"/>
          </p:cNvSpPr>
          <p:nvPr>
            <p:ph idx="1"/>
          </p:nvPr>
        </p:nvSpPr>
        <p:spPr>
          <a:xfrm>
            <a:off x="76200" y="1371600"/>
            <a:ext cx="6881113" cy="4669763"/>
          </a:xfrm>
        </p:spPr>
        <p:txBody>
          <a:bodyPr>
            <a:normAutofit/>
          </a:bodyPr>
          <a:lstStyle/>
          <a:p>
            <a:pPr marL="609600" indent="-609600" eaLnBrk="1" hangingPunct="1">
              <a:buFont typeface="Wingdings" pitchFamily="2" charset="2"/>
              <a:buNone/>
              <a:defRPr/>
            </a:pPr>
            <a:endParaRPr lang="en-US" sz="2400" dirty="0"/>
          </a:p>
          <a:p>
            <a:pPr marL="609600" indent="-609600" eaLnBrk="1" hangingPunct="1">
              <a:buClr>
                <a:schemeClr val="tx1"/>
              </a:buClr>
              <a:buFont typeface="Wingdings" pitchFamily="2" charset="2"/>
              <a:buNone/>
              <a:defRPr/>
            </a:pPr>
            <a:r>
              <a:rPr lang="en-US" sz="2400" dirty="0"/>
              <a:t>1) </a:t>
            </a:r>
            <a:r>
              <a:rPr lang="en-US" sz="2400" dirty="0">
                <a:highlight>
                  <a:srgbClr val="FFFF00"/>
                </a:highlight>
                <a:latin typeface="Times New Roman" pitchFamily="18" charset="0"/>
              </a:rPr>
              <a:t>Peripheral blood smear </a:t>
            </a:r>
          </a:p>
          <a:p>
            <a:pPr marL="609600" indent="-609600" eaLnBrk="1" hangingPunct="1">
              <a:buClr>
                <a:schemeClr val="tx1"/>
              </a:buClr>
              <a:buFont typeface="Wingdings" pitchFamily="2" charset="2"/>
              <a:buNone/>
              <a:defRPr/>
            </a:pPr>
            <a:r>
              <a:rPr lang="en-US" sz="2400" dirty="0">
                <a:highlight>
                  <a:srgbClr val="FFFF00"/>
                </a:highlight>
                <a:latin typeface="Times New Roman" pitchFamily="18" charset="0"/>
              </a:rPr>
              <a:t>         </a:t>
            </a:r>
            <a:r>
              <a:rPr lang="en-US" sz="2400" dirty="0" err="1">
                <a:highlight>
                  <a:srgbClr val="FFFF00"/>
                </a:highlight>
                <a:latin typeface="Times New Roman" pitchFamily="18" charset="0"/>
              </a:rPr>
              <a:t>Polychromasia</a:t>
            </a:r>
            <a:r>
              <a:rPr lang="en-US" sz="2400" dirty="0">
                <a:highlight>
                  <a:srgbClr val="FFFF00"/>
                </a:highlight>
                <a:latin typeface="Times New Roman" pitchFamily="18" charset="0"/>
              </a:rPr>
              <a:t> </a:t>
            </a:r>
          </a:p>
          <a:p>
            <a:pPr marL="609600" indent="-609600" eaLnBrk="1" hangingPunct="1">
              <a:buClr>
                <a:schemeClr val="tx1"/>
              </a:buClr>
              <a:buFont typeface="Wingdings" pitchFamily="2" charset="2"/>
              <a:buNone/>
              <a:defRPr/>
            </a:pPr>
            <a:r>
              <a:rPr lang="en-US" sz="2400" dirty="0">
                <a:highlight>
                  <a:srgbClr val="FFFF00"/>
                </a:highlight>
                <a:latin typeface="Times New Roman" pitchFamily="18" charset="0"/>
              </a:rPr>
              <a:t>                  &amp;</a:t>
            </a:r>
          </a:p>
          <a:p>
            <a:pPr marL="609600" indent="-609600" eaLnBrk="1" hangingPunct="1">
              <a:buClr>
                <a:schemeClr val="tx1"/>
              </a:buClr>
              <a:buFont typeface="Wingdings" pitchFamily="2" charset="2"/>
              <a:buNone/>
              <a:defRPr/>
            </a:pPr>
            <a:r>
              <a:rPr lang="en-US" sz="2400" dirty="0">
                <a:highlight>
                  <a:srgbClr val="FFFF00"/>
                </a:highlight>
                <a:latin typeface="Times New Roman" pitchFamily="18" charset="0"/>
              </a:rPr>
              <a:t>         Nucleated red cells</a:t>
            </a:r>
          </a:p>
          <a:p>
            <a:pPr marL="609600" indent="-609600" eaLnBrk="1" hangingPunct="1">
              <a:buClr>
                <a:schemeClr val="tx1"/>
              </a:buClr>
              <a:buFont typeface="Wingdings" pitchFamily="2" charset="2"/>
              <a:buNone/>
              <a:defRPr/>
            </a:pPr>
            <a:endParaRPr lang="en-US" sz="2400" dirty="0">
              <a:highlight>
                <a:srgbClr val="FFFF00"/>
              </a:highlight>
              <a:latin typeface="Times New Roman" pitchFamily="18" charset="0"/>
            </a:endParaRPr>
          </a:p>
          <a:p>
            <a:pPr marL="609600" indent="-609600" eaLnBrk="1" hangingPunct="1">
              <a:buClr>
                <a:schemeClr val="tx1"/>
              </a:buClr>
              <a:buFont typeface="Wingdings" pitchFamily="2" charset="2"/>
              <a:buNone/>
              <a:defRPr/>
            </a:pPr>
            <a:r>
              <a:rPr lang="en-US" sz="2400" dirty="0">
                <a:highlight>
                  <a:srgbClr val="FFFF00"/>
                </a:highlight>
                <a:latin typeface="Times New Roman" pitchFamily="18" charset="0"/>
              </a:rPr>
              <a:t>2) </a:t>
            </a:r>
            <a:r>
              <a:rPr lang="en-US" sz="2400" dirty="0" err="1">
                <a:highlight>
                  <a:srgbClr val="FFFF00"/>
                </a:highlight>
                <a:latin typeface="Times New Roman" pitchFamily="18" charset="0"/>
              </a:rPr>
              <a:t>Reticulocyte</a:t>
            </a:r>
            <a:r>
              <a:rPr lang="en-US" sz="2400" dirty="0">
                <a:highlight>
                  <a:srgbClr val="FFFF00"/>
                </a:highlight>
                <a:latin typeface="Times New Roman" pitchFamily="18" charset="0"/>
              </a:rPr>
              <a:t> count </a:t>
            </a:r>
            <a:r>
              <a:rPr lang="en-US" sz="2400" dirty="0">
                <a:latin typeface="Times New Roman" pitchFamily="18" charset="0"/>
                <a:cs typeface="Times New Roman" pitchFamily="18" charset="0"/>
              </a:rPr>
              <a:t>→ </a:t>
            </a:r>
            <a:r>
              <a:rPr lang="en-US" sz="2400" b="1" dirty="0">
                <a:cs typeface="Times New Roman" pitchFamily="18" charset="0"/>
              </a:rPr>
              <a:t>↑</a:t>
            </a:r>
            <a:endParaRPr lang="en-US" sz="2400" b="1" dirty="0">
              <a:cs typeface="Arial" charset="0"/>
            </a:endParaRPr>
          </a:p>
          <a:p>
            <a:pPr marL="609600" indent="-609600" eaLnBrk="1" hangingPunct="1">
              <a:buClr>
                <a:schemeClr val="tx1"/>
              </a:buClr>
              <a:buFontTx/>
              <a:buAutoNum type="arabicParenR"/>
              <a:defRPr/>
            </a:pPr>
            <a:endParaRPr lang="en-US" sz="2400" dirty="0">
              <a:latin typeface="Times New Roman" pitchFamily="18" charset="0"/>
            </a:endParaRPr>
          </a:p>
          <a:p>
            <a:pPr eaLnBrk="1" hangingPunct="1">
              <a:defRPr/>
            </a:pPr>
            <a:endParaRPr lang="en-US" sz="2400" dirty="0"/>
          </a:p>
        </p:txBody>
      </p:sp>
      <p:sp>
        <p:nvSpPr>
          <p:cNvPr id="4" name="Date Placeholder 3"/>
          <p:cNvSpPr>
            <a:spLocks noGrp="1"/>
          </p:cNvSpPr>
          <p:nvPr>
            <p:ph type="dt" sz="half" idx="10"/>
          </p:nvPr>
        </p:nvSpPr>
        <p:spPr>
          <a:xfrm>
            <a:off x="4340929" y="6041363"/>
            <a:ext cx="2059871" cy="365125"/>
          </a:xfrm>
        </p:spPr>
        <p:txBody>
          <a:bodyPr/>
          <a:lstStyle/>
          <a:p>
            <a:r>
              <a:rPr lang="en-US" sz="2000" dirty="0">
                <a:solidFill>
                  <a:schemeClr val="tx1"/>
                </a:solidFill>
                <a:latin typeface="Times New Roman" pitchFamily="18" charset="0"/>
              </a:rPr>
              <a:t>Reticulocyte</a:t>
            </a:r>
            <a:endParaRPr lang="en-US" sz="2000" dirty="0">
              <a:solidFill>
                <a:schemeClr val="tx1"/>
              </a:solidFill>
            </a:endParaRPr>
          </a:p>
        </p:txBody>
      </p:sp>
      <p:sp>
        <p:nvSpPr>
          <p:cNvPr id="5" name="Slide Number Placeholder 4"/>
          <p:cNvSpPr>
            <a:spLocks noGrp="1"/>
          </p:cNvSpPr>
          <p:nvPr>
            <p:ph type="sldNum" sz="quarter" idx="12"/>
          </p:nvPr>
        </p:nvSpPr>
        <p:spPr>
          <a:xfrm>
            <a:off x="4953000" y="6041363"/>
            <a:ext cx="1524000" cy="365125"/>
          </a:xfrm>
        </p:spPr>
        <p:txBody>
          <a:bodyPr/>
          <a:lstStyle/>
          <a:p>
            <a:endParaRPr lang="en-US" dirty="0">
              <a:solidFill>
                <a:schemeClr val="tx1"/>
              </a:solidFill>
            </a:endParaRPr>
          </a:p>
        </p:txBody>
      </p:sp>
      <p:sp>
        <p:nvSpPr>
          <p:cNvPr id="2" name="TextBox 1"/>
          <p:cNvSpPr txBox="1"/>
          <p:nvPr/>
        </p:nvSpPr>
        <p:spPr>
          <a:xfrm>
            <a:off x="4838262" y="2480400"/>
            <a:ext cx="3084089" cy="892552"/>
          </a:xfrm>
          <a:prstGeom prst="rect">
            <a:avLst/>
          </a:prstGeom>
          <a:noFill/>
        </p:spPr>
        <p:txBody>
          <a:bodyPr wrap="square" rtlCol="0">
            <a:spAutoFit/>
          </a:bodyPr>
          <a:lstStyle/>
          <a:p>
            <a:endParaRPr lang="en-US" b="1" dirty="0"/>
          </a:p>
          <a:p>
            <a:r>
              <a:rPr lang="en-US" sz="1600" b="1" dirty="0"/>
              <a:t>POLYCHROMATOPHILIC CELLS</a:t>
            </a:r>
          </a:p>
          <a:p>
            <a:endParaRPr lang="en-US" dirty="0"/>
          </a:p>
        </p:txBody>
      </p:sp>
      <p:pic>
        <p:nvPicPr>
          <p:cNvPr id="6" name="Picture 5">
            <a:extLst>
              <a:ext uri="{FF2B5EF4-FFF2-40B4-BE49-F238E27FC236}">
                <a16:creationId xmlns:a16="http://schemas.microsoft.com/office/drawing/2014/main" id="{D90ECFBF-72FB-4431-BE8F-AD8831591DF2}"/>
              </a:ext>
            </a:extLst>
          </p:cNvPr>
          <p:cNvPicPr>
            <a:picLocks noChangeAspect="1"/>
          </p:cNvPicPr>
          <p:nvPr/>
        </p:nvPicPr>
        <p:blipFill>
          <a:blip r:embed="rId2"/>
          <a:stretch>
            <a:fillRect/>
          </a:stretch>
        </p:blipFill>
        <p:spPr>
          <a:xfrm>
            <a:off x="4838700" y="190500"/>
            <a:ext cx="2362200" cy="2362200"/>
          </a:xfrm>
          <a:prstGeom prst="rect">
            <a:avLst/>
          </a:prstGeom>
        </p:spPr>
      </p:pic>
      <p:pic>
        <p:nvPicPr>
          <p:cNvPr id="7" name="Picture 6">
            <a:extLst>
              <a:ext uri="{FF2B5EF4-FFF2-40B4-BE49-F238E27FC236}">
                <a16:creationId xmlns:a16="http://schemas.microsoft.com/office/drawing/2014/main" id="{A178C6BB-2C7A-4E6C-98D0-F5FBA5D48F1C}"/>
              </a:ext>
            </a:extLst>
          </p:cNvPr>
          <p:cNvPicPr>
            <a:picLocks noChangeAspect="1"/>
          </p:cNvPicPr>
          <p:nvPr/>
        </p:nvPicPr>
        <p:blipFill>
          <a:blip r:embed="rId3"/>
          <a:stretch>
            <a:fillRect/>
          </a:stretch>
        </p:blipFill>
        <p:spPr>
          <a:xfrm>
            <a:off x="4835813" y="3372952"/>
            <a:ext cx="2359751" cy="2485397"/>
          </a:xfrm>
          <a:prstGeom prst="rect">
            <a:avLst/>
          </a:prstGeom>
        </p:spPr>
      </p:pic>
    </p:spTree>
    <p:extLst>
      <p:ext uri="{BB962C8B-B14F-4D97-AF65-F5344CB8AC3E}">
        <p14:creationId xmlns:p14="http://schemas.microsoft.com/office/powerpoint/2010/main" val="32435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82" name="Group 62"/>
          <p:cNvGraphicFramePr>
            <a:graphicFrameLocks noGrp="1"/>
          </p:cNvGraphicFramePr>
          <p:nvPr>
            <p:extLst>
              <p:ext uri="{D42A27DB-BD31-4B8C-83A1-F6EECF244321}">
                <p14:modId xmlns:p14="http://schemas.microsoft.com/office/powerpoint/2010/main" val="3797884875"/>
              </p:ext>
            </p:extLst>
          </p:nvPr>
        </p:nvGraphicFramePr>
        <p:xfrm>
          <a:off x="322580" y="140249"/>
          <a:ext cx="8498840" cy="6577501"/>
        </p:xfrm>
        <a:graphic>
          <a:graphicData uri="http://schemas.openxmlformats.org/drawingml/2006/table">
            <a:tbl>
              <a:tblPr>
                <a:tableStyleId>{3C2FFA5D-87B4-456A-9821-1D502468CF0F}</a:tableStyleId>
              </a:tblPr>
              <a:tblGrid>
                <a:gridCol w="3041581">
                  <a:extLst>
                    <a:ext uri="{9D8B030D-6E8A-4147-A177-3AD203B41FA5}">
                      <a16:colId xmlns:a16="http://schemas.microsoft.com/office/drawing/2014/main" val="20000"/>
                    </a:ext>
                  </a:extLst>
                </a:gridCol>
                <a:gridCol w="2521019">
                  <a:extLst>
                    <a:ext uri="{9D8B030D-6E8A-4147-A177-3AD203B41FA5}">
                      <a16:colId xmlns:a16="http://schemas.microsoft.com/office/drawing/2014/main" val="20001"/>
                    </a:ext>
                  </a:extLst>
                </a:gridCol>
                <a:gridCol w="2936240">
                  <a:extLst>
                    <a:ext uri="{9D8B030D-6E8A-4147-A177-3AD203B41FA5}">
                      <a16:colId xmlns:a16="http://schemas.microsoft.com/office/drawing/2014/main" val="20002"/>
                    </a:ext>
                  </a:extLst>
                </a:gridCol>
              </a:tblGrid>
              <a:tr h="38100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Laboratory Evaluation of </a:t>
                      </a:r>
                      <a:r>
                        <a:rPr kumimoji="0" lang="en-US" sz="2000" b="1" u="none" strike="noStrike" cap="none" normalizeH="0" baseline="0" dirty="0" err="1">
                          <a:ln>
                            <a:noFill/>
                          </a:ln>
                          <a:effectLst/>
                        </a:rPr>
                        <a:t>Hemolysis</a:t>
                      </a:r>
                      <a:endParaRPr kumimoji="0" lang="en-US" sz="2000" b="1" i="0" u="none" strike="noStrike" cap="none" normalizeH="0" baseline="0" dirty="0">
                        <a:ln>
                          <a:noFill/>
                        </a:ln>
                        <a:solidFill>
                          <a:schemeClr val="folHlink"/>
                        </a:solidFill>
                        <a:effectLst/>
                        <a:latin typeface="Arial" pitchFamily="34" charset="0"/>
                        <a:ea typeface="Times New Roman" pitchFamily="18" charset="0"/>
                        <a:cs typeface="Geneva" charset="0"/>
                      </a:endParaRPr>
                    </a:p>
                  </a:txBody>
                  <a:tcPr horzOverflow="overflow"/>
                </a:tc>
                <a:tc hMerge="1">
                  <a:txBody>
                    <a:bodyPr/>
                    <a:lstStyle/>
                    <a:p>
                      <a:endParaRPr lang="ru-RU"/>
                    </a:p>
                  </a:txBody>
                  <a:tcPr/>
                </a:tc>
                <a:tc hMerge="1">
                  <a:txBody>
                    <a:bodyPr/>
                    <a:lstStyle/>
                    <a:p>
                      <a:endParaRPr lang="en-US"/>
                    </a:p>
                  </a:txBody>
                  <a:tcPr/>
                </a:tc>
                <a:extLst>
                  <a:ext uri="{0D108BD9-81ED-4DB2-BD59-A6C34878D82A}">
                    <a16:rowId xmlns:a16="http://schemas.microsoft.com/office/drawing/2014/main" val="10000"/>
                  </a:ext>
                </a:extLst>
              </a:tr>
              <a:tr h="52425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ru-RU" sz="2000" b="0" i="0" u="none" strike="noStrike" cap="none" normalizeH="0" baseline="0" dirty="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err="1">
                          <a:ln>
                            <a:noFill/>
                          </a:ln>
                          <a:effectLst/>
                        </a:rPr>
                        <a:t>Extravascular</a:t>
                      </a:r>
                      <a:endParaRPr kumimoji="0" lang="en-US" sz="2000" b="1" i="0" u="none" strike="noStrike" cap="none" normalizeH="0" baseline="0" dirty="0">
                        <a:ln>
                          <a:noFill/>
                        </a:ln>
                        <a:solidFill>
                          <a:schemeClr val="folHlink"/>
                        </a:solidFill>
                        <a:effectLst/>
                        <a:latin typeface="Arial" pitchFamily="34" charset="0"/>
                        <a:ea typeface="Times New Roman" pitchFamily="18" charset="0"/>
                        <a:cs typeface="Geneva"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Intravascular</a:t>
                      </a:r>
                      <a:endParaRPr kumimoji="0" lang="en-US" sz="2000" b="1" i="0" u="none" strike="noStrike" cap="none" normalizeH="0" baseline="0" dirty="0">
                        <a:ln>
                          <a:noFill/>
                        </a:ln>
                        <a:solidFill>
                          <a:schemeClr val="folHlink"/>
                        </a:solidFill>
                        <a:effectLst/>
                        <a:latin typeface="Arial" pitchFamily="34" charset="0"/>
                        <a:ea typeface="Times New Roman" pitchFamily="18" charset="0"/>
                        <a:cs typeface="Geneva"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 </a:t>
                      </a:r>
                      <a:endParaRPr kumimoji="0" lang="en-US" sz="2000" b="1"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extLst>
                  <a:ext uri="{0D108BD9-81ED-4DB2-BD59-A6C34878D82A}">
                    <a16:rowId xmlns:a16="http://schemas.microsoft.com/office/drawing/2014/main" val="10001"/>
                  </a:ext>
                </a:extLst>
              </a:tr>
              <a:tr h="378116">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HEMATOLOGIC</a:t>
                      </a:r>
                      <a:endParaRPr kumimoji="0" lang="en-US" sz="2000" b="1"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hMerge="1">
                  <a:txBody>
                    <a:bodyPr/>
                    <a:lstStyle/>
                    <a:p>
                      <a:endParaRPr lang="ru-RU"/>
                    </a:p>
                  </a:txBody>
                  <a:tcPr/>
                </a:tc>
                <a:tc hMerge="1">
                  <a:txBody>
                    <a:bodyPr/>
                    <a:lstStyle/>
                    <a:p>
                      <a:endParaRPr lang="en-US"/>
                    </a:p>
                  </a:txBody>
                  <a:tcPr/>
                </a:tc>
                <a:extLst>
                  <a:ext uri="{0D108BD9-81ED-4DB2-BD59-A6C34878D82A}">
                    <a16:rowId xmlns:a16="http://schemas.microsoft.com/office/drawing/2014/main" val="10002"/>
                  </a:ext>
                </a:extLst>
              </a:tr>
              <a:tr h="1156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Routine blood film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err="1">
                          <a:ln>
                            <a:noFill/>
                          </a:ln>
                          <a:effectLst/>
                        </a:rPr>
                        <a:t>Reticulocyte</a:t>
                      </a:r>
                      <a:r>
                        <a:rPr kumimoji="0" lang="en-US" sz="2000" u="none" strike="noStrike" cap="none" normalizeH="0" baseline="0" dirty="0">
                          <a:ln>
                            <a:noFill/>
                          </a:ln>
                          <a:effectLst/>
                        </a:rPr>
                        <a:t> count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Bone marrow examination</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err="1">
                          <a:ln>
                            <a:noFill/>
                          </a:ln>
                          <a:effectLst/>
                        </a:rPr>
                        <a:t>Polychromatophilia</a:t>
                      </a:r>
                      <a:endParaRPr kumimoji="0" lang="en-US" sz="200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err="1">
                          <a:ln>
                            <a:noFill/>
                          </a:ln>
                          <a:effectLst/>
                        </a:rPr>
                        <a:t>Erythroid</a:t>
                      </a:r>
                      <a:r>
                        <a:rPr kumimoji="0" lang="en-US" sz="2000" u="none" strike="noStrike" cap="none" normalizeH="0" baseline="0" dirty="0">
                          <a:ln>
                            <a:noFill/>
                          </a:ln>
                          <a:effectLst/>
                        </a:rPr>
                        <a:t> hyperplasia</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err="1">
                          <a:ln>
                            <a:noFill/>
                          </a:ln>
                          <a:effectLst/>
                        </a:rPr>
                        <a:t>Polychromatophilia</a:t>
                      </a:r>
                      <a:endParaRPr kumimoji="0" lang="en-US" sz="200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err="1">
                          <a:ln>
                            <a:noFill/>
                          </a:ln>
                          <a:effectLst/>
                        </a:rPr>
                        <a:t>Erythroid</a:t>
                      </a:r>
                      <a:r>
                        <a:rPr kumimoji="0" lang="en-US" sz="2000" u="none" strike="noStrike" cap="none" normalizeH="0" baseline="0" dirty="0">
                          <a:ln>
                            <a:noFill/>
                          </a:ln>
                          <a:effectLst/>
                        </a:rPr>
                        <a:t> hyperplasia</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 </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extLst>
                  <a:ext uri="{0D108BD9-81ED-4DB2-BD59-A6C34878D82A}">
                    <a16:rowId xmlns:a16="http://schemas.microsoft.com/office/drawing/2014/main" val="10003"/>
                  </a:ext>
                </a:extLst>
              </a:tr>
              <a:tr h="422930">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PLASMA OR SERUM</a:t>
                      </a:r>
                      <a:endParaRPr kumimoji="0" lang="en-US" sz="2000" b="1"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hMerge="1">
                  <a:txBody>
                    <a:bodyPr/>
                    <a:lstStyle/>
                    <a:p>
                      <a:endParaRPr lang="ru-RU"/>
                    </a:p>
                  </a:txBody>
                  <a:tcPr/>
                </a:tc>
                <a:tc hMerge="1">
                  <a:txBody>
                    <a:bodyPr/>
                    <a:lstStyle/>
                    <a:p>
                      <a:endParaRPr lang="en-US"/>
                    </a:p>
                  </a:txBody>
                  <a:tcPr/>
                </a:tc>
                <a:extLst>
                  <a:ext uri="{0D108BD9-81ED-4DB2-BD59-A6C34878D82A}">
                    <a16:rowId xmlns:a16="http://schemas.microsoft.com/office/drawing/2014/main" val="10004"/>
                  </a:ext>
                </a:extLst>
              </a:tr>
              <a:tr h="14250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Bilirubin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err="1">
                          <a:ln>
                            <a:noFill/>
                          </a:ln>
                          <a:effectLst/>
                        </a:rPr>
                        <a:t>Haptoglobin</a:t>
                      </a:r>
                      <a:endParaRPr kumimoji="0" lang="en-US" sz="200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Plasma hemoglobin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Lactate dehydrogenase</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   Unconjugated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  , Absent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     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  (Variable)</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 Unconjugated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Absent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   (Variable)</a:t>
                      </a:r>
                      <a:endParaRPr kumimoji="0" lang="en-US" sz="2000" b="0" i="0" u="none" strike="noStrike" cap="none" normalizeH="0" baseline="0" dirty="0">
                        <a:ln>
                          <a:noFill/>
                        </a:ln>
                        <a:solidFill>
                          <a:schemeClr val="folHlink"/>
                        </a:solidFill>
                        <a:effectLst/>
                        <a:latin typeface="Arial" pitchFamily="34" charset="0"/>
                        <a:ea typeface="Times New Roman" pitchFamily="18" charset="0"/>
                        <a:cs typeface="Geneva"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 </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extLst>
                  <a:ext uri="{0D108BD9-81ED-4DB2-BD59-A6C34878D82A}">
                    <a16:rowId xmlns:a16="http://schemas.microsoft.com/office/drawing/2014/main" val="10005"/>
                  </a:ext>
                </a:extLst>
              </a:tr>
              <a:tr h="424331">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URINE</a:t>
                      </a:r>
                      <a:endParaRPr kumimoji="0" lang="en-US" sz="2000" b="1"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hMerge="1">
                  <a:txBody>
                    <a:bodyPr/>
                    <a:lstStyle/>
                    <a:p>
                      <a:endParaRPr lang="ru-RU"/>
                    </a:p>
                  </a:txBody>
                  <a:tcPr/>
                </a:tc>
                <a:tc hMerge="1">
                  <a:txBody>
                    <a:bodyPr/>
                    <a:lstStyle/>
                    <a:p>
                      <a:endParaRPr lang="en-US"/>
                    </a:p>
                  </a:txBody>
                  <a:tcPr/>
                </a:tc>
                <a:extLst>
                  <a:ext uri="{0D108BD9-81ED-4DB2-BD59-A6C34878D82A}">
                    <a16:rowId xmlns:a16="http://schemas.microsoft.com/office/drawing/2014/main" val="10006"/>
                  </a:ext>
                </a:extLst>
              </a:tr>
              <a:tr h="12883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Bilirubin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Hemosiderin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Hemoglobin </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0 </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  </a:t>
                      </a:r>
                      <a:r>
                        <a:rPr kumimoji="0" lang="en-US" sz="2000" u="none" strike="noStrike" cap="none" normalizeH="0" baseline="0" dirty="0">
                          <a:ln>
                            <a:noFill/>
                          </a:ln>
                          <a:effectLst/>
                          <a:sym typeface="Wingdings" pitchFamily="2" charset="2"/>
                        </a:rPr>
                        <a:t>  </a:t>
                      </a:r>
                      <a:r>
                        <a:rPr kumimoji="0" lang="en-US" sz="2000" u="none" strike="noStrike" cap="none" normalizeH="0" baseline="0" dirty="0">
                          <a:ln>
                            <a:noFill/>
                          </a:ln>
                          <a:effectLst/>
                        </a:rPr>
                        <a:t>severe cases</a:t>
                      </a:r>
                      <a:endParaRPr kumimoji="0" lang="en-US" sz="2000" b="0" i="0" u="none" strike="noStrike" cap="none" normalizeH="0" baseline="0" dirty="0">
                        <a:ln>
                          <a:noFill/>
                        </a:ln>
                        <a:solidFill>
                          <a:schemeClr val="folHlink"/>
                        </a:solidFill>
                        <a:effectLst/>
                        <a:latin typeface="Arial" pitchFamily="34" charset="0"/>
                        <a:ea typeface="Times New Roman" pitchFamily="18" charset="0"/>
                        <a:cs typeface="Geneva"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 </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Geneva" charset="0"/>
                      </a:endParaRPr>
                    </a:p>
                  </a:txBody>
                  <a:tcPr horzOverflow="overflow"/>
                </a:tc>
                <a:extLst>
                  <a:ext uri="{0D108BD9-81ED-4DB2-BD59-A6C34878D82A}">
                    <a16:rowId xmlns:a16="http://schemas.microsoft.com/office/drawing/2014/main" val="10007"/>
                  </a:ext>
                </a:extLst>
              </a:tr>
            </a:tbl>
          </a:graphicData>
        </a:graphic>
      </p:graphicFrame>
      <p:sp>
        <p:nvSpPr>
          <p:cNvPr id="23582" name="Line 36"/>
          <p:cNvSpPr>
            <a:spLocks noChangeShapeType="1"/>
          </p:cNvSpPr>
          <p:nvPr/>
        </p:nvSpPr>
        <p:spPr bwMode="auto">
          <a:xfrm>
            <a:off x="5867400" y="4051300"/>
            <a:ext cx="0" cy="0"/>
          </a:xfrm>
          <a:prstGeom prst="line">
            <a:avLst/>
          </a:prstGeom>
          <a:noFill/>
          <a:ln w="9525">
            <a:solidFill>
              <a:schemeClr val="tx1"/>
            </a:solidFill>
            <a:round/>
            <a:headEnd/>
            <a:tailEnd/>
          </a:ln>
        </p:spPr>
        <p:txBody>
          <a:bodyPr/>
          <a:lstStyle/>
          <a:p>
            <a:endParaRPr lang="en-US"/>
          </a:p>
        </p:txBody>
      </p:sp>
      <p:sp>
        <p:nvSpPr>
          <p:cNvPr id="23584" name="Line 41"/>
          <p:cNvSpPr>
            <a:spLocks noChangeShapeType="1"/>
          </p:cNvSpPr>
          <p:nvPr/>
        </p:nvSpPr>
        <p:spPr bwMode="auto">
          <a:xfrm flipV="1">
            <a:off x="6324600" y="4102100"/>
            <a:ext cx="0" cy="165100"/>
          </a:xfrm>
          <a:prstGeom prst="line">
            <a:avLst/>
          </a:prstGeom>
          <a:noFill/>
          <a:ln w="28575">
            <a:solidFill>
              <a:schemeClr val="folHlink"/>
            </a:solidFill>
            <a:round/>
            <a:headEnd/>
            <a:tailEnd type="triangle" w="med" len="med"/>
          </a:ln>
        </p:spPr>
        <p:txBody>
          <a:bodyPr/>
          <a:lstStyle/>
          <a:p>
            <a:endParaRPr lang="en-US"/>
          </a:p>
        </p:txBody>
      </p:sp>
      <p:sp>
        <p:nvSpPr>
          <p:cNvPr id="23586" name="Line 43"/>
          <p:cNvSpPr>
            <a:spLocks noChangeShapeType="1"/>
          </p:cNvSpPr>
          <p:nvPr/>
        </p:nvSpPr>
        <p:spPr bwMode="auto">
          <a:xfrm flipV="1">
            <a:off x="3581400" y="3810000"/>
            <a:ext cx="0" cy="152400"/>
          </a:xfrm>
          <a:prstGeom prst="line">
            <a:avLst/>
          </a:prstGeom>
          <a:noFill/>
          <a:ln w="28575">
            <a:solidFill>
              <a:schemeClr val="tx1"/>
            </a:solidFill>
            <a:round/>
            <a:headEnd type="triangle" w="med" len="med"/>
            <a:tailEnd/>
          </a:ln>
        </p:spPr>
        <p:txBody>
          <a:bodyPr/>
          <a:lstStyle/>
          <a:p>
            <a:endParaRPr lang="en-US"/>
          </a:p>
        </p:txBody>
      </p:sp>
      <p:sp>
        <p:nvSpPr>
          <p:cNvPr id="12" name="Line 41"/>
          <p:cNvSpPr>
            <a:spLocks noChangeShapeType="1"/>
          </p:cNvSpPr>
          <p:nvPr/>
        </p:nvSpPr>
        <p:spPr bwMode="auto">
          <a:xfrm flipV="1">
            <a:off x="6400800" y="4102100"/>
            <a:ext cx="0" cy="165100"/>
          </a:xfrm>
          <a:prstGeom prst="line">
            <a:avLst/>
          </a:prstGeom>
          <a:noFill/>
          <a:ln w="28575">
            <a:solidFill>
              <a:schemeClr val="folHlink"/>
            </a:solidFill>
            <a:round/>
            <a:headEnd/>
            <a:tailEnd type="triangle" w="med" len="med"/>
          </a:ln>
        </p:spPr>
        <p:txBody>
          <a:bodyPr/>
          <a:lstStyle/>
          <a:p>
            <a:endParaRPr lang="en-US"/>
          </a:p>
        </p:txBody>
      </p:sp>
      <p:sp>
        <p:nvSpPr>
          <p:cNvPr id="13" name="Line 41"/>
          <p:cNvSpPr>
            <a:spLocks noChangeShapeType="1"/>
          </p:cNvSpPr>
          <p:nvPr/>
        </p:nvSpPr>
        <p:spPr bwMode="auto">
          <a:xfrm flipV="1">
            <a:off x="6019800" y="4406900"/>
            <a:ext cx="0" cy="165100"/>
          </a:xfrm>
          <a:prstGeom prst="line">
            <a:avLst/>
          </a:prstGeom>
          <a:noFill/>
          <a:ln w="28575">
            <a:solidFill>
              <a:schemeClr val="folHlink"/>
            </a:solidFill>
            <a:round/>
            <a:headEnd/>
            <a:tailEnd type="triangle" w="med" len="med"/>
          </a:ln>
        </p:spPr>
        <p:txBody>
          <a:bodyPr/>
          <a:lstStyle/>
          <a:p>
            <a:endParaRPr lang="en-US"/>
          </a:p>
        </p:txBody>
      </p:sp>
      <p:sp>
        <p:nvSpPr>
          <p:cNvPr id="14" name="Line 41"/>
          <p:cNvSpPr>
            <a:spLocks noChangeShapeType="1"/>
          </p:cNvSpPr>
          <p:nvPr/>
        </p:nvSpPr>
        <p:spPr bwMode="auto">
          <a:xfrm flipV="1">
            <a:off x="6096000" y="4406900"/>
            <a:ext cx="0" cy="165100"/>
          </a:xfrm>
          <a:prstGeom prst="line">
            <a:avLst/>
          </a:prstGeom>
          <a:noFill/>
          <a:ln w="28575">
            <a:solidFill>
              <a:schemeClr val="folHlink"/>
            </a:solidFill>
            <a:round/>
            <a:headEnd/>
            <a:tailEnd type="triangle" w="med" len="med"/>
          </a:ln>
        </p:spPr>
        <p:txBody>
          <a:bodyPr/>
          <a:lstStyle/>
          <a:p>
            <a:endParaRPr lang="en-US"/>
          </a:p>
        </p:txBody>
      </p:sp>
      <p:sp>
        <p:nvSpPr>
          <p:cNvPr id="16" name="Line 41"/>
          <p:cNvSpPr>
            <a:spLocks noChangeShapeType="1"/>
          </p:cNvSpPr>
          <p:nvPr/>
        </p:nvSpPr>
        <p:spPr bwMode="auto">
          <a:xfrm flipV="1">
            <a:off x="6096000" y="2057400"/>
            <a:ext cx="0" cy="165100"/>
          </a:xfrm>
          <a:prstGeom prst="line">
            <a:avLst/>
          </a:prstGeom>
          <a:noFill/>
          <a:ln w="28575">
            <a:solidFill>
              <a:schemeClr val="folHlink"/>
            </a:solidFill>
            <a:round/>
            <a:headEnd/>
            <a:tailEnd type="triangle" w="med" len="med"/>
          </a:ln>
        </p:spPr>
        <p:txBody>
          <a:bodyPr/>
          <a:lstStyle/>
          <a:p>
            <a:endParaRPr lang="en-US"/>
          </a:p>
        </p:txBody>
      </p:sp>
      <p:sp>
        <p:nvSpPr>
          <p:cNvPr id="17" name="Line 41"/>
          <p:cNvSpPr>
            <a:spLocks noChangeShapeType="1"/>
          </p:cNvSpPr>
          <p:nvPr/>
        </p:nvSpPr>
        <p:spPr bwMode="auto">
          <a:xfrm flipV="1">
            <a:off x="4114800" y="4102100"/>
            <a:ext cx="0" cy="165100"/>
          </a:xfrm>
          <a:prstGeom prst="line">
            <a:avLst/>
          </a:prstGeom>
          <a:noFill/>
          <a:ln w="28575">
            <a:solidFill>
              <a:schemeClr val="folHlink"/>
            </a:solidFill>
            <a:round/>
            <a:headEnd/>
            <a:tailEnd type="triangle" w="med" len="med"/>
          </a:ln>
        </p:spPr>
        <p:txBody>
          <a:bodyPr/>
          <a:lstStyle/>
          <a:p>
            <a:endParaRPr lang="en-US"/>
          </a:p>
        </p:txBody>
      </p:sp>
      <p:sp>
        <p:nvSpPr>
          <p:cNvPr id="18" name="Line 41"/>
          <p:cNvSpPr>
            <a:spLocks noChangeShapeType="1"/>
          </p:cNvSpPr>
          <p:nvPr/>
        </p:nvSpPr>
        <p:spPr bwMode="auto">
          <a:xfrm flipV="1">
            <a:off x="3886200" y="2057400"/>
            <a:ext cx="0" cy="165100"/>
          </a:xfrm>
          <a:prstGeom prst="line">
            <a:avLst/>
          </a:prstGeom>
          <a:noFill/>
          <a:ln w="28575">
            <a:solidFill>
              <a:schemeClr val="folHlink"/>
            </a:solidFill>
            <a:round/>
            <a:headEnd/>
            <a:tailEnd type="triangle" w="med" len="med"/>
          </a:ln>
        </p:spPr>
        <p:txBody>
          <a:bodyPr/>
          <a:lstStyle/>
          <a:p>
            <a:endParaRPr lang="en-US"/>
          </a:p>
        </p:txBody>
      </p:sp>
      <p:sp>
        <p:nvSpPr>
          <p:cNvPr id="2" name="Date Placeholder 1"/>
          <p:cNvSpPr>
            <a:spLocks noGrp="1"/>
          </p:cNvSpPr>
          <p:nvPr>
            <p:ph type="dt" sz="half" idx="10"/>
          </p:nvPr>
        </p:nvSpPr>
        <p:spPr/>
        <p:txBody>
          <a:bodyPr/>
          <a:lstStyle/>
          <a:p>
            <a:endParaRPr lang="en-GB" dirty="0"/>
          </a:p>
          <a:p>
            <a:endParaRPr lang="en-US" dirty="0"/>
          </a:p>
        </p:txBody>
      </p:sp>
      <p:sp>
        <p:nvSpPr>
          <p:cNvPr id="3" name="Slide Number Placeholder 2"/>
          <p:cNvSpPr>
            <a:spLocks noGrp="1"/>
          </p:cNvSpPr>
          <p:nvPr>
            <p:ph type="sldNum" sz="quarter" idx="12"/>
          </p:nvPr>
        </p:nvSpPr>
        <p:spPr/>
        <p:txBody>
          <a:bodyPr/>
          <a:lstStyle/>
          <a:p>
            <a:fld id="{27CCB736-6482-4DC0-946C-F79F870A2C17}" type="slidenum">
              <a:rPr lang="en-US" smtClean="0"/>
              <a:pPr/>
              <a:t>12</a:t>
            </a:fld>
            <a:endParaRPr lang="en-US"/>
          </a:p>
        </p:txBody>
      </p:sp>
    </p:spTree>
    <p:extLst>
      <p:ext uri="{BB962C8B-B14F-4D97-AF65-F5344CB8AC3E}">
        <p14:creationId xmlns:p14="http://schemas.microsoft.com/office/powerpoint/2010/main" val="3770947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b="1" dirty="0">
                <a:solidFill>
                  <a:srgbClr val="FF0000"/>
                </a:solidFill>
                <a:effectLst>
                  <a:outerShdw blurRad="38100" dist="38100" dir="2700000" algn="tl">
                    <a:srgbClr val="000000">
                      <a:alpha val="43137"/>
                    </a:srgbClr>
                  </a:outerShdw>
                </a:effectLst>
              </a:rPr>
              <a:t>Thalassemia</a:t>
            </a:r>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B2E86C2F-3D4D-4504-AC55-C4C8C14C4A2C}"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13</a:t>
            </a:fld>
            <a:endParaRPr lang="en-US"/>
          </a:p>
        </p:txBody>
      </p:sp>
    </p:spTree>
    <p:extLst>
      <p:ext uri="{BB962C8B-B14F-4D97-AF65-F5344CB8AC3E}">
        <p14:creationId xmlns:p14="http://schemas.microsoft.com/office/powerpoint/2010/main" val="225503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001000" cy="5050763"/>
          </a:xfrm>
        </p:spPr>
        <p:txBody>
          <a:bodyPr>
            <a:noAutofit/>
          </a:bodyPr>
          <a:lstStyle/>
          <a:p>
            <a:pPr marL="0" indent="0">
              <a:lnSpc>
                <a:spcPct val="150000"/>
              </a:lnSpc>
              <a:buNone/>
            </a:pPr>
            <a:r>
              <a:rPr lang="en-US" sz="2400" dirty="0">
                <a:solidFill>
                  <a:schemeClr val="tx1"/>
                </a:solidFill>
                <a:highlight>
                  <a:srgbClr val="FFFF00"/>
                </a:highlight>
              </a:rPr>
              <a:t>Thalassemia </a:t>
            </a:r>
            <a:r>
              <a:rPr lang="en-US" sz="2400" dirty="0" err="1">
                <a:solidFill>
                  <a:schemeClr val="tx1"/>
                </a:solidFill>
                <a:highlight>
                  <a:srgbClr val="FFFF00"/>
                </a:highlight>
              </a:rPr>
              <a:t>sydromes</a:t>
            </a:r>
            <a:r>
              <a:rPr lang="en-US" sz="2400" dirty="0">
                <a:solidFill>
                  <a:schemeClr val="tx1"/>
                </a:solidFill>
                <a:highlight>
                  <a:srgbClr val="FFFF00"/>
                </a:highlight>
              </a:rPr>
              <a:t> are a </a:t>
            </a:r>
            <a:r>
              <a:rPr lang="en-US" sz="2400" dirty="0" err="1">
                <a:solidFill>
                  <a:schemeClr val="tx1"/>
                </a:solidFill>
                <a:highlight>
                  <a:srgbClr val="FFFF00"/>
                </a:highlight>
              </a:rPr>
              <a:t>heterogenous</a:t>
            </a:r>
            <a:r>
              <a:rPr lang="en-US" sz="2400" dirty="0">
                <a:solidFill>
                  <a:schemeClr val="tx1"/>
                </a:solidFill>
                <a:highlight>
                  <a:srgbClr val="FFFF00"/>
                </a:highlight>
              </a:rPr>
              <a:t> group of inherited </a:t>
            </a:r>
            <a:r>
              <a:rPr lang="en-US" sz="2400" dirty="0" err="1">
                <a:solidFill>
                  <a:schemeClr val="tx1"/>
                </a:solidFill>
                <a:highlight>
                  <a:srgbClr val="FFFF00"/>
                </a:highlight>
              </a:rPr>
              <a:t>anemias</a:t>
            </a:r>
            <a:r>
              <a:rPr lang="en-US" sz="2400" dirty="0">
                <a:solidFill>
                  <a:schemeClr val="tx1"/>
                </a:solidFill>
                <a:highlight>
                  <a:srgbClr val="FFFF00"/>
                </a:highlight>
              </a:rPr>
              <a:t> </a:t>
            </a:r>
            <a:r>
              <a:rPr lang="en-US" sz="2400" dirty="0" err="1">
                <a:solidFill>
                  <a:schemeClr val="tx1"/>
                </a:solidFill>
                <a:highlight>
                  <a:srgbClr val="FFFF00"/>
                </a:highlight>
              </a:rPr>
              <a:t>characterised</a:t>
            </a:r>
            <a:r>
              <a:rPr lang="en-US" sz="2400" dirty="0">
                <a:solidFill>
                  <a:schemeClr val="tx1"/>
                </a:solidFill>
                <a:highlight>
                  <a:srgbClr val="FFFF00"/>
                </a:highlight>
              </a:rPr>
              <a:t> by reduced or absent synthesis of either alpha  or Beta globin chains of </a:t>
            </a:r>
            <a:r>
              <a:rPr lang="en-US" sz="2400" dirty="0" err="1">
                <a:solidFill>
                  <a:schemeClr val="tx1"/>
                </a:solidFill>
                <a:highlight>
                  <a:srgbClr val="FFFF00"/>
                </a:highlight>
              </a:rPr>
              <a:t>Hb</a:t>
            </a:r>
            <a:r>
              <a:rPr lang="en-US" sz="2400" dirty="0">
                <a:solidFill>
                  <a:schemeClr val="tx1"/>
                </a:solidFill>
                <a:highlight>
                  <a:srgbClr val="FFFF00"/>
                </a:highlight>
              </a:rPr>
              <a:t> A</a:t>
            </a:r>
            <a:r>
              <a:rPr lang="en-US" sz="2400" dirty="0">
                <a:solidFill>
                  <a:schemeClr val="tx1"/>
                </a:solidFill>
              </a:rPr>
              <a:t>. </a:t>
            </a:r>
          </a:p>
          <a:p>
            <a:pPr marL="0" indent="0">
              <a:buNone/>
            </a:pPr>
            <a:endParaRPr lang="en-US" sz="2400" b="1" dirty="0">
              <a:solidFill>
                <a:schemeClr val="tx1"/>
              </a:solidFill>
            </a:endParaRPr>
          </a:p>
          <a:p>
            <a:pPr marL="0" indent="0">
              <a:buNone/>
            </a:pPr>
            <a:r>
              <a:rPr lang="en-US" sz="2000" dirty="0"/>
              <a:t>	</a:t>
            </a:r>
          </a:p>
          <a:p>
            <a:pPr>
              <a:lnSpc>
                <a:spcPct val="150000"/>
              </a:lnSpc>
            </a:pPr>
            <a:r>
              <a:rPr lang="en-US" sz="2000" dirty="0"/>
              <a:t>Most common single gene disorder</a:t>
            </a:r>
          </a:p>
          <a:p>
            <a:pPr>
              <a:lnSpc>
                <a:spcPct val="150000"/>
              </a:lnSpc>
            </a:pPr>
            <a:endParaRPr lang="en-US" sz="2000" dirty="0"/>
          </a:p>
          <a:p>
            <a:pPr>
              <a:lnSpc>
                <a:spcPct val="150000"/>
              </a:lnSpc>
            </a:pPr>
            <a:r>
              <a:rPr lang="en-US" sz="2000" dirty="0">
                <a:highlight>
                  <a:srgbClr val="FFFF00"/>
                </a:highlight>
              </a:rPr>
              <a:t>Autosomal recessive </a:t>
            </a:r>
          </a:p>
          <a:p>
            <a:pPr>
              <a:lnSpc>
                <a:spcPct val="150000"/>
              </a:lnSpc>
            </a:pPr>
            <a:r>
              <a:rPr lang="en-US" sz="2000" b="1" dirty="0"/>
              <a:t>Beta </a:t>
            </a:r>
            <a:r>
              <a:rPr lang="en-US" sz="2000" b="1" dirty="0" err="1"/>
              <a:t>thal</a:t>
            </a:r>
            <a:r>
              <a:rPr lang="en-US" sz="2000" b="1" dirty="0"/>
              <a:t> </a:t>
            </a:r>
            <a:r>
              <a:rPr lang="en-US" sz="2000" dirty="0"/>
              <a:t>- point mutations on chromosome </a:t>
            </a:r>
            <a:r>
              <a:rPr lang="en-US" sz="2000" b="1" dirty="0"/>
              <a:t>11</a:t>
            </a:r>
          </a:p>
          <a:p>
            <a:pPr>
              <a:lnSpc>
                <a:spcPct val="150000"/>
              </a:lnSpc>
            </a:pPr>
            <a:endParaRPr lang="en-US" sz="2000" dirty="0">
              <a:highlight>
                <a:srgbClr val="FFFF00"/>
              </a:highlight>
            </a:endParaRPr>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27CCB736-6482-4DC0-946C-F79F870A2C17}" type="slidenum">
              <a:rPr lang="en-US" smtClean="0"/>
              <a:pPr/>
              <a:t>14</a:t>
            </a:fld>
            <a:endParaRPr lang="en-US"/>
          </a:p>
        </p:txBody>
      </p:sp>
    </p:spTree>
    <p:extLst>
      <p:ext uri="{BB962C8B-B14F-4D97-AF65-F5344CB8AC3E}">
        <p14:creationId xmlns:p14="http://schemas.microsoft.com/office/powerpoint/2010/main" val="2767265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1837"/>
            <a:ext cx="8229600" cy="4525963"/>
          </a:xfrm>
        </p:spPr>
        <p:txBody>
          <a:bodyPr>
            <a:noAutofit/>
          </a:bodyPr>
          <a:lstStyle/>
          <a:p>
            <a:pPr marL="0" indent="0">
              <a:buNone/>
            </a:pPr>
            <a:r>
              <a:rPr lang="en-US" sz="2400" b="1" dirty="0"/>
              <a:t>BASICS - 3 types of </a:t>
            </a:r>
            <a:r>
              <a:rPr lang="en-US" sz="2400" b="1" dirty="0" err="1"/>
              <a:t>Hb</a:t>
            </a:r>
            <a:endParaRPr lang="en-US" sz="2400" b="1" dirty="0"/>
          </a:p>
          <a:p>
            <a:pPr marL="0" indent="0">
              <a:buNone/>
            </a:pPr>
            <a:endParaRPr lang="en-US" sz="2000" b="1" dirty="0"/>
          </a:p>
          <a:p>
            <a:pPr>
              <a:buNone/>
            </a:pPr>
            <a:r>
              <a:rPr lang="en-US" sz="2000" b="1" dirty="0"/>
              <a:t>1. </a:t>
            </a:r>
            <a:r>
              <a:rPr lang="en-US" sz="2000" b="1" dirty="0" err="1"/>
              <a:t>Hb</a:t>
            </a:r>
            <a:r>
              <a:rPr lang="en-US" sz="2000" b="1" dirty="0"/>
              <a:t> A </a:t>
            </a:r>
            <a:r>
              <a:rPr lang="en-US" sz="2000" dirty="0"/>
              <a:t>-   </a:t>
            </a:r>
            <a:r>
              <a:rPr lang="en-US" sz="2000" b="1" dirty="0"/>
              <a:t>2  </a:t>
            </a:r>
            <a:r>
              <a:rPr lang="el-GR" sz="2000" b="1" dirty="0">
                <a:cs typeface="Arial" charset="0"/>
              </a:rPr>
              <a:t>α</a:t>
            </a:r>
            <a:r>
              <a:rPr lang="en-US" sz="2000" b="1" dirty="0"/>
              <a:t> and 2  </a:t>
            </a:r>
            <a:r>
              <a:rPr lang="el-GR" sz="2000" b="1" dirty="0">
                <a:cs typeface="Arial" charset="0"/>
              </a:rPr>
              <a:t>β </a:t>
            </a:r>
            <a:r>
              <a:rPr lang="en-US" sz="2000" dirty="0"/>
              <a:t>chains forming a tetramer</a:t>
            </a:r>
          </a:p>
          <a:p>
            <a:r>
              <a:rPr lang="en-US" sz="2000" dirty="0"/>
              <a:t>97% adult </a:t>
            </a:r>
            <a:r>
              <a:rPr lang="en-US" sz="2000" dirty="0" err="1"/>
              <a:t>Hb</a:t>
            </a:r>
            <a:endParaRPr lang="en-US" sz="2000" dirty="0"/>
          </a:p>
          <a:p>
            <a:r>
              <a:rPr lang="en-US" sz="2000" dirty="0"/>
              <a:t>Postnatal life </a:t>
            </a:r>
            <a:r>
              <a:rPr lang="en-US" sz="2000" dirty="0" err="1"/>
              <a:t>Hb</a:t>
            </a:r>
            <a:r>
              <a:rPr lang="en-US" sz="2000" dirty="0"/>
              <a:t> A replaces </a:t>
            </a:r>
            <a:r>
              <a:rPr lang="en-US" sz="2000" dirty="0" err="1"/>
              <a:t>Hb</a:t>
            </a:r>
            <a:r>
              <a:rPr lang="en-US" sz="2000" dirty="0"/>
              <a:t> F by 6 months</a:t>
            </a:r>
          </a:p>
          <a:p>
            <a:endParaRPr lang="en-US" sz="2000" dirty="0"/>
          </a:p>
          <a:p>
            <a:pPr>
              <a:buNone/>
            </a:pPr>
            <a:r>
              <a:rPr lang="en-US" sz="2000" b="1" dirty="0"/>
              <a:t>2.  Fetal </a:t>
            </a:r>
            <a:r>
              <a:rPr lang="en-US" sz="2000" b="1" dirty="0" err="1"/>
              <a:t>Hb</a:t>
            </a:r>
            <a:r>
              <a:rPr lang="en-US" sz="2000" b="1" dirty="0"/>
              <a:t> </a:t>
            </a:r>
            <a:r>
              <a:rPr lang="en-US" sz="2000" dirty="0"/>
              <a:t>– </a:t>
            </a:r>
            <a:r>
              <a:rPr lang="en-US" sz="2000" b="1" dirty="0"/>
              <a:t>2</a:t>
            </a:r>
            <a:r>
              <a:rPr lang="el-GR" sz="2000" b="1" dirty="0">
                <a:cs typeface="Arial" charset="0"/>
              </a:rPr>
              <a:t>α</a:t>
            </a:r>
            <a:r>
              <a:rPr lang="en-US" sz="2000" b="1" dirty="0"/>
              <a:t> and 2</a:t>
            </a:r>
            <a:r>
              <a:rPr lang="el-GR" sz="2000" b="1" dirty="0">
                <a:cs typeface="Arial" charset="0"/>
              </a:rPr>
              <a:t>γ</a:t>
            </a:r>
            <a:r>
              <a:rPr lang="en-US" sz="2000" b="1" dirty="0">
                <a:cs typeface="Arial" charset="0"/>
              </a:rPr>
              <a:t> </a:t>
            </a:r>
            <a:r>
              <a:rPr lang="en-US" sz="2000" b="0" i="0" dirty="0">
                <a:solidFill>
                  <a:srgbClr val="4D5156"/>
                </a:solidFill>
                <a:effectLst/>
                <a:latin typeface="Helvetica Neue"/>
              </a:rPr>
              <a:t>(gamma) </a:t>
            </a:r>
            <a:r>
              <a:rPr lang="en-US" sz="2000" dirty="0"/>
              <a:t>chains</a:t>
            </a:r>
          </a:p>
          <a:p>
            <a:pPr>
              <a:lnSpc>
                <a:spcPct val="90000"/>
              </a:lnSpc>
            </a:pPr>
            <a:r>
              <a:rPr lang="en-US" sz="2000" dirty="0"/>
              <a:t> 1% of adult </a:t>
            </a:r>
            <a:r>
              <a:rPr lang="en-US" sz="2000" dirty="0" err="1"/>
              <a:t>Hb</a:t>
            </a:r>
            <a:endParaRPr lang="en-US" sz="2000" dirty="0"/>
          </a:p>
          <a:p>
            <a:pPr>
              <a:lnSpc>
                <a:spcPct val="90000"/>
              </a:lnSpc>
            </a:pPr>
            <a:r>
              <a:rPr lang="en-US" sz="2000" dirty="0"/>
              <a:t>70-90% at term. Falls to 25% by 1</a:t>
            </a:r>
            <a:r>
              <a:rPr lang="en-US" sz="2000" baseline="30000" dirty="0"/>
              <a:t>st</a:t>
            </a:r>
            <a:r>
              <a:rPr lang="en-US" sz="2000" dirty="0"/>
              <a:t> month and progressively</a:t>
            </a:r>
          </a:p>
          <a:p>
            <a:pPr>
              <a:lnSpc>
                <a:spcPct val="90000"/>
              </a:lnSpc>
            </a:pPr>
            <a:endParaRPr lang="en-US" sz="2000" dirty="0"/>
          </a:p>
          <a:p>
            <a:pPr>
              <a:buNone/>
            </a:pPr>
            <a:r>
              <a:rPr lang="en-US" sz="2000" b="1" dirty="0"/>
              <a:t>3. </a:t>
            </a:r>
            <a:r>
              <a:rPr lang="en-US" sz="2000" b="1" dirty="0" err="1"/>
              <a:t>Hb</a:t>
            </a:r>
            <a:r>
              <a:rPr lang="en-US" sz="2000" b="1" dirty="0"/>
              <a:t> A2 </a:t>
            </a:r>
            <a:r>
              <a:rPr lang="en-US" sz="2000" dirty="0"/>
              <a:t>–  </a:t>
            </a:r>
            <a:r>
              <a:rPr lang="en-US" sz="2000" b="1" dirty="0"/>
              <a:t>2 </a:t>
            </a:r>
            <a:r>
              <a:rPr lang="el-GR" sz="2000" b="1" dirty="0">
                <a:cs typeface="Arial" charset="0"/>
              </a:rPr>
              <a:t>α</a:t>
            </a:r>
            <a:r>
              <a:rPr lang="en-US" sz="2000" b="1" dirty="0"/>
              <a:t> and 2 </a:t>
            </a:r>
            <a:r>
              <a:rPr lang="el-GR" sz="2000" b="1" dirty="0">
                <a:cs typeface="Arial" charset="0"/>
              </a:rPr>
              <a:t>δ</a:t>
            </a:r>
            <a:r>
              <a:rPr lang="en-US" sz="2000" dirty="0"/>
              <a:t> chains</a:t>
            </a:r>
            <a:r>
              <a:rPr lang="en-US" sz="2000" b="0" i="0" dirty="0">
                <a:solidFill>
                  <a:srgbClr val="4D5156"/>
                </a:solidFill>
                <a:effectLst/>
                <a:latin typeface="Helvetica Neue"/>
              </a:rPr>
              <a:t> (</a:t>
            </a:r>
            <a:r>
              <a:rPr lang="en-US" sz="2000" i="0" dirty="0">
                <a:solidFill>
                  <a:srgbClr val="5F6368"/>
                </a:solidFill>
                <a:effectLst/>
                <a:latin typeface="Helvetica Neue"/>
              </a:rPr>
              <a:t>delta</a:t>
            </a:r>
            <a:r>
              <a:rPr lang="en-US" sz="2000" i="0" dirty="0">
                <a:solidFill>
                  <a:srgbClr val="4D5156"/>
                </a:solidFill>
                <a:effectLst/>
                <a:latin typeface="Helvetica Neue"/>
              </a:rPr>
              <a:t>)</a:t>
            </a:r>
            <a:endParaRPr lang="en-US" sz="2000" dirty="0"/>
          </a:p>
          <a:p>
            <a:r>
              <a:rPr lang="en-US" sz="2000" dirty="0"/>
              <a:t>1.5 – 3.0% of adult </a:t>
            </a:r>
            <a:r>
              <a:rPr lang="en-US" sz="2000" dirty="0" err="1"/>
              <a:t>Hb</a:t>
            </a:r>
            <a:endParaRPr lang="en-US" sz="2000" dirty="0"/>
          </a:p>
          <a:p>
            <a:endParaRPr lang="en-US" sz="2000" dirty="0"/>
          </a:p>
        </p:txBody>
      </p:sp>
      <p:sp>
        <p:nvSpPr>
          <p:cNvPr id="2" name="Date Placeholder 1"/>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276762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51512"/>
            <a:ext cx="8610600" cy="5674651"/>
          </a:xfrm>
        </p:spPr>
        <p:txBody>
          <a:bodyPr>
            <a:noAutofit/>
          </a:bodyPr>
          <a:lstStyle/>
          <a:p>
            <a:pPr marL="0" indent="0">
              <a:buNone/>
            </a:pPr>
            <a:r>
              <a:rPr lang="en-US" sz="2800" b="1" dirty="0"/>
              <a:t>Classification</a:t>
            </a:r>
            <a:r>
              <a:rPr lang="en-US" sz="2000" b="1" dirty="0"/>
              <a:t> </a:t>
            </a:r>
          </a:p>
          <a:p>
            <a:r>
              <a:rPr lang="en-US" sz="2000" dirty="0"/>
              <a:t>If synthesis of </a:t>
            </a:r>
            <a:r>
              <a:rPr lang="el-GR" sz="2000" b="1" dirty="0">
                <a:cs typeface="Arial" charset="0"/>
              </a:rPr>
              <a:t>α</a:t>
            </a:r>
            <a:r>
              <a:rPr lang="en-US" sz="2000" b="1" dirty="0">
                <a:cs typeface="Arial" charset="0"/>
              </a:rPr>
              <a:t> chain </a:t>
            </a:r>
            <a:r>
              <a:rPr lang="en-US" sz="2000" dirty="0">
                <a:cs typeface="Arial" charset="0"/>
              </a:rPr>
              <a:t>is suppressed – level of all 3 normal </a:t>
            </a:r>
            <a:r>
              <a:rPr lang="en-US" sz="2000" dirty="0" err="1">
                <a:cs typeface="Arial" charset="0"/>
              </a:rPr>
              <a:t>Hb</a:t>
            </a:r>
            <a:r>
              <a:rPr lang="en-US" sz="2000" dirty="0">
                <a:cs typeface="Arial" charset="0"/>
              </a:rPr>
              <a:t> A</a:t>
            </a:r>
            <a:r>
              <a:rPr lang="en-US" sz="2000" dirty="0"/>
              <a:t> </a:t>
            </a:r>
          </a:p>
          <a:p>
            <a:pPr marL="0" indent="0">
              <a:buNone/>
            </a:pPr>
            <a:r>
              <a:rPr lang="en-US" sz="2000" dirty="0"/>
              <a:t> 	(2</a:t>
            </a:r>
            <a:r>
              <a:rPr lang="el-GR" sz="2000" dirty="0">
                <a:cs typeface="Arial" charset="0"/>
              </a:rPr>
              <a:t>α</a:t>
            </a:r>
            <a:r>
              <a:rPr lang="en-US" sz="2000" dirty="0"/>
              <a:t> ,2</a:t>
            </a:r>
            <a:r>
              <a:rPr lang="el-GR" sz="2000" dirty="0">
                <a:cs typeface="Arial" charset="0"/>
              </a:rPr>
              <a:t>β</a:t>
            </a:r>
            <a:r>
              <a:rPr lang="en-US" sz="2000" dirty="0">
                <a:cs typeface="Arial" charset="0"/>
              </a:rPr>
              <a:t>), A2</a:t>
            </a:r>
            <a:r>
              <a:rPr lang="en-US" sz="2000" dirty="0"/>
              <a:t> (2</a:t>
            </a:r>
            <a:r>
              <a:rPr lang="el-GR" sz="2000" dirty="0">
                <a:cs typeface="Arial" charset="0"/>
              </a:rPr>
              <a:t>α</a:t>
            </a:r>
            <a:r>
              <a:rPr lang="en-US" sz="2000" dirty="0"/>
              <a:t>  </a:t>
            </a:r>
            <a:r>
              <a:rPr lang="en-US" sz="2000" dirty="0">
                <a:cs typeface="Arial" charset="0"/>
              </a:rPr>
              <a:t>,</a:t>
            </a:r>
            <a:r>
              <a:rPr lang="en-US" sz="2000" dirty="0"/>
              <a:t>2 </a:t>
            </a:r>
            <a:r>
              <a:rPr lang="el-GR" sz="2000" dirty="0">
                <a:cs typeface="Arial" charset="0"/>
              </a:rPr>
              <a:t>δ</a:t>
            </a:r>
            <a:r>
              <a:rPr lang="en-US" sz="2000" dirty="0">
                <a:cs typeface="Arial" charset="0"/>
              </a:rPr>
              <a:t>), F(</a:t>
            </a:r>
            <a:r>
              <a:rPr lang="en-US" sz="2000" dirty="0"/>
              <a:t>2</a:t>
            </a:r>
            <a:r>
              <a:rPr lang="el-GR" sz="2000" dirty="0">
                <a:cs typeface="Arial" charset="0"/>
              </a:rPr>
              <a:t>α</a:t>
            </a:r>
            <a:r>
              <a:rPr lang="en-US" sz="2000" dirty="0"/>
              <a:t> </a:t>
            </a:r>
            <a:r>
              <a:rPr lang="en-US" sz="2000" dirty="0">
                <a:cs typeface="Arial" charset="0"/>
              </a:rPr>
              <a:t>,</a:t>
            </a:r>
            <a:r>
              <a:rPr lang="en-US" sz="2000" dirty="0"/>
              <a:t>2</a:t>
            </a:r>
            <a:r>
              <a:rPr lang="el-GR" sz="2000" dirty="0">
                <a:cs typeface="Arial" charset="0"/>
              </a:rPr>
              <a:t>γ</a:t>
            </a:r>
            <a:r>
              <a:rPr lang="en-US" sz="2000" dirty="0">
                <a:cs typeface="Arial" charset="0"/>
              </a:rPr>
              <a:t>) reduced – </a:t>
            </a:r>
            <a:r>
              <a:rPr lang="en-US" sz="2000" b="1" dirty="0">
                <a:cs typeface="Arial" charset="0"/>
              </a:rPr>
              <a:t>alpha thalassemia</a:t>
            </a:r>
          </a:p>
          <a:p>
            <a:r>
              <a:rPr lang="en-US" sz="2000" b="1" dirty="0" err="1">
                <a:cs typeface="Arial" charset="0"/>
              </a:rPr>
              <a:t>Hb</a:t>
            </a:r>
            <a:r>
              <a:rPr lang="en-US" sz="2000" b="1" dirty="0">
                <a:cs typeface="Arial" charset="0"/>
              </a:rPr>
              <a:t> H (</a:t>
            </a:r>
            <a:r>
              <a:rPr lang="el-GR" sz="2000" b="1" dirty="0">
                <a:cs typeface="Arial" charset="0"/>
              </a:rPr>
              <a:t>β</a:t>
            </a:r>
            <a:r>
              <a:rPr lang="en-US" sz="2000" b="1" baseline="-25000" dirty="0">
                <a:cs typeface="Arial" charset="0"/>
              </a:rPr>
              <a:t>4</a:t>
            </a:r>
            <a:r>
              <a:rPr lang="en-US" sz="2000" b="1" dirty="0">
                <a:cs typeface="Arial" charset="0"/>
              </a:rPr>
              <a:t>)</a:t>
            </a:r>
          </a:p>
          <a:p>
            <a:pPr>
              <a:buFont typeface="Wingdings" pitchFamily="2" charset="2"/>
              <a:buNone/>
            </a:pPr>
            <a:r>
              <a:rPr lang="en-US" sz="2000" b="1" dirty="0">
                <a:cs typeface="Arial" charset="0"/>
              </a:rPr>
              <a:t>      </a:t>
            </a:r>
            <a:r>
              <a:rPr lang="en-US" sz="2000" b="1" dirty="0" err="1">
                <a:cs typeface="Arial" charset="0"/>
              </a:rPr>
              <a:t>Hb</a:t>
            </a:r>
            <a:r>
              <a:rPr lang="en-US" sz="2000" b="1" dirty="0">
                <a:cs typeface="Arial" charset="0"/>
              </a:rPr>
              <a:t>-Bart’s (</a:t>
            </a:r>
            <a:r>
              <a:rPr lang="he-IL" sz="2000" b="1" dirty="0"/>
              <a:t>ץ</a:t>
            </a:r>
            <a:r>
              <a:rPr lang="en-US" sz="2000" b="1" baseline="-25000" dirty="0">
                <a:cs typeface="Arial" charset="0"/>
              </a:rPr>
              <a:t>4</a:t>
            </a:r>
            <a:r>
              <a:rPr lang="en-US" sz="2000" b="1" dirty="0">
                <a:cs typeface="Arial" charset="0"/>
              </a:rPr>
              <a:t>)</a:t>
            </a:r>
          </a:p>
          <a:p>
            <a:pPr marL="0" indent="0">
              <a:buNone/>
            </a:pPr>
            <a:endParaRPr lang="en-US" sz="2000" b="1" dirty="0">
              <a:cs typeface="Arial" charset="0"/>
            </a:endParaRPr>
          </a:p>
          <a:p>
            <a:r>
              <a:rPr lang="en-US" sz="2000" dirty="0">
                <a:cs typeface="Arial" charset="0"/>
              </a:rPr>
              <a:t>If </a:t>
            </a:r>
            <a:r>
              <a:rPr lang="el-GR" sz="2000" dirty="0">
                <a:cs typeface="Arial" charset="0"/>
              </a:rPr>
              <a:t>β</a:t>
            </a:r>
            <a:r>
              <a:rPr lang="en-US" sz="2000" dirty="0">
                <a:cs typeface="Arial" charset="0"/>
              </a:rPr>
              <a:t> chain is suppressed  - adult </a:t>
            </a:r>
            <a:r>
              <a:rPr lang="en-US" sz="2000" dirty="0" err="1">
                <a:cs typeface="Arial" charset="0"/>
              </a:rPr>
              <a:t>Hb</a:t>
            </a:r>
            <a:r>
              <a:rPr lang="en-US" sz="2000" dirty="0">
                <a:cs typeface="Arial" charset="0"/>
              </a:rPr>
              <a:t> is suppressed - </a:t>
            </a:r>
            <a:r>
              <a:rPr lang="en-US" sz="2000" b="1" dirty="0">
                <a:cs typeface="Arial" charset="0"/>
              </a:rPr>
              <a:t>beta thalassemia</a:t>
            </a:r>
            <a:endParaRPr lang="en-US" sz="2000" b="1" dirty="0"/>
          </a:p>
          <a:p>
            <a:r>
              <a:rPr lang="en-US" sz="2000" dirty="0"/>
              <a:t>β</a:t>
            </a:r>
            <a:r>
              <a:rPr lang="en-US" sz="2000" baseline="30000" dirty="0"/>
              <a:t>+</a:t>
            </a:r>
            <a:r>
              <a:rPr lang="en-US" sz="2000" dirty="0"/>
              <a:t> </a:t>
            </a:r>
            <a:r>
              <a:rPr lang="en-US" sz="2000" dirty="0" err="1"/>
              <a:t>thal</a:t>
            </a:r>
            <a:r>
              <a:rPr lang="en-US" sz="2000" dirty="0"/>
              <a:t> : reduced synthesis of </a:t>
            </a:r>
            <a:r>
              <a:rPr lang="el-GR" sz="2000" dirty="0"/>
              <a:t>β</a:t>
            </a:r>
            <a:r>
              <a:rPr lang="en-US" sz="2000" dirty="0"/>
              <a:t> globin chain, heterozygous</a:t>
            </a:r>
          </a:p>
          <a:p>
            <a:pPr marL="0" indent="0">
              <a:buNone/>
            </a:pPr>
            <a:r>
              <a:rPr lang="en-US" sz="2000" dirty="0"/>
              <a:t>      β </a:t>
            </a:r>
            <a:r>
              <a:rPr lang="en-US" sz="2000" baseline="30000" dirty="0"/>
              <a:t>0</a:t>
            </a:r>
            <a:r>
              <a:rPr lang="en-US" sz="2000" dirty="0"/>
              <a:t> </a:t>
            </a:r>
            <a:r>
              <a:rPr lang="en-US" sz="2000" dirty="0" err="1"/>
              <a:t>thal</a:t>
            </a:r>
            <a:r>
              <a:rPr lang="en-US" sz="2000" dirty="0"/>
              <a:t> : absent synthesis of </a:t>
            </a:r>
            <a:r>
              <a:rPr lang="el-GR" sz="2000" dirty="0"/>
              <a:t>β</a:t>
            </a:r>
            <a:r>
              <a:rPr lang="en-US" sz="2000" dirty="0"/>
              <a:t> globin chain, homozygous----</a:t>
            </a:r>
            <a:r>
              <a:rPr lang="en-US" sz="2000" dirty="0" err="1">
                <a:cs typeface="Arial" charset="0"/>
              </a:rPr>
              <a:t>Hb</a:t>
            </a:r>
            <a:r>
              <a:rPr lang="en-US" sz="2000" dirty="0">
                <a:cs typeface="Arial" charset="0"/>
              </a:rPr>
              <a:t> A - absent</a:t>
            </a:r>
          </a:p>
          <a:p>
            <a:pPr>
              <a:buFont typeface="Wingdings" pitchFamily="2" charset="2"/>
              <a:buNone/>
            </a:pPr>
            <a:r>
              <a:rPr lang="en-US" sz="2000" dirty="0">
                <a:cs typeface="Arial" charset="0"/>
              </a:rPr>
              <a:t>                                    </a:t>
            </a:r>
            <a:r>
              <a:rPr lang="en-US" sz="2000" b="1" dirty="0" err="1">
                <a:cs typeface="Arial" charset="0"/>
              </a:rPr>
              <a:t>Hb</a:t>
            </a:r>
            <a:r>
              <a:rPr lang="en-US" sz="2000" b="1" dirty="0">
                <a:cs typeface="Arial" charset="0"/>
              </a:rPr>
              <a:t> F (</a:t>
            </a:r>
            <a:r>
              <a:rPr lang="el-GR" sz="2000" b="1" dirty="0">
                <a:cs typeface="Arial" charset="0"/>
              </a:rPr>
              <a:t>α</a:t>
            </a:r>
            <a:r>
              <a:rPr lang="en-US" sz="2000" b="1" baseline="-25000" dirty="0">
                <a:cs typeface="Arial" charset="0"/>
              </a:rPr>
              <a:t>2</a:t>
            </a:r>
            <a:r>
              <a:rPr lang="en-US" sz="2000" b="1" dirty="0">
                <a:cs typeface="Arial" charset="0"/>
              </a:rPr>
              <a:t> </a:t>
            </a:r>
            <a:r>
              <a:rPr lang="he-IL" sz="2000" b="1" dirty="0"/>
              <a:t>ץ</a:t>
            </a:r>
            <a:r>
              <a:rPr lang="en-US" sz="2000" b="1" baseline="-25000" dirty="0">
                <a:cs typeface="Arial" charset="0"/>
              </a:rPr>
              <a:t>2</a:t>
            </a:r>
            <a:r>
              <a:rPr lang="en-US" sz="2000" b="1" dirty="0">
                <a:cs typeface="Arial" charset="0"/>
              </a:rPr>
              <a:t>)  </a:t>
            </a:r>
          </a:p>
          <a:p>
            <a:pPr>
              <a:buFont typeface="Wingdings" pitchFamily="2" charset="2"/>
              <a:buNone/>
            </a:pPr>
            <a:r>
              <a:rPr lang="en-US" sz="2000" b="1" dirty="0">
                <a:cs typeface="Arial" charset="0"/>
              </a:rPr>
              <a:t>                                    </a:t>
            </a:r>
            <a:r>
              <a:rPr lang="en-US" sz="2000" b="1" dirty="0" err="1">
                <a:cs typeface="Arial" charset="0"/>
              </a:rPr>
              <a:t>Hb</a:t>
            </a:r>
            <a:r>
              <a:rPr lang="en-US" sz="2000" b="1" dirty="0">
                <a:cs typeface="Arial" charset="0"/>
              </a:rPr>
              <a:t> A</a:t>
            </a:r>
            <a:r>
              <a:rPr lang="en-US" sz="2000" b="1" baseline="-25000" dirty="0">
                <a:cs typeface="Arial" charset="0"/>
              </a:rPr>
              <a:t>2</a:t>
            </a:r>
            <a:r>
              <a:rPr lang="en-US" sz="2000" b="1" dirty="0">
                <a:cs typeface="Arial" charset="0"/>
              </a:rPr>
              <a:t> (</a:t>
            </a:r>
            <a:r>
              <a:rPr lang="el-GR" sz="2000" b="1" dirty="0">
                <a:cs typeface="Arial" charset="0"/>
              </a:rPr>
              <a:t>α</a:t>
            </a:r>
            <a:r>
              <a:rPr lang="en-US" sz="2000" b="1" baseline="-25000" dirty="0">
                <a:cs typeface="Arial" charset="0"/>
              </a:rPr>
              <a:t>2</a:t>
            </a:r>
            <a:r>
              <a:rPr lang="en-US" sz="2000" b="1" dirty="0">
                <a:cs typeface="Arial" charset="0"/>
              </a:rPr>
              <a:t> </a:t>
            </a:r>
            <a:r>
              <a:rPr lang="el-GR" sz="2000" b="1" dirty="0">
                <a:cs typeface="Arial" charset="0"/>
              </a:rPr>
              <a:t>δ</a:t>
            </a:r>
            <a:r>
              <a:rPr lang="en-US" sz="2000" b="1" baseline="-25000" dirty="0">
                <a:cs typeface="Arial" charset="0"/>
              </a:rPr>
              <a:t>2</a:t>
            </a:r>
            <a:r>
              <a:rPr lang="en-US" sz="2000" b="1" dirty="0">
                <a:cs typeface="Arial" charset="0"/>
              </a:rPr>
              <a:t>)  </a:t>
            </a:r>
            <a:endParaRPr lang="en-US" sz="2000" b="1" dirty="0"/>
          </a:p>
          <a:p>
            <a:endParaRPr lang="en-US" sz="2000"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27CCB736-6482-4DC0-946C-F79F870A2C17}" type="slidenum">
              <a:rPr lang="en-US" smtClean="0"/>
              <a:pPr/>
              <a:t>16</a:t>
            </a:fld>
            <a:endParaRPr lang="en-US"/>
          </a:p>
        </p:txBody>
      </p:sp>
    </p:spTree>
    <p:extLst>
      <p:ext uri="{BB962C8B-B14F-4D97-AF65-F5344CB8AC3E}">
        <p14:creationId xmlns:p14="http://schemas.microsoft.com/office/powerpoint/2010/main" val="1411099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6728712" cy="1497938"/>
          </a:xfrm>
        </p:spPr>
        <p:txBody>
          <a:bodyPr>
            <a:normAutofit fontScale="90000"/>
          </a:bodyPr>
          <a:lstStyle/>
          <a:p>
            <a:br>
              <a:rPr lang="en-US" b="1" dirty="0">
                <a:solidFill>
                  <a:srgbClr val="C00000"/>
                </a:solidFill>
                <a:effectLst>
                  <a:outerShdw blurRad="38100" dist="38100" dir="2700000" algn="tl">
                    <a:srgbClr val="000000">
                      <a:alpha val="43137"/>
                    </a:srgbClr>
                  </a:outerShdw>
                </a:effectLst>
              </a:rPr>
            </a:br>
            <a:r>
              <a:rPr lang="en-US" b="1" dirty="0">
                <a:solidFill>
                  <a:schemeClr val="tx1"/>
                </a:solidFill>
                <a:effectLst>
                  <a:outerShdw blurRad="38100" dist="38100" dir="2700000" algn="tl">
                    <a:srgbClr val="000000">
                      <a:alpha val="43137"/>
                    </a:srgbClr>
                  </a:outerShdw>
                </a:effectLst>
              </a:rPr>
              <a:t>Beta Thalassemia</a:t>
            </a: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fld id="{91D848AB-E20A-4E60-B5EB-D76F6A52143C}"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17</a:t>
            </a:fld>
            <a:endParaRPr lang="en-US"/>
          </a:p>
        </p:txBody>
      </p:sp>
      <p:pic>
        <p:nvPicPr>
          <p:cNvPr id="2050" name="Picture 2"/>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34212" y="1519709"/>
            <a:ext cx="8382000" cy="490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32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a:xfrm>
            <a:off x="457200" y="685800"/>
            <a:ext cx="8229600" cy="5440363"/>
          </a:xfrm>
        </p:spPr>
        <p:txBody>
          <a:bodyPr>
            <a:normAutofit lnSpcReduction="10000"/>
          </a:bodyPr>
          <a:lstStyle/>
          <a:p>
            <a:pPr marL="0" indent="0">
              <a:buNone/>
            </a:pPr>
            <a:r>
              <a:rPr lang="en-US" sz="2000" b="1" dirty="0"/>
              <a:t>	EFFECTS OF MARROW EXPANSION</a:t>
            </a:r>
          </a:p>
          <a:p>
            <a:r>
              <a:rPr lang="en-US" sz="2000" dirty="0"/>
              <a:t>Pathological fractures due to </a:t>
            </a:r>
            <a:r>
              <a:rPr lang="en-US" sz="2000" b="1" dirty="0"/>
              <a:t>cortical thinning</a:t>
            </a:r>
          </a:p>
          <a:p>
            <a:pPr eaLnBrk="1" hangingPunct="1"/>
            <a:r>
              <a:rPr lang="en-US" sz="2000" b="1" dirty="0"/>
              <a:t>Deformities</a:t>
            </a:r>
            <a:r>
              <a:rPr lang="en-US" sz="2000" dirty="0"/>
              <a:t> of skull and face</a:t>
            </a:r>
          </a:p>
          <a:p>
            <a:pPr eaLnBrk="1" hangingPunct="1"/>
            <a:r>
              <a:rPr lang="en-US" sz="2000" b="1" dirty="0"/>
              <a:t>Sinus and middle ear infection </a:t>
            </a:r>
            <a:r>
              <a:rPr lang="en-US" sz="2000" dirty="0"/>
              <a:t>due to ineffective drainage </a:t>
            </a:r>
          </a:p>
          <a:p>
            <a:pPr eaLnBrk="1" hangingPunct="1"/>
            <a:r>
              <a:rPr lang="en-US" sz="2000" b="1" dirty="0"/>
              <a:t>Folate deficiency</a:t>
            </a:r>
          </a:p>
          <a:p>
            <a:pPr eaLnBrk="1" hangingPunct="1"/>
            <a:r>
              <a:rPr lang="en-US" sz="2000" b="1" dirty="0" err="1"/>
              <a:t>Hypermetabolic</a:t>
            </a:r>
            <a:r>
              <a:rPr lang="en-US" sz="2000" dirty="0"/>
              <a:t> state -&gt; fever, wasting</a:t>
            </a:r>
          </a:p>
          <a:p>
            <a:pPr eaLnBrk="1" hangingPunct="1"/>
            <a:r>
              <a:rPr lang="en-US" sz="2000" dirty="0"/>
              <a:t>Increased absorption of iron from intestine</a:t>
            </a:r>
          </a:p>
          <a:p>
            <a:pPr eaLnBrk="1" hangingPunct="1"/>
            <a:endParaRPr lang="en-US" sz="2000" dirty="0"/>
          </a:p>
          <a:p>
            <a:pPr marL="0" indent="0">
              <a:buNone/>
            </a:pPr>
            <a:r>
              <a:rPr lang="en-US" sz="2000" b="1" dirty="0"/>
              <a:t> 	JAUNDICE</a:t>
            </a:r>
          </a:p>
          <a:p>
            <a:r>
              <a:rPr lang="en-US" sz="2000" b="1" dirty="0"/>
              <a:t>Unconjugated </a:t>
            </a:r>
            <a:r>
              <a:rPr lang="en-US" sz="2000" b="1" dirty="0" err="1"/>
              <a:t>hyperbilirubinemia</a:t>
            </a:r>
            <a:r>
              <a:rPr lang="en-US" sz="2000" b="1" dirty="0"/>
              <a:t> </a:t>
            </a:r>
            <a:r>
              <a:rPr lang="en-US" sz="2000" dirty="0"/>
              <a:t>- hemolysis</a:t>
            </a:r>
          </a:p>
          <a:p>
            <a:r>
              <a:rPr lang="en-US" sz="2000" b="1" dirty="0"/>
              <a:t>Hepatitis</a:t>
            </a:r>
            <a:r>
              <a:rPr lang="en-US" sz="2000" dirty="0"/>
              <a:t> - transfusion, hemochromatosis</a:t>
            </a:r>
          </a:p>
          <a:p>
            <a:r>
              <a:rPr lang="en-US" sz="2000" dirty="0"/>
              <a:t>GB stones - obstructive jaundice</a:t>
            </a:r>
          </a:p>
          <a:p>
            <a:r>
              <a:rPr lang="en-US" sz="2000" dirty="0"/>
              <a:t>cholangitis</a:t>
            </a:r>
          </a:p>
          <a:p>
            <a:pPr eaLnBrk="1" hangingPunct="1"/>
            <a:endParaRPr lang="en-US" sz="2000" dirty="0">
              <a:highlight>
                <a:srgbClr val="FFFF00"/>
              </a:highlight>
            </a:endParaRPr>
          </a:p>
          <a:p>
            <a:pPr eaLnBrk="1" hangingPunct="1"/>
            <a:endParaRPr lang="en-US" sz="2000" dirty="0">
              <a:highlight>
                <a:srgbClr val="FFFF00"/>
              </a:highlight>
            </a:endParaRPr>
          </a:p>
          <a:p>
            <a:pPr eaLnBrk="1" hangingPunct="1"/>
            <a:endParaRPr lang="en-US" sz="2000"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00609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idx="1"/>
          </p:nvPr>
        </p:nvSpPr>
        <p:spPr>
          <a:xfrm>
            <a:off x="304800" y="762000"/>
            <a:ext cx="8686800" cy="5562600"/>
          </a:xfrm>
        </p:spPr>
        <p:txBody>
          <a:bodyPr>
            <a:normAutofit/>
          </a:bodyPr>
          <a:lstStyle/>
          <a:p>
            <a:pPr marL="0" indent="0">
              <a:buNone/>
            </a:pPr>
            <a:r>
              <a:rPr lang="en-US" sz="2000" b="1" dirty="0"/>
              <a:t>HEPATOMEGALY</a:t>
            </a:r>
          </a:p>
          <a:p>
            <a:r>
              <a:rPr lang="en-US" sz="2000" b="1" dirty="0"/>
              <a:t>Extra medullary </a:t>
            </a:r>
            <a:r>
              <a:rPr lang="en-US" sz="2000" b="1" dirty="0" err="1"/>
              <a:t>erythropoeisis</a:t>
            </a:r>
            <a:endParaRPr lang="en-US" sz="2000" b="1" dirty="0"/>
          </a:p>
          <a:p>
            <a:r>
              <a:rPr lang="en-US" sz="2000" dirty="0"/>
              <a:t>Iron released from breakdown of endogenous or transfused RBCs                cannot be utilized for  </a:t>
            </a:r>
            <a:r>
              <a:rPr lang="en-US" sz="2000" dirty="0" err="1"/>
              <a:t>Hb</a:t>
            </a:r>
            <a:r>
              <a:rPr lang="en-US" sz="2000" dirty="0"/>
              <a:t> synthesis – </a:t>
            </a:r>
            <a:r>
              <a:rPr lang="en-US" sz="2000" b="1" dirty="0" err="1"/>
              <a:t>hemosiderosis</a:t>
            </a:r>
            <a:endParaRPr lang="en-US" sz="2000" b="1" dirty="0"/>
          </a:p>
          <a:p>
            <a:r>
              <a:rPr lang="en-US" sz="2000" dirty="0"/>
              <a:t>Hemochromatosis</a:t>
            </a:r>
          </a:p>
          <a:p>
            <a:r>
              <a:rPr lang="en-US" sz="2000" dirty="0"/>
              <a:t>Infections – transfusion related - </a:t>
            </a:r>
            <a:r>
              <a:rPr lang="en-US" sz="2000" dirty="0" err="1"/>
              <a:t>Hep</a:t>
            </a:r>
            <a:r>
              <a:rPr lang="en-US" sz="2000" dirty="0"/>
              <a:t> B,C, HIV</a:t>
            </a:r>
          </a:p>
          <a:p>
            <a:r>
              <a:rPr lang="en-US" sz="2000" dirty="0"/>
              <a:t>Chronic active hepatitis</a:t>
            </a:r>
          </a:p>
          <a:p>
            <a:endParaRPr lang="en-US" sz="2000" dirty="0"/>
          </a:p>
          <a:p>
            <a:pPr marL="0" indent="0">
              <a:buNone/>
            </a:pPr>
            <a:r>
              <a:rPr lang="en-US" sz="2000" b="1" dirty="0"/>
              <a:t>SPLENOMEGALY</a:t>
            </a:r>
          </a:p>
          <a:p>
            <a:r>
              <a:rPr lang="en-US" sz="2000" b="1" dirty="0"/>
              <a:t>Extra medullary </a:t>
            </a:r>
            <a:r>
              <a:rPr lang="en-US" sz="2000" b="1" dirty="0" err="1"/>
              <a:t>hematopoeisis</a:t>
            </a:r>
            <a:endParaRPr lang="en-US" sz="2000" b="1" dirty="0"/>
          </a:p>
          <a:p>
            <a:r>
              <a:rPr lang="en-US" sz="2000" dirty="0"/>
              <a:t>Work hypertrophy due to constant hemolysis</a:t>
            </a:r>
          </a:p>
          <a:p>
            <a:r>
              <a:rPr lang="en-US" sz="2000" dirty="0" err="1"/>
              <a:t>Hypersplenism</a:t>
            </a:r>
            <a:r>
              <a:rPr lang="en-US" sz="2000" dirty="0"/>
              <a:t> (progressive splenomegaly)</a:t>
            </a:r>
          </a:p>
          <a:p>
            <a:endParaRPr lang="en-US" sz="2000" dirty="0">
              <a:highlight>
                <a:srgbClr val="FFFF00"/>
              </a:highlight>
            </a:endParaRPr>
          </a:p>
          <a:p>
            <a:endParaRPr lang="en-US" sz="2000"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50" b="10863"/>
          <a:stretch/>
        </p:blipFill>
        <p:spPr bwMode="auto">
          <a:xfrm>
            <a:off x="6054436" y="2452255"/>
            <a:ext cx="2609850" cy="293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223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5882640" cy="381000"/>
          </a:xfrm>
        </p:spPr>
        <p:txBody>
          <a:bodyPr>
            <a:normAutofit fontScale="90000"/>
          </a:bodyPr>
          <a:lstStyle/>
          <a:p>
            <a:pPr algn="ctr"/>
            <a:r>
              <a:rPr lang="en-US" sz="2400" b="1" dirty="0">
                <a:solidFill>
                  <a:schemeClr val="tx1"/>
                </a:solidFill>
              </a:rPr>
              <a:t>CLASSIFICATION OF HEMOLYTIC ANEMIAS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7162800"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395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idx="1"/>
          </p:nvPr>
        </p:nvSpPr>
        <p:spPr>
          <a:xfrm>
            <a:off x="152400" y="914400"/>
            <a:ext cx="6804913" cy="5126963"/>
          </a:xfrm>
        </p:spPr>
        <p:txBody>
          <a:bodyPr>
            <a:normAutofit/>
          </a:bodyPr>
          <a:lstStyle/>
          <a:p>
            <a:pPr marL="0" indent="0">
              <a:buNone/>
            </a:pPr>
            <a:r>
              <a:rPr lang="en-US" sz="2000" b="1" dirty="0"/>
              <a:t>INFECTIONS </a:t>
            </a:r>
          </a:p>
          <a:p>
            <a:r>
              <a:rPr lang="en-US" sz="2000" dirty="0"/>
              <a:t>Poor nutrition</a:t>
            </a:r>
          </a:p>
          <a:p>
            <a:pPr eaLnBrk="1" hangingPunct="1"/>
            <a:r>
              <a:rPr lang="en-US" sz="2000" dirty="0"/>
              <a:t>Increased iron in body</a:t>
            </a:r>
          </a:p>
          <a:p>
            <a:pPr eaLnBrk="1" hangingPunct="1"/>
            <a:r>
              <a:rPr lang="en-US" sz="2000" dirty="0"/>
              <a:t>Blockage of monocyte-macrophage system</a:t>
            </a:r>
          </a:p>
          <a:p>
            <a:pPr eaLnBrk="1" hangingPunct="1"/>
            <a:r>
              <a:rPr lang="en-US" sz="2000" dirty="0" err="1"/>
              <a:t>Hypersplenism</a:t>
            </a:r>
            <a:r>
              <a:rPr lang="en-US" sz="2000" dirty="0"/>
              <a:t>- leukopenia</a:t>
            </a:r>
          </a:p>
          <a:p>
            <a:pPr eaLnBrk="1" hangingPunct="1"/>
            <a:r>
              <a:rPr lang="en-US" sz="2000" dirty="0"/>
              <a:t>Infections associated with transfusions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27CCB736-6482-4DC0-946C-F79F870A2C17}" type="slidenum">
              <a:rPr lang="en-US" smtClean="0"/>
              <a:pPr/>
              <a:t>20</a:t>
            </a:fld>
            <a:endParaRPr lang="en-US"/>
          </a:p>
        </p:txBody>
      </p:sp>
    </p:spTree>
    <p:extLst>
      <p:ext uri="{BB962C8B-B14F-4D97-AF65-F5344CB8AC3E}">
        <p14:creationId xmlns:p14="http://schemas.microsoft.com/office/powerpoint/2010/main" val="353934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228600"/>
            <a:ext cx="8229600" cy="5778500"/>
          </a:xfrm>
        </p:spPr>
        <p:txBody>
          <a:bodyPr>
            <a:normAutofit fontScale="85000" lnSpcReduction="20000"/>
          </a:bodyPr>
          <a:lstStyle/>
          <a:p>
            <a:pPr marL="0" indent="0">
              <a:lnSpc>
                <a:spcPct val="170000"/>
              </a:lnSpc>
              <a:buNone/>
            </a:pPr>
            <a:r>
              <a:rPr lang="en-US" sz="2000" b="1" dirty="0"/>
              <a:t>ACCUMULATION OF IRON</a:t>
            </a:r>
          </a:p>
          <a:p>
            <a:pPr>
              <a:lnSpc>
                <a:spcPct val="170000"/>
              </a:lnSpc>
            </a:pPr>
            <a:r>
              <a:rPr lang="en-US" sz="2000" b="1" dirty="0"/>
              <a:t>Deposition in pituitary </a:t>
            </a:r>
            <a:r>
              <a:rPr lang="en-US" sz="2000" dirty="0"/>
              <a:t>- endocrine disturbance, short stature, delayed puberty, poor sec. sexual characteristics</a:t>
            </a:r>
          </a:p>
          <a:p>
            <a:pPr eaLnBrk="1" hangingPunct="1">
              <a:lnSpc>
                <a:spcPct val="170000"/>
              </a:lnSpc>
            </a:pPr>
            <a:r>
              <a:rPr lang="en-US" sz="2000" dirty="0"/>
              <a:t>Hemochromatosis - cirrhosis of </a:t>
            </a:r>
            <a:r>
              <a:rPr lang="en-US" sz="2000" b="1" dirty="0"/>
              <a:t>liver</a:t>
            </a:r>
          </a:p>
          <a:p>
            <a:pPr eaLnBrk="1" hangingPunct="1">
              <a:lnSpc>
                <a:spcPct val="170000"/>
              </a:lnSpc>
            </a:pPr>
            <a:r>
              <a:rPr lang="en-US" sz="2000" dirty="0"/>
              <a:t>Cardiomyopathy (</a:t>
            </a:r>
            <a:r>
              <a:rPr lang="en-US" sz="2000" b="1" dirty="0"/>
              <a:t>cardia</a:t>
            </a:r>
            <a:r>
              <a:rPr lang="en-US" sz="2000" dirty="0"/>
              <a:t>c </a:t>
            </a:r>
            <a:r>
              <a:rPr lang="en-US" sz="2000" dirty="0" err="1"/>
              <a:t>hemosiderosis</a:t>
            </a:r>
            <a:r>
              <a:rPr lang="en-US" sz="2000" dirty="0"/>
              <a:t>) -cardiac failure, sterile pericarditis, </a:t>
            </a:r>
            <a:r>
              <a:rPr lang="en-US" sz="2000" dirty="0" err="1"/>
              <a:t>arrythmias</a:t>
            </a:r>
            <a:r>
              <a:rPr lang="en-US" sz="2000" dirty="0"/>
              <a:t>, heart block</a:t>
            </a:r>
          </a:p>
          <a:p>
            <a:pPr eaLnBrk="1" hangingPunct="1">
              <a:lnSpc>
                <a:spcPct val="170000"/>
              </a:lnSpc>
            </a:pPr>
            <a:r>
              <a:rPr lang="en-US" sz="2000" dirty="0"/>
              <a:t>Deposition in </a:t>
            </a:r>
            <a:r>
              <a:rPr lang="en-US" sz="2000" b="1" dirty="0"/>
              <a:t>pancreas</a:t>
            </a:r>
            <a:r>
              <a:rPr lang="en-US" sz="2000" dirty="0"/>
              <a:t> -diabetes mellitus</a:t>
            </a:r>
          </a:p>
          <a:p>
            <a:pPr>
              <a:lnSpc>
                <a:spcPct val="170000"/>
              </a:lnSpc>
            </a:pPr>
            <a:r>
              <a:rPr lang="en-US" sz="2000" b="1" dirty="0"/>
              <a:t>Lungs</a:t>
            </a:r>
            <a:r>
              <a:rPr lang="en-US" sz="2000" dirty="0"/>
              <a:t>: restrictive lung defects</a:t>
            </a:r>
          </a:p>
          <a:p>
            <a:pPr>
              <a:lnSpc>
                <a:spcPct val="170000"/>
              </a:lnSpc>
            </a:pPr>
            <a:r>
              <a:rPr lang="en-US" sz="2000" b="1" dirty="0"/>
              <a:t>Adrena</a:t>
            </a:r>
            <a:r>
              <a:rPr lang="en-US" sz="2000" dirty="0"/>
              <a:t>l insufficiency</a:t>
            </a:r>
          </a:p>
          <a:p>
            <a:pPr>
              <a:lnSpc>
                <a:spcPct val="170000"/>
              </a:lnSpc>
            </a:pPr>
            <a:r>
              <a:rPr lang="en-US" sz="2000" b="1" dirty="0"/>
              <a:t>Hypothyroidism, </a:t>
            </a:r>
            <a:r>
              <a:rPr lang="en-US" sz="2000" b="1" dirty="0" err="1"/>
              <a:t>hypoparathyroidism</a:t>
            </a:r>
            <a:endParaRPr lang="en-US" sz="2000" b="1" dirty="0"/>
          </a:p>
          <a:p>
            <a:pPr>
              <a:lnSpc>
                <a:spcPct val="170000"/>
              </a:lnSpc>
            </a:pPr>
            <a:r>
              <a:rPr lang="en-US" sz="2000" dirty="0"/>
              <a:t>Increased </a:t>
            </a:r>
            <a:r>
              <a:rPr lang="en-US" sz="2000" dirty="0" err="1"/>
              <a:t>susceptibity</a:t>
            </a:r>
            <a:r>
              <a:rPr lang="en-US" sz="2000" dirty="0"/>
              <a:t> to </a:t>
            </a:r>
            <a:r>
              <a:rPr lang="en-US" sz="2000" b="1" dirty="0"/>
              <a:t>infections</a:t>
            </a:r>
            <a:r>
              <a:rPr lang="en-US" sz="2000" dirty="0"/>
              <a:t> (iron </a:t>
            </a:r>
            <a:r>
              <a:rPr lang="en-US" sz="2000" dirty="0" err="1"/>
              <a:t>favours</a:t>
            </a:r>
            <a:r>
              <a:rPr lang="en-US" sz="2000" dirty="0"/>
              <a:t> bacterial growth) </a:t>
            </a:r>
            <a:r>
              <a:rPr lang="en-US" sz="2000" dirty="0" err="1"/>
              <a:t>espc</a:t>
            </a:r>
            <a:r>
              <a:rPr lang="en-US" sz="2000" dirty="0"/>
              <a:t> : </a:t>
            </a:r>
            <a:r>
              <a:rPr lang="en-US" sz="2000" i="1" dirty="0"/>
              <a:t>Yersinia </a:t>
            </a:r>
            <a:r>
              <a:rPr lang="en-US" sz="2000" dirty="0"/>
              <a:t>infections</a:t>
            </a:r>
          </a:p>
          <a:p>
            <a:pPr eaLnBrk="1" hangingPunct="1">
              <a:lnSpc>
                <a:spcPct val="170000"/>
              </a:lnSpc>
            </a:pPr>
            <a:endParaRPr lang="en-US" sz="2000" dirty="0"/>
          </a:p>
          <a:p>
            <a:pPr eaLnBrk="1" hangingPunct="1">
              <a:lnSpc>
                <a:spcPct val="170000"/>
              </a:lnSpc>
            </a:pPr>
            <a:endParaRPr lang="en-US" sz="2000"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85741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pPr algn="l"/>
            <a:r>
              <a:rPr lang="en-US" sz="2800" b="1" dirty="0">
                <a:solidFill>
                  <a:schemeClr val="tx1"/>
                </a:solidFill>
                <a:latin typeface="+mn-lt"/>
              </a:rPr>
              <a:t>Clinical manifestations of Thalassemia Major</a:t>
            </a:r>
          </a:p>
        </p:txBody>
      </p:sp>
      <p:sp>
        <p:nvSpPr>
          <p:cNvPr id="2" name="Content Placeholder 1"/>
          <p:cNvSpPr>
            <a:spLocks noGrp="1"/>
          </p:cNvSpPr>
          <p:nvPr>
            <p:ph idx="1"/>
          </p:nvPr>
        </p:nvSpPr>
        <p:spPr>
          <a:xfrm>
            <a:off x="457200" y="838200"/>
            <a:ext cx="8229600" cy="5105400"/>
          </a:xfrm>
        </p:spPr>
        <p:txBody>
          <a:bodyPr>
            <a:noAutofit/>
          </a:bodyPr>
          <a:lstStyle/>
          <a:p>
            <a:pPr>
              <a:buNone/>
            </a:pPr>
            <a:r>
              <a:rPr lang="en-US" sz="2000" b="1" dirty="0"/>
              <a:t>INFANTS:</a:t>
            </a:r>
          </a:p>
          <a:p>
            <a:r>
              <a:rPr lang="en-US" sz="2000" dirty="0"/>
              <a:t>Age of presentation: 6-9 </a:t>
            </a:r>
            <a:r>
              <a:rPr lang="en-US" sz="2000" dirty="0" err="1"/>
              <a:t>mo</a:t>
            </a:r>
            <a:r>
              <a:rPr lang="en-US" sz="2000" dirty="0"/>
              <a:t> (</a:t>
            </a:r>
            <a:r>
              <a:rPr lang="en-US" sz="2000" dirty="0" err="1"/>
              <a:t>Hb</a:t>
            </a:r>
            <a:r>
              <a:rPr lang="en-US" sz="2000" dirty="0"/>
              <a:t> F replaced by </a:t>
            </a:r>
            <a:r>
              <a:rPr lang="en-US" sz="2000" dirty="0" err="1"/>
              <a:t>Hb</a:t>
            </a:r>
            <a:r>
              <a:rPr lang="en-US" sz="2000" dirty="0"/>
              <a:t> A)</a:t>
            </a:r>
          </a:p>
          <a:p>
            <a:r>
              <a:rPr lang="en-US" sz="2000" dirty="0"/>
              <a:t>Progressive pallor and jaundice</a:t>
            </a:r>
          </a:p>
          <a:p>
            <a:r>
              <a:rPr lang="en-US" sz="2000" dirty="0"/>
              <a:t>Cardiac failure</a:t>
            </a:r>
          </a:p>
          <a:p>
            <a:r>
              <a:rPr lang="en-US" sz="2000" dirty="0"/>
              <a:t>Failure to thrive, gross motor delay</a:t>
            </a:r>
          </a:p>
          <a:p>
            <a:r>
              <a:rPr lang="en-US" sz="2000" dirty="0"/>
              <a:t>Feeding problems</a:t>
            </a:r>
          </a:p>
          <a:p>
            <a:r>
              <a:rPr lang="en-US" sz="2000" dirty="0"/>
              <a:t>Bouts of fever and diarrhea</a:t>
            </a:r>
          </a:p>
          <a:p>
            <a:r>
              <a:rPr lang="en-US" sz="2000" dirty="0"/>
              <a:t>Hepatosplenomegaly </a:t>
            </a:r>
          </a:p>
          <a:p>
            <a:pPr marL="365760" indent="-256032">
              <a:buNone/>
              <a:defRPr/>
            </a:pPr>
            <a:r>
              <a:rPr lang="en-US" sz="1800" b="1" dirty="0"/>
              <a:t>BY CHILDHOOD:</a:t>
            </a:r>
          </a:p>
          <a:p>
            <a:pPr marL="452628">
              <a:defRPr/>
            </a:pPr>
            <a:r>
              <a:rPr lang="en-US" sz="2000" dirty="0"/>
              <a:t>Growth retardation</a:t>
            </a:r>
          </a:p>
          <a:p>
            <a:pPr marL="452628">
              <a:defRPr/>
            </a:pPr>
            <a:r>
              <a:rPr lang="en-US" sz="2000" dirty="0"/>
              <a:t>Severe anemia-cardiac dilatation</a:t>
            </a:r>
          </a:p>
          <a:p>
            <a:pPr marL="452628">
              <a:defRPr/>
            </a:pPr>
            <a:r>
              <a:rPr lang="en-US" sz="2000" dirty="0"/>
              <a:t>Transfusion </a:t>
            </a:r>
            <a:r>
              <a:rPr lang="en-US" sz="2000" dirty="0" err="1"/>
              <a:t>dependant</a:t>
            </a:r>
            <a:endParaRPr lang="en-US" sz="2000" dirty="0"/>
          </a:p>
          <a:p>
            <a:pPr marL="452628">
              <a:defRPr/>
            </a:pPr>
            <a:r>
              <a:rPr lang="en-US" sz="2000" dirty="0"/>
              <a:t>Icterus  </a:t>
            </a:r>
          </a:p>
          <a:p>
            <a:pPr marL="452628">
              <a:defRPr/>
            </a:pPr>
            <a:r>
              <a:rPr lang="en-US" sz="2000" dirty="0"/>
              <a:t>Changes in skeletal system</a:t>
            </a:r>
          </a:p>
          <a:p>
            <a:endParaRPr lang="en-US" sz="2000" dirty="0"/>
          </a:p>
          <a:p>
            <a:pPr marL="0" indent="0">
              <a:buNone/>
            </a:pPr>
            <a:endParaRPr lang="en-US" sz="2000"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27CCB736-6482-4DC0-946C-F79F870A2C17}" type="slidenum">
              <a:rPr lang="en-US" smtClean="0"/>
              <a:pPr/>
              <a:t>22</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57" y="1600200"/>
            <a:ext cx="228594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56" y="3810000"/>
            <a:ext cx="236214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813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228600"/>
            <a:ext cx="6804912" cy="1701800"/>
          </a:xfrm>
        </p:spPr>
        <p:txBody>
          <a:bodyPr>
            <a:normAutofit/>
          </a:bodyPr>
          <a:lstStyle/>
          <a:p>
            <a:pPr algn="l" eaLnBrk="1" fontAlgn="auto" hangingPunct="1">
              <a:spcAft>
                <a:spcPts val="0"/>
              </a:spcAft>
              <a:defRPr/>
            </a:pPr>
            <a:r>
              <a:rPr lang="en-US" sz="2800" b="1" dirty="0">
                <a:solidFill>
                  <a:schemeClr val="tx1"/>
                </a:solidFill>
              </a:rPr>
              <a:t>SKELETAL CHANGES</a:t>
            </a:r>
          </a:p>
        </p:txBody>
      </p:sp>
      <p:sp>
        <p:nvSpPr>
          <p:cNvPr id="30722" name="Content Placeholder 1"/>
          <p:cNvSpPr>
            <a:spLocks noGrp="1"/>
          </p:cNvSpPr>
          <p:nvPr>
            <p:ph idx="1"/>
          </p:nvPr>
        </p:nvSpPr>
        <p:spPr>
          <a:xfrm>
            <a:off x="152401" y="1219200"/>
            <a:ext cx="8534399" cy="5410200"/>
          </a:xfrm>
        </p:spPr>
        <p:txBody>
          <a:bodyPr>
            <a:normAutofit/>
          </a:bodyPr>
          <a:lstStyle/>
          <a:p>
            <a:pPr eaLnBrk="1" hangingPunct="1">
              <a:buFont typeface="Wingdings 3" pitchFamily="18" charset="2"/>
              <a:buNone/>
            </a:pPr>
            <a:r>
              <a:rPr lang="en-US" sz="2000" b="1" dirty="0">
                <a:solidFill>
                  <a:srgbClr val="0070C0"/>
                </a:solidFill>
              </a:rPr>
              <a:t>CHIPMUNK FACIES (HEMOLYTIC FACIES):</a:t>
            </a:r>
          </a:p>
          <a:p>
            <a:pPr eaLnBrk="1" hangingPunct="1"/>
            <a:r>
              <a:rPr lang="en-US" sz="2000" b="1" dirty="0"/>
              <a:t>Frontal bossing, maxillary hypertrophy, </a:t>
            </a:r>
          </a:p>
          <a:p>
            <a:pPr marL="0" indent="0" eaLnBrk="1" hangingPunct="1">
              <a:buNone/>
            </a:pPr>
            <a:r>
              <a:rPr lang="en-US" sz="2000" b="1" dirty="0"/>
              <a:t>      depression of nasal bridge , Malocclusion of teeth</a:t>
            </a:r>
          </a:p>
          <a:p>
            <a:pPr eaLnBrk="1" hangingPunct="1">
              <a:buFont typeface="Wingdings 3" pitchFamily="18" charset="2"/>
              <a:buNone/>
            </a:pPr>
            <a:r>
              <a:rPr lang="en-US" sz="2000" b="1" dirty="0">
                <a:solidFill>
                  <a:srgbClr val="0070C0"/>
                </a:solidFill>
              </a:rPr>
              <a:t>PARAVERTEBRAL MASSES:</a:t>
            </a:r>
          </a:p>
          <a:p>
            <a:pPr eaLnBrk="1" hangingPunct="1"/>
            <a:r>
              <a:rPr lang="en-US" sz="2000" dirty="0"/>
              <a:t>Broad expansion of ribs at vertebral attachment</a:t>
            </a:r>
          </a:p>
          <a:p>
            <a:pPr eaLnBrk="1" hangingPunct="1"/>
            <a:r>
              <a:rPr lang="en-US" sz="2000" dirty="0" err="1"/>
              <a:t>Paraparesis</a:t>
            </a:r>
            <a:endParaRPr lang="en-US" sz="2000" dirty="0"/>
          </a:p>
          <a:p>
            <a:pPr eaLnBrk="1" hangingPunct="1">
              <a:buFont typeface="Wingdings 3" pitchFamily="18" charset="2"/>
              <a:buNone/>
            </a:pPr>
            <a:r>
              <a:rPr lang="en-US" sz="2000" b="1" dirty="0">
                <a:solidFill>
                  <a:srgbClr val="0070C0"/>
                </a:solidFill>
              </a:rPr>
              <a:t>PATHOLOGICAL FRACTURES</a:t>
            </a:r>
            <a:r>
              <a:rPr lang="en-US" sz="2000" dirty="0">
                <a:solidFill>
                  <a:srgbClr val="0070C0"/>
                </a:solidFill>
              </a:rPr>
              <a:t>:</a:t>
            </a:r>
          </a:p>
          <a:p>
            <a:pPr eaLnBrk="1" hangingPunct="1"/>
            <a:r>
              <a:rPr lang="en-US" sz="2000" dirty="0"/>
              <a:t>Cortical thinning </a:t>
            </a:r>
            <a:r>
              <a:rPr lang="en-US" sz="2000" b="1" dirty="0">
                <a:solidFill>
                  <a:srgbClr val="FF0000"/>
                </a:solidFill>
              </a:rPr>
              <a:t>(in long bones)</a:t>
            </a:r>
          </a:p>
          <a:p>
            <a:pPr eaLnBrk="1" hangingPunct="1"/>
            <a:r>
              <a:rPr lang="en-US" sz="2000" dirty="0"/>
              <a:t>Increased porosity of long bones</a:t>
            </a:r>
          </a:p>
          <a:p>
            <a:pPr marL="0" indent="0" eaLnBrk="1" hangingPunct="1">
              <a:buNone/>
            </a:pPr>
            <a:r>
              <a:rPr lang="en-US" sz="2000" dirty="0"/>
              <a:t> </a:t>
            </a:r>
            <a:r>
              <a:rPr lang="en-US" sz="2000" b="1" dirty="0">
                <a:solidFill>
                  <a:srgbClr val="0070C0"/>
                </a:solidFill>
              </a:rPr>
              <a:t>DELAYED PNEUMATISATION OF SINUSES</a:t>
            </a:r>
          </a:p>
          <a:p>
            <a:pPr eaLnBrk="1" hangingPunct="1">
              <a:buFont typeface="Wingdings 3" pitchFamily="18" charset="2"/>
              <a:buNone/>
            </a:pPr>
            <a:r>
              <a:rPr lang="en-US" sz="2000" b="1" dirty="0"/>
              <a:t> </a:t>
            </a:r>
            <a:r>
              <a:rPr lang="en-US" sz="2000" b="1" dirty="0">
                <a:solidFill>
                  <a:srgbClr val="0070C0"/>
                </a:solidFill>
              </a:rPr>
              <a:t>PREMATURE FUSION OF EPIPHYSES </a:t>
            </a:r>
            <a:r>
              <a:rPr lang="en-US" sz="2000" dirty="0"/>
              <a:t>-</a:t>
            </a:r>
            <a:r>
              <a:rPr lang="en-US" sz="2000" b="1" dirty="0"/>
              <a:t>Short stature</a:t>
            </a:r>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27CCB736-6482-4DC0-946C-F79F870A2C17}" type="slidenum">
              <a:rPr lang="en-US" smtClean="0"/>
              <a:pPr/>
              <a:t>23</a:t>
            </a:fld>
            <a:endParaRPr lang="en-US"/>
          </a:p>
        </p:txBody>
      </p:sp>
      <p:pic>
        <p:nvPicPr>
          <p:cNvPr id="30724" name="Picture 3" descr="thal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76200"/>
            <a:ext cx="1295400" cy="196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37" t="18750" r="10581" b="11478"/>
          <a:stretch/>
        </p:blipFill>
        <p:spPr bwMode="auto">
          <a:xfrm>
            <a:off x="6019801" y="90055"/>
            <a:ext cx="1295399" cy="194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2411412"/>
            <a:ext cx="1323109" cy="2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3495" r="35778"/>
          <a:stretch/>
        </p:blipFill>
        <p:spPr bwMode="auto">
          <a:xfrm>
            <a:off x="6019801" y="3097212"/>
            <a:ext cx="1295400" cy="330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38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pPr algn="l" eaLnBrk="1" hangingPunct="1">
              <a:defRPr/>
            </a:pPr>
            <a:r>
              <a:rPr lang="en-US" sz="2800" b="1" dirty="0"/>
              <a:t>Other changes</a:t>
            </a:r>
          </a:p>
        </p:txBody>
      </p:sp>
      <p:sp>
        <p:nvSpPr>
          <p:cNvPr id="32771" name="Rectangle 3"/>
          <p:cNvSpPr>
            <a:spLocks noGrp="1" noChangeArrowheads="1"/>
          </p:cNvSpPr>
          <p:nvPr>
            <p:ph idx="1"/>
          </p:nvPr>
        </p:nvSpPr>
        <p:spPr/>
        <p:txBody>
          <a:bodyPr>
            <a:normAutofit/>
          </a:bodyPr>
          <a:lstStyle/>
          <a:p>
            <a:pPr eaLnBrk="1" hangingPunct="1">
              <a:lnSpc>
                <a:spcPct val="150000"/>
              </a:lnSpc>
            </a:pPr>
            <a:r>
              <a:rPr lang="en-US" sz="2000" dirty="0"/>
              <a:t>Delayed menarche</a:t>
            </a:r>
          </a:p>
          <a:p>
            <a:pPr eaLnBrk="1" hangingPunct="1">
              <a:lnSpc>
                <a:spcPct val="150000"/>
              </a:lnSpc>
            </a:pPr>
            <a:r>
              <a:rPr lang="en-US" sz="2000" dirty="0"/>
              <a:t>Gall-stones, leg ulcers</a:t>
            </a:r>
          </a:p>
          <a:p>
            <a:pPr eaLnBrk="1" hangingPunct="1">
              <a:lnSpc>
                <a:spcPct val="150000"/>
              </a:lnSpc>
            </a:pPr>
            <a:r>
              <a:rPr lang="en-US" sz="2000" dirty="0"/>
              <a:t>Evidence of </a:t>
            </a:r>
            <a:r>
              <a:rPr lang="en-US" sz="2000" dirty="0" err="1"/>
              <a:t>hypersplenism</a:t>
            </a:r>
            <a:endParaRPr lang="en-US" sz="2000"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7493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1" y="609600"/>
            <a:ext cx="6728712" cy="1320800"/>
          </a:xfrm>
        </p:spPr>
        <p:txBody>
          <a:bodyPr>
            <a:normAutofit/>
          </a:bodyPr>
          <a:lstStyle/>
          <a:p>
            <a:pPr eaLnBrk="1" hangingPunct="1">
              <a:defRPr/>
            </a:pPr>
            <a:r>
              <a:rPr lang="en-US" sz="2400" b="1" dirty="0">
                <a:solidFill>
                  <a:schemeClr val="tx1"/>
                </a:solidFill>
              </a:rPr>
              <a:t>Clinical Features of Thalassemia Intermedia</a:t>
            </a:r>
          </a:p>
        </p:txBody>
      </p:sp>
      <p:sp>
        <p:nvSpPr>
          <p:cNvPr id="34818" name="Content Placeholder 1"/>
          <p:cNvSpPr>
            <a:spLocks noGrp="1"/>
          </p:cNvSpPr>
          <p:nvPr>
            <p:ph idx="1"/>
          </p:nvPr>
        </p:nvSpPr>
        <p:spPr>
          <a:xfrm>
            <a:off x="228600" y="1828800"/>
            <a:ext cx="8534400" cy="4068763"/>
          </a:xfrm>
        </p:spPr>
        <p:txBody>
          <a:bodyPr>
            <a:normAutofit/>
          </a:bodyPr>
          <a:lstStyle/>
          <a:p>
            <a:pPr eaLnBrk="1" hangingPunct="1">
              <a:lnSpc>
                <a:spcPct val="150000"/>
              </a:lnSpc>
            </a:pPr>
            <a:r>
              <a:rPr lang="en-US" sz="2000" b="1" dirty="0"/>
              <a:t>Moderate  pallor</a:t>
            </a:r>
            <a:r>
              <a:rPr lang="en-US" sz="2000" dirty="0"/>
              <a:t>, usually maintains </a:t>
            </a:r>
            <a:r>
              <a:rPr lang="en-US" sz="2000" dirty="0" err="1"/>
              <a:t>Hb</a:t>
            </a:r>
            <a:r>
              <a:rPr lang="en-US" sz="2000" dirty="0"/>
              <a:t> &gt;6gm%</a:t>
            </a:r>
          </a:p>
          <a:p>
            <a:pPr eaLnBrk="1" hangingPunct="1">
              <a:lnSpc>
                <a:spcPct val="150000"/>
              </a:lnSpc>
            </a:pPr>
            <a:r>
              <a:rPr lang="en-US" sz="2000" dirty="0"/>
              <a:t>Anemia worsens with pregnancy and infections (</a:t>
            </a:r>
            <a:r>
              <a:rPr lang="en-US" sz="2000" dirty="0" err="1"/>
              <a:t>erythroid</a:t>
            </a:r>
            <a:r>
              <a:rPr lang="en-US" sz="2000" dirty="0"/>
              <a:t> stress)</a:t>
            </a:r>
          </a:p>
          <a:p>
            <a:pPr eaLnBrk="1" hangingPunct="1">
              <a:lnSpc>
                <a:spcPct val="150000"/>
              </a:lnSpc>
            </a:pPr>
            <a:r>
              <a:rPr lang="en-US" sz="2000" b="1" dirty="0"/>
              <a:t>Less transfusion </a:t>
            </a:r>
            <a:r>
              <a:rPr lang="en-US" sz="2000" b="1" dirty="0" err="1"/>
              <a:t>dependant</a:t>
            </a:r>
            <a:endParaRPr lang="en-US" sz="2000" b="1" dirty="0"/>
          </a:p>
          <a:p>
            <a:pPr eaLnBrk="1" hangingPunct="1">
              <a:lnSpc>
                <a:spcPct val="150000"/>
              </a:lnSpc>
            </a:pPr>
            <a:r>
              <a:rPr lang="en-US" sz="2000" dirty="0"/>
              <a:t>Skeletal changes present, progressive splenomegaly</a:t>
            </a:r>
          </a:p>
          <a:p>
            <a:pPr eaLnBrk="1" hangingPunct="1">
              <a:lnSpc>
                <a:spcPct val="150000"/>
              </a:lnSpc>
            </a:pPr>
            <a:r>
              <a:rPr lang="en-US" sz="2000" dirty="0"/>
              <a:t>Growth retardation</a:t>
            </a:r>
          </a:p>
          <a:p>
            <a:pPr eaLnBrk="1" hangingPunct="1">
              <a:lnSpc>
                <a:spcPct val="150000"/>
              </a:lnSpc>
            </a:pPr>
            <a:r>
              <a:rPr lang="en-US" sz="2000" b="1" dirty="0"/>
              <a:t>Longer survival than </a:t>
            </a:r>
            <a:r>
              <a:rPr lang="en-US" sz="2000" b="1" dirty="0" err="1"/>
              <a:t>Thal</a:t>
            </a:r>
            <a:r>
              <a:rPr lang="en-US" sz="2000" b="1" dirty="0"/>
              <a:t> major</a:t>
            </a:r>
          </a:p>
          <a:p>
            <a:pPr eaLnBrk="1" hangingPunct="1">
              <a:lnSpc>
                <a:spcPct val="150000"/>
              </a:lnSpc>
            </a:pPr>
            <a:endParaRPr lang="en-US" sz="2000" dirty="0"/>
          </a:p>
        </p:txBody>
      </p:sp>
      <p:sp>
        <p:nvSpPr>
          <p:cNvPr id="4" name="Slide Number Placeholder 3"/>
          <p:cNvSpPr>
            <a:spLocks noGrp="1"/>
          </p:cNvSpPr>
          <p:nvPr>
            <p:ph type="sldNum" sz="quarter" idx="12"/>
          </p:nvPr>
        </p:nvSpPr>
        <p:spPr/>
        <p:txBody>
          <a:bodyPr/>
          <a:lstStyle/>
          <a:p>
            <a:fld id="{27CCB736-6482-4DC0-946C-F79F870A2C17}" type="slidenum">
              <a:rPr lang="en-US" smtClean="0"/>
              <a:pPr/>
              <a:t>25</a:t>
            </a:fld>
            <a:endParaRPr lang="en-US"/>
          </a:p>
        </p:txBody>
      </p:sp>
    </p:spTree>
    <p:extLst>
      <p:ext uri="{BB962C8B-B14F-4D97-AF65-F5344CB8AC3E}">
        <p14:creationId xmlns:p14="http://schemas.microsoft.com/office/powerpoint/2010/main" val="325671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274638"/>
            <a:ext cx="8720138" cy="1143000"/>
          </a:xfrm>
        </p:spPr>
        <p:txBody>
          <a:bodyPr>
            <a:noAutofit/>
          </a:bodyPr>
          <a:lstStyle/>
          <a:p>
            <a:pPr eaLnBrk="1" hangingPunct="1">
              <a:defRPr/>
            </a:pPr>
            <a:r>
              <a:rPr lang="en-US" sz="2800" b="1" dirty="0">
                <a:solidFill>
                  <a:schemeClr val="tx1"/>
                </a:solidFill>
                <a:latin typeface="+mn-lt"/>
              </a:rPr>
              <a:t>Clinical Features Of Thalassemia  Minor</a:t>
            </a:r>
          </a:p>
        </p:txBody>
      </p:sp>
      <p:sp>
        <p:nvSpPr>
          <p:cNvPr id="35842" name="Content Placeholder 1"/>
          <p:cNvSpPr>
            <a:spLocks noGrp="1"/>
          </p:cNvSpPr>
          <p:nvPr>
            <p:ph idx="1"/>
          </p:nvPr>
        </p:nvSpPr>
        <p:spPr>
          <a:xfrm>
            <a:off x="228600" y="1524000"/>
            <a:ext cx="6728713" cy="4517363"/>
          </a:xfrm>
        </p:spPr>
        <p:txBody>
          <a:bodyPr>
            <a:normAutofit/>
          </a:bodyPr>
          <a:lstStyle/>
          <a:p>
            <a:pPr eaLnBrk="1" hangingPunct="1">
              <a:lnSpc>
                <a:spcPct val="150000"/>
              </a:lnSpc>
            </a:pPr>
            <a:r>
              <a:rPr lang="en-US" sz="2000" dirty="0"/>
              <a:t>Usually </a:t>
            </a:r>
            <a:r>
              <a:rPr lang="en-US" sz="2000" b="1" dirty="0"/>
              <a:t>ASYMPTOMATIC</a:t>
            </a:r>
          </a:p>
          <a:p>
            <a:pPr eaLnBrk="1" hangingPunct="1">
              <a:lnSpc>
                <a:spcPct val="150000"/>
              </a:lnSpc>
            </a:pPr>
            <a:r>
              <a:rPr lang="en-US" sz="2000" b="1" dirty="0"/>
              <a:t>Mild pallor, no jaundice</a:t>
            </a:r>
          </a:p>
          <a:p>
            <a:pPr eaLnBrk="1" hangingPunct="1">
              <a:lnSpc>
                <a:spcPct val="150000"/>
              </a:lnSpc>
            </a:pPr>
            <a:r>
              <a:rPr lang="en-US" sz="2000" dirty="0"/>
              <a:t>No growth retardation, no skeletal abnormalities, no splenomegaly</a:t>
            </a:r>
          </a:p>
          <a:p>
            <a:pPr eaLnBrk="1" hangingPunct="1">
              <a:lnSpc>
                <a:spcPct val="150000"/>
              </a:lnSpc>
            </a:pPr>
            <a:r>
              <a:rPr lang="en-US" sz="2000" b="1" dirty="0"/>
              <a:t>MAY PRESENT  AS IRON DEFICIENCY ANEMIA </a:t>
            </a:r>
            <a:r>
              <a:rPr lang="en-US" sz="2000" dirty="0"/>
              <a:t>(Hypochromic microcytic anemia)</a:t>
            </a:r>
          </a:p>
          <a:p>
            <a:pPr eaLnBrk="1" hangingPunct="1">
              <a:lnSpc>
                <a:spcPct val="150000"/>
              </a:lnSpc>
            </a:pPr>
            <a:r>
              <a:rPr lang="en-US" sz="2000" b="1" dirty="0"/>
              <a:t>Unresponsive/ refractory to Fe therapy</a:t>
            </a:r>
          </a:p>
          <a:p>
            <a:pPr eaLnBrk="1" hangingPunct="1">
              <a:lnSpc>
                <a:spcPct val="150000"/>
              </a:lnSpc>
            </a:pPr>
            <a:r>
              <a:rPr lang="en-US" sz="2000" b="1" dirty="0"/>
              <a:t>Normal life </a:t>
            </a:r>
            <a:r>
              <a:rPr lang="en-US" sz="2000" dirty="0"/>
              <a:t>expectancy</a:t>
            </a:r>
          </a:p>
          <a:p>
            <a:pPr eaLnBrk="1" hangingPunct="1">
              <a:lnSpc>
                <a:spcPct val="150000"/>
              </a:lnSpc>
            </a:pPr>
            <a:endParaRPr lang="en-US" sz="2000"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00065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23521557"/>
              </p:ext>
            </p:extLst>
          </p:nvPr>
        </p:nvGraphicFramePr>
        <p:xfrm>
          <a:off x="533400" y="1493520"/>
          <a:ext cx="8229600" cy="5059680"/>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8534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Beta thalassemia major </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Beta thalassemia intermedia</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Beta thalassemia</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 minor</a:t>
                      </a:r>
                    </a:p>
                    <a:p>
                      <a:endParaRPr lang="en-US" sz="2000" dirty="0"/>
                    </a:p>
                  </a:txBody>
                  <a:tcPr/>
                </a:tc>
                <a:extLst>
                  <a:ext uri="{0D108BD9-81ED-4DB2-BD59-A6C34878D82A}">
                    <a16:rowId xmlns:a16="http://schemas.microsoft.com/office/drawing/2014/main" val="10000"/>
                  </a:ext>
                </a:extLst>
              </a:tr>
              <a:tr h="370840">
                <a:tc>
                  <a:txBody>
                    <a:bodyPr/>
                    <a:lstStyle/>
                    <a:p>
                      <a:pPr algn="l">
                        <a:buNone/>
                      </a:pPr>
                      <a:r>
                        <a:rPr lang="en-US" sz="2000" b="1" dirty="0" err="1">
                          <a:solidFill>
                            <a:srgbClr val="92D050"/>
                          </a:solidFill>
                        </a:rPr>
                        <a:t>HbF</a:t>
                      </a:r>
                      <a:r>
                        <a:rPr lang="en-US" sz="2000" b="1" dirty="0">
                          <a:solidFill>
                            <a:srgbClr val="92D050"/>
                          </a:solidFill>
                        </a:rPr>
                        <a:t>  - 90-96 </a:t>
                      </a:r>
                    </a:p>
                    <a:p>
                      <a:pPr algn="l">
                        <a:buNone/>
                      </a:pPr>
                      <a:r>
                        <a:rPr lang="en-US" sz="2000" b="1" dirty="0">
                          <a:solidFill>
                            <a:schemeClr val="tx1"/>
                          </a:solidFill>
                        </a:rPr>
                        <a:t>HbA2- 3.5 %- 5.5%</a:t>
                      </a:r>
                    </a:p>
                    <a:p>
                      <a:pPr algn="l">
                        <a:buNone/>
                      </a:pPr>
                      <a:r>
                        <a:rPr lang="en-US" sz="2000" b="1" dirty="0" err="1">
                          <a:solidFill>
                            <a:schemeClr val="tx1"/>
                          </a:solidFill>
                        </a:rPr>
                        <a:t>HbA</a:t>
                      </a:r>
                      <a:r>
                        <a:rPr lang="en-US" sz="2000" b="1" dirty="0">
                          <a:solidFill>
                            <a:schemeClr val="tx1"/>
                          </a:solidFill>
                        </a:rPr>
                        <a:t>   -  0 %</a:t>
                      </a:r>
                    </a:p>
                    <a:p>
                      <a:pPr>
                        <a:buNone/>
                      </a:pPr>
                      <a:r>
                        <a:rPr lang="en-US" sz="2000" b="1" dirty="0">
                          <a:solidFill>
                            <a:schemeClr val="tx1"/>
                          </a:solidFill>
                        </a:rPr>
                        <a:t> </a:t>
                      </a:r>
                    </a:p>
                    <a:p>
                      <a:endParaRPr lang="en-US" sz="2000" b="1" dirty="0">
                        <a:solidFill>
                          <a:schemeClr val="tx1"/>
                        </a:solidFill>
                      </a:endParaRPr>
                    </a:p>
                  </a:txBody>
                  <a:tcPr/>
                </a:tc>
                <a:tc>
                  <a:txBody>
                    <a:bodyPr/>
                    <a:lstStyle/>
                    <a:p>
                      <a:r>
                        <a:rPr lang="en-US" sz="2000" b="1" dirty="0" err="1">
                          <a:solidFill>
                            <a:schemeClr val="tx1"/>
                          </a:solidFill>
                        </a:rPr>
                        <a:t>HbF</a:t>
                      </a:r>
                      <a:r>
                        <a:rPr lang="en-US" sz="2000" b="1" dirty="0">
                          <a:solidFill>
                            <a:schemeClr val="tx1"/>
                          </a:solidFill>
                        </a:rPr>
                        <a:t>   -  20-100%</a:t>
                      </a:r>
                    </a:p>
                    <a:p>
                      <a:r>
                        <a:rPr lang="en-US" sz="2000" b="1" dirty="0">
                          <a:solidFill>
                            <a:schemeClr val="tx1"/>
                          </a:solidFill>
                        </a:rPr>
                        <a:t>HbA2 -3.5%-5.5%</a:t>
                      </a:r>
                    </a:p>
                    <a:p>
                      <a:r>
                        <a:rPr lang="en-US" sz="2000" b="1" dirty="0" err="1">
                          <a:solidFill>
                            <a:schemeClr val="tx1"/>
                          </a:solidFill>
                        </a:rPr>
                        <a:t>HbA</a:t>
                      </a:r>
                      <a:r>
                        <a:rPr lang="en-US" sz="2000" b="1" dirty="0">
                          <a:solidFill>
                            <a:schemeClr val="tx1"/>
                          </a:solidFill>
                        </a:rPr>
                        <a:t> – </a:t>
                      </a:r>
                      <a:r>
                        <a:rPr lang="en-US" sz="2000" b="1" dirty="0">
                          <a:solidFill>
                            <a:srgbClr val="92D050"/>
                          </a:solidFill>
                        </a:rPr>
                        <a:t>0-30%</a:t>
                      </a:r>
                    </a:p>
                    <a:p>
                      <a:endParaRPr lang="en-US" sz="2000" b="1" dirty="0">
                        <a:solidFill>
                          <a:schemeClr val="tx1"/>
                        </a:solidFill>
                      </a:endParaRPr>
                    </a:p>
                  </a:txBody>
                  <a:tcPr/>
                </a:tc>
                <a:tc>
                  <a:txBody>
                    <a:bodyPr/>
                    <a:lstStyle/>
                    <a:p>
                      <a:r>
                        <a:rPr lang="en-US" sz="2000" b="1" dirty="0">
                          <a:solidFill>
                            <a:srgbClr val="92D050"/>
                          </a:solidFill>
                        </a:rPr>
                        <a:t>HbF-1-5%</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HbA2-3.5-7.5%</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92D050"/>
                          </a:solidFill>
                        </a:rPr>
                        <a:t>HbA-80-95%</a:t>
                      </a:r>
                    </a:p>
                    <a:p>
                      <a:endParaRPr lang="en-US" sz="2000" b="1" dirty="0">
                        <a:solidFill>
                          <a:schemeClr val="tx1"/>
                        </a:solidFill>
                      </a:endParaRPr>
                    </a:p>
                  </a:txBody>
                  <a:tcPr/>
                </a:tc>
                <a:extLst>
                  <a:ext uri="{0D108BD9-81ED-4DB2-BD59-A6C34878D82A}">
                    <a16:rowId xmlns:a16="http://schemas.microsoft.com/office/drawing/2014/main" val="10001"/>
                  </a:ext>
                </a:extLst>
              </a:tr>
              <a:tr h="370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t>Hb</a:t>
                      </a:r>
                      <a:r>
                        <a:rPr lang="en-US" sz="2000" b="1" dirty="0"/>
                        <a:t> A-   97% adult </a:t>
                      </a:r>
                      <a:r>
                        <a:rPr lang="en-US" sz="2000" b="1" dirty="0" err="1"/>
                        <a:t>Hb</a:t>
                      </a:r>
                      <a:r>
                        <a:rPr lang="en-US" sz="2000" b="1" dirty="0"/>
                        <a:t> </a:t>
                      </a:r>
                      <a:r>
                        <a:rPr lang="en-US" sz="2000" dirty="0"/>
                        <a:t>(2</a:t>
                      </a:r>
                      <a:r>
                        <a:rPr lang="el-GR" sz="2000" dirty="0">
                          <a:cs typeface="Arial" charset="0"/>
                        </a:rPr>
                        <a:t>α</a:t>
                      </a:r>
                      <a:r>
                        <a:rPr lang="en-US" sz="2000" dirty="0"/>
                        <a:t> and 2</a:t>
                      </a:r>
                      <a:r>
                        <a:rPr lang="el-GR" sz="2000" dirty="0">
                          <a:cs typeface="Arial" charset="0"/>
                        </a:rPr>
                        <a:t>β </a:t>
                      </a:r>
                      <a:r>
                        <a:rPr lang="en-US" sz="2000" dirty="0"/>
                        <a:t>chains)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 Postnatal life </a:t>
                      </a:r>
                      <a:r>
                        <a:rPr lang="en-US" sz="2000" dirty="0" err="1"/>
                        <a:t>Hb</a:t>
                      </a:r>
                      <a:r>
                        <a:rPr lang="en-US" sz="2000" dirty="0"/>
                        <a:t> A replaces </a:t>
                      </a:r>
                      <a:r>
                        <a:rPr lang="en-US" sz="2000" dirty="0" err="1"/>
                        <a:t>Hb</a:t>
                      </a:r>
                      <a:r>
                        <a:rPr lang="en-US" sz="2000" dirty="0"/>
                        <a:t> F by 6 months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t>Hb</a:t>
                      </a:r>
                      <a:r>
                        <a:rPr lang="en-US" sz="2000" b="1" baseline="0" dirty="0"/>
                        <a:t> </a:t>
                      </a:r>
                      <a:r>
                        <a:rPr lang="en-US" sz="2000" b="1" dirty="0"/>
                        <a:t>F -1% of adult </a:t>
                      </a:r>
                      <a:r>
                        <a:rPr lang="en-US" sz="2000" b="1" dirty="0" err="1"/>
                        <a:t>Hb</a:t>
                      </a:r>
                      <a:r>
                        <a:rPr lang="en-US" sz="2000" b="1" baseline="0" dirty="0"/>
                        <a:t> </a:t>
                      </a:r>
                      <a:r>
                        <a:rPr lang="en-US" sz="2000" b="1" dirty="0"/>
                        <a:t>(</a:t>
                      </a:r>
                      <a:r>
                        <a:rPr lang="en-US" sz="2000" dirty="0"/>
                        <a:t>2</a:t>
                      </a:r>
                      <a:r>
                        <a:rPr lang="el-GR" sz="2000" dirty="0">
                          <a:cs typeface="Arial" charset="0"/>
                        </a:rPr>
                        <a:t>α</a:t>
                      </a:r>
                      <a:r>
                        <a:rPr lang="en-US" sz="2000" dirty="0"/>
                        <a:t> and 2</a:t>
                      </a:r>
                      <a:r>
                        <a:rPr lang="el-GR" sz="2000" dirty="0">
                          <a:cs typeface="Arial" charset="0"/>
                        </a:rPr>
                        <a:t>γ</a:t>
                      </a:r>
                      <a:r>
                        <a:rPr lang="en-US" sz="2000" dirty="0">
                          <a:cs typeface="Arial" charset="0"/>
                        </a:rPr>
                        <a:t> </a:t>
                      </a:r>
                      <a:r>
                        <a:rPr lang="en-US" sz="2000" dirty="0"/>
                        <a:t>chains)</a:t>
                      </a:r>
                    </a:p>
                    <a:p>
                      <a:pPr>
                        <a:lnSpc>
                          <a:spcPct val="90000"/>
                        </a:lnSpc>
                      </a:pPr>
                      <a:r>
                        <a:rPr lang="en-US" sz="2000" dirty="0"/>
                        <a:t>70-90% at term. Falls to 25% by 1</a:t>
                      </a:r>
                      <a:r>
                        <a:rPr lang="en-US" sz="2000" baseline="30000" dirty="0"/>
                        <a:t>st</a:t>
                      </a:r>
                      <a:r>
                        <a:rPr lang="en-US" sz="2000" dirty="0"/>
                        <a:t> month and progressively</a:t>
                      </a:r>
                    </a:p>
                    <a:p>
                      <a:pPr>
                        <a:lnSpc>
                          <a:spcPct val="90000"/>
                        </a:lnSpc>
                      </a:pPr>
                      <a:endParaRPr lang="en-US" sz="2000" dirty="0"/>
                    </a:p>
                    <a:p>
                      <a:pPr>
                        <a:lnSpc>
                          <a:spcPct val="90000"/>
                        </a:lnSpc>
                      </a:pPr>
                      <a:r>
                        <a:rPr lang="en-US" sz="2000" b="1" dirty="0" err="1"/>
                        <a:t>Hb</a:t>
                      </a:r>
                      <a:r>
                        <a:rPr lang="en-US" sz="2000" b="1" dirty="0"/>
                        <a:t> A2- 1.5 – 3.0% of adult </a:t>
                      </a:r>
                      <a:r>
                        <a:rPr lang="en-US" sz="2000" b="1" dirty="0" err="1"/>
                        <a:t>Hb</a:t>
                      </a:r>
                      <a:r>
                        <a:rPr lang="en-US" sz="2000" b="1" baseline="0" dirty="0"/>
                        <a:t> </a:t>
                      </a:r>
                      <a:r>
                        <a:rPr lang="en-US" sz="2000" dirty="0"/>
                        <a:t>(2 </a:t>
                      </a:r>
                      <a:r>
                        <a:rPr lang="el-GR" sz="2000" dirty="0">
                          <a:cs typeface="Arial" charset="0"/>
                        </a:rPr>
                        <a:t>α</a:t>
                      </a:r>
                      <a:r>
                        <a:rPr lang="en-US" sz="2000" dirty="0"/>
                        <a:t> and 2 </a:t>
                      </a:r>
                      <a:r>
                        <a:rPr lang="el-GR" sz="2000" dirty="0">
                          <a:cs typeface="Arial" charset="0"/>
                        </a:rPr>
                        <a:t>δ</a:t>
                      </a:r>
                      <a:r>
                        <a:rPr lang="en-US" sz="2000" dirty="0"/>
                        <a:t> chains)</a:t>
                      </a:r>
                    </a:p>
                    <a:p>
                      <a:endParaRPr lang="en-US" sz="2000" dirty="0"/>
                    </a:p>
                  </a:txBody>
                  <a:tcPr/>
                </a:tc>
                <a:tc hMerge="1">
                  <a:txBody>
                    <a:bodyPr/>
                    <a:lstStyle/>
                    <a:p>
                      <a:endParaRPr lang="en-US" sz="2000" dirty="0"/>
                    </a:p>
                  </a:txBody>
                  <a:tcPr/>
                </a:tc>
                <a:tc hMerge="1">
                  <a:txBody>
                    <a:bodyPr/>
                    <a:lstStyle/>
                    <a:p>
                      <a:endParaRPr lang="en-US" sz="2000" dirty="0"/>
                    </a:p>
                  </a:txBody>
                  <a:tcPr/>
                </a:tc>
                <a:extLst>
                  <a:ext uri="{0D108BD9-81ED-4DB2-BD59-A6C34878D82A}">
                    <a16:rowId xmlns:a16="http://schemas.microsoft.com/office/drawing/2014/main" val="10002"/>
                  </a:ext>
                </a:extLst>
              </a:tr>
            </a:tbl>
          </a:graphicData>
        </a:graphic>
      </p:graphicFrame>
      <p:sp>
        <p:nvSpPr>
          <p:cNvPr id="3" name="Date Placeholder 2"/>
          <p:cNvSpPr>
            <a:spLocks noGrp="1"/>
          </p:cNvSpPr>
          <p:nvPr>
            <p:ph type="dt" sz="half" idx="10"/>
          </p:nvPr>
        </p:nvSpPr>
        <p:spPr/>
        <p:txBody>
          <a:bodyPr/>
          <a:lstStyle/>
          <a:p>
            <a:fld id="{A1511F53-2295-4401-945B-5434416E61A8}"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27</a:t>
            </a:fld>
            <a:endParaRPr lang="en-US"/>
          </a:p>
        </p:txBody>
      </p:sp>
      <p:sp>
        <p:nvSpPr>
          <p:cNvPr id="2" name="TextBox 1"/>
          <p:cNvSpPr txBox="1"/>
          <p:nvPr/>
        </p:nvSpPr>
        <p:spPr>
          <a:xfrm>
            <a:off x="457200" y="76200"/>
            <a:ext cx="6096000" cy="1692771"/>
          </a:xfrm>
          <a:prstGeom prst="rect">
            <a:avLst/>
          </a:prstGeom>
          <a:noFill/>
        </p:spPr>
        <p:txBody>
          <a:bodyPr wrap="square" rtlCol="0">
            <a:spAutoFit/>
          </a:bodyPr>
          <a:lstStyle/>
          <a:p>
            <a:r>
              <a:rPr lang="en-US" sz="2800" b="1" dirty="0">
                <a:highlight>
                  <a:srgbClr val="FFFF00"/>
                </a:highlight>
              </a:rPr>
              <a:t>Lab Findings and investigations</a:t>
            </a:r>
          </a:p>
          <a:p>
            <a:endParaRPr lang="en-US" sz="2800" b="1" dirty="0"/>
          </a:p>
          <a:p>
            <a:r>
              <a:rPr lang="en-US" sz="2000" b="1" dirty="0" err="1">
                <a:solidFill>
                  <a:srgbClr val="C00000"/>
                </a:solidFill>
              </a:rPr>
              <a:t>Hb</a:t>
            </a:r>
            <a:r>
              <a:rPr lang="en-US" sz="2000" b="1" dirty="0">
                <a:solidFill>
                  <a:srgbClr val="C00000"/>
                </a:solidFill>
              </a:rPr>
              <a:t> Electrophoresis</a:t>
            </a:r>
          </a:p>
          <a:p>
            <a:endParaRPr lang="en-US" sz="2800" dirty="0"/>
          </a:p>
        </p:txBody>
      </p:sp>
    </p:spTree>
    <p:extLst>
      <p:ext uri="{BB962C8B-B14F-4D97-AF65-F5344CB8AC3E}">
        <p14:creationId xmlns:p14="http://schemas.microsoft.com/office/powerpoint/2010/main" val="306275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a:solidFill>
                  <a:srgbClr val="FF0000"/>
                </a:solidFill>
                <a:latin typeface="+mn-lt"/>
              </a:rPr>
              <a:t>Peripheral smear</a:t>
            </a:r>
            <a:endParaRPr lang="en-US" b="1" dirty="0">
              <a:solidFill>
                <a:srgbClr val="FF0000"/>
              </a:solidFill>
              <a:latin typeface="+mn-lt"/>
            </a:endParaRPr>
          </a:p>
        </p:txBody>
      </p:sp>
      <p:pic>
        <p:nvPicPr>
          <p:cNvPr id="18433" name="Picture 1" descr="C:\Users\Dell\Desktop\1RTCA3Y2WASCAGSBXWUCAXYLZFGCA5TV1YGCAPEM6BVCA970T2BCAKJ5HZMCAYYPVCFCAEMZ5OXCALE632UCAMDT1OPCA9FHCTFCATRW2DJCAUP1MZ4CALXV1QCCAES3GD4CAWMYLL2CAG50FXZCAM1RNN8.jpg"/>
          <p:cNvPicPr>
            <a:picLocks noGrp="1" noChangeAspect="1" noChangeArrowheads="1"/>
          </p:cNvPicPr>
          <p:nvPr>
            <p:ph idx="1"/>
          </p:nvPr>
        </p:nvPicPr>
        <p:blipFill>
          <a:blip r:embed="rId2"/>
          <a:srcRect/>
          <a:stretch>
            <a:fillRect/>
          </a:stretch>
        </p:blipFill>
        <p:spPr bwMode="auto">
          <a:xfrm>
            <a:off x="291639" y="1374815"/>
            <a:ext cx="3554278" cy="3581400"/>
          </a:xfrm>
          <a:prstGeom prst="rect">
            <a:avLst/>
          </a:prstGeom>
          <a:noFill/>
        </p:spPr>
      </p:pic>
      <p:sp>
        <p:nvSpPr>
          <p:cNvPr id="4" name="Date Placeholder 3"/>
          <p:cNvSpPr>
            <a:spLocks noGrp="1"/>
          </p:cNvSpPr>
          <p:nvPr>
            <p:ph type="dt" sz="half" idx="10"/>
          </p:nvPr>
        </p:nvSpPr>
        <p:spPr/>
        <p:txBody>
          <a:bodyPr/>
          <a:lstStyle/>
          <a:p>
            <a:fld id="{6E2A569F-6927-4DE6-97C6-A08BE87ED3C4}"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28</a:t>
            </a:fld>
            <a:endParaRPr lang="en-US"/>
          </a:p>
        </p:txBody>
      </p:sp>
      <p:sp>
        <p:nvSpPr>
          <p:cNvPr id="3" name="Rectangle 2"/>
          <p:cNvSpPr/>
          <p:nvPr/>
        </p:nvSpPr>
        <p:spPr>
          <a:xfrm>
            <a:off x="533400" y="5334000"/>
            <a:ext cx="8153400" cy="646331"/>
          </a:xfrm>
          <a:prstGeom prst="rect">
            <a:avLst/>
          </a:prstGeom>
        </p:spPr>
        <p:txBody>
          <a:bodyPr wrap="square">
            <a:spAutoFit/>
          </a:bodyPr>
          <a:lstStyle/>
          <a:p>
            <a:r>
              <a:rPr lang="en-US" b="1" dirty="0"/>
              <a:t>peripheral blood film shows </a:t>
            </a:r>
            <a:r>
              <a:rPr lang="en-US" dirty="0"/>
              <a:t>– anemia, high reticulocytes, numerous nucleated cell, </a:t>
            </a:r>
            <a:r>
              <a:rPr lang="en-US" dirty="0" err="1"/>
              <a:t>microcytosis</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389" b="11317"/>
          <a:stretch/>
        </p:blipFill>
        <p:spPr bwMode="auto">
          <a:xfrm>
            <a:off x="4419600" y="1417638"/>
            <a:ext cx="426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CA3EB05E-4643-4EB1-BFDD-C7BD8E18149B}"/>
              </a:ext>
            </a:extLst>
          </p:cNvPr>
          <p:cNvSpPr/>
          <p:nvPr/>
        </p:nvSpPr>
        <p:spPr>
          <a:xfrm>
            <a:off x="4876800" y="326827"/>
            <a:ext cx="352795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Target cells </a:t>
            </a:r>
          </a:p>
        </p:txBody>
      </p:sp>
    </p:spTree>
    <p:extLst>
      <p:ext uri="{BB962C8B-B14F-4D97-AF65-F5344CB8AC3E}">
        <p14:creationId xmlns:p14="http://schemas.microsoft.com/office/powerpoint/2010/main" val="44061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686800" cy="5211763"/>
          </a:xfrm>
        </p:spPr>
        <p:txBody>
          <a:bodyPr>
            <a:normAutofit/>
          </a:bodyPr>
          <a:lstStyle/>
          <a:p>
            <a:pPr marL="0" indent="0">
              <a:lnSpc>
                <a:spcPct val="150000"/>
              </a:lnSpc>
              <a:buNone/>
            </a:pPr>
            <a:r>
              <a:rPr lang="en-US" sz="2000" dirty="0">
                <a:highlight>
                  <a:srgbClr val="FFFF00"/>
                </a:highlight>
              </a:rPr>
              <a:t>Unconjugated bilirubin- increased</a:t>
            </a:r>
          </a:p>
          <a:p>
            <a:pPr marL="0" indent="0">
              <a:lnSpc>
                <a:spcPct val="150000"/>
              </a:lnSpc>
              <a:buNone/>
            </a:pPr>
            <a:r>
              <a:rPr lang="en-US" sz="2000" dirty="0">
                <a:highlight>
                  <a:srgbClr val="FFFF00"/>
                </a:highlight>
              </a:rPr>
              <a:t>Serum ferritin and transferrin – elevated </a:t>
            </a:r>
          </a:p>
          <a:p>
            <a:pPr marL="0" indent="0">
              <a:lnSpc>
                <a:spcPct val="150000"/>
              </a:lnSpc>
              <a:buNone/>
            </a:pPr>
            <a:endParaRPr lang="en-US" sz="2000" dirty="0"/>
          </a:p>
          <a:p>
            <a:pPr marL="0" indent="0">
              <a:lnSpc>
                <a:spcPct val="150000"/>
              </a:lnSpc>
              <a:buNone/>
            </a:pPr>
            <a:r>
              <a:rPr lang="en-US" sz="2000" dirty="0">
                <a:highlight>
                  <a:srgbClr val="FFFF00"/>
                </a:highlight>
              </a:rPr>
              <a:t>X- ray- bone marrow hyperplasia, Skull –  interrupted porosity gives </a:t>
            </a:r>
            <a:r>
              <a:rPr lang="en-US" sz="2000" b="1" dirty="0">
                <a:solidFill>
                  <a:srgbClr val="0070C0"/>
                </a:solidFill>
                <a:highlight>
                  <a:srgbClr val="FFFF00"/>
                </a:highlight>
              </a:rPr>
              <a:t>hair on end appearance</a:t>
            </a:r>
            <a:endParaRPr lang="en-US" sz="2000" dirty="0">
              <a:solidFill>
                <a:srgbClr val="0070C0"/>
              </a:solidFill>
              <a:highlight>
                <a:srgbClr val="FFFF00"/>
              </a:highlight>
            </a:endParaRPr>
          </a:p>
          <a:p>
            <a:pPr marL="0" indent="0">
              <a:lnSpc>
                <a:spcPct val="150000"/>
              </a:lnSpc>
              <a:buNone/>
            </a:pPr>
            <a:r>
              <a:rPr lang="en-US" sz="2000" b="1" dirty="0">
                <a:highlight>
                  <a:srgbClr val="FFFF00"/>
                </a:highlight>
              </a:rPr>
              <a:t>DNA  analysis </a:t>
            </a:r>
            <a:r>
              <a:rPr lang="en-US" sz="2000" dirty="0">
                <a:highlight>
                  <a:srgbClr val="FFFF00"/>
                </a:highlight>
              </a:rPr>
              <a:t>- confirm, </a:t>
            </a:r>
            <a:r>
              <a:rPr lang="en-US" sz="2000" b="1" dirty="0">
                <a:highlight>
                  <a:srgbClr val="FFFF00"/>
                </a:highlight>
              </a:rPr>
              <a:t>prenatal diagnosis</a:t>
            </a:r>
            <a:r>
              <a:rPr lang="en-US" sz="2000" dirty="0">
                <a:highlight>
                  <a:srgbClr val="FFFF00"/>
                </a:highlight>
              </a:rPr>
              <a:t>, detection of carrier</a:t>
            </a:r>
          </a:p>
          <a:p>
            <a:pPr marL="0" indent="0">
              <a:lnSpc>
                <a:spcPct val="150000"/>
              </a:lnSpc>
              <a:buNone/>
            </a:pPr>
            <a:r>
              <a:rPr lang="en-US" sz="2000" dirty="0">
                <a:highlight>
                  <a:srgbClr val="FFFF00"/>
                </a:highlight>
              </a:rPr>
              <a:t>Liver function test</a:t>
            </a:r>
          </a:p>
          <a:p>
            <a:pPr marL="0" indent="0">
              <a:lnSpc>
                <a:spcPct val="150000"/>
              </a:lnSpc>
              <a:buNone/>
            </a:pPr>
            <a:r>
              <a:rPr lang="en-US" sz="2000" dirty="0">
                <a:highlight>
                  <a:srgbClr val="FFFF00"/>
                </a:highlight>
              </a:rPr>
              <a:t>Infection screen- HIV, Hepatitis B and C, VDRL (before first transfusion)</a:t>
            </a:r>
          </a:p>
          <a:p>
            <a:pPr marL="0" indent="0">
              <a:lnSpc>
                <a:spcPct val="150000"/>
              </a:lnSpc>
              <a:buNone/>
            </a:pPr>
            <a:r>
              <a:rPr lang="en-US" sz="2000" b="1" dirty="0">
                <a:highlight>
                  <a:srgbClr val="FFFF00"/>
                </a:highlight>
              </a:rPr>
              <a:t>HLA typing </a:t>
            </a:r>
            <a:r>
              <a:rPr lang="en-US" sz="2000" dirty="0">
                <a:highlight>
                  <a:srgbClr val="FFFF00"/>
                </a:highlight>
              </a:rPr>
              <a:t>( for all patient with unaffected siblings)</a:t>
            </a:r>
            <a:endParaRPr lang="en-MY" sz="2000" dirty="0">
              <a:highlight>
                <a:srgbClr val="FFFF00"/>
              </a:highlight>
            </a:endParaRPr>
          </a:p>
        </p:txBody>
      </p:sp>
      <p:sp>
        <p:nvSpPr>
          <p:cNvPr id="2" name="Date Placeholder 1"/>
          <p:cNvSpPr>
            <a:spLocks noGrp="1"/>
          </p:cNvSpPr>
          <p:nvPr>
            <p:ph type="dt" sz="half" idx="10"/>
          </p:nvPr>
        </p:nvSpPr>
        <p:spPr/>
        <p:txBody>
          <a:bodyPr/>
          <a:lstStyle/>
          <a:p>
            <a:fld id="{53E35F20-B72A-408D-97FE-991C5A194F69}"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29</a:t>
            </a:fld>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1138" y="304800"/>
            <a:ext cx="2786062" cy="226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424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451512"/>
            <a:ext cx="71628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776520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pPr algn="l"/>
            <a:r>
              <a:rPr lang="en-US" sz="4000" b="1" dirty="0"/>
              <a:t>Treatment </a:t>
            </a:r>
          </a:p>
        </p:txBody>
      </p:sp>
      <p:sp>
        <p:nvSpPr>
          <p:cNvPr id="2" name="Content Placeholder 1"/>
          <p:cNvSpPr>
            <a:spLocks noGrp="1"/>
          </p:cNvSpPr>
          <p:nvPr>
            <p:ph idx="1"/>
          </p:nvPr>
        </p:nvSpPr>
        <p:spPr>
          <a:xfrm>
            <a:off x="533400" y="762000"/>
            <a:ext cx="8229600" cy="5257800"/>
          </a:xfrm>
        </p:spPr>
        <p:txBody>
          <a:bodyPr>
            <a:noAutofit/>
          </a:bodyPr>
          <a:lstStyle/>
          <a:p>
            <a:pPr marL="514350" indent="-514350">
              <a:buNone/>
            </a:pPr>
            <a:r>
              <a:rPr lang="en-US" sz="2400" b="1" dirty="0">
                <a:solidFill>
                  <a:srgbClr val="FF0000"/>
                </a:solidFill>
                <a:effectLst>
                  <a:outerShdw blurRad="38100" dist="38100" dir="2700000" algn="tl">
                    <a:srgbClr val="000000">
                      <a:alpha val="43137"/>
                    </a:srgbClr>
                  </a:outerShdw>
                </a:effectLst>
                <a:highlight>
                  <a:srgbClr val="FFFF00"/>
                </a:highlight>
              </a:rPr>
              <a:t>Bone marrow transplant(cure!)</a:t>
            </a:r>
          </a:p>
          <a:p>
            <a:pPr marL="514350" indent="-514350">
              <a:buNone/>
            </a:pPr>
            <a:r>
              <a:rPr lang="en-US" sz="2000" dirty="0">
                <a:highlight>
                  <a:srgbClr val="FFFF00"/>
                </a:highlight>
              </a:rPr>
              <a:t>	HLA- matched siblings</a:t>
            </a:r>
          </a:p>
          <a:p>
            <a:pPr marL="514350" indent="-514350">
              <a:buNone/>
            </a:pPr>
            <a:r>
              <a:rPr lang="en-US" sz="2000" dirty="0">
                <a:highlight>
                  <a:srgbClr val="FFFF00"/>
                </a:highlight>
              </a:rPr>
              <a:t>                                </a:t>
            </a:r>
          </a:p>
          <a:p>
            <a:pPr marL="0" indent="0">
              <a:buNone/>
            </a:pPr>
            <a:r>
              <a:rPr lang="en-US" sz="2400" b="1" dirty="0">
                <a:solidFill>
                  <a:srgbClr val="FF0000"/>
                </a:solidFill>
                <a:effectLst>
                  <a:outerShdw blurRad="38100" dist="38100" dir="2700000" algn="tl">
                    <a:srgbClr val="000000">
                      <a:alpha val="43137"/>
                    </a:srgbClr>
                  </a:outerShdw>
                </a:effectLst>
                <a:highlight>
                  <a:srgbClr val="FFFF00"/>
                </a:highlight>
              </a:rPr>
              <a:t>Blood transfusion……………… life-long</a:t>
            </a:r>
          </a:p>
          <a:p>
            <a:pPr marL="514350" indent="-514350">
              <a:buNone/>
            </a:pPr>
            <a:r>
              <a:rPr lang="en-US" sz="2000" dirty="0">
                <a:solidFill>
                  <a:srgbClr val="0070C0"/>
                </a:solidFill>
                <a:highlight>
                  <a:srgbClr val="FFFF00"/>
                </a:highlight>
              </a:rPr>
              <a:t>      </a:t>
            </a:r>
            <a:r>
              <a:rPr lang="en-US" sz="2000" b="1" dirty="0">
                <a:solidFill>
                  <a:srgbClr val="0070C0"/>
                </a:solidFill>
                <a:highlight>
                  <a:srgbClr val="FFFF00"/>
                </a:highlight>
              </a:rPr>
              <a:t>Goal : </a:t>
            </a:r>
            <a:r>
              <a:rPr lang="en-US" sz="2000" b="1" dirty="0" err="1">
                <a:solidFill>
                  <a:srgbClr val="0070C0"/>
                </a:solidFill>
                <a:highlight>
                  <a:srgbClr val="FFFF00"/>
                </a:highlight>
              </a:rPr>
              <a:t>Hb</a:t>
            </a:r>
            <a:r>
              <a:rPr lang="en-US" sz="2000" b="1" dirty="0">
                <a:solidFill>
                  <a:srgbClr val="0070C0"/>
                </a:solidFill>
                <a:highlight>
                  <a:srgbClr val="FFFF00"/>
                </a:highlight>
              </a:rPr>
              <a:t> – 9.5 g/dl( Post)</a:t>
            </a:r>
          </a:p>
          <a:p>
            <a:pPr>
              <a:buNone/>
            </a:pPr>
            <a:r>
              <a:rPr lang="en-US" sz="2000" b="1" dirty="0"/>
              <a:t>	Maintain</a:t>
            </a:r>
            <a:r>
              <a:rPr lang="en-US" sz="2000" dirty="0"/>
              <a:t> : </a:t>
            </a:r>
            <a:r>
              <a:rPr lang="en-US" sz="2000" dirty="0" err="1"/>
              <a:t>Hb</a:t>
            </a:r>
            <a:r>
              <a:rPr lang="en-US" sz="2000" dirty="0"/>
              <a:t> 12-12.5g/dl  and &lt;15.5g/dl (mean post)</a:t>
            </a:r>
          </a:p>
          <a:p>
            <a:pPr>
              <a:buNone/>
            </a:pPr>
            <a:r>
              <a:rPr lang="en-US" sz="2000" b="1" dirty="0"/>
              <a:t>	Interval</a:t>
            </a:r>
            <a:r>
              <a:rPr lang="en-US" sz="2000" dirty="0"/>
              <a:t> : 2-6 weekly interval( mean 4)</a:t>
            </a:r>
          </a:p>
          <a:p>
            <a:pPr>
              <a:buNone/>
            </a:pPr>
            <a:r>
              <a:rPr lang="en-US" sz="2000" b="1" dirty="0"/>
              <a:t>	Volume</a:t>
            </a:r>
            <a:r>
              <a:rPr lang="en-US" sz="2000" dirty="0"/>
              <a:t> : 15-20ml/kg (max) over 4 hours.</a:t>
            </a:r>
          </a:p>
          <a:p>
            <a:pPr>
              <a:buNone/>
            </a:pPr>
            <a:endParaRPr lang="en-US" sz="2000" dirty="0"/>
          </a:p>
          <a:p>
            <a:pPr marL="0" indent="0">
              <a:buNone/>
            </a:pPr>
            <a:r>
              <a:rPr lang="en-US" sz="2000" b="1" dirty="0" err="1"/>
              <a:t>Hypertransfusion</a:t>
            </a:r>
            <a:r>
              <a:rPr lang="en-US" sz="2000" b="1" dirty="0"/>
              <a:t>: </a:t>
            </a:r>
            <a:r>
              <a:rPr lang="en-US" sz="2000" dirty="0"/>
              <a:t>Maintaining the </a:t>
            </a:r>
            <a:r>
              <a:rPr lang="en-US" sz="2000" dirty="0" err="1"/>
              <a:t>Hb</a:t>
            </a:r>
            <a:r>
              <a:rPr lang="en-US" sz="2000" dirty="0"/>
              <a:t> </a:t>
            </a:r>
            <a:r>
              <a:rPr lang="en-US" sz="2000" b="1" dirty="0"/>
              <a:t>above a minimum of 10 </a:t>
            </a:r>
            <a:r>
              <a:rPr lang="en-US" sz="2000" dirty="0"/>
              <a:t>g/</a:t>
            </a:r>
            <a:r>
              <a:rPr lang="en-US" sz="2000" dirty="0" err="1"/>
              <a:t>dL</a:t>
            </a:r>
            <a:r>
              <a:rPr lang="en-US" sz="2000" dirty="0"/>
              <a:t>. </a:t>
            </a:r>
          </a:p>
          <a:p>
            <a:pPr marL="0" indent="0">
              <a:buNone/>
            </a:pPr>
            <a:endParaRPr lang="en-US" sz="2000" dirty="0"/>
          </a:p>
          <a:p>
            <a:pPr marL="0" indent="0">
              <a:buNone/>
            </a:pPr>
            <a:r>
              <a:rPr lang="en-US" sz="2000" b="1" dirty="0" err="1"/>
              <a:t>Normotransfusion</a:t>
            </a:r>
            <a:r>
              <a:rPr lang="en-US" sz="2000" b="1" dirty="0"/>
              <a:t>: </a:t>
            </a:r>
            <a:r>
              <a:rPr lang="en-US" sz="2000" dirty="0">
                <a:highlight>
                  <a:srgbClr val="FFFF00"/>
                </a:highlight>
              </a:rPr>
              <a:t>Promotes </a:t>
            </a:r>
            <a:r>
              <a:rPr lang="en-US" sz="2000" b="1" dirty="0">
                <a:highlight>
                  <a:srgbClr val="FFFF00"/>
                </a:highlight>
              </a:rPr>
              <a:t>normal growth and development</a:t>
            </a:r>
            <a:r>
              <a:rPr lang="en-US" sz="2000" dirty="0">
                <a:highlight>
                  <a:srgbClr val="FFFF00"/>
                </a:highlight>
              </a:rPr>
              <a:t>, prevents the onset of severe hepatosplenomegaly and hemolytic </a:t>
            </a:r>
            <a:r>
              <a:rPr lang="en-US" sz="2000" dirty="0" err="1">
                <a:highlight>
                  <a:srgbClr val="FFFF00"/>
                </a:highlight>
              </a:rPr>
              <a:t>facies</a:t>
            </a:r>
            <a:r>
              <a:rPr lang="en-US" sz="2000" dirty="0">
                <a:highlight>
                  <a:srgbClr val="FFFF00"/>
                </a:highlight>
              </a:rPr>
              <a:t>, lowers the </a:t>
            </a:r>
            <a:r>
              <a:rPr lang="en-US" sz="2000" dirty="0" err="1">
                <a:highlight>
                  <a:srgbClr val="FFFF00"/>
                </a:highlight>
              </a:rPr>
              <a:t>absorptionof</a:t>
            </a:r>
            <a:r>
              <a:rPr lang="en-US" sz="2000" dirty="0">
                <a:highlight>
                  <a:srgbClr val="FFFF00"/>
                </a:highlight>
              </a:rPr>
              <a:t> gastrointestinal iron and reduces the anemia/ cardiomyopathy changes</a:t>
            </a:r>
          </a:p>
          <a:p>
            <a:pPr marL="514350" indent="-514350">
              <a:buNone/>
            </a:pPr>
            <a:endParaRPr lang="en-US" sz="2000" b="1" dirty="0"/>
          </a:p>
          <a:p>
            <a:pPr marL="514350" indent="-514350">
              <a:buNone/>
            </a:pPr>
            <a:r>
              <a:rPr lang="en-US" sz="2000" dirty="0"/>
              <a:t> 	</a:t>
            </a:r>
          </a:p>
          <a:p>
            <a:pPr marL="514350" indent="-514350">
              <a:buNone/>
            </a:pPr>
            <a:endParaRPr lang="en-US" sz="2000" dirty="0"/>
          </a:p>
        </p:txBody>
      </p:sp>
      <p:sp>
        <p:nvSpPr>
          <p:cNvPr id="4" name="Date Placeholder 3"/>
          <p:cNvSpPr>
            <a:spLocks noGrp="1"/>
          </p:cNvSpPr>
          <p:nvPr>
            <p:ph type="dt" sz="half" idx="10"/>
          </p:nvPr>
        </p:nvSpPr>
        <p:spPr/>
        <p:txBody>
          <a:bodyPr/>
          <a:lstStyle/>
          <a:p>
            <a:fld id="{55C6C90E-637B-4900-9329-A0AE78B6FC89}"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30</a:t>
            </a:fld>
            <a:endParaRPr lang="en-US"/>
          </a:p>
        </p:txBody>
      </p:sp>
    </p:spTree>
    <p:extLst>
      <p:ext uri="{BB962C8B-B14F-4D97-AF65-F5344CB8AC3E}">
        <p14:creationId xmlns:p14="http://schemas.microsoft.com/office/powerpoint/2010/main" val="2554042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n-US" sz="2000" b="1" dirty="0" err="1"/>
              <a:t>Supertransfusion</a:t>
            </a:r>
            <a:r>
              <a:rPr lang="en-US" sz="2000" dirty="0"/>
              <a:t>: Maintain pre-transfusion </a:t>
            </a:r>
            <a:r>
              <a:rPr lang="en-US" sz="2000" dirty="0" err="1"/>
              <a:t>Hb</a:t>
            </a:r>
            <a:r>
              <a:rPr lang="en-US" sz="2000" dirty="0"/>
              <a:t> of above 12 g/</a:t>
            </a:r>
            <a:r>
              <a:rPr lang="en-US" sz="2000" dirty="0" err="1"/>
              <a:t>dL</a:t>
            </a:r>
            <a:r>
              <a:rPr lang="en-US" sz="2000" dirty="0"/>
              <a:t>.</a:t>
            </a:r>
          </a:p>
          <a:p>
            <a:pPr marL="0" indent="0">
              <a:buNone/>
            </a:pPr>
            <a:endParaRPr lang="en-US" sz="2000" dirty="0"/>
          </a:p>
          <a:p>
            <a:pPr marL="0" indent="0">
              <a:buNone/>
            </a:pPr>
            <a:r>
              <a:rPr lang="en-US" sz="2000" b="1" dirty="0"/>
              <a:t>Moderate transfusion: </a:t>
            </a:r>
            <a:r>
              <a:rPr lang="en-US" sz="2000" dirty="0"/>
              <a:t>In Europe, a newer regimen has been adopted and recommended by the </a:t>
            </a:r>
            <a:r>
              <a:rPr lang="en-US" sz="2000" b="1" dirty="0"/>
              <a:t>Thalassemia International Federation</a:t>
            </a:r>
            <a:r>
              <a:rPr lang="en-US" sz="2000" dirty="0"/>
              <a:t>. In this regimen, </a:t>
            </a:r>
            <a:r>
              <a:rPr lang="en-US" sz="2000" b="1" dirty="0" err="1"/>
              <a:t>pretransfusion</a:t>
            </a:r>
            <a:r>
              <a:rPr lang="en-US" sz="2000" b="1" dirty="0"/>
              <a:t> </a:t>
            </a:r>
            <a:r>
              <a:rPr lang="en-US" sz="2000" b="1" dirty="0" err="1"/>
              <a:t>Hb</a:t>
            </a:r>
            <a:r>
              <a:rPr lang="en-US" sz="2000" b="1" dirty="0"/>
              <a:t> is maintained between 9 g/</a:t>
            </a:r>
            <a:r>
              <a:rPr lang="en-US" sz="2000" b="1" dirty="0" err="1"/>
              <a:t>dL</a:t>
            </a:r>
            <a:r>
              <a:rPr lang="en-US" sz="2000" b="1" dirty="0"/>
              <a:t> and 10.5 g/</a:t>
            </a:r>
            <a:r>
              <a:rPr lang="en-US" sz="2000" b="1" dirty="0" err="1"/>
              <a:t>dL</a:t>
            </a:r>
            <a:r>
              <a:rPr lang="en-US" sz="2000" b="1" dirty="0"/>
              <a:t>.</a:t>
            </a:r>
          </a:p>
          <a:p>
            <a:endParaRPr lang="en-US" sz="2000" dirty="0"/>
          </a:p>
          <a:p>
            <a:pPr marL="0" indent="0">
              <a:buNone/>
            </a:pPr>
            <a:r>
              <a:rPr lang="en-US" sz="2400" b="1" dirty="0">
                <a:solidFill>
                  <a:srgbClr val="FF0000"/>
                </a:solidFill>
                <a:effectLst>
                  <a:outerShdw blurRad="38100" dist="38100" dir="2700000" algn="tl">
                    <a:srgbClr val="000000">
                      <a:alpha val="43137"/>
                    </a:srgbClr>
                  </a:outerShdw>
                </a:effectLst>
              </a:rPr>
              <a:t>Assess Iron Overload via :</a:t>
            </a:r>
          </a:p>
          <a:p>
            <a:pPr marL="0" indent="0">
              <a:buNone/>
            </a:pPr>
            <a:r>
              <a:rPr lang="en-US" sz="2000" dirty="0"/>
              <a:t>S. Ferritin                                                Urinary Fe excretion</a:t>
            </a:r>
          </a:p>
          <a:p>
            <a:pPr marL="0" indent="0">
              <a:buNone/>
            </a:pPr>
            <a:r>
              <a:rPr lang="en-US" sz="2000" dirty="0"/>
              <a:t>Liver biopsy                                             Chemical analysis of tissue Fe</a:t>
            </a:r>
          </a:p>
          <a:p>
            <a:pPr marL="0" indent="0">
              <a:buNone/>
            </a:pPr>
            <a:r>
              <a:rPr lang="en-US" sz="2000" dirty="0" err="1"/>
              <a:t>Endomyocardial</a:t>
            </a:r>
            <a:r>
              <a:rPr lang="en-US" sz="2000" dirty="0"/>
              <a:t> </a:t>
            </a:r>
            <a:r>
              <a:rPr lang="en-US" sz="2000" dirty="0" err="1"/>
              <a:t>biopsie</a:t>
            </a:r>
            <a:r>
              <a:rPr lang="en-US" sz="2000" dirty="0"/>
              <a:t>                       Myocardial MRI indexes</a:t>
            </a:r>
          </a:p>
          <a:p>
            <a:pPr marL="0" indent="0">
              <a:buNone/>
            </a:pPr>
            <a:r>
              <a:rPr lang="en-US" sz="2000" dirty="0"/>
              <a:t>Ventricular function – ECHO, ECG</a:t>
            </a:r>
          </a:p>
          <a:p>
            <a:endParaRPr lang="en-US" sz="2000" dirty="0"/>
          </a:p>
          <a:p>
            <a:endParaRPr lang="en-US" sz="2000" dirty="0"/>
          </a:p>
        </p:txBody>
      </p:sp>
      <p:sp>
        <p:nvSpPr>
          <p:cNvPr id="4" name="Date Placeholder 3"/>
          <p:cNvSpPr>
            <a:spLocks noGrp="1"/>
          </p:cNvSpPr>
          <p:nvPr>
            <p:ph type="dt" sz="half" idx="10"/>
          </p:nvPr>
        </p:nvSpPr>
        <p:spPr/>
        <p:txBody>
          <a:bodyPr/>
          <a:lstStyle/>
          <a:p>
            <a:fld id="{657C786C-7BEA-4B94-B786-02B5966C6120}"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31</a:t>
            </a:fld>
            <a:endParaRPr lang="en-US"/>
          </a:p>
        </p:txBody>
      </p:sp>
    </p:spTree>
    <p:extLst>
      <p:ext uri="{BB962C8B-B14F-4D97-AF65-F5344CB8AC3E}">
        <p14:creationId xmlns:p14="http://schemas.microsoft.com/office/powerpoint/2010/main" val="1221281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400800"/>
          </a:xfrm>
        </p:spPr>
        <p:txBody>
          <a:bodyPr>
            <a:noAutofit/>
          </a:bodyPr>
          <a:lstStyle/>
          <a:p>
            <a:pPr marL="0" indent="0">
              <a:buNone/>
            </a:pPr>
            <a:endParaRPr lang="en-US" sz="2000" dirty="0"/>
          </a:p>
          <a:p>
            <a:pPr marL="514350" indent="-514350">
              <a:buNone/>
            </a:pPr>
            <a:r>
              <a:rPr lang="en-US" sz="2400" b="1" dirty="0">
                <a:solidFill>
                  <a:srgbClr val="FF0000"/>
                </a:solidFill>
                <a:effectLst>
                  <a:outerShdw blurRad="38100" dist="38100" dir="2700000" algn="tl">
                    <a:srgbClr val="000000">
                      <a:alpha val="43137"/>
                    </a:srgbClr>
                  </a:outerShdw>
                </a:effectLst>
                <a:highlight>
                  <a:srgbClr val="FFFF00"/>
                </a:highlight>
              </a:rPr>
              <a:t>Iron Chelation Therapy </a:t>
            </a:r>
            <a:r>
              <a:rPr lang="en-US" sz="2000" dirty="0">
                <a:highlight>
                  <a:srgbClr val="FFFF00"/>
                </a:highlight>
              </a:rPr>
              <a:t>( Prevent </a:t>
            </a:r>
            <a:r>
              <a:rPr lang="en-US" sz="2000" dirty="0" err="1">
                <a:highlight>
                  <a:srgbClr val="FFFF00"/>
                </a:highlight>
              </a:rPr>
              <a:t>hemosiderosis</a:t>
            </a:r>
            <a:r>
              <a:rPr lang="en-US" sz="2000" dirty="0">
                <a:highlight>
                  <a:srgbClr val="FFFF00"/>
                </a:highlight>
              </a:rPr>
              <a:t>, </a:t>
            </a:r>
            <a:r>
              <a:rPr lang="en-US" sz="2000" dirty="0" err="1">
                <a:highlight>
                  <a:srgbClr val="FFFF00"/>
                </a:highlight>
              </a:rPr>
              <a:t>haemochromatosis</a:t>
            </a:r>
            <a:r>
              <a:rPr lang="en-US" sz="2000" dirty="0">
                <a:highlight>
                  <a:srgbClr val="FFFF00"/>
                </a:highlight>
              </a:rPr>
              <a:t>)</a:t>
            </a:r>
          </a:p>
          <a:p>
            <a:pPr marL="514350" indent="-514350">
              <a:buNone/>
            </a:pPr>
            <a:r>
              <a:rPr lang="en-US" sz="2000" dirty="0"/>
              <a:t>When- &gt; 2years old and serum ferritin reaches 1000ng/ml (10-20 </a:t>
            </a:r>
            <a:r>
              <a:rPr lang="en-US" sz="2000" dirty="0" err="1"/>
              <a:t>tranfusions</a:t>
            </a:r>
            <a:r>
              <a:rPr lang="en-US" sz="2000" dirty="0"/>
              <a:t>)</a:t>
            </a:r>
          </a:p>
          <a:p>
            <a:pPr>
              <a:buNone/>
            </a:pPr>
            <a:r>
              <a:rPr lang="en-US" sz="2000" dirty="0"/>
              <a:t>	 </a:t>
            </a:r>
            <a:r>
              <a:rPr lang="en-US" sz="2000" b="1" dirty="0" err="1">
                <a:solidFill>
                  <a:srgbClr val="0070C0"/>
                </a:solidFill>
              </a:rPr>
              <a:t>Deferoxamine</a:t>
            </a:r>
            <a:r>
              <a:rPr lang="en-US" sz="2000" b="1" dirty="0">
                <a:solidFill>
                  <a:srgbClr val="0070C0"/>
                </a:solidFill>
              </a:rPr>
              <a:t>(</a:t>
            </a:r>
            <a:r>
              <a:rPr lang="en-US" sz="2000" b="1" dirty="0" err="1">
                <a:solidFill>
                  <a:srgbClr val="0070C0"/>
                </a:solidFill>
              </a:rPr>
              <a:t>Desferal</a:t>
            </a:r>
            <a:r>
              <a:rPr lang="en-US" sz="2000" b="1" dirty="0">
                <a:solidFill>
                  <a:srgbClr val="0070C0"/>
                </a:solidFill>
              </a:rPr>
              <a:t>)</a:t>
            </a:r>
            <a:r>
              <a:rPr lang="en-US" sz="2000" dirty="0"/>
              <a:t> : Aim: Serum ferritin &lt;1000ng/ml.</a:t>
            </a:r>
          </a:p>
          <a:p>
            <a:pPr marL="0" indent="0">
              <a:buNone/>
            </a:pPr>
            <a:r>
              <a:rPr lang="en-US" sz="2000" dirty="0"/>
              <a:t>-&gt; SC over  10-12 hours via continuous infusion pump </a:t>
            </a:r>
          </a:p>
          <a:p>
            <a:pPr marL="0" indent="0">
              <a:buNone/>
            </a:pPr>
            <a:r>
              <a:rPr lang="en-US" sz="2000" dirty="0"/>
              <a:t>-&gt; 5-7 days per week (severity dependent)</a:t>
            </a:r>
          </a:p>
          <a:p>
            <a:pPr marL="0" indent="0">
              <a:buNone/>
            </a:pPr>
            <a:r>
              <a:rPr lang="en-US" sz="2000" b="1" dirty="0"/>
              <a:t>       </a:t>
            </a:r>
            <a:r>
              <a:rPr lang="en-US" sz="2000" b="1" dirty="0" err="1">
                <a:solidFill>
                  <a:srgbClr val="0070C0"/>
                </a:solidFill>
              </a:rPr>
              <a:t>Deferiprone</a:t>
            </a:r>
            <a:r>
              <a:rPr lang="en-US" sz="2000" b="1" dirty="0">
                <a:solidFill>
                  <a:srgbClr val="0070C0"/>
                </a:solidFill>
              </a:rPr>
              <a:t>/L1( </a:t>
            </a:r>
            <a:r>
              <a:rPr lang="en-US" sz="2000" b="1" dirty="0" err="1">
                <a:solidFill>
                  <a:srgbClr val="0070C0"/>
                </a:solidFill>
              </a:rPr>
              <a:t>Kelfer</a:t>
            </a:r>
            <a:r>
              <a:rPr lang="en-US" sz="2000" b="1" dirty="0">
                <a:solidFill>
                  <a:srgbClr val="0070C0"/>
                </a:solidFill>
              </a:rPr>
              <a:t>/</a:t>
            </a:r>
            <a:r>
              <a:rPr lang="en-US" sz="2000" b="1" dirty="0" err="1">
                <a:solidFill>
                  <a:srgbClr val="0070C0"/>
                </a:solidFill>
              </a:rPr>
              <a:t>Ferriprox</a:t>
            </a:r>
            <a:r>
              <a:rPr lang="en-US" sz="2000" b="1" dirty="0">
                <a:solidFill>
                  <a:srgbClr val="0070C0"/>
                </a:solidFill>
              </a:rPr>
              <a:t>) </a:t>
            </a:r>
            <a:r>
              <a:rPr lang="en-US" sz="2000" dirty="0"/>
              <a:t>Given: oral </a:t>
            </a:r>
          </a:p>
          <a:p>
            <a:pPr marL="0" indent="0">
              <a:buNone/>
            </a:pPr>
            <a:r>
              <a:rPr lang="en-US" sz="2000" dirty="0"/>
              <a:t>       Dosage : 75-100mg/kg/day in 3 doses/daily</a:t>
            </a:r>
          </a:p>
          <a:p>
            <a:pPr marL="0" indent="0">
              <a:buNone/>
            </a:pPr>
            <a:r>
              <a:rPr lang="en-US" sz="2000" b="1" dirty="0"/>
              <a:t>       </a:t>
            </a:r>
            <a:r>
              <a:rPr lang="en-US" sz="2000" b="1" dirty="0" err="1">
                <a:solidFill>
                  <a:srgbClr val="0070C0"/>
                </a:solidFill>
              </a:rPr>
              <a:t>Deferasirox</a:t>
            </a:r>
            <a:r>
              <a:rPr lang="en-US" sz="2000" b="1" dirty="0">
                <a:solidFill>
                  <a:srgbClr val="0070C0"/>
                </a:solidFill>
              </a:rPr>
              <a:t> (</a:t>
            </a:r>
            <a:r>
              <a:rPr lang="en-US" sz="2000" b="1" dirty="0" err="1">
                <a:solidFill>
                  <a:srgbClr val="0070C0"/>
                </a:solidFill>
              </a:rPr>
              <a:t>Exjade</a:t>
            </a:r>
            <a:r>
              <a:rPr lang="en-US" sz="2000" b="1" dirty="0">
                <a:solidFill>
                  <a:srgbClr val="0070C0"/>
                </a:solidFill>
              </a:rPr>
              <a:t>)-new</a:t>
            </a:r>
          </a:p>
          <a:p>
            <a:pPr marL="0" indent="0">
              <a:buNone/>
            </a:pPr>
            <a:r>
              <a:rPr lang="en-US" sz="2000" dirty="0"/>
              <a:t>       Targets: &gt;2years</a:t>
            </a:r>
          </a:p>
          <a:p>
            <a:pPr marL="0" indent="0">
              <a:buNone/>
            </a:pPr>
            <a:r>
              <a:rPr lang="en-US" sz="2000" dirty="0"/>
              <a:t>        Dosage: 20-30mg/kg/day in liquid dispersible tablet ( once!)</a:t>
            </a:r>
          </a:p>
          <a:p>
            <a:pPr marL="0" indent="0">
              <a:buNone/>
            </a:pPr>
            <a:endParaRPr lang="en-US" sz="2000" dirty="0"/>
          </a:p>
          <a:p>
            <a:pPr marL="0" indent="0">
              <a:buNone/>
            </a:pPr>
            <a:r>
              <a:rPr lang="en-US" sz="2400" b="1" dirty="0">
                <a:solidFill>
                  <a:srgbClr val="FF0000"/>
                </a:solidFill>
                <a:effectLst>
                  <a:outerShdw blurRad="38100" dist="38100" dir="2700000" algn="tl">
                    <a:srgbClr val="000000">
                      <a:alpha val="43137"/>
                    </a:srgbClr>
                  </a:outerShdw>
                </a:effectLst>
                <a:highlight>
                  <a:srgbClr val="FFFF00"/>
                </a:highlight>
              </a:rPr>
              <a:t>Splenectomy</a:t>
            </a:r>
          </a:p>
          <a:p>
            <a:pPr>
              <a:buNone/>
            </a:pPr>
            <a:r>
              <a:rPr lang="en-US" sz="2000" dirty="0"/>
              <a:t>	</a:t>
            </a:r>
            <a:r>
              <a:rPr lang="en-US" sz="2000" dirty="0">
                <a:highlight>
                  <a:srgbClr val="FFFF00"/>
                </a:highlight>
              </a:rPr>
              <a:t>Indications: a)T. Intermediate- falling steady state </a:t>
            </a:r>
            <a:r>
              <a:rPr lang="en-US" sz="2000" dirty="0" err="1">
                <a:highlight>
                  <a:srgbClr val="FFFF00"/>
                </a:highlight>
              </a:rPr>
              <a:t>Hb</a:t>
            </a:r>
            <a:r>
              <a:rPr lang="en-US" sz="2000" dirty="0">
                <a:highlight>
                  <a:srgbClr val="FFFF00"/>
                </a:highlight>
              </a:rPr>
              <a:t> </a:t>
            </a:r>
          </a:p>
          <a:p>
            <a:pPr>
              <a:buNone/>
            </a:pPr>
            <a:r>
              <a:rPr lang="en-US" sz="2000" dirty="0">
                <a:highlight>
                  <a:srgbClr val="FFFF00"/>
                </a:highlight>
              </a:rPr>
              <a:t>                            b) Transfused- Rising transfusion needs</a:t>
            </a:r>
          </a:p>
          <a:p>
            <a:pPr marL="0" indent="0">
              <a:buNone/>
            </a:pPr>
            <a:endParaRPr lang="en-US" sz="2000" dirty="0"/>
          </a:p>
          <a:p>
            <a:endParaRPr lang="en-MY" sz="2000" dirty="0"/>
          </a:p>
        </p:txBody>
      </p:sp>
      <p:sp>
        <p:nvSpPr>
          <p:cNvPr id="2" name="Date Placeholder 1"/>
          <p:cNvSpPr>
            <a:spLocks noGrp="1"/>
          </p:cNvSpPr>
          <p:nvPr>
            <p:ph type="dt" sz="half" idx="10"/>
          </p:nvPr>
        </p:nvSpPr>
        <p:spPr/>
        <p:txBody>
          <a:bodyPr/>
          <a:lstStyle/>
          <a:p>
            <a:fld id="{652003F6-7A00-4679-BF5F-F27E8673580F}"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32</a:t>
            </a:fld>
            <a:endParaRPr lang="en-US"/>
          </a:p>
        </p:txBody>
      </p:sp>
    </p:spTree>
    <p:extLst>
      <p:ext uri="{BB962C8B-B14F-4D97-AF65-F5344CB8AC3E}">
        <p14:creationId xmlns:p14="http://schemas.microsoft.com/office/powerpoint/2010/main" val="3493639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2800" b="1" dirty="0"/>
              <a:t>Newer therapies:</a:t>
            </a:r>
          </a:p>
          <a:p>
            <a:pPr marL="0" indent="0">
              <a:buNone/>
            </a:pPr>
            <a:endParaRPr lang="en-US" sz="2000" b="1" dirty="0"/>
          </a:p>
          <a:p>
            <a:pPr marL="0" indent="0">
              <a:buNone/>
            </a:pPr>
            <a:r>
              <a:rPr lang="en-US" sz="2000" b="1" dirty="0"/>
              <a:t>GENE MANIPULATION AND REPLACEMENT</a:t>
            </a:r>
          </a:p>
          <a:p>
            <a:pPr marL="0" indent="0">
              <a:buNone/>
            </a:pPr>
            <a:r>
              <a:rPr lang="en-US" sz="2000" dirty="0"/>
              <a:t>	Remove defective </a:t>
            </a:r>
            <a:r>
              <a:rPr lang="el-GR" sz="2000" dirty="0"/>
              <a:t>β</a:t>
            </a:r>
            <a:r>
              <a:rPr lang="en-US" sz="2000" dirty="0"/>
              <a:t> gene and stimulate </a:t>
            </a:r>
            <a:r>
              <a:rPr lang="el-GR" sz="2000" dirty="0"/>
              <a:t>γ</a:t>
            </a:r>
            <a:r>
              <a:rPr lang="en-US" sz="2000" dirty="0"/>
              <a:t> gene</a:t>
            </a:r>
          </a:p>
          <a:p>
            <a:pPr marL="0" indent="0">
              <a:buNone/>
            </a:pPr>
            <a:r>
              <a:rPr lang="en-US" sz="2000" dirty="0"/>
              <a:t>	5-azacytidine increases </a:t>
            </a:r>
            <a:r>
              <a:rPr lang="el-GR" sz="2000" dirty="0"/>
              <a:t>γ</a:t>
            </a:r>
            <a:r>
              <a:rPr lang="en-US" sz="2000" dirty="0"/>
              <a:t> gene synthesis</a:t>
            </a:r>
          </a:p>
          <a:p>
            <a:pPr>
              <a:buFont typeface="Wingdings 3" pitchFamily="18" charset="2"/>
              <a:buNone/>
            </a:pPr>
            <a:endParaRPr lang="el-GR" sz="2000" dirty="0"/>
          </a:p>
          <a:p>
            <a:pPr marL="0" indent="0">
              <a:buNone/>
            </a:pPr>
            <a:r>
              <a:rPr lang="en-US" sz="2000" b="1" dirty="0" err="1"/>
              <a:t>Hb</a:t>
            </a:r>
            <a:r>
              <a:rPr lang="en-US" sz="2000" b="1" dirty="0"/>
              <a:t> F AUGEMENTATION</a:t>
            </a:r>
          </a:p>
          <a:p>
            <a:pPr marL="0" indent="0">
              <a:buNone/>
            </a:pPr>
            <a:r>
              <a:rPr lang="en-US" sz="2000" dirty="0"/>
              <a:t>	</a:t>
            </a:r>
            <a:r>
              <a:rPr lang="en-US" sz="2000" dirty="0" err="1"/>
              <a:t>Hydroxyurea</a:t>
            </a:r>
            <a:endParaRPr lang="en-US" sz="2000" dirty="0"/>
          </a:p>
          <a:p>
            <a:pPr marL="0" indent="0">
              <a:buNone/>
            </a:pPr>
            <a:r>
              <a:rPr lang="en-US" sz="2000" dirty="0"/>
              <a:t>	</a:t>
            </a:r>
            <a:r>
              <a:rPr lang="en-US" sz="2000" dirty="0" err="1"/>
              <a:t>Myelaran</a:t>
            </a:r>
            <a:endParaRPr lang="en-US" sz="2000" dirty="0"/>
          </a:p>
          <a:p>
            <a:pPr marL="0" indent="0">
              <a:buNone/>
            </a:pPr>
            <a:r>
              <a:rPr lang="en-US" sz="2000" dirty="0"/>
              <a:t>	Butyrate derivatives</a:t>
            </a:r>
          </a:p>
          <a:p>
            <a:pPr marL="0" indent="0">
              <a:buNone/>
            </a:pPr>
            <a:r>
              <a:rPr lang="en-US" sz="2000" dirty="0"/>
              <a:t>	</a:t>
            </a:r>
            <a:r>
              <a:rPr lang="en-US" sz="2000" dirty="0" err="1"/>
              <a:t>Erythropoetin</a:t>
            </a:r>
            <a:r>
              <a:rPr lang="en-US" sz="2000" dirty="0"/>
              <a:t> in </a:t>
            </a:r>
            <a:r>
              <a:rPr lang="en-US" sz="2000" dirty="0" err="1"/>
              <a:t>Thal</a:t>
            </a:r>
            <a:r>
              <a:rPr lang="en-US" sz="2000" dirty="0"/>
              <a:t> intermedia    </a:t>
            </a:r>
          </a:p>
          <a:p>
            <a:endParaRPr lang="en-US" sz="2000" dirty="0"/>
          </a:p>
        </p:txBody>
      </p:sp>
      <p:sp>
        <p:nvSpPr>
          <p:cNvPr id="2" name="Date Placeholder 1"/>
          <p:cNvSpPr>
            <a:spLocks noGrp="1"/>
          </p:cNvSpPr>
          <p:nvPr>
            <p:ph type="dt" sz="half" idx="10"/>
          </p:nvPr>
        </p:nvSpPr>
        <p:spPr/>
        <p:txBody>
          <a:bodyPr/>
          <a:lstStyle/>
          <a:p>
            <a:fld id="{72F7358D-F919-480B-9C97-5E761073F659}"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33</a:t>
            </a:fld>
            <a:endParaRPr lang="en-US"/>
          </a:p>
        </p:txBody>
      </p:sp>
    </p:spTree>
    <p:extLst>
      <p:ext uri="{BB962C8B-B14F-4D97-AF65-F5344CB8AC3E}">
        <p14:creationId xmlns:p14="http://schemas.microsoft.com/office/powerpoint/2010/main" val="166487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a:effectLst>
                  <a:outerShdw blurRad="38100" dist="38100" dir="2700000" algn="tl">
                    <a:srgbClr val="000000">
                      <a:alpha val="43137"/>
                    </a:srgbClr>
                  </a:outerShdw>
                </a:effectLst>
              </a:rPr>
              <a:t>Monitoring</a:t>
            </a:r>
            <a:endParaRPr lang="en-MY"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95400"/>
            <a:ext cx="8229600" cy="4525963"/>
          </a:xfrm>
        </p:spPr>
        <p:txBody>
          <a:bodyPr>
            <a:normAutofit fontScale="85000" lnSpcReduction="10000"/>
          </a:bodyPr>
          <a:lstStyle/>
          <a:p>
            <a:pPr marL="514350" indent="-514350">
              <a:lnSpc>
                <a:spcPct val="150000"/>
              </a:lnSpc>
              <a:buNone/>
            </a:pPr>
            <a:r>
              <a:rPr lang="en-US" sz="2400" b="1" dirty="0">
                <a:effectLst>
                  <a:outerShdw blurRad="38100" dist="38100" dir="2700000" algn="tl">
                    <a:srgbClr val="000000">
                      <a:alpha val="43137"/>
                    </a:srgbClr>
                  </a:outerShdw>
                </a:effectLst>
              </a:rPr>
              <a:t>Each time</a:t>
            </a:r>
          </a:p>
          <a:p>
            <a:pPr marL="514350" indent="-514350">
              <a:lnSpc>
                <a:spcPct val="150000"/>
              </a:lnSpc>
              <a:buAutoNum type="arabicPeriod"/>
            </a:pPr>
            <a:r>
              <a:rPr lang="en-US" sz="2000" dirty="0"/>
              <a:t>Clinical assessment : Height, Weight, Liver and Spleen size</a:t>
            </a:r>
          </a:p>
          <a:p>
            <a:pPr marL="514350" indent="-514350">
              <a:lnSpc>
                <a:spcPct val="150000"/>
              </a:lnSpc>
              <a:buAutoNum type="arabicPeriod"/>
            </a:pPr>
            <a:r>
              <a:rPr lang="en-US" sz="2000" dirty="0"/>
              <a:t>Pre transfusion </a:t>
            </a:r>
            <a:r>
              <a:rPr lang="en-US" sz="2000" dirty="0" err="1"/>
              <a:t>Hb</a:t>
            </a:r>
            <a:r>
              <a:rPr lang="en-US" sz="2000" dirty="0"/>
              <a:t>, platelet , Post transfusion(half hour)</a:t>
            </a:r>
          </a:p>
          <a:p>
            <a:pPr marL="514350" indent="-514350">
              <a:lnSpc>
                <a:spcPct val="150000"/>
              </a:lnSpc>
              <a:buAutoNum type="arabicPeriod"/>
            </a:pPr>
            <a:r>
              <a:rPr lang="en-US" sz="2000" dirty="0"/>
              <a:t>Volume transfused</a:t>
            </a:r>
          </a:p>
          <a:p>
            <a:pPr marL="514350" indent="-514350">
              <a:lnSpc>
                <a:spcPct val="150000"/>
              </a:lnSpc>
              <a:buAutoNum type="arabicPeriod"/>
            </a:pPr>
            <a:endParaRPr lang="en-US" sz="2000" dirty="0"/>
          </a:p>
          <a:p>
            <a:pPr marL="514350" indent="-514350">
              <a:lnSpc>
                <a:spcPct val="150000"/>
              </a:lnSpc>
              <a:buNone/>
            </a:pPr>
            <a:r>
              <a:rPr lang="en-US" sz="2400" b="1" dirty="0">
                <a:effectLst>
                  <a:outerShdw blurRad="38100" dist="38100" dir="2700000" algn="tl">
                    <a:srgbClr val="000000">
                      <a:alpha val="43137"/>
                    </a:srgbClr>
                  </a:outerShdw>
                </a:effectLst>
              </a:rPr>
              <a:t>Every 3-6 months</a:t>
            </a:r>
          </a:p>
          <a:p>
            <a:pPr marL="514350" indent="-514350">
              <a:lnSpc>
                <a:spcPct val="150000"/>
              </a:lnSpc>
              <a:buNone/>
            </a:pPr>
            <a:r>
              <a:rPr lang="en-US" sz="2000" dirty="0"/>
              <a:t>1 Growth &amp;Development</a:t>
            </a:r>
          </a:p>
          <a:p>
            <a:pPr marL="514350" indent="-514350">
              <a:lnSpc>
                <a:spcPct val="150000"/>
              </a:lnSpc>
              <a:buNone/>
            </a:pPr>
            <a:r>
              <a:rPr lang="en-US" sz="2000" dirty="0"/>
              <a:t>2.Serum </a:t>
            </a:r>
            <a:r>
              <a:rPr lang="en-US" sz="2000" dirty="0" err="1"/>
              <a:t>Ferritin</a:t>
            </a:r>
            <a:endParaRPr lang="en-US" sz="2000" dirty="0"/>
          </a:p>
          <a:p>
            <a:pPr marL="514350" indent="-514350">
              <a:lnSpc>
                <a:spcPct val="150000"/>
              </a:lnSpc>
              <a:buNone/>
            </a:pPr>
            <a:r>
              <a:rPr lang="en-US" sz="2000" dirty="0"/>
              <a:t>3.LFT</a:t>
            </a:r>
          </a:p>
          <a:p>
            <a:pPr marL="514350" indent="-514350">
              <a:lnSpc>
                <a:spcPct val="150000"/>
              </a:lnSpc>
              <a:buNone/>
            </a:pPr>
            <a:endParaRPr lang="en-MY" sz="2000" dirty="0"/>
          </a:p>
        </p:txBody>
      </p:sp>
      <p:sp>
        <p:nvSpPr>
          <p:cNvPr id="4" name="Date Placeholder 3"/>
          <p:cNvSpPr>
            <a:spLocks noGrp="1"/>
          </p:cNvSpPr>
          <p:nvPr>
            <p:ph type="dt" sz="half" idx="10"/>
          </p:nvPr>
        </p:nvSpPr>
        <p:spPr/>
        <p:txBody>
          <a:bodyPr/>
          <a:lstStyle/>
          <a:p>
            <a:fld id="{0A08D526-F41E-42A2-BB06-52769E93E951}"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34</a:t>
            </a:fld>
            <a:endParaRPr lang="en-US"/>
          </a:p>
        </p:txBody>
      </p:sp>
    </p:spTree>
    <p:extLst>
      <p:ext uri="{BB962C8B-B14F-4D97-AF65-F5344CB8AC3E}">
        <p14:creationId xmlns:p14="http://schemas.microsoft.com/office/powerpoint/2010/main" val="3346077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525963"/>
          </a:xfrm>
        </p:spPr>
        <p:txBody>
          <a:bodyPr>
            <a:noAutofit/>
          </a:bodyPr>
          <a:lstStyle/>
          <a:p>
            <a:pPr marL="0" indent="0">
              <a:lnSpc>
                <a:spcPct val="150000"/>
              </a:lnSpc>
              <a:buNone/>
            </a:pPr>
            <a:r>
              <a:rPr lang="en-US" sz="2400" b="1" dirty="0">
                <a:effectLst>
                  <a:outerShdw blurRad="38100" dist="38100" dir="2700000" algn="tl">
                    <a:srgbClr val="000000">
                      <a:alpha val="43137"/>
                    </a:srgbClr>
                  </a:outerShdw>
                </a:effectLst>
              </a:rPr>
              <a:t>Every year (/more)</a:t>
            </a:r>
          </a:p>
          <a:p>
            <a:pPr marL="514350" indent="-514350">
              <a:lnSpc>
                <a:spcPct val="150000"/>
              </a:lnSpc>
              <a:buAutoNum type="arabicPeriod"/>
            </a:pPr>
            <a:r>
              <a:rPr lang="en-US" sz="2000" dirty="0"/>
              <a:t>Growth &amp;Development</a:t>
            </a:r>
          </a:p>
          <a:p>
            <a:pPr marL="514350" indent="-514350">
              <a:lnSpc>
                <a:spcPct val="150000"/>
              </a:lnSpc>
              <a:buAutoNum type="arabicPeriod"/>
            </a:pPr>
            <a:r>
              <a:rPr lang="en-US" sz="2000" dirty="0"/>
              <a:t>Endocrine assessment( RBS,T4/</a:t>
            </a:r>
            <a:r>
              <a:rPr lang="en-US" sz="2000" dirty="0" err="1"/>
              <a:t>TSH,Ca</a:t>
            </a:r>
            <a:r>
              <a:rPr lang="en-US" sz="2000" dirty="0"/>
              <a:t>(PTH and </a:t>
            </a:r>
            <a:r>
              <a:rPr lang="en-US" sz="2000" dirty="0" err="1"/>
              <a:t>vit</a:t>
            </a:r>
            <a:r>
              <a:rPr lang="en-US" sz="2000" dirty="0"/>
              <a:t> D,Po4)</a:t>
            </a:r>
          </a:p>
          <a:p>
            <a:pPr marL="514350" indent="-514350">
              <a:lnSpc>
                <a:spcPct val="150000"/>
              </a:lnSpc>
              <a:buAutoNum type="arabicPeriod"/>
            </a:pPr>
            <a:r>
              <a:rPr lang="en-US" sz="2000" dirty="0"/>
              <a:t>Pubertal and Sexual (&gt;10years)</a:t>
            </a:r>
          </a:p>
          <a:p>
            <a:pPr marL="514350" indent="-514350">
              <a:lnSpc>
                <a:spcPct val="150000"/>
              </a:lnSpc>
              <a:buAutoNum type="arabicPeriod"/>
            </a:pPr>
            <a:r>
              <a:rPr lang="en-US" sz="2000" dirty="0" err="1"/>
              <a:t>FSH,LH,Estrogen</a:t>
            </a:r>
            <a:r>
              <a:rPr lang="en-US" sz="2000" dirty="0"/>
              <a:t> and testosterone</a:t>
            </a:r>
          </a:p>
          <a:p>
            <a:pPr marL="514350" indent="-514350">
              <a:lnSpc>
                <a:spcPct val="150000"/>
              </a:lnSpc>
              <a:buAutoNum type="arabicPeriod"/>
            </a:pPr>
            <a:r>
              <a:rPr lang="en-US" sz="2000" dirty="0"/>
              <a:t>Infection screen (</a:t>
            </a:r>
            <a:r>
              <a:rPr lang="en-US" sz="2000" dirty="0" err="1"/>
              <a:t>Hep</a:t>
            </a:r>
            <a:r>
              <a:rPr lang="en-US" sz="2000" dirty="0"/>
              <a:t> B and C , HIV, VDRL) (6 monthly)</a:t>
            </a:r>
          </a:p>
          <a:p>
            <a:pPr marL="514350" indent="-514350">
              <a:lnSpc>
                <a:spcPct val="150000"/>
              </a:lnSpc>
              <a:buAutoNum type="arabicPeriod"/>
            </a:pPr>
            <a:r>
              <a:rPr lang="en-US" sz="2000" dirty="0"/>
              <a:t>Cardiac assessment- ECG, Echo</a:t>
            </a:r>
            <a:endParaRPr lang="en-MY" sz="2000" dirty="0"/>
          </a:p>
          <a:p>
            <a:pPr marL="514350" indent="-514350">
              <a:lnSpc>
                <a:spcPct val="150000"/>
              </a:lnSpc>
              <a:buAutoNum type="arabicPeriod"/>
            </a:pPr>
            <a:r>
              <a:rPr lang="en-US" sz="2000" dirty="0"/>
              <a:t>Liver Iron store</a:t>
            </a:r>
          </a:p>
        </p:txBody>
      </p:sp>
      <p:sp>
        <p:nvSpPr>
          <p:cNvPr id="2" name="Date Placeholder 1"/>
          <p:cNvSpPr>
            <a:spLocks noGrp="1"/>
          </p:cNvSpPr>
          <p:nvPr>
            <p:ph type="dt" sz="half" idx="10"/>
          </p:nvPr>
        </p:nvSpPr>
        <p:spPr/>
        <p:txBody>
          <a:bodyPr/>
          <a:lstStyle/>
          <a:p>
            <a:fld id="{71BA4D5E-B6FC-46EF-8DF5-B58390C60D22}"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35</a:t>
            </a:fld>
            <a:endParaRPr lang="en-US"/>
          </a:p>
        </p:txBody>
      </p:sp>
    </p:spTree>
    <p:extLst>
      <p:ext uri="{BB962C8B-B14F-4D97-AF65-F5344CB8AC3E}">
        <p14:creationId xmlns:p14="http://schemas.microsoft.com/office/powerpoint/2010/main" val="3398171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FBBFCE-FD08-FA40-D08C-648BB2761C80}"/>
              </a:ext>
            </a:extLst>
          </p:cNvPr>
          <p:cNvSpPr>
            <a:spLocks noGrp="1"/>
          </p:cNvSpPr>
          <p:nvPr>
            <p:ph type="title"/>
          </p:nvPr>
        </p:nvSpPr>
        <p:spPr>
          <a:xfrm>
            <a:off x="609599" y="228600"/>
            <a:ext cx="6347713" cy="1219200"/>
          </a:xfrm>
        </p:spPr>
        <p:txBody>
          <a:bodyPr/>
          <a:lstStyle/>
          <a:p>
            <a:r>
              <a:rPr lang="en-GB" dirty="0">
                <a:solidFill>
                  <a:schemeClr val="tx1"/>
                </a:solidFill>
              </a:rPr>
              <a:t>IDA vs THALASSEMIA</a:t>
            </a:r>
            <a:endParaRPr lang="en-US" dirty="0">
              <a:solidFill>
                <a:schemeClr val="tx1"/>
              </a:solidFill>
            </a:endParaRPr>
          </a:p>
        </p:txBody>
      </p:sp>
      <p:sp>
        <p:nvSpPr>
          <p:cNvPr id="6" name="Text Placeholder 5">
            <a:extLst>
              <a:ext uri="{FF2B5EF4-FFF2-40B4-BE49-F238E27FC236}">
                <a16:creationId xmlns:a16="http://schemas.microsoft.com/office/drawing/2014/main" id="{75F321A2-12E5-1EB6-0EDB-700C73676C0C}"/>
              </a:ext>
            </a:extLst>
          </p:cNvPr>
          <p:cNvSpPr>
            <a:spLocks noGrp="1"/>
          </p:cNvSpPr>
          <p:nvPr>
            <p:ph type="body" idx="1"/>
          </p:nvPr>
        </p:nvSpPr>
        <p:spPr>
          <a:xfrm>
            <a:off x="304799" y="1371601"/>
            <a:ext cx="3395472" cy="457200"/>
          </a:xfrm>
        </p:spPr>
        <p:txBody>
          <a:bodyPr/>
          <a:lstStyle/>
          <a:p>
            <a:r>
              <a:rPr lang="en-GB" sz="2000" dirty="0"/>
              <a:t>Iron deficiency anaemia </a:t>
            </a:r>
            <a:endParaRPr lang="en-US" sz="2000" dirty="0"/>
          </a:p>
        </p:txBody>
      </p:sp>
      <p:sp>
        <p:nvSpPr>
          <p:cNvPr id="7" name="Content Placeholder 6">
            <a:extLst>
              <a:ext uri="{FF2B5EF4-FFF2-40B4-BE49-F238E27FC236}">
                <a16:creationId xmlns:a16="http://schemas.microsoft.com/office/drawing/2014/main" id="{F02394D5-EF44-AF55-DB9C-39570864BF2E}"/>
              </a:ext>
            </a:extLst>
          </p:cNvPr>
          <p:cNvSpPr>
            <a:spLocks noGrp="1"/>
          </p:cNvSpPr>
          <p:nvPr>
            <p:ph sz="half" idx="2"/>
          </p:nvPr>
        </p:nvSpPr>
        <p:spPr>
          <a:xfrm>
            <a:off x="228600" y="2133600"/>
            <a:ext cx="3897213" cy="4495800"/>
          </a:xfrm>
        </p:spPr>
        <p:txBody>
          <a:bodyPr/>
          <a:lstStyle/>
          <a:p>
            <a:r>
              <a:rPr lang="en-US" dirty="0"/>
              <a:t>Low ferritin.</a:t>
            </a:r>
          </a:p>
          <a:p>
            <a:r>
              <a:rPr lang="en-US" dirty="0"/>
              <a:t>High TIBC.</a:t>
            </a:r>
          </a:p>
          <a:p>
            <a:r>
              <a:rPr lang="en-US" dirty="0"/>
              <a:t>Normal or low retics.</a:t>
            </a:r>
          </a:p>
          <a:p>
            <a:r>
              <a:rPr lang="en-US" dirty="0"/>
              <a:t>High RDW</a:t>
            </a:r>
          </a:p>
          <a:p>
            <a:endParaRPr lang="en-US" dirty="0"/>
          </a:p>
          <a:p>
            <a:endParaRPr lang="en-US" dirty="0"/>
          </a:p>
        </p:txBody>
      </p:sp>
      <p:sp>
        <p:nvSpPr>
          <p:cNvPr id="8" name="Text Placeholder 7">
            <a:extLst>
              <a:ext uri="{FF2B5EF4-FFF2-40B4-BE49-F238E27FC236}">
                <a16:creationId xmlns:a16="http://schemas.microsoft.com/office/drawing/2014/main" id="{FBDA7438-960B-83CC-AE95-D784155EAB21}"/>
              </a:ext>
            </a:extLst>
          </p:cNvPr>
          <p:cNvSpPr>
            <a:spLocks noGrp="1"/>
          </p:cNvSpPr>
          <p:nvPr>
            <p:ph type="body" sz="quarter" idx="3"/>
          </p:nvPr>
        </p:nvSpPr>
        <p:spPr>
          <a:xfrm>
            <a:off x="3866640" y="1447801"/>
            <a:ext cx="3090672" cy="457200"/>
          </a:xfrm>
        </p:spPr>
        <p:txBody>
          <a:bodyPr/>
          <a:lstStyle/>
          <a:p>
            <a:pPr algn="ctr"/>
            <a:r>
              <a:rPr lang="en-GB" dirty="0"/>
              <a:t>Thalassemia </a:t>
            </a:r>
            <a:endParaRPr lang="en-US" dirty="0"/>
          </a:p>
        </p:txBody>
      </p:sp>
      <p:sp>
        <p:nvSpPr>
          <p:cNvPr id="9" name="Content Placeholder 8">
            <a:extLst>
              <a:ext uri="{FF2B5EF4-FFF2-40B4-BE49-F238E27FC236}">
                <a16:creationId xmlns:a16="http://schemas.microsoft.com/office/drawing/2014/main" id="{C9822F8E-9D5D-7BDD-00C9-E3451C287646}"/>
              </a:ext>
            </a:extLst>
          </p:cNvPr>
          <p:cNvSpPr>
            <a:spLocks noGrp="1"/>
          </p:cNvSpPr>
          <p:nvPr>
            <p:ph sz="quarter" idx="4"/>
          </p:nvPr>
        </p:nvSpPr>
        <p:spPr>
          <a:xfrm>
            <a:off x="4202012" y="2133600"/>
            <a:ext cx="4637188" cy="4495800"/>
          </a:xfrm>
        </p:spPr>
        <p:txBody>
          <a:bodyPr/>
          <a:lstStyle/>
          <a:p>
            <a:r>
              <a:rPr lang="en-US" dirty="0"/>
              <a:t>Normal or high ferritin.</a:t>
            </a:r>
          </a:p>
          <a:p>
            <a:r>
              <a:rPr lang="en-US" dirty="0"/>
              <a:t>normal or low TIBC.</a:t>
            </a:r>
          </a:p>
          <a:p>
            <a:r>
              <a:rPr lang="en-US" dirty="0"/>
              <a:t>High retics.</a:t>
            </a:r>
          </a:p>
          <a:p>
            <a:r>
              <a:rPr lang="en-US" dirty="0"/>
              <a:t>Normal RDW</a:t>
            </a:r>
          </a:p>
        </p:txBody>
      </p:sp>
      <p:sp>
        <p:nvSpPr>
          <p:cNvPr id="4" name="Slide Number Placeholder 3">
            <a:extLst>
              <a:ext uri="{FF2B5EF4-FFF2-40B4-BE49-F238E27FC236}">
                <a16:creationId xmlns:a16="http://schemas.microsoft.com/office/drawing/2014/main" id="{8ADE708F-892E-B08B-56F0-A6F6DD361245}"/>
              </a:ext>
            </a:extLst>
          </p:cNvPr>
          <p:cNvSpPr>
            <a:spLocks noGrp="1"/>
          </p:cNvSpPr>
          <p:nvPr>
            <p:ph type="sldNum" sz="quarter" idx="12"/>
          </p:nvPr>
        </p:nvSpPr>
        <p:spPr/>
        <p:txBody>
          <a:bodyPr/>
          <a:lstStyle/>
          <a:p>
            <a:fld id="{B6F15528-21DE-4FAA-801E-634DDDAF4B2B}" type="slidenum">
              <a:rPr lang="en-US" smtClean="0"/>
              <a:pPr/>
              <a:t>36</a:t>
            </a:fld>
            <a:endParaRPr lang="en-US"/>
          </a:p>
        </p:txBody>
      </p:sp>
      <p:sp>
        <p:nvSpPr>
          <p:cNvPr id="11" name="TextBox 10">
            <a:extLst>
              <a:ext uri="{FF2B5EF4-FFF2-40B4-BE49-F238E27FC236}">
                <a16:creationId xmlns:a16="http://schemas.microsoft.com/office/drawing/2014/main" id="{42168A9B-0F26-C98C-47F9-F8DC56F63C83}"/>
              </a:ext>
            </a:extLst>
          </p:cNvPr>
          <p:cNvSpPr txBox="1"/>
          <p:nvPr/>
        </p:nvSpPr>
        <p:spPr>
          <a:xfrm rot="10800000" flipV="1">
            <a:off x="304798" y="4405727"/>
            <a:ext cx="8991601" cy="1754326"/>
          </a:xfrm>
          <a:prstGeom prst="rect">
            <a:avLst/>
          </a:prstGeom>
          <a:noFill/>
        </p:spPr>
        <p:txBody>
          <a:bodyPr wrap="square">
            <a:spAutoFit/>
          </a:bodyPr>
          <a:lstStyle/>
          <a:p>
            <a:r>
              <a:rPr lang="en-US" dirty="0"/>
              <a:t>The following findings are noted in individuals with alpha thalassemia trait :</a:t>
            </a:r>
          </a:p>
          <a:p>
            <a:r>
              <a:rPr lang="en-US" b="0" i="0" dirty="0">
                <a:effectLst/>
                <a:latin typeface="proxima_nova_rgregular"/>
              </a:rPr>
              <a:t> asymptomatic/</a:t>
            </a:r>
            <a:r>
              <a:rPr lang="en-US" dirty="0"/>
              <a:t> mild anemia</a:t>
            </a:r>
          </a:p>
          <a:p>
            <a:r>
              <a:rPr lang="en-US" dirty="0"/>
              <a:t>Hemoglobin level - Within the reference range</a:t>
            </a:r>
          </a:p>
          <a:p>
            <a:r>
              <a:rPr lang="en-US" dirty="0"/>
              <a:t>Reticulocyte count - Normal</a:t>
            </a:r>
          </a:p>
          <a:p>
            <a:r>
              <a:rPr lang="en-US" dirty="0"/>
              <a:t>MCV - 65-75 </a:t>
            </a:r>
            <a:r>
              <a:rPr lang="en-US" dirty="0" err="1"/>
              <a:t>fL</a:t>
            </a:r>
            <a:r>
              <a:rPr lang="en-US" dirty="0"/>
              <a:t>    (</a:t>
            </a:r>
            <a:r>
              <a:rPr lang="en-US" b="0" i="0" dirty="0">
                <a:effectLst/>
                <a:latin typeface="Helvetica Neue"/>
              </a:rPr>
              <a:t>80–100 </a:t>
            </a:r>
            <a:r>
              <a:rPr lang="en-US" b="0" i="0" dirty="0" err="1">
                <a:effectLst/>
                <a:latin typeface="Helvetica Neue"/>
              </a:rPr>
              <a:t>fl</a:t>
            </a:r>
            <a:r>
              <a:rPr lang="en-US" b="0" i="0" dirty="0">
                <a:effectLst/>
                <a:latin typeface="Helvetica Neue"/>
              </a:rPr>
              <a:t>)</a:t>
            </a:r>
            <a:endParaRPr lang="en-US" dirty="0"/>
          </a:p>
          <a:p>
            <a:r>
              <a:rPr lang="en-US" dirty="0"/>
              <a:t>MCH - Around 22 </a:t>
            </a:r>
            <a:r>
              <a:rPr lang="en-US" dirty="0" err="1"/>
              <a:t>pg</a:t>
            </a:r>
            <a:r>
              <a:rPr lang="en-US" dirty="0"/>
              <a:t>    (</a:t>
            </a:r>
            <a:r>
              <a:rPr lang="en-US" b="0" i="0" dirty="0">
                <a:effectLst/>
                <a:latin typeface="Helvetica Neue"/>
              </a:rPr>
              <a:t>27 to 31)</a:t>
            </a:r>
            <a:endParaRPr lang="en-US" dirty="0"/>
          </a:p>
        </p:txBody>
      </p:sp>
    </p:spTree>
    <p:extLst>
      <p:ext uri="{BB962C8B-B14F-4D97-AF65-F5344CB8AC3E}">
        <p14:creationId xmlns:p14="http://schemas.microsoft.com/office/powerpoint/2010/main" val="3648427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effectLst>
                  <a:outerShdw blurRad="38100" dist="38100" dir="2700000" algn="tl">
                    <a:srgbClr val="000000">
                      <a:alpha val="43137"/>
                    </a:srgbClr>
                  </a:outerShdw>
                </a:effectLst>
              </a:rPr>
              <a:t>Sickle Cell Disease</a:t>
            </a:r>
          </a:p>
        </p:txBody>
      </p:sp>
      <p:sp>
        <p:nvSpPr>
          <p:cNvPr id="3" name="Content Placeholder 2"/>
          <p:cNvSpPr>
            <a:spLocks noGrp="1"/>
          </p:cNvSpPr>
          <p:nvPr>
            <p:ph idx="1"/>
          </p:nvPr>
        </p:nvSpPr>
        <p:spPr/>
        <p:txBody>
          <a:bodyPr>
            <a:normAutofit/>
          </a:bodyPr>
          <a:lstStyle/>
          <a:p>
            <a:pPr marL="0" indent="0">
              <a:buNone/>
            </a:pPr>
            <a:r>
              <a:rPr lang="en-US" sz="2000" b="1" dirty="0"/>
              <a:t>“</a:t>
            </a:r>
            <a:r>
              <a:rPr lang="en-US" sz="2000" b="1" dirty="0">
                <a:highlight>
                  <a:srgbClr val="FFFF00"/>
                </a:highlight>
              </a:rPr>
              <a:t>Sickle cell disease (SCD) is a term used for a group of genetic disorders characterized by production of </a:t>
            </a:r>
            <a:r>
              <a:rPr lang="en-US" sz="2000" b="1" dirty="0" err="1">
                <a:highlight>
                  <a:srgbClr val="FFFF00"/>
                </a:highlight>
              </a:rPr>
              <a:t>Hb</a:t>
            </a:r>
            <a:r>
              <a:rPr lang="en-US" sz="2000" b="1" dirty="0">
                <a:highlight>
                  <a:srgbClr val="FFFF00"/>
                </a:highlight>
              </a:rPr>
              <a:t> “S”. </a:t>
            </a:r>
          </a:p>
          <a:p>
            <a:pPr marL="0" indent="0">
              <a:buNone/>
            </a:pPr>
            <a:endParaRPr lang="en-US" sz="2000" b="1" dirty="0">
              <a:highlight>
                <a:srgbClr val="FFFF00"/>
              </a:highlight>
            </a:endParaRPr>
          </a:p>
          <a:p>
            <a:pPr marL="0" indent="0">
              <a:buNone/>
            </a:pPr>
            <a:r>
              <a:rPr lang="en-US" sz="2000" dirty="0">
                <a:highlight>
                  <a:srgbClr val="FFFF00"/>
                </a:highlight>
              </a:rPr>
              <a:t>Sickle cell </a:t>
            </a:r>
            <a:r>
              <a:rPr lang="en-US" sz="2000" dirty="0" err="1">
                <a:highlight>
                  <a:srgbClr val="FFFF00"/>
                </a:highlight>
              </a:rPr>
              <a:t>hemoglobinopathy</a:t>
            </a:r>
            <a:r>
              <a:rPr lang="en-US" sz="2000" dirty="0">
                <a:highlight>
                  <a:srgbClr val="FFFF00"/>
                </a:highlight>
              </a:rPr>
              <a:t> occurs due to </a:t>
            </a:r>
            <a:r>
              <a:rPr lang="en-US" sz="2000" b="1" dirty="0">
                <a:highlight>
                  <a:srgbClr val="FFFF00"/>
                </a:highlight>
              </a:rPr>
              <a:t>mutation of beta-globin gene </a:t>
            </a:r>
            <a:r>
              <a:rPr lang="en-US" sz="2000" dirty="0">
                <a:highlight>
                  <a:srgbClr val="FFFF00"/>
                </a:highlight>
              </a:rPr>
              <a:t>situated on short arm of </a:t>
            </a:r>
            <a:r>
              <a:rPr lang="en-US" sz="2000" b="1" dirty="0">
                <a:highlight>
                  <a:srgbClr val="FFFF00"/>
                </a:highlight>
              </a:rPr>
              <a:t>chromosome 11</a:t>
            </a:r>
            <a:r>
              <a:rPr lang="en-US" sz="2000" dirty="0">
                <a:highlight>
                  <a:srgbClr val="FFFF00"/>
                </a:highlight>
              </a:rPr>
              <a:t>, where </a:t>
            </a:r>
            <a:r>
              <a:rPr lang="en-US" sz="2000" b="1" dirty="0">
                <a:highlight>
                  <a:srgbClr val="FFFF00"/>
                </a:highlight>
              </a:rPr>
              <a:t>adenine is replaced by thymine</a:t>
            </a:r>
            <a:r>
              <a:rPr lang="en-US" sz="2000" dirty="0">
                <a:highlight>
                  <a:srgbClr val="FFFF00"/>
                </a:highlight>
              </a:rPr>
              <a:t> in base of DNA coding for the amino acid in the </a:t>
            </a:r>
            <a:r>
              <a:rPr lang="en-US" sz="2000" b="1" dirty="0">
                <a:highlight>
                  <a:srgbClr val="FFFF00"/>
                </a:highlight>
              </a:rPr>
              <a:t>sixth position in</a:t>
            </a:r>
          </a:p>
          <a:p>
            <a:pPr marL="0" indent="0">
              <a:buNone/>
            </a:pPr>
            <a:r>
              <a:rPr lang="en-US" sz="2000" b="1" dirty="0">
                <a:highlight>
                  <a:srgbClr val="FFFF00"/>
                </a:highlight>
              </a:rPr>
              <a:t>beta-globin chain.</a:t>
            </a:r>
          </a:p>
        </p:txBody>
      </p:sp>
      <p:sp>
        <p:nvSpPr>
          <p:cNvPr id="4" name="Date Placeholder 3"/>
          <p:cNvSpPr>
            <a:spLocks noGrp="1"/>
          </p:cNvSpPr>
          <p:nvPr>
            <p:ph type="dt" sz="half" idx="10"/>
          </p:nvPr>
        </p:nvSpPr>
        <p:spPr/>
        <p:txBody>
          <a:bodyPr/>
          <a:lstStyle/>
          <a:p>
            <a:fld id="{E83B41D9-0A17-4801-A13D-4C7CEF72D5B9}"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37</a:t>
            </a:fld>
            <a:endParaRPr lang="en-US"/>
          </a:p>
        </p:txBody>
      </p:sp>
    </p:spTree>
    <p:extLst>
      <p:ext uri="{BB962C8B-B14F-4D97-AF65-F5344CB8AC3E}">
        <p14:creationId xmlns:p14="http://schemas.microsoft.com/office/powerpoint/2010/main" val="3991632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543800" cy="6172200"/>
          </a:xfrm>
        </p:spPr>
        <p:txBody>
          <a:bodyPr>
            <a:noAutofit/>
          </a:bodyPr>
          <a:lstStyle/>
          <a:p>
            <a:pPr marL="0" indent="0">
              <a:lnSpc>
                <a:spcPct val="150000"/>
              </a:lnSpc>
              <a:buNone/>
            </a:pPr>
            <a:r>
              <a:rPr lang="en-US" sz="2400" b="1" dirty="0"/>
              <a:t>Pathophysiology</a:t>
            </a:r>
            <a:endParaRPr lang="en-US" sz="1800" b="1" dirty="0"/>
          </a:p>
          <a:p>
            <a:pPr marL="0" indent="0" algn="ctr">
              <a:lnSpc>
                <a:spcPct val="150000"/>
              </a:lnSpc>
              <a:buNone/>
            </a:pPr>
            <a:r>
              <a:rPr lang="en-US" sz="1800" dirty="0"/>
              <a:t>The “sol” (soluble) form of </a:t>
            </a:r>
            <a:r>
              <a:rPr lang="en-US" sz="1800" dirty="0" err="1"/>
              <a:t>Hb</a:t>
            </a:r>
            <a:r>
              <a:rPr lang="en-US" sz="1800" dirty="0"/>
              <a:t> changes to “gel” form, when </a:t>
            </a:r>
            <a:r>
              <a:rPr lang="en-US" sz="1800" dirty="0" err="1"/>
              <a:t>Hb</a:t>
            </a:r>
            <a:r>
              <a:rPr lang="en-US" sz="1800" dirty="0"/>
              <a:t> “S” is deoxygenated</a:t>
            </a:r>
          </a:p>
          <a:p>
            <a:pPr marL="0" indent="0">
              <a:lnSpc>
                <a:spcPct val="150000"/>
              </a:lnSpc>
              <a:buNone/>
            </a:pPr>
            <a:r>
              <a:rPr lang="en-US" altLang="en-US" sz="1800" dirty="0">
                <a:cs typeface="Arial" charset="0"/>
              </a:rPr>
              <a:t>				</a:t>
            </a:r>
            <a:r>
              <a:rPr lang="en-US" altLang="en-US" sz="1800" b="1" dirty="0">
                <a:solidFill>
                  <a:srgbClr val="FF0000"/>
                </a:solidFill>
                <a:cs typeface="Arial" charset="0"/>
              </a:rPr>
              <a:t>↓</a:t>
            </a:r>
            <a:endParaRPr lang="en-US" sz="1800" b="1" dirty="0">
              <a:solidFill>
                <a:srgbClr val="FF0000"/>
              </a:solidFill>
            </a:endParaRPr>
          </a:p>
          <a:p>
            <a:pPr marL="0" indent="0" algn="ctr">
              <a:lnSpc>
                <a:spcPct val="150000"/>
              </a:lnSpc>
              <a:buNone/>
            </a:pPr>
            <a:r>
              <a:rPr lang="en-US" sz="1800" dirty="0"/>
              <a:t>In gel form the </a:t>
            </a:r>
            <a:r>
              <a:rPr lang="en-US" sz="1800" dirty="0" err="1"/>
              <a:t>Hb</a:t>
            </a:r>
            <a:r>
              <a:rPr lang="en-US" sz="1800" dirty="0"/>
              <a:t> crystallizes to small, rigid, boat-shaped objects known as ‘’</a:t>
            </a:r>
            <a:r>
              <a:rPr lang="en-US" sz="1800" dirty="0" err="1"/>
              <a:t>tactoids</a:t>
            </a:r>
            <a:r>
              <a:rPr lang="en-US" sz="1800" dirty="0"/>
              <a:t>’’. These </a:t>
            </a:r>
            <a:r>
              <a:rPr lang="en-US" sz="1800" dirty="0" err="1"/>
              <a:t>tactoids</a:t>
            </a:r>
            <a:r>
              <a:rPr lang="en-US" sz="1800" dirty="0"/>
              <a:t> polymerize forming insoluble structure, deforming the RBC to sickle shape</a:t>
            </a:r>
          </a:p>
          <a:p>
            <a:pPr marL="0" indent="0">
              <a:lnSpc>
                <a:spcPct val="150000"/>
              </a:lnSpc>
              <a:buNone/>
            </a:pPr>
            <a:r>
              <a:rPr lang="en-US" altLang="en-US" sz="1800" dirty="0">
                <a:cs typeface="Arial" charset="0"/>
              </a:rPr>
              <a:t>				</a:t>
            </a:r>
            <a:r>
              <a:rPr lang="en-US" altLang="en-US" sz="1800" b="1" dirty="0">
                <a:solidFill>
                  <a:srgbClr val="FF0000"/>
                </a:solidFill>
                <a:cs typeface="Arial" charset="0"/>
              </a:rPr>
              <a:t>↓</a:t>
            </a:r>
            <a:endParaRPr lang="en-US" sz="1800" b="1" dirty="0">
              <a:solidFill>
                <a:srgbClr val="FF0000"/>
              </a:solidFill>
            </a:endParaRPr>
          </a:p>
          <a:p>
            <a:pPr marL="0" indent="0" algn="ctr">
              <a:lnSpc>
                <a:spcPct val="150000"/>
              </a:lnSpc>
              <a:buNone/>
            </a:pPr>
            <a:r>
              <a:rPr lang="en-US" sz="1800" dirty="0"/>
              <a:t>The RBC membrane becomes more fragile </a:t>
            </a:r>
          </a:p>
          <a:p>
            <a:pPr marL="0" indent="0">
              <a:lnSpc>
                <a:spcPct val="150000"/>
              </a:lnSpc>
              <a:buNone/>
            </a:pPr>
            <a:r>
              <a:rPr lang="en-US" altLang="en-US" sz="1800" b="1" dirty="0">
                <a:solidFill>
                  <a:srgbClr val="FF0000"/>
                </a:solidFill>
                <a:cs typeface="Arial" charset="0"/>
              </a:rPr>
              <a:t>				↓</a:t>
            </a:r>
            <a:endParaRPr lang="en-US" sz="1800" dirty="0"/>
          </a:p>
          <a:p>
            <a:pPr marL="0" indent="0" algn="ctr">
              <a:lnSpc>
                <a:spcPct val="150000"/>
              </a:lnSpc>
              <a:buNone/>
            </a:pPr>
            <a:r>
              <a:rPr lang="en-US" sz="1800" dirty="0"/>
              <a:t>The polymerization is facilitated by increased concentration of </a:t>
            </a:r>
            <a:r>
              <a:rPr lang="en-US" sz="1800" dirty="0" err="1"/>
              <a:t>Hb</a:t>
            </a:r>
            <a:r>
              <a:rPr lang="en-US" sz="1800" dirty="0"/>
              <a:t> “S”, acidic pH, low oxygen saturation, stasis of blood flow, decreased levels of </a:t>
            </a:r>
            <a:r>
              <a:rPr lang="en-US" sz="1800" dirty="0" err="1"/>
              <a:t>Hb”F</a:t>
            </a:r>
            <a:r>
              <a:rPr lang="en-US" sz="1800" dirty="0"/>
              <a:t>”</a:t>
            </a:r>
          </a:p>
          <a:p>
            <a:pPr marL="0" indent="0">
              <a:lnSpc>
                <a:spcPct val="150000"/>
              </a:lnSpc>
              <a:buNone/>
            </a:pPr>
            <a:r>
              <a:rPr lang="en-US" altLang="en-US" sz="1800" b="1" dirty="0">
                <a:solidFill>
                  <a:srgbClr val="FF0000"/>
                </a:solidFill>
                <a:cs typeface="Arial" charset="0"/>
              </a:rPr>
              <a:t>				↓</a:t>
            </a:r>
            <a:endParaRPr lang="en-US" sz="1800" dirty="0"/>
          </a:p>
          <a:p>
            <a:pPr marL="0" indent="0" algn="ctr">
              <a:lnSpc>
                <a:spcPct val="150000"/>
              </a:lnSpc>
              <a:buNone/>
            </a:pPr>
            <a:endParaRPr lang="en-US" sz="1800" dirty="0"/>
          </a:p>
          <a:p>
            <a:pPr marL="0" indent="0" algn="ctr">
              <a:lnSpc>
                <a:spcPct val="150000"/>
              </a:lnSpc>
              <a:buNone/>
            </a:pPr>
            <a:endParaRPr lang="en-US" sz="1800" dirty="0"/>
          </a:p>
        </p:txBody>
      </p:sp>
      <p:sp>
        <p:nvSpPr>
          <p:cNvPr id="2" name="Date Placeholder 1"/>
          <p:cNvSpPr>
            <a:spLocks noGrp="1"/>
          </p:cNvSpPr>
          <p:nvPr>
            <p:ph type="dt" sz="half" idx="10"/>
          </p:nvPr>
        </p:nvSpPr>
        <p:spPr/>
        <p:txBody>
          <a:bodyPr/>
          <a:lstStyle/>
          <a:p>
            <a:fld id="{08BEAB16-236D-4845-835A-D323F84F5E50}"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38</a:t>
            </a:fld>
            <a:endParaRPr lang="en-US"/>
          </a:p>
        </p:txBody>
      </p:sp>
    </p:spTree>
    <p:extLst>
      <p:ext uri="{BB962C8B-B14F-4D97-AF65-F5344CB8AC3E}">
        <p14:creationId xmlns:p14="http://schemas.microsoft.com/office/powerpoint/2010/main" val="4077125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marL="0" indent="0" algn="ctr">
              <a:lnSpc>
                <a:spcPct val="150000"/>
              </a:lnSpc>
              <a:buNone/>
            </a:pPr>
            <a:r>
              <a:rPr lang="en-US" sz="2000" dirty="0"/>
              <a:t>Upon </a:t>
            </a:r>
            <a:r>
              <a:rPr lang="en-US" sz="2000" dirty="0" err="1"/>
              <a:t>reoxygenation</a:t>
            </a:r>
            <a:r>
              <a:rPr lang="en-US" sz="2000" dirty="0"/>
              <a:t> the sickle cell initially resumes normal configuration, but with repeated cycles of sickling and </a:t>
            </a:r>
            <a:r>
              <a:rPr lang="en-US" sz="2000" dirty="0" err="1"/>
              <a:t>unsickling</a:t>
            </a:r>
            <a:r>
              <a:rPr lang="en-US" sz="2000" dirty="0"/>
              <a:t>, fixation of membrane occurs in sickled configuration, leading to irreversible sickle cell formation, and hemolysis. </a:t>
            </a:r>
          </a:p>
          <a:p>
            <a:pPr marL="0" indent="0" algn="ctr">
              <a:lnSpc>
                <a:spcPct val="150000"/>
              </a:lnSpc>
              <a:buNone/>
            </a:pPr>
            <a:r>
              <a:rPr lang="en-US" altLang="en-US" sz="2000" b="1" dirty="0">
                <a:solidFill>
                  <a:srgbClr val="FF0000"/>
                </a:solidFill>
                <a:cs typeface="Arial" charset="0"/>
              </a:rPr>
              <a:t>↓</a:t>
            </a:r>
            <a:endParaRPr lang="en-US" sz="2000" b="1" dirty="0">
              <a:solidFill>
                <a:srgbClr val="FF0000"/>
              </a:solidFill>
            </a:endParaRPr>
          </a:p>
          <a:p>
            <a:pPr marL="0" indent="0" algn="ctr">
              <a:lnSpc>
                <a:spcPct val="150000"/>
              </a:lnSpc>
              <a:buNone/>
            </a:pPr>
            <a:r>
              <a:rPr lang="en-US" sz="2000" dirty="0"/>
              <a:t>Platelets aggregate over the adherent red cells and damaged endothelium, causing blockage of microvasculature and ischemia of the tissue.</a:t>
            </a:r>
          </a:p>
          <a:p>
            <a:pPr marL="0" indent="0" algn="ctr">
              <a:lnSpc>
                <a:spcPct val="150000"/>
              </a:lnSpc>
              <a:buNone/>
            </a:pPr>
            <a:r>
              <a:rPr lang="en-US" altLang="en-US" sz="2000" b="1" dirty="0">
                <a:solidFill>
                  <a:srgbClr val="FF0000"/>
                </a:solidFill>
                <a:cs typeface="Arial" charset="0"/>
              </a:rPr>
              <a:t>↓</a:t>
            </a:r>
            <a:endParaRPr lang="en-US" sz="2000" dirty="0"/>
          </a:p>
          <a:p>
            <a:pPr marL="0" indent="0" algn="ctr">
              <a:lnSpc>
                <a:spcPct val="150000"/>
              </a:lnSpc>
              <a:buNone/>
            </a:pPr>
            <a:r>
              <a:rPr lang="en-US" altLang="en-US" sz="2000" b="1" dirty="0">
                <a:cs typeface="Arial" charset="0"/>
              </a:rPr>
              <a:t>Infarction </a:t>
            </a:r>
            <a:r>
              <a:rPr lang="en-US" altLang="en-US" sz="2000" dirty="0">
                <a:cs typeface="Arial" charset="0"/>
              </a:rPr>
              <a:t>of liver, spleen, muscles &amp; bones. (Hepatomegaly &amp; Jaundice, </a:t>
            </a:r>
            <a:r>
              <a:rPr lang="en-US" altLang="en-US" sz="2000" dirty="0" err="1">
                <a:cs typeface="Arial" charset="0"/>
              </a:rPr>
              <a:t>abd</a:t>
            </a:r>
            <a:r>
              <a:rPr lang="en-US" altLang="en-US" sz="2000" dirty="0">
                <a:cs typeface="Arial" charset="0"/>
              </a:rPr>
              <a:t>. Pain &amp; fibrosis &amp; ↓ spleen size, bone &amp; joint pain).</a:t>
            </a:r>
          </a:p>
          <a:p>
            <a:pPr marL="0" indent="0">
              <a:lnSpc>
                <a:spcPct val="150000"/>
              </a:lnSpc>
              <a:buNone/>
            </a:pPr>
            <a:endParaRPr lang="en-US" dirty="0"/>
          </a:p>
        </p:txBody>
      </p:sp>
      <p:sp>
        <p:nvSpPr>
          <p:cNvPr id="4" name="Date Placeholder 3"/>
          <p:cNvSpPr>
            <a:spLocks noGrp="1"/>
          </p:cNvSpPr>
          <p:nvPr>
            <p:ph type="dt" sz="half" idx="10"/>
          </p:nvPr>
        </p:nvSpPr>
        <p:spPr/>
        <p:txBody>
          <a:bodyPr/>
          <a:lstStyle/>
          <a:p>
            <a:fld id="{73816DE7-0470-454B-B071-8D1148F725B1}"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39</a:t>
            </a:fld>
            <a:endParaRPr lang="en-US"/>
          </a:p>
        </p:txBody>
      </p:sp>
    </p:spTree>
    <p:extLst>
      <p:ext uri="{BB962C8B-B14F-4D97-AF65-F5344CB8AC3E}">
        <p14:creationId xmlns:p14="http://schemas.microsoft.com/office/powerpoint/2010/main" val="391312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1143000"/>
          </a:xfrm>
        </p:spPr>
        <p:txBody>
          <a:bodyPr>
            <a:normAutofit/>
          </a:bodyPr>
          <a:lstStyle/>
          <a:p>
            <a:r>
              <a:rPr lang="en-US" sz="2400" b="1" dirty="0">
                <a:effectLst>
                  <a:outerShdw blurRad="38100" dist="38100" dir="2700000" algn="tl">
                    <a:srgbClr val="000000">
                      <a:alpha val="43137"/>
                    </a:srgbClr>
                  </a:outerShdw>
                </a:effectLst>
              </a:rPr>
              <a:t>            </a:t>
            </a:r>
            <a:r>
              <a:rPr lang="en-US" sz="3100" b="1" dirty="0">
                <a:solidFill>
                  <a:schemeClr val="tx1"/>
                </a:solidFill>
                <a:effectLst>
                  <a:outerShdw blurRad="38100" dist="38100" dir="2700000" algn="tl">
                    <a:srgbClr val="000000">
                      <a:alpha val="43137"/>
                    </a:srgbClr>
                  </a:outerShdw>
                </a:effectLst>
              </a:rPr>
              <a:t>How is Hemolytic Anemia Diagnosed?</a:t>
            </a:r>
            <a:br>
              <a:rPr lang="en-US" sz="3100" b="1" dirty="0">
                <a:solidFill>
                  <a:schemeClr val="tx1"/>
                </a:solidFill>
                <a:effectLst>
                  <a:outerShdw blurRad="38100" dist="38100" dir="2700000" algn="tl">
                    <a:srgbClr val="000000">
                      <a:alpha val="43137"/>
                    </a:srgbClr>
                  </a:outerShdw>
                </a:effectLst>
              </a:rPr>
            </a:br>
            <a:endParaRPr lang="en-US" sz="2400"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a:p>
            <a:pPr lvl="1">
              <a:buNone/>
            </a:pPr>
            <a:r>
              <a:rPr lang="en-US" sz="3200" b="1" dirty="0"/>
              <a:t>  Two main principles                    </a:t>
            </a:r>
          </a:p>
          <a:p>
            <a:pPr lvl="1"/>
            <a:endParaRPr lang="en-US" sz="3200" dirty="0"/>
          </a:p>
          <a:p>
            <a:pPr lvl="1"/>
            <a:r>
              <a:rPr lang="en-US" sz="2800" dirty="0"/>
              <a:t>Confirm </a:t>
            </a:r>
            <a:r>
              <a:rPr lang="en-US" sz="2800" b="1" dirty="0"/>
              <a:t>hemolysis</a:t>
            </a:r>
          </a:p>
          <a:p>
            <a:pPr lvl="1">
              <a:buNone/>
            </a:pPr>
            <a:endParaRPr lang="en-US" sz="2800" dirty="0"/>
          </a:p>
          <a:p>
            <a:pPr lvl="1"/>
            <a:r>
              <a:rPr lang="en-US" sz="2800" dirty="0"/>
              <a:t>Determine the </a:t>
            </a:r>
            <a:r>
              <a:rPr lang="en-US" sz="2800" b="1" dirty="0"/>
              <a:t>etiology</a:t>
            </a:r>
          </a:p>
          <a:p>
            <a:pPr lvl="1"/>
            <a:endParaRPr lang="en-US" sz="2400" dirty="0"/>
          </a:p>
          <a:p>
            <a:endParaRPr lang="en-US" dirty="0"/>
          </a:p>
        </p:txBody>
      </p:sp>
    </p:spTree>
    <p:extLst>
      <p:ext uri="{BB962C8B-B14F-4D97-AF65-F5344CB8AC3E}">
        <p14:creationId xmlns:p14="http://schemas.microsoft.com/office/powerpoint/2010/main" val="197532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457200" y="1066800"/>
            <a:ext cx="8229600" cy="4525963"/>
          </a:xfrm>
        </p:spPr>
        <p:txBody>
          <a:bodyPr/>
          <a:lstStyle/>
          <a:p>
            <a:pPr>
              <a:buClr>
                <a:schemeClr val="tx1"/>
              </a:buClr>
            </a:pPr>
            <a:r>
              <a:rPr lang="en-US" altLang="en-US" sz="2000" dirty="0">
                <a:highlight>
                  <a:srgbClr val="FFFF00"/>
                </a:highlight>
              </a:rPr>
              <a:t>Sickle cells sequestered in RE cells and  are </a:t>
            </a:r>
            <a:r>
              <a:rPr lang="en-US" altLang="en-US" sz="2000" dirty="0" err="1">
                <a:highlight>
                  <a:srgbClr val="FFFF00"/>
                </a:highlight>
              </a:rPr>
              <a:t>hemolysed</a:t>
            </a:r>
            <a:r>
              <a:rPr lang="en-US" altLang="en-US" sz="2000" dirty="0">
                <a:highlight>
                  <a:srgbClr val="FFFF00"/>
                </a:highlight>
              </a:rPr>
              <a:t> </a:t>
            </a:r>
            <a:r>
              <a:rPr lang="en-US" altLang="en-US" sz="2000" dirty="0">
                <a:highlight>
                  <a:srgbClr val="FFFF00"/>
                </a:highlight>
                <a:cs typeface="Times New Roman" pitchFamily="18" charset="0"/>
              </a:rPr>
              <a:t>→ Anemia</a:t>
            </a:r>
          </a:p>
          <a:p>
            <a:pPr>
              <a:buClr>
                <a:schemeClr val="tx1"/>
              </a:buClr>
            </a:pPr>
            <a:endParaRPr lang="en-US" altLang="en-US" sz="2000" dirty="0">
              <a:highlight>
                <a:srgbClr val="FFFF00"/>
              </a:highlight>
              <a:cs typeface="Times New Roman" pitchFamily="18" charset="0"/>
            </a:endParaRPr>
          </a:p>
          <a:p>
            <a:pPr>
              <a:buClr>
                <a:schemeClr val="tx1"/>
              </a:buClr>
            </a:pPr>
            <a:r>
              <a:rPr lang="en-US" altLang="en-US" sz="2000" dirty="0">
                <a:solidFill>
                  <a:srgbClr val="0070C0"/>
                </a:solidFill>
                <a:highlight>
                  <a:srgbClr val="FFFF00"/>
                </a:highlight>
                <a:cs typeface="Times New Roman" pitchFamily="18" charset="0"/>
              </a:rPr>
              <a:t>Chronic Hypoxia </a:t>
            </a:r>
            <a:r>
              <a:rPr lang="en-US" altLang="en-US" sz="2000" dirty="0">
                <a:highlight>
                  <a:srgbClr val="FFFF00"/>
                </a:highlight>
                <a:cs typeface="Times New Roman" pitchFamily="18" charset="0"/>
              </a:rPr>
              <a:t>→ </a:t>
            </a:r>
            <a:r>
              <a:rPr lang="en-US" altLang="en-US" sz="2000" dirty="0">
                <a:solidFill>
                  <a:schemeClr val="accent2"/>
                </a:solidFill>
                <a:highlight>
                  <a:srgbClr val="FFFF00"/>
                </a:highlight>
                <a:cs typeface="Times New Roman" pitchFamily="18" charset="0"/>
              </a:rPr>
              <a:t>* Clubbing of fingers &amp; toes</a:t>
            </a:r>
          </a:p>
          <a:p>
            <a:pPr>
              <a:buClr>
                <a:schemeClr val="tx1"/>
              </a:buClr>
              <a:buFont typeface="Wingdings" pitchFamily="2" charset="2"/>
              <a:buNone/>
            </a:pPr>
            <a:r>
              <a:rPr lang="en-US" altLang="en-US" sz="2000" dirty="0">
                <a:solidFill>
                  <a:schemeClr val="accent2"/>
                </a:solidFill>
                <a:highlight>
                  <a:srgbClr val="FFFF00"/>
                </a:highlight>
                <a:cs typeface="Times New Roman" pitchFamily="18" charset="0"/>
              </a:rPr>
              <a:t>                       	          * Chronic Leg ulcer</a:t>
            </a:r>
          </a:p>
          <a:p>
            <a:pPr>
              <a:buClr>
                <a:schemeClr val="tx1"/>
              </a:buClr>
              <a:buFont typeface="Wingdings" pitchFamily="2" charset="2"/>
              <a:buNone/>
            </a:pPr>
            <a:r>
              <a:rPr lang="en-US" altLang="en-US" sz="2000" dirty="0">
                <a:solidFill>
                  <a:schemeClr val="accent2"/>
                </a:solidFill>
                <a:highlight>
                  <a:srgbClr val="FFFF00"/>
                </a:highlight>
                <a:cs typeface="Times New Roman" pitchFamily="18" charset="0"/>
              </a:rPr>
              <a:t>                                          * Growth </a:t>
            </a:r>
            <a:r>
              <a:rPr lang="en-US" altLang="en-US" sz="2000" dirty="0" err="1">
                <a:solidFill>
                  <a:schemeClr val="accent2"/>
                </a:solidFill>
                <a:highlight>
                  <a:srgbClr val="FFFF00"/>
                </a:highlight>
                <a:cs typeface="Times New Roman" pitchFamily="18" charset="0"/>
              </a:rPr>
              <a:t>retardn</a:t>
            </a:r>
            <a:r>
              <a:rPr lang="en-US" altLang="en-US" sz="2000" dirty="0">
                <a:solidFill>
                  <a:schemeClr val="accent2"/>
                </a:solidFill>
                <a:highlight>
                  <a:srgbClr val="FFFF00"/>
                </a:highlight>
                <a:cs typeface="Times New Roman" pitchFamily="18" charset="0"/>
              </a:rPr>
              <a:t>.</a:t>
            </a:r>
          </a:p>
          <a:p>
            <a:pPr>
              <a:buClr>
                <a:schemeClr val="tx1"/>
              </a:buClr>
              <a:buFont typeface="Wingdings" pitchFamily="2" charset="2"/>
              <a:buNone/>
            </a:pPr>
            <a:endParaRPr lang="en-US" altLang="en-US" sz="2000" dirty="0">
              <a:highlight>
                <a:srgbClr val="FFFF00"/>
              </a:highlight>
              <a:cs typeface="Times New Roman" pitchFamily="18" charset="0"/>
            </a:endParaRPr>
          </a:p>
          <a:p>
            <a:pPr>
              <a:buClr>
                <a:schemeClr val="tx1"/>
              </a:buClr>
            </a:pPr>
            <a:r>
              <a:rPr lang="en-US" altLang="en-US" sz="2000" dirty="0">
                <a:solidFill>
                  <a:schemeClr val="accent1"/>
                </a:solidFill>
                <a:highlight>
                  <a:srgbClr val="FFFF00"/>
                </a:highlight>
                <a:cs typeface="Times New Roman" pitchFamily="18" charset="0"/>
              </a:rPr>
              <a:t>↑Bilirubin turnover </a:t>
            </a:r>
            <a:r>
              <a:rPr lang="en-US" altLang="en-US" sz="2000" dirty="0">
                <a:highlight>
                  <a:srgbClr val="FFFF00"/>
                </a:highlight>
                <a:cs typeface="Times New Roman" pitchFamily="18" charset="0"/>
              </a:rPr>
              <a:t>→ </a:t>
            </a:r>
            <a:r>
              <a:rPr lang="en-US" altLang="en-US" sz="2000" dirty="0">
                <a:solidFill>
                  <a:schemeClr val="accent2"/>
                </a:solidFill>
                <a:highlight>
                  <a:srgbClr val="FFFF00"/>
                </a:highlight>
                <a:cs typeface="Times New Roman" pitchFamily="18" charset="0"/>
              </a:rPr>
              <a:t>Pigment stones</a:t>
            </a:r>
            <a:endParaRPr lang="en-US" altLang="en-US" sz="2000" dirty="0">
              <a:solidFill>
                <a:schemeClr val="accent2"/>
              </a:solidFill>
              <a:highlight>
                <a:srgbClr val="FFFF00"/>
              </a:highlight>
              <a:cs typeface="Arial" charset="0"/>
            </a:endParaRPr>
          </a:p>
          <a:p>
            <a:pPr>
              <a:buClr>
                <a:schemeClr val="tx1"/>
              </a:buClr>
              <a:buFont typeface="Wingdings" pitchFamily="2" charset="2"/>
              <a:buNone/>
            </a:pPr>
            <a:endParaRPr lang="en-US" altLang="en-US" sz="2000" dirty="0">
              <a:cs typeface="Times New Roman" pitchFamily="18" charset="0"/>
            </a:endParaRPr>
          </a:p>
          <a:p>
            <a:pPr>
              <a:buClr>
                <a:schemeClr val="tx1"/>
              </a:buClr>
              <a:buFont typeface="Wingdings" pitchFamily="2" charset="2"/>
              <a:buNone/>
            </a:pPr>
            <a:endParaRPr lang="en-US" altLang="en-US" sz="2000" dirty="0">
              <a:cs typeface="Times New Roman" pitchFamily="18" charset="0"/>
            </a:endParaRPr>
          </a:p>
          <a:p>
            <a:endParaRPr lang="en-US" altLang="en-US" sz="2000" dirty="0"/>
          </a:p>
        </p:txBody>
      </p:sp>
      <p:sp>
        <p:nvSpPr>
          <p:cNvPr id="2" name="Date Placeholder 1"/>
          <p:cNvSpPr>
            <a:spLocks noGrp="1"/>
          </p:cNvSpPr>
          <p:nvPr>
            <p:ph type="dt" sz="half" idx="10"/>
          </p:nvPr>
        </p:nvSpPr>
        <p:spPr/>
        <p:txBody>
          <a:bodyPr/>
          <a:lstStyle/>
          <a:p>
            <a:fld id="{1DCFDBE0-6C27-469C-A63E-7BEB99344C42}" type="datetime8">
              <a:rPr lang="en-US" smtClean="0"/>
              <a:pPr/>
              <a:t>9/12/2024 5:44 PM</a:t>
            </a:fld>
            <a:endParaRPr lang="en-US"/>
          </a:p>
        </p:txBody>
      </p:sp>
      <p:sp>
        <p:nvSpPr>
          <p:cNvPr id="3" name="Slide Number Placeholder 2"/>
          <p:cNvSpPr>
            <a:spLocks noGrp="1"/>
          </p:cNvSpPr>
          <p:nvPr>
            <p:ph type="sldNum" sz="quarter" idx="12"/>
          </p:nvPr>
        </p:nvSpPr>
        <p:spPr/>
        <p:txBody>
          <a:bodyPr/>
          <a:lstStyle/>
          <a:p>
            <a:fld id="{27CCB736-6482-4DC0-946C-F79F870A2C17}" type="slidenum">
              <a:rPr lang="en-US" smtClean="0"/>
              <a:pPr/>
              <a:t>40</a:t>
            </a:fld>
            <a:endParaRPr lang="en-US"/>
          </a:p>
        </p:txBody>
      </p:sp>
    </p:spTree>
    <p:extLst>
      <p:ext uri="{BB962C8B-B14F-4D97-AF65-F5344CB8AC3E}">
        <p14:creationId xmlns:p14="http://schemas.microsoft.com/office/powerpoint/2010/main" val="3199410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181600"/>
          </a:xfrm>
        </p:spPr>
        <p:txBody>
          <a:bodyPr>
            <a:noAutofit/>
          </a:bodyPr>
          <a:lstStyle/>
          <a:p>
            <a:pPr marL="0" indent="0">
              <a:lnSpc>
                <a:spcPct val="150000"/>
              </a:lnSpc>
              <a:buNone/>
            </a:pPr>
            <a:r>
              <a:rPr lang="en-US" sz="2800" b="1" dirty="0" err="1">
                <a:solidFill>
                  <a:srgbClr val="FF0000"/>
                </a:solidFill>
                <a:effectLst>
                  <a:outerShdw blurRad="38100" dist="38100" dir="2700000" algn="tl">
                    <a:srgbClr val="000000">
                      <a:alpha val="43137"/>
                    </a:srgbClr>
                  </a:outerShdw>
                </a:effectLst>
              </a:rPr>
              <a:t>Vaso</a:t>
            </a:r>
            <a:r>
              <a:rPr lang="en-US" sz="2800" b="1" dirty="0">
                <a:solidFill>
                  <a:srgbClr val="FF0000"/>
                </a:solidFill>
                <a:effectLst>
                  <a:outerShdw blurRad="38100" dist="38100" dir="2700000" algn="tl">
                    <a:srgbClr val="000000">
                      <a:alpha val="43137"/>
                    </a:srgbClr>
                  </a:outerShdw>
                </a:effectLst>
              </a:rPr>
              <a:t>-Occlusive Crisis</a:t>
            </a:r>
          </a:p>
          <a:p>
            <a:pPr marL="0" indent="0">
              <a:lnSpc>
                <a:spcPct val="150000"/>
              </a:lnSpc>
              <a:buNone/>
            </a:pPr>
            <a:endParaRPr lang="en-US" sz="2000" b="1" dirty="0">
              <a:solidFill>
                <a:srgbClr val="FF0000"/>
              </a:solidFill>
              <a:effectLst>
                <a:outerShdw blurRad="38100" dist="38100" dir="2700000" algn="tl">
                  <a:srgbClr val="000000">
                    <a:alpha val="43137"/>
                  </a:srgbClr>
                </a:outerShdw>
              </a:effectLst>
            </a:endParaRPr>
          </a:p>
          <a:p>
            <a:pPr marL="0" indent="0">
              <a:lnSpc>
                <a:spcPct val="150000"/>
              </a:lnSpc>
              <a:buNone/>
            </a:pPr>
            <a:r>
              <a:rPr lang="en-US" sz="2400" b="1" dirty="0">
                <a:solidFill>
                  <a:schemeClr val="tx2"/>
                </a:solidFill>
                <a:highlight>
                  <a:srgbClr val="FFFF00"/>
                </a:highlight>
              </a:rPr>
              <a:t>Hand-Foot Syndrome</a:t>
            </a:r>
          </a:p>
          <a:p>
            <a:pPr marL="0" indent="0">
              <a:lnSpc>
                <a:spcPct val="150000"/>
              </a:lnSpc>
              <a:buNone/>
            </a:pPr>
            <a:r>
              <a:rPr lang="en-US" sz="2000" b="1" dirty="0">
                <a:highlight>
                  <a:srgbClr val="FFFF00"/>
                </a:highlight>
              </a:rPr>
              <a:t>Obstruction of capillaries of BM </a:t>
            </a:r>
            <a:r>
              <a:rPr lang="en-US" sz="2000" dirty="0">
                <a:highlight>
                  <a:srgbClr val="FFFF00"/>
                </a:highlight>
              </a:rPr>
              <a:t>causes ischemic necrosis and death of BM, and initiates inflammatory response, </a:t>
            </a:r>
            <a:r>
              <a:rPr lang="en-US" sz="2000" b="1" dirty="0">
                <a:highlight>
                  <a:srgbClr val="FFFF00"/>
                </a:highlight>
              </a:rPr>
              <a:t>increasing intramedullary pressure</a:t>
            </a:r>
          </a:p>
          <a:p>
            <a:pPr marL="0" indent="0">
              <a:lnSpc>
                <a:spcPct val="150000"/>
              </a:lnSpc>
              <a:buNone/>
            </a:pPr>
            <a:r>
              <a:rPr lang="en-US" sz="2000" dirty="0">
                <a:highlight>
                  <a:srgbClr val="FFFF00"/>
                </a:highlight>
              </a:rPr>
              <a:t>Clinically there is swelling over the affected bones with </a:t>
            </a:r>
            <a:r>
              <a:rPr lang="en-US" sz="2000" b="1" dirty="0">
                <a:highlight>
                  <a:srgbClr val="FFFF00"/>
                </a:highlight>
              </a:rPr>
              <a:t>severe pain and tenderness</a:t>
            </a:r>
          </a:p>
          <a:p>
            <a:pPr marL="0" indent="0">
              <a:lnSpc>
                <a:spcPct val="150000"/>
              </a:lnSpc>
              <a:buNone/>
            </a:pPr>
            <a:r>
              <a:rPr lang="en-US" sz="2000" dirty="0">
                <a:highlight>
                  <a:srgbClr val="FFFF00"/>
                </a:highlight>
              </a:rPr>
              <a:t>In </a:t>
            </a:r>
            <a:r>
              <a:rPr lang="en-US" sz="2000" b="1" dirty="0">
                <a:highlight>
                  <a:srgbClr val="FFFF00"/>
                </a:highlight>
              </a:rPr>
              <a:t>younger children</a:t>
            </a:r>
            <a:r>
              <a:rPr lang="en-US" sz="2000" dirty="0">
                <a:highlight>
                  <a:srgbClr val="FFFF00"/>
                </a:highlight>
              </a:rPr>
              <a:t>, this process is most marked in </a:t>
            </a:r>
            <a:r>
              <a:rPr lang="en-US" sz="2000" b="1" dirty="0">
                <a:highlight>
                  <a:srgbClr val="FFFF00"/>
                </a:highlight>
              </a:rPr>
              <a:t>small bones of hands and feet,</a:t>
            </a:r>
            <a:r>
              <a:rPr lang="en-US" sz="2000" dirty="0">
                <a:highlight>
                  <a:srgbClr val="FFFF00"/>
                </a:highlight>
              </a:rPr>
              <a:t> causing “</a:t>
            </a:r>
            <a:r>
              <a:rPr lang="en-US" sz="2000" dirty="0">
                <a:solidFill>
                  <a:srgbClr val="FF0000"/>
                </a:solidFill>
                <a:highlight>
                  <a:srgbClr val="FFFF00"/>
                </a:highlight>
              </a:rPr>
              <a:t>Hand-foot syndrome” or </a:t>
            </a:r>
            <a:r>
              <a:rPr lang="en-US" sz="2000" dirty="0" err="1">
                <a:solidFill>
                  <a:srgbClr val="FF0000"/>
                </a:solidFill>
                <a:highlight>
                  <a:srgbClr val="FFFF00"/>
                </a:highlight>
              </a:rPr>
              <a:t>dactylitis</a:t>
            </a:r>
            <a:r>
              <a:rPr lang="en-US" sz="2000" dirty="0">
                <a:solidFill>
                  <a:srgbClr val="FF0000"/>
                </a:solidFill>
                <a:highlight>
                  <a:srgbClr val="FFFF00"/>
                </a:highlight>
              </a:rPr>
              <a:t> </a:t>
            </a:r>
            <a:r>
              <a:rPr lang="en-US" sz="2000" dirty="0">
                <a:highlight>
                  <a:srgbClr val="FFFF00"/>
                </a:highlight>
              </a:rPr>
              <a:t>. </a:t>
            </a:r>
            <a:r>
              <a:rPr lang="en-US" sz="2000" b="1" dirty="0">
                <a:highlight>
                  <a:srgbClr val="FFFF00"/>
                </a:highlight>
              </a:rPr>
              <a:t>Above 5 </a:t>
            </a:r>
            <a:r>
              <a:rPr lang="en-US" sz="2000" dirty="0">
                <a:highlight>
                  <a:srgbClr val="FFFF00"/>
                </a:highlight>
              </a:rPr>
              <a:t>years the pain distribution reflects </a:t>
            </a:r>
            <a:r>
              <a:rPr lang="en-US" sz="2000" b="1" dirty="0">
                <a:highlight>
                  <a:srgbClr val="FFFF00"/>
                </a:highlight>
              </a:rPr>
              <a:t>articular areas of long </a:t>
            </a:r>
            <a:r>
              <a:rPr lang="en-US" sz="2000" dirty="0">
                <a:highlight>
                  <a:srgbClr val="FFFF00"/>
                </a:highlight>
              </a:rPr>
              <a:t>bones.</a:t>
            </a:r>
          </a:p>
        </p:txBody>
      </p:sp>
      <p:sp>
        <p:nvSpPr>
          <p:cNvPr id="2" name="Date Placeholder 1"/>
          <p:cNvSpPr>
            <a:spLocks noGrp="1"/>
          </p:cNvSpPr>
          <p:nvPr>
            <p:ph type="dt" sz="half" idx="10"/>
          </p:nvPr>
        </p:nvSpPr>
        <p:spPr/>
        <p:txBody>
          <a:bodyPr/>
          <a:lstStyle/>
          <a:p>
            <a:fld id="{98CA820B-F261-4423-9D3A-F10694CD2DB9}"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41</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48069"/>
            <a:ext cx="32766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3369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534400" cy="6477000"/>
          </a:xfrm>
        </p:spPr>
        <p:txBody>
          <a:bodyPr>
            <a:noAutofit/>
          </a:bodyPr>
          <a:lstStyle/>
          <a:p>
            <a:pPr marL="0" indent="0">
              <a:lnSpc>
                <a:spcPct val="150000"/>
              </a:lnSpc>
              <a:buNone/>
            </a:pPr>
            <a:endParaRPr lang="en-US" sz="2400" b="1" dirty="0"/>
          </a:p>
          <a:p>
            <a:pPr marL="0" indent="0">
              <a:lnSpc>
                <a:spcPct val="150000"/>
              </a:lnSpc>
              <a:buNone/>
            </a:pPr>
            <a:r>
              <a:rPr lang="en-US" sz="2400" b="1" dirty="0">
                <a:solidFill>
                  <a:schemeClr val="tx2"/>
                </a:solidFill>
                <a:highlight>
                  <a:srgbClr val="FFFF00"/>
                </a:highlight>
              </a:rPr>
              <a:t>Avascular Necrosis</a:t>
            </a:r>
          </a:p>
          <a:p>
            <a:pPr marL="0" indent="0">
              <a:lnSpc>
                <a:spcPct val="150000"/>
              </a:lnSpc>
              <a:buNone/>
            </a:pPr>
            <a:r>
              <a:rPr lang="en-US" sz="2000" dirty="0">
                <a:highlight>
                  <a:srgbClr val="FFFF00"/>
                </a:highlight>
              </a:rPr>
              <a:t>Avascular necrosis of bone occur secondary to </a:t>
            </a:r>
            <a:r>
              <a:rPr lang="en-US" sz="2000" b="1" dirty="0" err="1">
                <a:highlight>
                  <a:srgbClr val="FFFF00"/>
                </a:highlight>
              </a:rPr>
              <a:t>vasoocclusion</a:t>
            </a:r>
            <a:r>
              <a:rPr lang="en-US" sz="2000" dirty="0">
                <a:highlight>
                  <a:srgbClr val="FFFF00"/>
                </a:highlight>
              </a:rPr>
              <a:t> of nutrient artery. </a:t>
            </a:r>
            <a:r>
              <a:rPr lang="en-US" sz="2000" b="1" dirty="0">
                <a:highlight>
                  <a:srgbClr val="FFFF00"/>
                </a:highlight>
              </a:rPr>
              <a:t>Femoral head, </a:t>
            </a:r>
            <a:r>
              <a:rPr lang="en-US" sz="2000" b="1" dirty="0" err="1">
                <a:highlight>
                  <a:srgbClr val="FFFF00"/>
                </a:highlight>
              </a:rPr>
              <a:t>humerus</a:t>
            </a:r>
            <a:r>
              <a:rPr lang="en-US" sz="2000" b="1" dirty="0">
                <a:highlight>
                  <a:srgbClr val="FFFF00"/>
                </a:highlight>
              </a:rPr>
              <a:t>, upper-third of tibia </a:t>
            </a:r>
            <a:r>
              <a:rPr lang="en-US" sz="2000" dirty="0">
                <a:highlight>
                  <a:srgbClr val="FFFF00"/>
                </a:highlight>
              </a:rPr>
              <a:t>can be affected, but </a:t>
            </a:r>
            <a:r>
              <a:rPr lang="en-US" sz="2000" b="1" dirty="0">
                <a:highlight>
                  <a:srgbClr val="FFFF00"/>
                </a:highlight>
              </a:rPr>
              <a:t>weight bearing makes femoral head necrosis </a:t>
            </a:r>
            <a:r>
              <a:rPr lang="en-US" sz="2000" dirty="0">
                <a:highlight>
                  <a:srgbClr val="FFFF00"/>
                </a:highlight>
              </a:rPr>
              <a:t>more likely to cause severe disability.</a:t>
            </a:r>
          </a:p>
          <a:p>
            <a:pPr marL="0" indent="0">
              <a:lnSpc>
                <a:spcPct val="150000"/>
              </a:lnSpc>
              <a:buNone/>
            </a:pPr>
            <a:r>
              <a:rPr lang="en-US" sz="2400" b="1" dirty="0">
                <a:solidFill>
                  <a:schemeClr val="tx2"/>
                </a:solidFill>
                <a:highlight>
                  <a:srgbClr val="FFFF00"/>
                </a:highlight>
              </a:rPr>
              <a:t>Painful Abdominal Crisis</a:t>
            </a:r>
          </a:p>
          <a:p>
            <a:pPr marL="0" indent="0">
              <a:lnSpc>
                <a:spcPct val="150000"/>
              </a:lnSpc>
              <a:buNone/>
            </a:pPr>
            <a:r>
              <a:rPr lang="en-US" sz="2000" dirty="0">
                <a:highlight>
                  <a:srgbClr val="FFFF00"/>
                </a:highlight>
              </a:rPr>
              <a:t>Painful abdominal crisis occurs due to </a:t>
            </a:r>
            <a:r>
              <a:rPr lang="en-US" sz="2000" b="1" dirty="0">
                <a:highlight>
                  <a:srgbClr val="FFFF00"/>
                </a:highlight>
              </a:rPr>
              <a:t>localized areas of bowel dysfunction </a:t>
            </a:r>
            <a:r>
              <a:rPr lang="en-US" sz="2000" dirty="0">
                <a:highlight>
                  <a:srgbClr val="FFFF00"/>
                </a:highlight>
              </a:rPr>
              <a:t>due to </a:t>
            </a:r>
            <a:r>
              <a:rPr lang="en-US" sz="2000" dirty="0" err="1">
                <a:highlight>
                  <a:srgbClr val="FFFF00"/>
                </a:highlight>
              </a:rPr>
              <a:t>vaso</a:t>
            </a:r>
            <a:r>
              <a:rPr lang="en-US" sz="2000" dirty="0">
                <a:highlight>
                  <a:srgbClr val="FFFF00"/>
                </a:highlight>
              </a:rPr>
              <a:t>-occlusion .There is </a:t>
            </a:r>
            <a:r>
              <a:rPr lang="en-US" sz="2000" b="1" dirty="0">
                <a:highlight>
                  <a:srgbClr val="FFFF00"/>
                </a:highlight>
              </a:rPr>
              <a:t>severe abdominal pain and signs of peritoneal irritation.</a:t>
            </a:r>
            <a:r>
              <a:rPr lang="en-US" sz="2000" dirty="0">
                <a:highlight>
                  <a:srgbClr val="FFFF00"/>
                </a:highlight>
              </a:rPr>
              <a:t> Persistence of bowel sound differentiates its </a:t>
            </a:r>
            <a:r>
              <a:rPr lang="en-US" sz="2000" b="1" dirty="0">
                <a:highlight>
                  <a:srgbClr val="FFFF00"/>
                </a:highlight>
              </a:rPr>
              <a:t>acute abdomen </a:t>
            </a:r>
            <a:r>
              <a:rPr lang="en-US" sz="2000" dirty="0">
                <a:highlight>
                  <a:srgbClr val="FFFF00"/>
                </a:highlight>
              </a:rPr>
              <a:t>from requiring surgical exploration. It usually </a:t>
            </a:r>
            <a:r>
              <a:rPr lang="en-US" sz="2000" b="1" dirty="0">
                <a:highlight>
                  <a:srgbClr val="FFFF00"/>
                </a:highlight>
              </a:rPr>
              <a:t>resolves in a period of 3–5 days</a:t>
            </a:r>
            <a:r>
              <a:rPr lang="en-US" sz="2000" dirty="0">
                <a:highlight>
                  <a:srgbClr val="FFFF00"/>
                </a:highlight>
              </a:rPr>
              <a:t>. The management consists of </a:t>
            </a:r>
            <a:r>
              <a:rPr lang="en-US" sz="2000" b="1" dirty="0">
                <a:highlight>
                  <a:srgbClr val="FFFF00"/>
                </a:highlight>
              </a:rPr>
              <a:t>bowel rest, maintenance of hydration </a:t>
            </a:r>
            <a:r>
              <a:rPr lang="en-US" sz="2000" dirty="0">
                <a:highlight>
                  <a:srgbClr val="FFFF00"/>
                </a:highlight>
              </a:rPr>
              <a:t>by intravenous fluids. </a:t>
            </a:r>
            <a:r>
              <a:rPr lang="en-US" sz="2000" dirty="0">
                <a:solidFill>
                  <a:srgbClr val="FF0000"/>
                </a:solidFill>
                <a:highlight>
                  <a:srgbClr val="FFFF00"/>
                </a:highlight>
              </a:rPr>
              <a:t>(obstruction of small blood vessels in intestine)</a:t>
            </a:r>
          </a:p>
        </p:txBody>
      </p:sp>
      <p:sp>
        <p:nvSpPr>
          <p:cNvPr id="2" name="Date Placeholder 1"/>
          <p:cNvSpPr>
            <a:spLocks noGrp="1"/>
          </p:cNvSpPr>
          <p:nvPr>
            <p:ph type="dt" sz="half" idx="10"/>
          </p:nvPr>
        </p:nvSpPr>
        <p:spPr/>
        <p:txBody>
          <a:bodyPr/>
          <a:lstStyle/>
          <a:p>
            <a:fld id="{D23DB594-65CC-440B-8AEC-E501AC965B8E}"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42</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
            <a:ext cx="2929666" cy="144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812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10000"/>
          </a:bodyPr>
          <a:lstStyle/>
          <a:p>
            <a:pPr marL="0" indent="0">
              <a:lnSpc>
                <a:spcPct val="150000"/>
              </a:lnSpc>
              <a:buNone/>
            </a:pPr>
            <a:r>
              <a:rPr lang="en-US" sz="2600" b="1" dirty="0">
                <a:solidFill>
                  <a:schemeClr val="tx2"/>
                </a:solidFill>
                <a:highlight>
                  <a:srgbClr val="FFFF00"/>
                </a:highlight>
              </a:rPr>
              <a:t>Acute Chest Syndrome</a:t>
            </a:r>
          </a:p>
          <a:p>
            <a:pPr marL="0" indent="0">
              <a:lnSpc>
                <a:spcPct val="150000"/>
              </a:lnSpc>
              <a:buNone/>
            </a:pPr>
            <a:r>
              <a:rPr lang="en-US" sz="2000" dirty="0">
                <a:highlight>
                  <a:srgbClr val="FFFF00"/>
                </a:highlight>
              </a:rPr>
              <a:t>It occurs due to </a:t>
            </a:r>
            <a:r>
              <a:rPr lang="en-US" sz="2000" dirty="0" err="1">
                <a:highlight>
                  <a:srgbClr val="FFFF00"/>
                </a:highlight>
              </a:rPr>
              <a:t>vaso</a:t>
            </a:r>
            <a:r>
              <a:rPr lang="en-US" sz="2000" dirty="0">
                <a:highlight>
                  <a:srgbClr val="FFFF00"/>
                </a:highlight>
              </a:rPr>
              <a:t>-occlusion of </a:t>
            </a:r>
            <a:r>
              <a:rPr lang="en-US" sz="2000" b="1" dirty="0">
                <a:highlight>
                  <a:srgbClr val="FFFF00"/>
                </a:highlight>
              </a:rPr>
              <a:t>pulmonary vessels </a:t>
            </a:r>
            <a:r>
              <a:rPr lang="en-US" sz="2000" dirty="0">
                <a:highlight>
                  <a:srgbClr val="FFFF00"/>
                </a:highlight>
              </a:rPr>
              <a:t>leading to </a:t>
            </a:r>
            <a:r>
              <a:rPr lang="en-US" sz="2000" b="1" dirty="0">
                <a:highlight>
                  <a:srgbClr val="FFFF00"/>
                </a:highlight>
              </a:rPr>
              <a:t>infarction and pulmonary sequestration</a:t>
            </a:r>
            <a:r>
              <a:rPr lang="en-US" sz="2000" dirty="0">
                <a:highlight>
                  <a:srgbClr val="FFFF00"/>
                </a:highlight>
              </a:rPr>
              <a:t>. Superadded infection complicates the issue. It is an </a:t>
            </a:r>
            <a:r>
              <a:rPr lang="en-US" sz="2000" b="1" dirty="0">
                <a:highlight>
                  <a:srgbClr val="FFFF00"/>
                </a:highlight>
              </a:rPr>
              <a:t>important cause of mortality and morbidity </a:t>
            </a:r>
            <a:r>
              <a:rPr lang="en-US" sz="2000" dirty="0">
                <a:highlight>
                  <a:srgbClr val="FFFF00"/>
                </a:highlight>
              </a:rPr>
              <a:t>in children under 3 years of age.</a:t>
            </a:r>
          </a:p>
          <a:p>
            <a:pPr marL="0" indent="0">
              <a:lnSpc>
                <a:spcPct val="150000"/>
              </a:lnSpc>
              <a:buNone/>
            </a:pPr>
            <a:r>
              <a:rPr lang="en-US" sz="2600" b="1" dirty="0">
                <a:solidFill>
                  <a:schemeClr val="tx2"/>
                </a:solidFill>
                <a:highlight>
                  <a:srgbClr val="FFFF00"/>
                </a:highlight>
              </a:rPr>
              <a:t>Stroke</a:t>
            </a:r>
          </a:p>
          <a:p>
            <a:pPr marL="0" indent="0">
              <a:lnSpc>
                <a:spcPct val="150000"/>
              </a:lnSpc>
              <a:buNone/>
            </a:pPr>
            <a:r>
              <a:rPr lang="en-US" sz="2000" dirty="0">
                <a:highlight>
                  <a:srgbClr val="FFFF00"/>
                </a:highlight>
              </a:rPr>
              <a:t>Common age group is 3–10 years. Around </a:t>
            </a:r>
            <a:r>
              <a:rPr lang="en-US" sz="2000" b="1" dirty="0">
                <a:highlight>
                  <a:srgbClr val="FFFF00"/>
                </a:highlight>
              </a:rPr>
              <a:t>70–90% patients experience repeated episode of stroke </a:t>
            </a:r>
            <a:r>
              <a:rPr lang="en-US" sz="2000" dirty="0">
                <a:highlight>
                  <a:srgbClr val="FFFF00"/>
                </a:highlight>
              </a:rPr>
              <a:t>within 36 months unless they are on transfusion regimen </a:t>
            </a:r>
            <a:r>
              <a:rPr lang="en-US" sz="2000" b="1" dirty="0">
                <a:highlight>
                  <a:srgbClr val="FFFF00"/>
                </a:highlight>
              </a:rPr>
              <a:t>maintaining </a:t>
            </a:r>
            <a:r>
              <a:rPr lang="en-US" sz="2000" b="1" dirty="0" err="1">
                <a:highlight>
                  <a:srgbClr val="FFFF00"/>
                </a:highlight>
              </a:rPr>
              <a:t>Hb”S</a:t>
            </a:r>
            <a:r>
              <a:rPr lang="en-US" sz="2000" b="1" dirty="0">
                <a:highlight>
                  <a:srgbClr val="FFFF00"/>
                </a:highlight>
              </a:rPr>
              <a:t>” level below 30%.</a:t>
            </a:r>
          </a:p>
          <a:p>
            <a:pPr marL="0" indent="0">
              <a:lnSpc>
                <a:spcPct val="150000"/>
              </a:lnSpc>
              <a:buNone/>
            </a:pPr>
            <a:r>
              <a:rPr lang="en-US" sz="2600" b="1" dirty="0">
                <a:solidFill>
                  <a:schemeClr val="tx2"/>
                </a:solidFill>
                <a:highlight>
                  <a:srgbClr val="FFFF00"/>
                </a:highlight>
              </a:rPr>
              <a:t>Priapism</a:t>
            </a:r>
          </a:p>
          <a:p>
            <a:pPr marL="0" indent="0">
              <a:lnSpc>
                <a:spcPct val="150000"/>
              </a:lnSpc>
              <a:buNone/>
            </a:pPr>
            <a:r>
              <a:rPr lang="en-US" sz="2000" dirty="0">
                <a:highlight>
                  <a:srgbClr val="FFFF00"/>
                </a:highlight>
              </a:rPr>
              <a:t>Priapism is </a:t>
            </a:r>
            <a:r>
              <a:rPr lang="en-US" sz="2000" b="1" dirty="0">
                <a:highlight>
                  <a:srgbClr val="FFFF00"/>
                </a:highlight>
              </a:rPr>
              <a:t>persistent painful penile erection</a:t>
            </a:r>
            <a:r>
              <a:rPr lang="en-US" sz="2000" dirty="0">
                <a:highlight>
                  <a:srgbClr val="FFFF00"/>
                </a:highlight>
              </a:rPr>
              <a:t>. Recurrent acute episodic attacks last from few minutes to several hours. It usually subsides spontaneously. </a:t>
            </a:r>
            <a:r>
              <a:rPr lang="en-US" sz="2000" b="1" dirty="0">
                <a:highlight>
                  <a:srgbClr val="FFFF00"/>
                </a:highlight>
              </a:rPr>
              <a:t>Impotency </a:t>
            </a:r>
            <a:r>
              <a:rPr lang="en-US" sz="2000" dirty="0">
                <a:highlight>
                  <a:srgbClr val="FFFF00"/>
                </a:highlight>
              </a:rPr>
              <a:t>may be a sequel. </a:t>
            </a:r>
            <a:r>
              <a:rPr lang="en-US" sz="2000" b="1" dirty="0">
                <a:highlight>
                  <a:srgbClr val="FFFF00"/>
                </a:highlight>
              </a:rPr>
              <a:t>Blood transfusion </a:t>
            </a:r>
            <a:r>
              <a:rPr lang="en-US" sz="2000" dirty="0">
                <a:highlight>
                  <a:srgbClr val="FFFF00"/>
                </a:highlight>
              </a:rPr>
              <a:t>is indicated if pain, engorgement persists for 24–48 hours.</a:t>
            </a:r>
          </a:p>
        </p:txBody>
      </p:sp>
      <p:sp>
        <p:nvSpPr>
          <p:cNvPr id="2" name="Date Placeholder 1"/>
          <p:cNvSpPr>
            <a:spLocks noGrp="1"/>
          </p:cNvSpPr>
          <p:nvPr>
            <p:ph type="dt" sz="half" idx="10"/>
          </p:nvPr>
        </p:nvSpPr>
        <p:spPr/>
        <p:txBody>
          <a:bodyPr/>
          <a:lstStyle/>
          <a:p>
            <a:fld id="{13A0ECE5-87D4-46C8-B718-3A2E0723BC77}"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43</a:t>
            </a:fld>
            <a:endParaRPr lang="en-US"/>
          </a:p>
        </p:txBody>
      </p:sp>
    </p:spTree>
    <p:extLst>
      <p:ext uri="{BB962C8B-B14F-4D97-AF65-F5344CB8AC3E}">
        <p14:creationId xmlns:p14="http://schemas.microsoft.com/office/powerpoint/2010/main" val="258833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nSpc>
                <a:spcPct val="150000"/>
              </a:lnSpc>
              <a:buNone/>
            </a:pPr>
            <a:r>
              <a:rPr lang="en-US" sz="2400" b="1" dirty="0">
                <a:solidFill>
                  <a:schemeClr val="tx2"/>
                </a:solidFill>
              </a:rPr>
              <a:t>Other Features of </a:t>
            </a:r>
            <a:r>
              <a:rPr lang="en-US" sz="2400" b="1" dirty="0" err="1">
                <a:solidFill>
                  <a:schemeClr val="tx2"/>
                </a:solidFill>
              </a:rPr>
              <a:t>Vaso</a:t>
            </a:r>
            <a:r>
              <a:rPr lang="en-US" sz="2400" b="1" dirty="0">
                <a:solidFill>
                  <a:schemeClr val="tx2"/>
                </a:solidFill>
              </a:rPr>
              <a:t>-occlusive Crisis</a:t>
            </a:r>
          </a:p>
          <a:p>
            <a:pPr marL="0" indent="0">
              <a:lnSpc>
                <a:spcPct val="150000"/>
              </a:lnSpc>
              <a:buNone/>
            </a:pPr>
            <a:r>
              <a:rPr lang="en-US" sz="2000" b="1" dirty="0">
                <a:highlight>
                  <a:srgbClr val="FFFF00"/>
                </a:highlight>
              </a:rPr>
              <a:t>Epistaxis</a:t>
            </a:r>
            <a:r>
              <a:rPr lang="en-US" sz="2000" dirty="0">
                <a:highlight>
                  <a:srgbClr val="FFFF00"/>
                </a:highlight>
              </a:rPr>
              <a:t> is a frequent complaint</a:t>
            </a:r>
          </a:p>
          <a:p>
            <a:pPr marL="0" indent="0">
              <a:lnSpc>
                <a:spcPct val="150000"/>
              </a:lnSpc>
              <a:buNone/>
            </a:pPr>
            <a:r>
              <a:rPr lang="en-US" sz="2000" b="1" dirty="0">
                <a:highlight>
                  <a:srgbClr val="FFFF00"/>
                </a:highlight>
              </a:rPr>
              <a:t>Retinal </a:t>
            </a:r>
            <a:r>
              <a:rPr lang="en-US" sz="2000" dirty="0">
                <a:highlight>
                  <a:srgbClr val="FFFF00"/>
                </a:highlight>
              </a:rPr>
              <a:t>infarcts, retinal detachment, vitreous hemorrhage may occur</a:t>
            </a:r>
          </a:p>
          <a:p>
            <a:pPr marL="0" indent="0">
              <a:lnSpc>
                <a:spcPct val="150000"/>
              </a:lnSpc>
              <a:buNone/>
            </a:pPr>
            <a:r>
              <a:rPr lang="en-US" sz="2000" dirty="0">
                <a:highlight>
                  <a:srgbClr val="FFFF00"/>
                </a:highlight>
              </a:rPr>
              <a:t>Non-healing chronic </a:t>
            </a:r>
            <a:r>
              <a:rPr lang="en-US" sz="2000" b="1" dirty="0">
                <a:highlight>
                  <a:srgbClr val="FFFF00"/>
                </a:highlight>
              </a:rPr>
              <a:t>leg ulcers</a:t>
            </a:r>
          </a:p>
        </p:txBody>
      </p:sp>
      <p:sp>
        <p:nvSpPr>
          <p:cNvPr id="4" name="Date Placeholder 3"/>
          <p:cNvSpPr>
            <a:spLocks noGrp="1"/>
          </p:cNvSpPr>
          <p:nvPr>
            <p:ph type="dt" sz="half" idx="10"/>
          </p:nvPr>
        </p:nvSpPr>
        <p:spPr/>
        <p:txBody>
          <a:bodyPr/>
          <a:lstStyle/>
          <a:p>
            <a:fld id="{F8239179-3850-4AB7-9AFA-581830DEEB03}"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44</a:t>
            </a:fld>
            <a:endParaRPr lang="en-US"/>
          </a:p>
        </p:txBody>
      </p:sp>
    </p:spTree>
    <p:extLst>
      <p:ext uri="{BB962C8B-B14F-4D97-AF65-F5344CB8AC3E}">
        <p14:creationId xmlns:p14="http://schemas.microsoft.com/office/powerpoint/2010/main" val="1482011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382000" cy="4525963"/>
          </a:xfrm>
        </p:spPr>
        <p:txBody>
          <a:bodyPr>
            <a:normAutofit fontScale="62500" lnSpcReduction="20000"/>
          </a:bodyPr>
          <a:lstStyle/>
          <a:p>
            <a:pPr marL="0" indent="0">
              <a:lnSpc>
                <a:spcPct val="150000"/>
              </a:lnSpc>
              <a:buNone/>
            </a:pPr>
            <a:r>
              <a:rPr lang="en-US" sz="3300" b="1" dirty="0">
                <a:solidFill>
                  <a:srgbClr val="FF0000"/>
                </a:solidFill>
                <a:effectLst>
                  <a:outerShdw blurRad="38100" dist="38100" dir="2700000" algn="tl">
                    <a:srgbClr val="000000">
                      <a:alpha val="43137"/>
                    </a:srgbClr>
                  </a:outerShdw>
                </a:effectLst>
              </a:rPr>
              <a:t>Sequestration Crisis</a:t>
            </a:r>
          </a:p>
          <a:p>
            <a:pPr marL="0" indent="0">
              <a:lnSpc>
                <a:spcPct val="150000"/>
              </a:lnSpc>
              <a:buNone/>
            </a:pPr>
            <a:endParaRPr lang="en-US" sz="2600" b="1" dirty="0"/>
          </a:p>
          <a:p>
            <a:pPr marL="0" indent="0">
              <a:lnSpc>
                <a:spcPct val="150000"/>
              </a:lnSpc>
              <a:buNone/>
            </a:pPr>
            <a:r>
              <a:rPr lang="en-US" sz="2000" dirty="0">
                <a:highlight>
                  <a:srgbClr val="FFFF00"/>
                </a:highlight>
              </a:rPr>
              <a:t>The event is characterized by </a:t>
            </a:r>
            <a:r>
              <a:rPr lang="en-US" sz="2000" b="1" dirty="0">
                <a:highlight>
                  <a:srgbClr val="FFFF00"/>
                </a:highlight>
              </a:rPr>
              <a:t>sudden trapping of large amount of blood </a:t>
            </a:r>
            <a:r>
              <a:rPr lang="en-US" sz="2000" dirty="0">
                <a:highlight>
                  <a:srgbClr val="FFFF00"/>
                </a:highlight>
              </a:rPr>
              <a:t>in </a:t>
            </a:r>
            <a:r>
              <a:rPr lang="en-US" sz="2000" b="1" dirty="0">
                <a:highlight>
                  <a:srgbClr val="FFFF00"/>
                </a:highlight>
              </a:rPr>
              <a:t>spleen or less commonly in liver</a:t>
            </a:r>
            <a:r>
              <a:rPr lang="en-US" sz="2000" dirty="0">
                <a:highlight>
                  <a:srgbClr val="FFFF00"/>
                </a:highlight>
              </a:rPr>
              <a:t>. presents with </a:t>
            </a:r>
            <a:r>
              <a:rPr lang="en-US" sz="2000" b="1" dirty="0">
                <a:highlight>
                  <a:srgbClr val="FFFF00"/>
                </a:highlight>
              </a:rPr>
              <a:t>profound anemia and shock.</a:t>
            </a:r>
          </a:p>
          <a:p>
            <a:pPr marL="0" indent="0">
              <a:lnSpc>
                <a:spcPct val="150000"/>
              </a:lnSpc>
              <a:buNone/>
            </a:pPr>
            <a:r>
              <a:rPr lang="en-US" sz="2000" dirty="0">
                <a:highlight>
                  <a:srgbClr val="FFFF00"/>
                </a:highlight>
              </a:rPr>
              <a:t>Dramatic regression of splenomegaly and increase in </a:t>
            </a:r>
            <a:r>
              <a:rPr lang="en-US" sz="2000" dirty="0" err="1">
                <a:highlight>
                  <a:srgbClr val="FFFF00"/>
                </a:highlight>
              </a:rPr>
              <a:t>Hb</a:t>
            </a:r>
            <a:r>
              <a:rPr lang="en-US" sz="2000" dirty="0">
                <a:highlight>
                  <a:srgbClr val="FFFF00"/>
                </a:highlight>
              </a:rPr>
              <a:t> level occurs with </a:t>
            </a:r>
            <a:r>
              <a:rPr lang="en-US" sz="2000" b="1" dirty="0">
                <a:highlight>
                  <a:srgbClr val="FFFF00"/>
                </a:highlight>
              </a:rPr>
              <a:t>prompt correction of hypovolemia and blood transfusion</a:t>
            </a:r>
            <a:r>
              <a:rPr lang="en-US" sz="2000" dirty="0">
                <a:highlight>
                  <a:srgbClr val="FFFF00"/>
                </a:highlight>
              </a:rPr>
              <a:t>.</a:t>
            </a:r>
          </a:p>
          <a:p>
            <a:pPr marL="0" indent="0">
              <a:lnSpc>
                <a:spcPct val="150000"/>
              </a:lnSpc>
              <a:buNone/>
            </a:pPr>
            <a:r>
              <a:rPr lang="en-US" sz="2000" dirty="0">
                <a:highlight>
                  <a:srgbClr val="FFFF00"/>
                </a:highlight>
              </a:rPr>
              <a:t>Splenic dysfunction occurs due to </a:t>
            </a:r>
            <a:r>
              <a:rPr lang="en-US" sz="2000" b="1" dirty="0">
                <a:highlight>
                  <a:srgbClr val="FFFF00"/>
                </a:highlight>
              </a:rPr>
              <a:t>obstruction of sinusoidal blood flow, </a:t>
            </a:r>
            <a:r>
              <a:rPr lang="en-US" sz="2000" dirty="0">
                <a:highlight>
                  <a:srgbClr val="FFFF00"/>
                </a:highlight>
              </a:rPr>
              <a:t>causing diversion of blood through </a:t>
            </a:r>
            <a:r>
              <a:rPr lang="en-US" sz="2000" dirty="0" err="1">
                <a:highlight>
                  <a:srgbClr val="FFFF00"/>
                </a:highlight>
              </a:rPr>
              <a:t>intrasplenic</a:t>
            </a:r>
            <a:r>
              <a:rPr lang="en-US" sz="2000" dirty="0">
                <a:highlight>
                  <a:srgbClr val="FFFF00"/>
                </a:highlight>
              </a:rPr>
              <a:t> shunts, bypassing phagocytic </a:t>
            </a:r>
            <a:r>
              <a:rPr lang="en-US" sz="2000" dirty="0" err="1">
                <a:highlight>
                  <a:srgbClr val="FFFF00"/>
                </a:highlight>
              </a:rPr>
              <a:t>reticuloendothelial</a:t>
            </a:r>
            <a:r>
              <a:rPr lang="en-US" sz="2000" dirty="0">
                <a:highlight>
                  <a:srgbClr val="FFFF00"/>
                </a:highlight>
              </a:rPr>
              <a:t> element of the spleen.</a:t>
            </a:r>
          </a:p>
          <a:p>
            <a:pPr marL="0" indent="0">
              <a:lnSpc>
                <a:spcPct val="150000"/>
              </a:lnSpc>
              <a:buNone/>
            </a:pPr>
            <a:r>
              <a:rPr lang="en-US" sz="2000" dirty="0">
                <a:highlight>
                  <a:srgbClr val="FFFF00"/>
                </a:highlight>
              </a:rPr>
              <a:t> Children with palpable spleen at 6 months of age are at high risk of </a:t>
            </a:r>
            <a:r>
              <a:rPr lang="en-US" sz="2000" b="1" dirty="0">
                <a:highlight>
                  <a:srgbClr val="FFFF00"/>
                </a:highlight>
              </a:rPr>
              <a:t>pneumococcal</a:t>
            </a:r>
            <a:r>
              <a:rPr lang="en-US" sz="2000" dirty="0">
                <a:highlight>
                  <a:srgbClr val="FFFF00"/>
                </a:highlight>
              </a:rPr>
              <a:t> septicemia.</a:t>
            </a:r>
          </a:p>
          <a:p>
            <a:pPr marL="0" indent="0">
              <a:lnSpc>
                <a:spcPct val="150000"/>
              </a:lnSpc>
              <a:buNone/>
            </a:pPr>
            <a:endParaRPr lang="en-US" sz="2000" dirty="0">
              <a:highlight>
                <a:srgbClr val="FFFF00"/>
              </a:highlight>
            </a:endParaRPr>
          </a:p>
          <a:p>
            <a:pPr marL="0" indent="0">
              <a:lnSpc>
                <a:spcPct val="150000"/>
              </a:lnSpc>
              <a:buNone/>
            </a:pPr>
            <a:r>
              <a:rPr lang="en-US" sz="2000" b="1" dirty="0">
                <a:solidFill>
                  <a:srgbClr val="FF0000"/>
                </a:solidFill>
                <a:highlight>
                  <a:srgbClr val="FFFF00"/>
                </a:highlight>
              </a:rPr>
              <a:t>Emergency condition </a:t>
            </a:r>
          </a:p>
          <a:p>
            <a:pPr marL="0" indent="0">
              <a:lnSpc>
                <a:spcPct val="150000"/>
              </a:lnSpc>
              <a:buNone/>
            </a:pPr>
            <a:r>
              <a:rPr lang="en-US" sz="2000" b="1" dirty="0">
                <a:solidFill>
                  <a:srgbClr val="FF0000"/>
                </a:solidFill>
                <a:highlight>
                  <a:srgbClr val="FFFF00"/>
                </a:highlight>
              </a:rPr>
              <a:t>To prevent recurrence&gt; splenectomy </a:t>
            </a:r>
          </a:p>
        </p:txBody>
      </p:sp>
      <p:sp>
        <p:nvSpPr>
          <p:cNvPr id="2" name="Date Placeholder 1"/>
          <p:cNvSpPr>
            <a:spLocks noGrp="1"/>
          </p:cNvSpPr>
          <p:nvPr>
            <p:ph type="dt" sz="half" idx="10"/>
          </p:nvPr>
        </p:nvSpPr>
        <p:spPr/>
        <p:txBody>
          <a:bodyPr/>
          <a:lstStyle/>
          <a:p>
            <a:fld id="{AC1595E7-9F6B-4095-8A32-59AF30B70D37}"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45</a:t>
            </a:fld>
            <a:endParaRPr lang="en-US"/>
          </a:p>
        </p:txBody>
      </p:sp>
    </p:spTree>
    <p:extLst>
      <p:ext uri="{BB962C8B-B14F-4D97-AF65-F5344CB8AC3E}">
        <p14:creationId xmlns:p14="http://schemas.microsoft.com/office/powerpoint/2010/main" val="2087295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458200" cy="4525963"/>
          </a:xfrm>
        </p:spPr>
        <p:txBody>
          <a:bodyPr>
            <a:normAutofit lnSpcReduction="10000"/>
          </a:bodyPr>
          <a:lstStyle/>
          <a:p>
            <a:pPr marL="0" indent="0">
              <a:lnSpc>
                <a:spcPct val="150000"/>
              </a:lnSpc>
              <a:buNone/>
            </a:pPr>
            <a:r>
              <a:rPr lang="en-US" sz="2400" b="1" dirty="0">
                <a:solidFill>
                  <a:schemeClr val="tx2"/>
                </a:solidFill>
                <a:highlight>
                  <a:srgbClr val="FFFF00"/>
                </a:highlight>
              </a:rPr>
              <a:t>Aplastic Crisis</a:t>
            </a:r>
          </a:p>
          <a:p>
            <a:pPr marL="0" indent="0">
              <a:lnSpc>
                <a:spcPct val="150000"/>
              </a:lnSpc>
              <a:buNone/>
            </a:pPr>
            <a:r>
              <a:rPr lang="en-US" sz="2000" dirty="0">
                <a:highlight>
                  <a:srgbClr val="FFFF00"/>
                </a:highlight>
              </a:rPr>
              <a:t>The causative organism is </a:t>
            </a:r>
            <a:r>
              <a:rPr lang="en-US" sz="2000" b="1" dirty="0">
                <a:highlight>
                  <a:srgbClr val="FFFF00"/>
                </a:highlight>
              </a:rPr>
              <a:t>Parvovirus B19</a:t>
            </a:r>
            <a:r>
              <a:rPr lang="en-US" sz="2000" dirty="0">
                <a:highlight>
                  <a:srgbClr val="FFFF00"/>
                </a:highlight>
              </a:rPr>
              <a:t>, leading to destruction of </a:t>
            </a:r>
            <a:r>
              <a:rPr lang="en-US" sz="2000" b="1" dirty="0" err="1">
                <a:highlight>
                  <a:srgbClr val="FFFF00"/>
                </a:highlight>
              </a:rPr>
              <a:t>erythroid</a:t>
            </a:r>
            <a:r>
              <a:rPr lang="en-US" sz="2000" dirty="0">
                <a:highlight>
                  <a:srgbClr val="FFFF00"/>
                </a:highlight>
              </a:rPr>
              <a:t> </a:t>
            </a:r>
            <a:r>
              <a:rPr lang="en-US" sz="2000" b="1" dirty="0">
                <a:highlight>
                  <a:srgbClr val="FFFF00"/>
                </a:highlight>
              </a:rPr>
              <a:t>precursors in BM. </a:t>
            </a:r>
            <a:r>
              <a:rPr lang="en-US" sz="2000" dirty="0">
                <a:highlight>
                  <a:srgbClr val="FFFF00"/>
                </a:highlight>
              </a:rPr>
              <a:t>The child presents with </a:t>
            </a:r>
            <a:r>
              <a:rPr lang="en-US" sz="2000" b="1" dirty="0">
                <a:highlight>
                  <a:srgbClr val="FFFF00"/>
                </a:highlight>
              </a:rPr>
              <a:t>acute anemia</a:t>
            </a:r>
            <a:r>
              <a:rPr lang="en-US" sz="2000" dirty="0">
                <a:highlight>
                  <a:srgbClr val="FFFF00"/>
                </a:highlight>
              </a:rPr>
              <a:t>, without </a:t>
            </a:r>
            <a:r>
              <a:rPr lang="en-US" sz="2000" dirty="0" err="1">
                <a:highlight>
                  <a:srgbClr val="FFFF00"/>
                </a:highlight>
              </a:rPr>
              <a:t>reticulocytosis</a:t>
            </a:r>
            <a:r>
              <a:rPr lang="en-US" sz="2000" dirty="0">
                <a:highlight>
                  <a:srgbClr val="FFFF00"/>
                </a:highlight>
              </a:rPr>
              <a:t>. The condition is always </a:t>
            </a:r>
            <a:r>
              <a:rPr lang="en-US" sz="2000" b="1" dirty="0">
                <a:highlight>
                  <a:srgbClr val="FFFF00"/>
                </a:highlight>
              </a:rPr>
              <a:t>self-limiting</a:t>
            </a:r>
            <a:r>
              <a:rPr lang="en-US" sz="2000" dirty="0">
                <a:highlight>
                  <a:srgbClr val="FFFF00"/>
                </a:highlight>
              </a:rPr>
              <a:t> with duration of 7–10 days. </a:t>
            </a:r>
            <a:r>
              <a:rPr lang="en-US" sz="2400" b="1" dirty="0" err="1">
                <a:solidFill>
                  <a:schemeClr val="tx2"/>
                </a:solidFill>
                <a:highlight>
                  <a:srgbClr val="FFFF00"/>
                </a:highlight>
              </a:rPr>
              <a:t>Megaloblastic</a:t>
            </a:r>
            <a:r>
              <a:rPr lang="en-US" sz="2400" b="1" dirty="0">
                <a:solidFill>
                  <a:schemeClr val="tx2"/>
                </a:solidFill>
                <a:highlight>
                  <a:srgbClr val="FFFF00"/>
                </a:highlight>
              </a:rPr>
              <a:t> Crisis</a:t>
            </a:r>
          </a:p>
          <a:p>
            <a:pPr marL="0" indent="0">
              <a:lnSpc>
                <a:spcPct val="150000"/>
              </a:lnSpc>
              <a:buNone/>
            </a:pPr>
            <a:r>
              <a:rPr lang="en-US" sz="2000" dirty="0">
                <a:highlight>
                  <a:srgbClr val="FFFF00"/>
                </a:highlight>
              </a:rPr>
              <a:t>It occurs due to </a:t>
            </a:r>
            <a:r>
              <a:rPr lang="en-US" sz="2000" b="1" dirty="0">
                <a:highlight>
                  <a:srgbClr val="FFFF00"/>
                </a:highlight>
              </a:rPr>
              <a:t>sudden arrest of erythropoiesis due to folate depletion</a:t>
            </a:r>
            <a:r>
              <a:rPr lang="en-US" sz="2000" dirty="0">
                <a:highlight>
                  <a:srgbClr val="FFFF00"/>
                </a:highlight>
              </a:rPr>
              <a:t>. </a:t>
            </a:r>
            <a:r>
              <a:rPr lang="en-US" sz="2000" b="1" dirty="0">
                <a:highlight>
                  <a:srgbClr val="FFFF00"/>
                </a:highlight>
              </a:rPr>
              <a:t>Chronic </a:t>
            </a:r>
            <a:r>
              <a:rPr lang="en-US" sz="2000" b="1" dirty="0" err="1">
                <a:highlight>
                  <a:srgbClr val="FFFF00"/>
                </a:highlight>
              </a:rPr>
              <a:t>erythroid</a:t>
            </a:r>
            <a:r>
              <a:rPr lang="en-US" sz="2000" b="1" dirty="0">
                <a:highlight>
                  <a:srgbClr val="FFFF00"/>
                </a:highlight>
              </a:rPr>
              <a:t> hyperplasia drains the folate reserve </a:t>
            </a:r>
            <a:r>
              <a:rPr lang="en-US" sz="2000" dirty="0">
                <a:highlight>
                  <a:srgbClr val="FFFF00"/>
                </a:highlight>
              </a:rPr>
              <a:t>and </a:t>
            </a:r>
            <a:r>
              <a:rPr lang="en-US" sz="2000" b="1" dirty="0">
                <a:highlight>
                  <a:srgbClr val="FFFF00"/>
                </a:highlight>
              </a:rPr>
              <a:t>folate deficiency </a:t>
            </a:r>
            <a:r>
              <a:rPr lang="en-US" sz="2000" dirty="0">
                <a:highlight>
                  <a:srgbClr val="FFFF00"/>
                </a:highlight>
              </a:rPr>
              <a:t>occurs. The </a:t>
            </a:r>
            <a:r>
              <a:rPr lang="en-US" sz="2000" dirty="0" err="1">
                <a:highlight>
                  <a:srgbClr val="FFFF00"/>
                </a:highlight>
              </a:rPr>
              <a:t>Hb</a:t>
            </a:r>
            <a:r>
              <a:rPr lang="en-US" sz="2000" dirty="0">
                <a:highlight>
                  <a:srgbClr val="FFFF00"/>
                </a:highlight>
              </a:rPr>
              <a:t> level can drop to </a:t>
            </a:r>
            <a:r>
              <a:rPr lang="en-US" sz="2000" b="1" dirty="0">
                <a:highlight>
                  <a:srgbClr val="FFFF00"/>
                </a:highlight>
              </a:rPr>
              <a:t>2–3 g/dl</a:t>
            </a:r>
            <a:r>
              <a:rPr lang="en-US" sz="2000" dirty="0">
                <a:highlight>
                  <a:srgbClr val="FFFF00"/>
                </a:highlight>
              </a:rPr>
              <a:t>. Treatment is by </a:t>
            </a:r>
            <a:r>
              <a:rPr lang="en-US" sz="2000" b="1" dirty="0">
                <a:highlight>
                  <a:srgbClr val="FFFF00"/>
                </a:highlight>
              </a:rPr>
              <a:t>oral folate </a:t>
            </a:r>
            <a:r>
              <a:rPr lang="en-US" sz="2000" dirty="0">
                <a:highlight>
                  <a:srgbClr val="FFFF00"/>
                </a:highlight>
              </a:rPr>
              <a:t>supplementation.</a:t>
            </a:r>
          </a:p>
        </p:txBody>
      </p:sp>
      <p:sp>
        <p:nvSpPr>
          <p:cNvPr id="2" name="Date Placeholder 1"/>
          <p:cNvSpPr>
            <a:spLocks noGrp="1"/>
          </p:cNvSpPr>
          <p:nvPr>
            <p:ph type="dt" sz="half" idx="10"/>
          </p:nvPr>
        </p:nvSpPr>
        <p:spPr/>
        <p:txBody>
          <a:bodyPr/>
          <a:lstStyle/>
          <a:p>
            <a:fld id="{72D60C2B-64F5-42F1-99F1-69BCED253DC7}"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46</a:t>
            </a:fld>
            <a:endParaRPr lang="en-US"/>
          </a:p>
        </p:txBody>
      </p:sp>
    </p:spTree>
    <p:extLst>
      <p:ext uri="{BB962C8B-B14F-4D97-AF65-F5344CB8AC3E}">
        <p14:creationId xmlns:p14="http://schemas.microsoft.com/office/powerpoint/2010/main" val="818031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685800" y="685800"/>
            <a:ext cx="7772400" cy="5410200"/>
          </a:xfrm>
        </p:spPr>
        <p:txBody>
          <a:bodyPr>
            <a:normAutofit lnSpcReduction="10000"/>
          </a:bodyPr>
          <a:lstStyle/>
          <a:p>
            <a:pPr>
              <a:buFont typeface="Wingdings" pitchFamily="2" charset="2"/>
              <a:buNone/>
            </a:pPr>
            <a:r>
              <a:rPr lang="en-US" altLang="en-US" sz="2400" b="1" dirty="0">
                <a:effectLst>
                  <a:outerShdw blurRad="38100" dist="38100" dir="2700000" algn="tl">
                    <a:srgbClr val="000000">
                      <a:alpha val="43137"/>
                    </a:srgbClr>
                  </a:outerShdw>
                </a:effectLst>
              </a:rPr>
              <a:t>Clinical Features</a:t>
            </a:r>
            <a:endParaRPr lang="en-US" altLang="en-US" sz="2400" dirty="0">
              <a:effectLst>
                <a:outerShdw blurRad="38100" dist="38100" dir="2700000" algn="tl">
                  <a:srgbClr val="000000">
                    <a:alpha val="43137"/>
                  </a:srgbClr>
                </a:outerShdw>
              </a:effectLst>
            </a:endParaRPr>
          </a:p>
          <a:p>
            <a:pPr>
              <a:buClr>
                <a:schemeClr val="tx1"/>
              </a:buClr>
            </a:pPr>
            <a:r>
              <a:rPr lang="en-US" altLang="en-US" sz="2000" dirty="0">
                <a:highlight>
                  <a:srgbClr val="FFFF00"/>
                </a:highlight>
              </a:rPr>
              <a:t>Moderate to severe anemia.</a:t>
            </a:r>
          </a:p>
          <a:p>
            <a:pPr>
              <a:buClr>
                <a:schemeClr val="tx1"/>
              </a:buClr>
            </a:pPr>
            <a:r>
              <a:rPr lang="en-US" altLang="en-US" sz="2000" dirty="0">
                <a:highlight>
                  <a:srgbClr val="FFFF00"/>
                </a:highlight>
              </a:rPr>
              <a:t>Mild jaundice.</a:t>
            </a:r>
          </a:p>
          <a:p>
            <a:pPr>
              <a:buClr>
                <a:schemeClr val="tx1"/>
              </a:buClr>
            </a:pPr>
            <a:r>
              <a:rPr lang="en-US" altLang="en-US" sz="2000" dirty="0">
                <a:highlight>
                  <a:srgbClr val="FFFF00"/>
                </a:highlight>
              </a:rPr>
              <a:t>Non healing leg ulcers.</a:t>
            </a:r>
          </a:p>
          <a:p>
            <a:pPr>
              <a:buClr>
                <a:schemeClr val="tx1"/>
              </a:buClr>
            </a:pPr>
            <a:r>
              <a:rPr lang="en-US" altLang="en-US" sz="2000" dirty="0">
                <a:highlight>
                  <a:srgbClr val="FFFF00"/>
                </a:highlight>
              </a:rPr>
              <a:t>Decreased physical growth &amp; delayed puberty.</a:t>
            </a:r>
          </a:p>
          <a:p>
            <a:pPr>
              <a:buClr>
                <a:schemeClr val="tx1"/>
              </a:buClr>
            </a:pPr>
            <a:r>
              <a:rPr lang="en-US" altLang="en-US" sz="2000" dirty="0">
                <a:highlight>
                  <a:srgbClr val="FFFF00"/>
                </a:highlight>
              </a:rPr>
              <a:t>Clubbing of fingers &amp; toes.</a:t>
            </a:r>
          </a:p>
          <a:p>
            <a:pPr>
              <a:buClr>
                <a:schemeClr val="tx1"/>
              </a:buClr>
            </a:pPr>
            <a:r>
              <a:rPr lang="en-US" altLang="en-US" sz="2000" dirty="0">
                <a:highlight>
                  <a:srgbClr val="FFFF00"/>
                </a:highlight>
              </a:rPr>
              <a:t>Enlarged heart and hemic murmur.</a:t>
            </a:r>
          </a:p>
          <a:p>
            <a:pPr>
              <a:buClr>
                <a:schemeClr val="tx1"/>
              </a:buClr>
            </a:pPr>
            <a:r>
              <a:rPr lang="en-US" altLang="en-US" sz="2000" dirty="0">
                <a:highlight>
                  <a:srgbClr val="FFFF00"/>
                </a:highlight>
              </a:rPr>
              <a:t>Hepatomegaly</a:t>
            </a:r>
          </a:p>
          <a:p>
            <a:pPr>
              <a:buClr>
                <a:schemeClr val="tx1"/>
              </a:buClr>
            </a:pPr>
            <a:r>
              <a:rPr lang="en-US" altLang="en-US" sz="2000" dirty="0">
                <a:highlight>
                  <a:srgbClr val="FFFF00"/>
                </a:highlight>
              </a:rPr>
              <a:t>Splenomegaly in the beginning.</a:t>
            </a:r>
          </a:p>
          <a:p>
            <a:pPr>
              <a:buClr>
                <a:schemeClr val="tx1"/>
              </a:buClr>
            </a:pPr>
            <a:r>
              <a:rPr lang="en-US" altLang="en-US" sz="2000" dirty="0">
                <a:highlight>
                  <a:srgbClr val="FFFF00"/>
                </a:highlight>
              </a:rPr>
              <a:t>Sickle cell crisis – Pains &amp; aches</a:t>
            </a:r>
          </a:p>
          <a:p>
            <a:pPr>
              <a:buClr>
                <a:schemeClr val="tx1"/>
              </a:buClr>
              <a:buFont typeface="Wingdings" pitchFamily="2" charset="2"/>
              <a:buNone/>
            </a:pPr>
            <a:r>
              <a:rPr lang="en-US" altLang="en-US" sz="2000" dirty="0">
                <a:highlight>
                  <a:srgbClr val="FFFF00"/>
                </a:highlight>
              </a:rPr>
              <a:t>                                  </a:t>
            </a:r>
            <a:r>
              <a:rPr lang="en-US" altLang="en-US" sz="2000" dirty="0">
                <a:highlight>
                  <a:srgbClr val="FFFF00"/>
                </a:highlight>
                <a:cs typeface="Arial" charset="0"/>
              </a:rPr>
              <a:t>↑ jaundice</a:t>
            </a:r>
          </a:p>
          <a:p>
            <a:pPr>
              <a:buClr>
                <a:schemeClr val="tx1"/>
              </a:buClr>
              <a:buFont typeface="Wingdings" pitchFamily="2" charset="2"/>
              <a:buNone/>
            </a:pPr>
            <a:r>
              <a:rPr lang="en-US" altLang="en-US" sz="2000" dirty="0">
                <a:highlight>
                  <a:srgbClr val="FFFF00"/>
                </a:highlight>
                <a:cs typeface="Arial" charset="0"/>
              </a:rPr>
              <a:t>                                  </a:t>
            </a:r>
            <a:r>
              <a:rPr lang="en-US" altLang="en-US" sz="2000" dirty="0">
                <a:highlight>
                  <a:srgbClr val="FFFF00"/>
                </a:highlight>
                <a:cs typeface="Times New Roman" pitchFamily="18" charset="0"/>
              </a:rPr>
              <a:t>↑ anemia</a:t>
            </a:r>
          </a:p>
          <a:p>
            <a:pPr>
              <a:buClr>
                <a:schemeClr val="tx1"/>
              </a:buClr>
              <a:buFont typeface="Wingdings" pitchFamily="2" charset="2"/>
              <a:buNone/>
            </a:pPr>
            <a:r>
              <a:rPr lang="en-US" altLang="en-US" sz="2000" dirty="0">
                <a:highlight>
                  <a:srgbClr val="FFFF00"/>
                </a:highlight>
                <a:cs typeface="Times New Roman" pitchFamily="18" charset="0"/>
              </a:rPr>
              <a:t>                                    fever</a:t>
            </a:r>
            <a:endParaRPr lang="en-US" altLang="en-US" sz="2000" dirty="0">
              <a:highlight>
                <a:srgbClr val="FFFF00"/>
              </a:highlight>
              <a:cs typeface="Arial" charset="0"/>
            </a:endParaRPr>
          </a:p>
          <a:p>
            <a:pPr>
              <a:buClr>
                <a:schemeClr val="tx1"/>
              </a:buClr>
            </a:pPr>
            <a:endParaRPr lang="en-US" altLang="en-US" sz="2000" dirty="0"/>
          </a:p>
          <a:p>
            <a:pPr>
              <a:buClr>
                <a:schemeClr val="tx1"/>
              </a:buClr>
            </a:pPr>
            <a:endParaRPr lang="en-US" altLang="en-US" sz="2000" dirty="0"/>
          </a:p>
          <a:p>
            <a:pPr>
              <a:buFont typeface="Wingdings" pitchFamily="2" charset="2"/>
              <a:buNone/>
            </a:pPr>
            <a:endParaRPr lang="en-US" altLang="en-US" sz="2000" dirty="0"/>
          </a:p>
          <a:p>
            <a:endParaRPr lang="en-US" altLang="en-US" sz="2000" dirty="0"/>
          </a:p>
        </p:txBody>
      </p:sp>
      <p:sp>
        <p:nvSpPr>
          <p:cNvPr id="2" name="Date Placeholder 1"/>
          <p:cNvSpPr>
            <a:spLocks noGrp="1"/>
          </p:cNvSpPr>
          <p:nvPr>
            <p:ph type="dt" sz="half" idx="10"/>
          </p:nvPr>
        </p:nvSpPr>
        <p:spPr/>
        <p:txBody>
          <a:bodyPr/>
          <a:lstStyle/>
          <a:p>
            <a:fld id="{95C20E59-1DC2-403F-BF77-C64501755CE9}" type="datetime8">
              <a:rPr lang="en-US" smtClean="0"/>
              <a:pPr/>
              <a:t>9/12/2024 5:44 PM</a:t>
            </a:fld>
            <a:endParaRPr lang="en-US"/>
          </a:p>
        </p:txBody>
      </p:sp>
      <p:sp>
        <p:nvSpPr>
          <p:cNvPr id="3" name="Slide Number Placeholder 2"/>
          <p:cNvSpPr>
            <a:spLocks noGrp="1"/>
          </p:cNvSpPr>
          <p:nvPr>
            <p:ph type="sldNum" sz="quarter" idx="12"/>
          </p:nvPr>
        </p:nvSpPr>
        <p:spPr/>
        <p:txBody>
          <a:bodyPr/>
          <a:lstStyle/>
          <a:p>
            <a:fld id="{27CCB736-6482-4DC0-946C-F79F870A2C17}" type="slidenum">
              <a:rPr lang="en-US" smtClean="0"/>
              <a:pPr/>
              <a:t>47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1000"/>
            <a:ext cx="2505086"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013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p:txBody>
          <a:bodyPr/>
          <a:lstStyle/>
          <a:p>
            <a:pPr>
              <a:buFont typeface="Wingdings" pitchFamily="2" charset="2"/>
              <a:buNone/>
            </a:pPr>
            <a:r>
              <a:rPr lang="en-US" altLang="en-US" sz="2000" b="1" u="sng" dirty="0">
                <a:latin typeface="Times New Roman" pitchFamily="18" charset="0"/>
              </a:rPr>
              <a:t>Complications</a:t>
            </a:r>
            <a:r>
              <a:rPr lang="en-US" altLang="en-US" sz="2000" dirty="0"/>
              <a:t>:</a:t>
            </a:r>
          </a:p>
          <a:p>
            <a:pPr>
              <a:buFont typeface="Wingdings" pitchFamily="2" charset="2"/>
              <a:buNone/>
            </a:pPr>
            <a:endParaRPr lang="en-US" altLang="en-US" sz="2000" dirty="0"/>
          </a:p>
          <a:p>
            <a:pPr>
              <a:buClr>
                <a:schemeClr val="tx1"/>
              </a:buClr>
            </a:pPr>
            <a:r>
              <a:rPr lang="en-US" altLang="en-US" sz="2000" dirty="0">
                <a:highlight>
                  <a:srgbClr val="FFFF00"/>
                </a:highlight>
                <a:latin typeface="Times New Roman" pitchFamily="18" charset="0"/>
              </a:rPr>
              <a:t>Bones</a:t>
            </a:r>
            <a:r>
              <a:rPr lang="en-US" altLang="en-US" sz="2000" dirty="0">
                <a:highlight>
                  <a:srgbClr val="FFFF00"/>
                </a:highlight>
              </a:rPr>
              <a:t>	 </a:t>
            </a:r>
            <a:r>
              <a:rPr lang="en-US" altLang="en-US" sz="2000" dirty="0">
                <a:highlight>
                  <a:srgbClr val="FFFF00"/>
                </a:highlight>
                <a:latin typeface="Times New Roman" pitchFamily="18" charset="0"/>
                <a:cs typeface="Times New Roman" pitchFamily="18" charset="0"/>
              </a:rPr>
              <a:t>→ </a:t>
            </a:r>
            <a:r>
              <a:rPr lang="en-US" altLang="en-US" sz="2000" dirty="0" err="1">
                <a:highlight>
                  <a:srgbClr val="FFFF00"/>
                </a:highlight>
                <a:latin typeface="Times New Roman" pitchFamily="18" charset="0"/>
                <a:cs typeface="Times New Roman" pitchFamily="18" charset="0"/>
              </a:rPr>
              <a:t>Dactylytis</a:t>
            </a:r>
            <a:r>
              <a:rPr lang="en-US" altLang="en-US" sz="2000" dirty="0">
                <a:highlight>
                  <a:srgbClr val="FFFF00"/>
                </a:highlight>
                <a:latin typeface="Times New Roman" pitchFamily="18" charset="0"/>
                <a:cs typeface="Times New Roman" pitchFamily="18" charset="0"/>
              </a:rPr>
              <a:t> and chronic osteomyelitis, </a:t>
            </a:r>
          </a:p>
          <a:p>
            <a:pPr>
              <a:buClr>
                <a:schemeClr val="tx1"/>
              </a:buClr>
              <a:buFont typeface="Wingdings" pitchFamily="2" charset="2"/>
              <a:buNone/>
            </a:pPr>
            <a:r>
              <a:rPr lang="en-US" altLang="en-US" sz="2000" dirty="0">
                <a:highlight>
                  <a:srgbClr val="FFFF00"/>
                </a:highlight>
                <a:latin typeface="Times New Roman" pitchFamily="18" charset="0"/>
                <a:cs typeface="Times New Roman" pitchFamily="18" charset="0"/>
              </a:rPr>
              <a:t> 			 → Aseptic necrosis of head of femur</a:t>
            </a:r>
          </a:p>
          <a:p>
            <a:pPr>
              <a:buClr>
                <a:schemeClr val="tx1"/>
              </a:buClr>
            </a:pPr>
            <a:endParaRPr lang="en-US" altLang="en-US" sz="2000" dirty="0">
              <a:highlight>
                <a:srgbClr val="FFFF00"/>
              </a:highlight>
              <a:latin typeface="Times New Roman" pitchFamily="18" charset="0"/>
              <a:cs typeface="Times New Roman" pitchFamily="18" charset="0"/>
            </a:endParaRPr>
          </a:p>
          <a:p>
            <a:pPr>
              <a:buClr>
                <a:schemeClr val="tx1"/>
              </a:buClr>
            </a:pPr>
            <a:r>
              <a:rPr lang="en-US" altLang="en-US" sz="2000" dirty="0">
                <a:highlight>
                  <a:srgbClr val="FFFF00"/>
                </a:highlight>
                <a:latin typeface="Times New Roman" pitchFamily="18" charset="0"/>
                <a:cs typeface="Times New Roman" pitchFamily="18" charset="0"/>
              </a:rPr>
              <a:t>Eyes		 → Sudden blindness</a:t>
            </a:r>
          </a:p>
          <a:p>
            <a:pPr>
              <a:buClr>
                <a:schemeClr val="tx1"/>
              </a:buClr>
            </a:pPr>
            <a:endParaRPr lang="en-US" altLang="en-US" sz="2000" dirty="0">
              <a:highlight>
                <a:srgbClr val="FFFF00"/>
              </a:highlight>
              <a:latin typeface="Times New Roman" pitchFamily="18" charset="0"/>
              <a:cs typeface="Times New Roman" pitchFamily="18" charset="0"/>
            </a:endParaRPr>
          </a:p>
          <a:p>
            <a:pPr>
              <a:buClr>
                <a:schemeClr val="tx1"/>
              </a:buClr>
            </a:pPr>
            <a:r>
              <a:rPr lang="en-US" altLang="en-US" sz="2000" dirty="0">
                <a:highlight>
                  <a:srgbClr val="FFFF00"/>
                </a:highlight>
                <a:latin typeface="Times New Roman" pitchFamily="18" charset="0"/>
                <a:cs typeface="Times New Roman" pitchFamily="18" charset="0"/>
              </a:rPr>
              <a:t>Brain		 → Neurological deficits &amp; emotional disturbances	</a:t>
            </a:r>
          </a:p>
          <a:p>
            <a:pPr>
              <a:buFont typeface="Wingdings" pitchFamily="2" charset="2"/>
              <a:buNone/>
            </a:pPr>
            <a:endParaRPr lang="en-US" altLang="en-US" sz="2000" dirty="0"/>
          </a:p>
          <a:p>
            <a:pPr>
              <a:buFont typeface="Wingdings" pitchFamily="2" charset="2"/>
              <a:buNone/>
            </a:pPr>
            <a:endParaRPr lang="en-US" altLang="en-US" sz="2000" dirty="0"/>
          </a:p>
          <a:p>
            <a:endParaRPr lang="en-US" altLang="en-US" sz="2000" dirty="0"/>
          </a:p>
        </p:txBody>
      </p:sp>
      <p:sp>
        <p:nvSpPr>
          <p:cNvPr id="2" name="Date Placeholder 1"/>
          <p:cNvSpPr>
            <a:spLocks noGrp="1"/>
          </p:cNvSpPr>
          <p:nvPr>
            <p:ph type="dt" sz="half" idx="10"/>
          </p:nvPr>
        </p:nvSpPr>
        <p:spPr/>
        <p:txBody>
          <a:bodyPr/>
          <a:lstStyle/>
          <a:p>
            <a:fld id="{90DC2A9E-C07D-434E-836B-32DAAEC65BB4}" type="datetime8">
              <a:rPr lang="en-US" smtClean="0"/>
              <a:pPr/>
              <a:t>9/12/2024 5:44 PM</a:t>
            </a:fld>
            <a:endParaRPr lang="en-US"/>
          </a:p>
        </p:txBody>
      </p:sp>
      <p:sp>
        <p:nvSpPr>
          <p:cNvPr id="3" name="Slide Number Placeholder 2"/>
          <p:cNvSpPr>
            <a:spLocks noGrp="1"/>
          </p:cNvSpPr>
          <p:nvPr>
            <p:ph type="sldNum" sz="quarter" idx="12"/>
          </p:nvPr>
        </p:nvSpPr>
        <p:spPr/>
        <p:txBody>
          <a:bodyPr/>
          <a:lstStyle/>
          <a:p>
            <a:fld id="{27CCB736-6482-4DC0-946C-F79F870A2C17}" type="slidenum">
              <a:rPr lang="en-US" smtClean="0"/>
              <a:pPr/>
              <a:t>48</a:t>
            </a:fld>
            <a:endParaRPr lang="en-US"/>
          </a:p>
        </p:txBody>
      </p:sp>
    </p:spTree>
    <p:extLst>
      <p:ext uri="{BB962C8B-B14F-4D97-AF65-F5344CB8AC3E}">
        <p14:creationId xmlns:p14="http://schemas.microsoft.com/office/powerpoint/2010/main" val="1748645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b="1" dirty="0">
                <a:solidFill>
                  <a:srgbClr val="FF0000"/>
                </a:solidFill>
                <a:effectLst>
                  <a:outerShdw blurRad="38100" dist="38100" dir="2700000" algn="tl">
                    <a:srgbClr val="000000">
                      <a:alpha val="43137"/>
                    </a:srgbClr>
                  </a:outerShdw>
                </a:effectLst>
                <a:latin typeface="Times New Roman" pitchFamily="18" charset="0"/>
              </a:rPr>
              <a:t>Diagnosis</a:t>
            </a:r>
            <a:endParaRPr lang="en-US" sz="36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lnSpc>
                <a:spcPct val="150000"/>
              </a:lnSpc>
              <a:buNone/>
            </a:pPr>
            <a:r>
              <a:rPr lang="en-US" sz="2000" b="1" dirty="0">
                <a:highlight>
                  <a:srgbClr val="FFFF00"/>
                </a:highlight>
              </a:rPr>
              <a:t>Screening test </a:t>
            </a:r>
            <a:r>
              <a:rPr lang="en-US" sz="2000" dirty="0">
                <a:highlight>
                  <a:srgbClr val="FFFF00"/>
                </a:highlight>
              </a:rPr>
              <a:t>of older children can be done sickling test</a:t>
            </a:r>
          </a:p>
          <a:p>
            <a:pPr marL="0" indent="0">
              <a:lnSpc>
                <a:spcPct val="150000"/>
              </a:lnSpc>
              <a:buNone/>
            </a:pPr>
            <a:r>
              <a:rPr lang="en-US" sz="2000" b="1" dirty="0">
                <a:highlight>
                  <a:srgbClr val="FFFF00"/>
                </a:highlight>
              </a:rPr>
              <a:t>Diagnosis</a:t>
            </a:r>
            <a:r>
              <a:rPr lang="en-US" sz="2000" dirty="0">
                <a:highlight>
                  <a:srgbClr val="FFFF00"/>
                </a:highlight>
              </a:rPr>
              <a:t> can be </a:t>
            </a:r>
            <a:r>
              <a:rPr lang="en-US" sz="2000" b="1" dirty="0">
                <a:solidFill>
                  <a:schemeClr val="accent3"/>
                </a:solidFill>
                <a:highlight>
                  <a:srgbClr val="FFFF00"/>
                </a:highlight>
              </a:rPr>
              <a:t>confirmed by </a:t>
            </a:r>
            <a:r>
              <a:rPr lang="en-US" sz="2000" b="1" dirty="0" err="1">
                <a:solidFill>
                  <a:schemeClr val="accent3"/>
                </a:solidFill>
                <a:highlight>
                  <a:srgbClr val="FFFF00"/>
                </a:highlight>
              </a:rPr>
              <a:t>Hb</a:t>
            </a:r>
            <a:r>
              <a:rPr lang="en-US" sz="2000" b="1" dirty="0">
                <a:solidFill>
                  <a:schemeClr val="accent3"/>
                </a:solidFill>
                <a:highlight>
                  <a:srgbClr val="FFFF00"/>
                </a:highlight>
              </a:rPr>
              <a:t> electrophoresis, globin DNA analysis.</a:t>
            </a:r>
          </a:p>
          <a:p>
            <a:pPr marL="0" indent="0">
              <a:lnSpc>
                <a:spcPct val="150000"/>
              </a:lnSpc>
              <a:buNone/>
            </a:pPr>
            <a:r>
              <a:rPr lang="en-US" sz="2000" b="1" dirty="0">
                <a:highlight>
                  <a:srgbClr val="FFFF00"/>
                </a:highlight>
              </a:rPr>
              <a:t>Antenatal diagnosis </a:t>
            </a:r>
            <a:r>
              <a:rPr lang="en-US" sz="2000" dirty="0">
                <a:highlight>
                  <a:srgbClr val="FFFF00"/>
                </a:highlight>
              </a:rPr>
              <a:t>can be done at 8–10 weeks of gestation, with chorionic villus biopsy, or amniocentesis.</a:t>
            </a:r>
            <a:r>
              <a:rPr lang="en-US" altLang="en-US" sz="2000" dirty="0">
                <a:highlight>
                  <a:srgbClr val="FFFF00"/>
                </a:highlight>
                <a:latin typeface="Times New Roman" pitchFamily="18" charset="0"/>
                <a:cs typeface="Times New Roman" pitchFamily="18" charset="0"/>
              </a:rPr>
              <a:t> DNA analysis using PCR.</a:t>
            </a:r>
            <a:endParaRPr lang="en-US" sz="2000" dirty="0">
              <a:highlight>
                <a:srgbClr val="FFFF00"/>
              </a:highlight>
            </a:endParaRPr>
          </a:p>
          <a:p>
            <a:pPr marL="0" indent="0">
              <a:lnSpc>
                <a:spcPct val="150000"/>
              </a:lnSpc>
              <a:buNone/>
            </a:pPr>
            <a:endParaRPr lang="en-US" sz="2000" dirty="0"/>
          </a:p>
        </p:txBody>
      </p:sp>
      <p:sp>
        <p:nvSpPr>
          <p:cNvPr id="4" name="Date Placeholder 3"/>
          <p:cNvSpPr>
            <a:spLocks noGrp="1"/>
          </p:cNvSpPr>
          <p:nvPr>
            <p:ph type="dt" sz="half" idx="10"/>
          </p:nvPr>
        </p:nvSpPr>
        <p:spPr/>
        <p:txBody>
          <a:bodyPr/>
          <a:lstStyle/>
          <a:p>
            <a:fld id="{5B525707-54DF-46E6-8355-91ACDB705476}"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49</a:t>
            </a:fld>
            <a:endParaRPr lang="en-US"/>
          </a:p>
        </p:txBody>
      </p:sp>
    </p:spTree>
    <p:extLst>
      <p:ext uri="{BB962C8B-B14F-4D97-AF65-F5344CB8AC3E}">
        <p14:creationId xmlns:p14="http://schemas.microsoft.com/office/powerpoint/2010/main" val="1279014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249362"/>
          </a:xfrm>
        </p:spPr>
        <p:txBody>
          <a:bodyPr>
            <a:normAutofit fontScale="90000"/>
          </a:bodyPr>
          <a:lstStyle/>
          <a:p>
            <a:pPr algn="ctr"/>
            <a:br>
              <a:rPr lang="en-US" sz="2800" b="1" dirty="0">
                <a:effectLst>
                  <a:outerShdw blurRad="38100" dist="38100" dir="2700000" algn="tl">
                    <a:srgbClr val="000000">
                      <a:alpha val="43137"/>
                    </a:srgbClr>
                  </a:outerShdw>
                </a:effectLst>
                <a:latin typeface="+mn-lt"/>
              </a:rPr>
            </a:br>
            <a:r>
              <a:rPr lang="en-US" sz="2800" b="1" dirty="0">
                <a:solidFill>
                  <a:schemeClr val="tx1"/>
                </a:solidFill>
                <a:effectLst>
                  <a:outerShdw blurRad="38100" dist="38100" dir="2700000" algn="tl">
                    <a:srgbClr val="000000">
                      <a:alpha val="43137"/>
                    </a:srgbClr>
                  </a:outerShdw>
                </a:effectLst>
                <a:latin typeface="+mn-lt"/>
              </a:rPr>
              <a:t>The Key To The Etiology Of  Hemolytic Anemia </a:t>
            </a:r>
          </a:p>
        </p:txBody>
      </p:sp>
      <p:sp>
        <p:nvSpPr>
          <p:cNvPr id="3" name="Content Placeholder 2"/>
          <p:cNvSpPr>
            <a:spLocks noGrp="1"/>
          </p:cNvSpPr>
          <p:nvPr>
            <p:ph idx="1"/>
          </p:nvPr>
        </p:nvSpPr>
        <p:spPr>
          <a:xfrm>
            <a:off x="457200" y="2286000"/>
            <a:ext cx="7467600" cy="2590800"/>
          </a:xfrm>
        </p:spPr>
        <p:txBody>
          <a:bodyPr>
            <a:noAutofit/>
          </a:bodyPr>
          <a:lstStyle/>
          <a:p>
            <a:pPr>
              <a:lnSpc>
                <a:spcPct val="250000"/>
              </a:lnSpc>
            </a:pPr>
            <a:r>
              <a:rPr lang="en-US" sz="2400" dirty="0"/>
              <a:t>The history </a:t>
            </a:r>
          </a:p>
          <a:p>
            <a:pPr>
              <a:lnSpc>
                <a:spcPct val="250000"/>
              </a:lnSpc>
            </a:pPr>
            <a:r>
              <a:rPr lang="en-US" sz="2400" dirty="0"/>
              <a:t>The peripheral blood film</a:t>
            </a:r>
          </a:p>
          <a:p>
            <a:endParaRPr lang="en-US" sz="2000" dirty="0"/>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20220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Peripheral smear: Deformed sickle shaped red cells</a:t>
            </a:r>
          </a:p>
        </p:txBody>
      </p:sp>
      <p:sp>
        <p:nvSpPr>
          <p:cNvPr id="2" name="Date Placeholder 1"/>
          <p:cNvSpPr>
            <a:spLocks noGrp="1"/>
          </p:cNvSpPr>
          <p:nvPr>
            <p:ph type="dt" sz="half" idx="10"/>
          </p:nvPr>
        </p:nvSpPr>
        <p:spPr/>
        <p:txBody>
          <a:bodyPr/>
          <a:lstStyle/>
          <a:p>
            <a:fld id="{17B4C77A-4A73-4E8D-BA20-329DFFE4014C}"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50</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77" b="51662"/>
          <a:stretch/>
        </p:blipFill>
        <p:spPr bwMode="auto">
          <a:xfrm>
            <a:off x="1905000" y="1302879"/>
            <a:ext cx="4810125" cy="387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822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83D814BD-02CD-734B-90FA-846321A3A8F0}"/>
              </a:ext>
            </a:extLst>
          </p:cNvPr>
          <p:cNvGraphicFramePr>
            <a:graphicFrameLocks noChangeAspect="1"/>
          </p:cNvGraphicFramePr>
          <p:nvPr>
            <p:extLst>
              <p:ext uri="{D42A27DB-BD31-4B8C-83A1-F6EECF244321}">
                <p14:modId xmlns:p14="http://schemas.microsoft.com/office/powerpoint/2010/main" val="1709459997"/>
              </p:ext>
            </p:extLst>
          </p:nvPr>
        </p:nvGraphicFramePr>
        <p:xfrm>
          <a:off x="-7070" y="152400"/>
          <a:ext cx="9074944" cy="6705599"/>
        </p:xfrm>
        <a:graphic>
          <a:graphicData uri="http://schemas.openxmlformats.org/presentationml/2006/ole">
            <mc:AlternateContent xmlns:mc="http://schemas.openxmlformats.org/markup-compatibility/2006">
              <mc:Choice xmlns:v="urn:schemas-microsoft-com:vml" Requires="v">
                <p:oleObj name="Presentation" r:id="rId2" imgW="4572042" imgH="3429229" progId="PowerPoint.Show.12">
                  <p:embed/>
                </p:oleObj>
              </mc:Choice>
              <mc:Fallback>
                <p:oleObj name="Presentation" r:id="rId2" imgW="4572042" imgH="3429229" progId="PowerPoint.Show.12">
                  <p:embed/>
                  <p:pic>
                    <p:nvPicPr>
                      <p:cNvPr id="2" name="Object 1">
                        <a:hlinkClick r:id="" action="ppaction://ole?verb=0"/>
                        <a:extLst>
                          <a:ext uri="{FF2B5EF4-FFF2-40B4-BE49-F238E27FC236}">
                            <a16:creationId xmlns:a16="http://schemas.microsoft.com/office/drawing/2014/main" id="{83D814BD-02CD-734B-90FA-846321A3A8F0}"/>
                          </a:ext>
                        </a:extLst>
                      </p:cNvPr>
                      <p:cNvPicPr/>
                      <p:nvPr/>
                    </p:nvPicPr>
                    <p:blipFill>
                      <a:blip r:embed="rId3"/>
                      <a:stretch>
                        <a:fillRect/>
                      </a:stretch>
                    </p:blipFill>
                    <p:spPr>
                      <a:xfrm>
                        <a:off x="-7070" y="152400"/>
                        <a:ext cx="9074944" cy="6705599"/>
                      </a:xfrm>
                      <a:prstGeom prst="rect">
                        <a:avLst/>
                      </a:prstGeom>
                    </p:spPr>
                  </p:pic>
                </p:oleObj>
              </mc:Fallback>
            </mc:AlternateContent>
          </a:graphicData>
        </a:graphic>
      </p:graphicFrame>
    </p:spTree>
    <p:extLst>
      <p:ext uri="{BB962C8B-B14F-4D97-AF65-F5344CB8AC3E}">
        <p14:creationId xmlns:p14="http://schemas.microsoft.com/office/powerpoint/2010/main" val="1047860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a:solidFill>
                  <a:srgbClr val="FF0000"/>
                </a:solidFill>
                <a:effectLst>
                  <a:outerShdw blurRad="38100" dist="38100" dir="2700000" algn="tl">
                    <a:srgbClr val="000000">
                      <a:alpha val="43137"/>
                    </a:srgbClr>
                  </a:outerShdw>
                </a:effectLst>
              </a:rPr>
              <a:t>Treatment</a:t>
            </a:r>
            <a:endParaRPr lang="en-US" sz="36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533400"/>
            <a:ext cx="8686800" cy="5287963"/>
          </a:xfrm>
        </p:spPr>
        <p:txBody>
          <a:bodyPr>
            <a:noAutofit/>
          </a:bodyPr>
          <a:lstStyle/>
          <a:p>
            <a:pPr marL="0" indent="0">
              <a:lnSpc>
                <a:spcPct val="150000"/>
              </a:lnSpc>
              <a:buNone/>
            </a:pPr>
            <a:r>
              <a:rPr lang="en-US" sz="2400" b="1" dirty="0">
                <a:solidFill>
                  <a:srgbClr val="FF0000"/>
                </a:solidFill>
              </a:rPr>
              <a:t>Painful Crisis</a:t>
            </a:r>
          </a:p>
          <a:p>
            <a:pPr marL="0" indent="0">
              <a:lnSpc>
                <a:spcPct val="150000"/>
              </a:lnSpc>
              <a:buNone/>
            </a:pPr>
            <a:r>
              <a:rPr lang="en-US" sz="2000" b="1" dirty="0">
                <a:highlight>
                  <a:srgbClr val="FFFF00"/>
                </a:highlight>
              </a:rPr>
              <a:t>Mild pain:  </a:t>
            </a:r>
            <a:r>
              <a:rPr lang="en-US" sz="2000" dirty="0">
                <a:highlight>
                  <a:srgbClr val="FFFF00"/>
                </a:highlight>
              </a:rPr>
              <a:t>codeine, aspirin, ibuprofen, acetaminophen, naproxen.</a:t>
            </a:r>
          </a:p>
          <a:p>
            <a:pPr marL="0" indent="0">
              <a:lnSpc>
                <a:spcPct val="150000"/>
              </a:lnSpc>
              <a:buNone/>
            </a:pPr>
            <a:r>
              <a:rPr lang="en-US" sz="2000" b="1" dirty="0">
                <a:highlight>
                  <a:srgbClr val="FFFF00"/>
                </a:highlight>
              </a:rPr>
              <a:t>Severe pain: </a:t>
            </a:r>
            <a:r>
              <a:rPr lang="en-US" sz="2000" dirty="0">
                <a:highlight>
                  <a:srgbClr val="FFFF00"/>
                </a:highlight>
              </a:rPr>
              <a:t>meperidine,  tolmetin, oxycodone. </a:t>
            </a:r>
            <a:r>
              <a:rPr lang="en-US" sz="2000" b="0" i="0" dirty="0">
                <a:solidFill>
                  <a:srgbClr val="232323"/>
                </a:solidFill>
                <a:effectLst/>
                <a:highlight>
                  <a:srgbClr val="FFFFFF"/>
                </a:highlight>
                <a:latin typeface="Noto Sans" panose="020B0502040504020204" pitchFamily="34" charset="0"/>
              </a:rPr>
              <a:t> </a:t>
            </a:r>
            <a:r>
              <a:rPr lang="en-US" sz="2000" b="0" i="0" u="none" strike="noStrike" dirty="0">
                <a:solidFill>
                  <a:schemeClr val="tx1"/>
                </a:solidFill>
                <a:effectLst/>
                <a:highlight>
                  <a:srgbClr val="FFFFFF"/>
                </a:highlight>
                <a:latin typeface="Noto Sans" panose="020B0502040504020204" pitchFamily="34" charset="0"/>
                <a:hlinkClick r:id="rId2">
                  <a:extLst>
                    <a:ext uri="{A12FA001-AC4F-418D-AE19-62706E023703}">
                      <ahyp:hlinkClr xmlns:ahyp="http://schemas.microsoft.com/office/drawing/2018/hyperlinkcolor" val="tx"/>
                    </a:ext>
                  </a:extLst>
                </a:hlinkClick>
              </a:rPr>
              <a:t>Ketamine</a:t>
            </a:r>
            <a:r>
              <a:rPr lang="en-US" sz="2000" b="0" i="0" u="none" strike="noStrike" dirty="0">
                <a:solidFill>
                  <a:schemeClr val="tx1"/>
                </a:solidFill>
                <a:effectLst/>
                <a:highlight>
                  <a:srgbClr val="FFFFFF"/>
                </a:highlight>
                <a:latin typeface="Noto Sans" panose="020B0502040504020204" pitchFamily="34" charset="0"/>
              </a:rPr>
              <a:t>.</a:t>
            </a:r>
            <a:endParaRPr lang="en-US" sz="2000" dirty="0">
              <a:solidFill>
                <a:schemeClr val="tx1"/>
              </a:solidFill>
              <a:highlight>
                <a:srgbClr val="FFFF00"/>
              </a:highlight>
            </a:endParaRPr>
          </a:p>
          <a:p>
            <a:pPr marL="0" indent="0">
              <a:lnSpc>
                <a:spcPct val="150000"/>
              </a:lnSpc>
              <a:buNone/>
            </a:pPr>
            <a:r>
              <a:rPr lang="en-US" sz="2000" b="1" dirty="0">
                <a:highlight>
                  <a:srgbClr val="FFFF00"/>
                </a:highlight>
              </a:rPr>
              <a:t>Vasodilators : </a:t>
            </a:r>
            <a:r>
              <a:rPr lang="en-US" sz="2000" dirty="0">
                <a:highlight>
                  <a:srgbClr val="FFFF00"/>
                </a:highlight>
              </a:rPr>
              <a:t>Pentoxifylline, nifedipine</a:t>
            </a:r>
            <a:r>
              <a:rPr lang="en-US" sz="2000" dirty="0"/>
              <a:t>, and </a:t>
            </a:r>
            <a:r>
              <a:rPr lang="en-US" sz="2000" dirty="0" err="1"/>
              <a:t>buflomedil</a:t>
            </a:r>
            <a:r>
              <a:rPr lang="en-US" sz="2000" dirty="0"/>
              <a:t> increase microvascular circulation. </a:t>
            </a:r>
          </a:p>
          <a:p>
            <a:pPr marL="0" indent="0">
              <a:lnSpc>
                <a:spcPct val="150000"/>
              </a:lnSpc>
              <a:buNone/>
            </a:pPr>
            <a:r>
              <a:rPr lang="en-US" sz="2000" b="1" i="0" dirty="0">
                <a:solidFill>
                  <a:srgbClr val="232323"/>
                </a:solidFill>
                <a:effectLst/>
                <a:highlight>
                  <a:srgbClr val="FFFFFF"/>
                </a:highlight>
                <a:latin typeface="Noto Sans" panose="020B0502040504020204" pitchFamily="34" charset="0"/>
              </a:rPr>
              <a:t>Hydration</a:t>
            </a:r>
            <a:endParaRPr lang="en-US" sz="2000" dirty="0"/>
          </a:p>
          <a:p>
            <a:pPr marL="0" indent="0">
              <a:lnSpc>
                <a:spcPct val="150000"/>
              </a:lnSpc>
              <a:buNone/>
            </a:pPr>
            <a:r>
              <a:rPr lang="en-US" sz="2000" b="1" dirty="0">
                <a:highlight>
                  <a:srgbClr val="FFFF00"/>
                </a:highlight>
              </a:rPr>
              <a:t>Blood transfusion: </a:t>
            </a:r>
            <a:r>
              <a:rPr lang="en-US" sz="1800" kern="0" dirty="0">
                <a:solidFill>
                  <a:srgbClr val="232323"/>
                </a:solidFill>
                <a:effectLst/>
                <a:latin typeface="Noto Sans" panose="020B0502040504020204" pitchFamily="34" charset="0"/>
                <a:ea typeface="Times New Roman" panose="02020603050405020304" pitchFamily="18" charset="0"/>
              </a:rPr>
              <a:t>may be appropriate if pain is accompanied by another complication such as stroke or ACS. </a:t>
            </a:r>
            <a:endParaRPr lang="en-US" sz="2000" dirty="0">
              <a:highlight>
                <a:srgbClr val="FFFF00"/>
              </a:highlight>
            </a:endParaRPr>
          </a:p>
          <a:p>
            <a:pPr marL="0" indent="0">
              <a:lnSpc>
                <a:spcPct val="150000"/>
              </a:lnSpc>
              <a:buNone/>
            </a:pPr>
            <a:r>
              <a:rPr lang="en-US" sz="2000" b="1" dirty="0">
                <a:highlight>
                  <a:srgbClr val="FFFF00"/>
                </a:highlight>
              </a:rPr>
              <a:t>Hydroxyurea: </a:t>
            </a:r>
            <a:r>
              <a:rPr lang="en-US" sz="2000" dirty="0">
                <a:highlight>
                  <a:srgbClr val="FFFF00"/>
                </a:highlight>
              </a:rPr>
              <a:t>leads to increase in </a:t>
            </a:r>
            <a:r>
              <a:rPr lang="en-US" sz="2000" dirty="0" err="1">
                <a:highlight>
                  <a:srgbClr val="FFFF00"/>
                </a:highlight>
              </a:rPr>
              <a:t>Hb“</a:t>
            </a:r>
            <a:r>
              <a:rPr lang="en-US" sz="2000" dirty="0" err="1"/>
              <a:t>F</a:t>
            </a:r>
            <a:r>
              <a:rPr lang="en-US" sz="2000" dirty="0"/>
              <a:t>”, which ameliorates the severity of SCD</a:t>
            </a:r>
          </a:p>
        </p:txBody>
      </p:sp>
      <p:sp>
        <p:nvSpPr>
          <p:cNvPr id="4" name="Date Placeholder 3"/>
          <p:cNvSpPr>
            <a:spLocks noGrp="1"/>
          </p:cNvSpPr>
          <p:nvPr>
            <p:ph type="dt" sz="half" idx="10"/>
          </p:nvPr>
        </p:nvSpPr>
        <p:spPr/>
        <p:txBody>
          <a:bodyPr/>
          <a:lstStyle/>
          <a:p>
            <a:fld id="{B8AFE5FE-0D7A-4F9A-B42F-12A5269DE08F}"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52</a:t>
            </a:fld>
            <a:endParaRPr lang="en-US"/>
          </a:p>
        </p:txBody>
      </p:sp>
    </p:spTree>
    <p:extLst>
      <p:ext uri="{BB962C8B-B14F-4D97-AF65-F5344CB8AC3E}">
        <p14:creationId xmlns:p14="http://schemas.microsoft.com/office/powerpoint/2010/main" val="1295223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304800"/>
            <a:ext cx="6423912" cy="1143000"/>
          </a:xfrm>
        </p:spPr>
        <p:txBody>
          <a:bodyPr>
            <a:normAutofit fontScale="90000"/>
          </a:bodyPr>
          <a:lstStyle/>
          <a:p>
            <a:r>
              <a:rPr lang="en-US" b="1" dirty="0">
                <a:solidFill>
                  <a:srgbClr val="FF0000"/>
                </a:solidFill>
                <a:effectLst>
                  <a:outerShdw blurRad="38100" dist="38100" dir="2700000" algn="tl">
                    <a:srgbClr val="000000">
                      <a:alpha val="43137"/>
                    </a:srgbClr>
                  </a:outerShdw>
                </a:effectLst>
                <a:latin typeface="+mn-lt"/>
              </a:rPr>
              <a:t>Prevention</a:t>
            </a:r>
            <a:br>
              <a:rPr lang="en-US" b="1" dirty="0">
                <a:solidFill>
                  <a:srgbClr val="FF0000"/>
                </a:solidFill>
                <a:effectLst>
                  <a:outerShdw blurRad="38100" dist="38100" dir="2700000" algn="tl">
                    <a:srgbClr val="000000">
                      <a:alpha val="43137"/>
                    </a:srgbClr>
                  </a:outerShdw>
                </a:effectLst>
                <a:latin typeface="+mn-lt"/>
              </a:rPr>
            </a:br>
            <a:endParaRPr lang="en-US" b="1" dirty="0">
              <a:solidFill>
                <a:srgbClr val="FF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200" y="960437"/>
            <a:ext cx="8229600" cy="5364163"/>
          </a:xfrm>
        </p:spPr>
        <p:txBody>
          <a:bodyPr>
            <a:normAutofit/>
          </a:bodyPr>
          <a:lstStyle/>
          <a:p>
            <a:pPr marL="0" indent="0">
              <a:buNone/>
            </a:pPr>
            <a:r>
              <a:rPr lang="en-US" sz="2000" b="1" dirty="0">
                <a:highlight>
                  <a:srgbClr val="FFFF00"/>
                </a:highlight>
              </a:rPr>
              <a:t>Avoid precipitating factors </a:t>
            </a:r>
            <a:r>
              <a:rPr lang="en-US" sz="2000" dirty="0">
                <a:highlight>
                  <a:srgbClr val="FFFF00"/>
                </a:highlight>
              </a:rPr>
              <a:t>for crisis- Exposure to hypoxia, dehydration, extreme cold, extreme heat, change in altitude, infections </a:t>
            </a:r>
          </a:p>
          <a:p>
            <a:pPr marL="0" indent="0">
              <a:buNone/>
            </a:pPr>
            <a:r>
              <a:rPr lang="en-US" sz="2000" b="1" dirty="0">
                <a:highlight>
                  <a:srgbClr val="FFFF00"/>
                </a:highlight>
              </a:rPr>
              <a:t>Avoid Dehydration </a:t>
            </a:r>
            <a:r>
              <a:rPr lang="en-US" sz="2000" dirty="0">
                <a:highlight>
                  <a:srgbClr val="FFFF00"/>
                </a:highlight>
              </a:rPr>
              <a:t>and loss of electrolytes may lead to red cell dehydration precipitating sickling process</a:t>
            </a:r>
          </a:p>
          <a:p>
            <a:pPr marL="0" indent="0">
              <a:buNone/>
            </a:pPr>
            <a:r>
              <a:rPr lang="en-US" sz="2000" b="1" dirty="0">
                <a:highlight>
                  <a:srgbClr val="FFFF00"/>
                </a:highlight>
              </a:rPr>
              <a:t>Parent’s education </a:t>
            </a:r>
          </a:p>
          <a:p>
            <a:pPr marL="0" indent="0">
              <a:buNone/>
            </a:pPr>
            <a:r>
              <a:rPr lang="en-US" sz="2000" b="1" dirty="0">
                <a:highlight>
                  <a:srgbClr val="FFFF00"/>
                </a:highlight>
              </a:rPr>
              <a:t>Immunization: </a:t>
            </a:r>
            <a:r>
              <a:rPr lang="en-US" sz="2000" dirty="0">
                <a:highlight>
                  <a:srgbClr val="FFFF00"/>
                </a:highlight>
              </a:rPr>
              <a:t>pneumococcal and Influenzae (Hib) vaccine</a:t>
            </a:r>
            <a:r>
              <a:rPr lang="en-US" sz="2000" dirty="0"/>
              <a:t>. Hepatitis B vaccine</a:t>
            </a:r>
          </a:p>
          <a:p>
            <a:pPr marL="0" indent="0">
              <a:buNone/>
            </a:pPr>
            <a:r>
              <a:rPr lang="en-US" sz="2000" dirty="0">
                <a:highlight>
                  <a:srgbClr val="FFFF00"/>
                </a:highlight>
              </a:rPr>
              <a:t>Hemoglobin levels should be maintained at 10–12 g/dl.</a:t>
            </a:r>
          </a:p>
          <a:p>
            <a:pPr marL="0" indent="0">
              <a:buNone/>
            </a:pPr>
            <a:r>
              <a:rPr lang="en-US" sz="2000" b="1" dirty="0">
                <a:highlight>
                  <a:srgbClr val="FFFF00"/>
                </a:highlight>
              </a:rPr>
              <a:t>Folate supplementation </a:t>
            </a:r>
          </a:p>
          <a:p>
            <a:pPr marL="0" indent="0">
              <a:buNone/>
            </a:pPr>
            <a:r>
              <a:rPr lang="en-US" sz="2000" b="1" dirty="0">
                <a:highlight>
                  <a:srgbClr val="FFFF00"/>
                </a:highlight>
              </a:rPr>
              <a:t>Genetic counseling and mass education </a:t>
            </a:r>
            <a:r>
              <a:rPr lang="en-US" sz="2000" dirty="0">
                <a:highlight>
                  <a:srgbClr val="FFFF00"/>
                </a:highlight>
              </a:rPr>
              <a:t>of high-risk</a:t>
            </a:r>
          </a:p>
          <a:p>
            <a:pPr marL="0" indent="0">
              <a:buNone/>
            </a:pPr>
            <a:r>
              <a:rPr lang="en-US" altLang="en-US" sz="2000" b="1" dirty="0">
                <a:highlight>
                  <a:srgbClr val="FFFF00"/>
                </a:highlight>
                <a:cs typeface="Times New Roman" pitchFamily="18" charset="0"/>
              </a:rPr>
              <a:t>Oral penicillin prophylaxis </a:t>
            </a:r>
            <a:r>
              <a:rPr lang="en-US" altLang="en-US" sz="2000" dirty="0">
                <a:cs typeface="Times New Roman" pitchFamily="18" charset="0"/>
              </a:rPr>
              <a:t>.</a:t>
            </a:r>
            <a:r>
              <a:rPr lang="en-US" sz="2000" dirty="0"/>
              <a:t> Oral penicillin should be given to children up to the age of 5 years</a:t>
            </a:r>
          </a:p>
        </p:txBody>
      </p:sp>
      <p:sp>
        <p:nvSpPr>
          <p:cNvPr id="4" name="Date Placeholder 3"/>
          <p:cNvSpPr>
            <a:spLocks noGrp="1"/>
          </p:cNvSpPr>
          <p:nvPr>
            <p:ph type="dt" sz="half" idx="10"/>
          </p:nvPr>
        </p:nvSpPr>
        <p:spPr/>
        <p:txBody>
          <a:bodyPr/>
          <a:lstStyle/>
          <a:p>
            <a:fld id="{2EC103C2-0D4C-4C5B-9D84-4CF00A01A825}"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53</a:t>
            </a:fld>
            <a:endParaRPr lang="en-US"/>
          </a:p>
        </p:txBody>
      </p:sp>
    </p:spTree>
    <p:extLst>
      <p:ext uri="{BB962C8B-B14F-4D97-AF65-F5344CB8AC3E}">
        <p14:creationId xmlns:p14="http://schemas.microsoft.com/office/powerpoint/2010/main" val="286295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0"/>
            <a:ext cx="8077200" cy="6096000"/>
          </a:xfrm>
        </p:spPr>
        <p:txBody>
          <a:bodyPr>
            <a:normAutofit fontScale="77500" lnSpcReduction="20000"/>
          </a:bodyPr>
          <a:lstStyle/>
          <a:p>
            <a:pPr marL="812800" indent="-812800">
              <a:lnSpc>
                <a:spcPct val="90000"/>
              </a:lnSpc>
              <a:buFont typeface="Wingdings" pitchFamily="2" charset="2"/>
              <a:buNone/>
              <a:defRPr/>
            </a:pPr>
            <a:r>
              <a:rPr lang="en-US" sz="2400" b="1" dirty="0">
                <a:highlight>
                  <a:srgbClr val="FFFF00"/>
                </a:highlight>
              </a:rPr>
              <a:t>Newer Treatment</a:t>
            </a:r>
            <a:r>
              <a:rPr lang="en-US" sz="2400" dirty="0">
                <a:highlight>
                  <a:srgbClr val="FFFF00"/>
                </a:highlight>
              </a:rPr>
              <a:t>:</a:t>
            </a:r>
          </a:p>
          <a:p>
            <a:pPr marL="812800" indent="-812800">
              <a:lnSpc>
                <a:spcPct val="90000"/>
              </a:lnSpc>
              <a:buFont typeface="Wingdings" pitchFamily="2" charset="2"/>
              <a:buNone/>
              <a:defRPr/>
            </a:pPr>
            <a:endParaRPr lang="en-US" sz="2400" dirty="0">
              <a:highlight>
                <a:srgbClr val="FFFF00"/>
              </a:highlight>
            </a:endParaRPr>
          </a:p>
          <a:p>
            <a:pPr marL="812800" indent="-812800">
              <a:lnSpc>
                <a:spcPct val="90000"/>
              </a:lnSpc>
              <a:buClr>
                <a:schemeClr val="tx1"/>
              </a:buClr>
              <a:buFontTx/>
              <a:buAutoNum type="romanUcPeriod"/>
              <a:defRPr/>
            </a:pPr>
            <a:r>
              <a:rPr lang="en-US" sz="2000" dirty="0">
                <a:highlight>
                  <a:srgbClr val="FFFF00"/>
                </a:highlight>
              </a:rPr>
              <a:t>Agents stimulating </a:t>
            </a:r>
            <a:r>
              <a:rPr lang="en-US" sz="2000" dirty="0" err="1">
                <a:highlight>
                  <a:srgbClr val="FFFF00"/>
                </a:highlight>
              </a:rPr>
              <a:t>Hb</a:t>
            </a:r>
            <a:r>
              <a:rPr lang="en-US" sz="2000" dirty="0">
                <a:highlight>
                  <a:srgbClr val="FFFF00"/>
                </a:highlight>
              </a:rPr>
              <a:t> F</a:t>
            </a:r>
          </a:p>
          <a:p>
            <a:pPr marL="1524000" lvl="2" indent="-609600">
              <a:lnSpc>
                <a:spcPct val="90000"/>
              </a:lnSpc>
              <a:buClr>
                <a:schemeClr val="tx1"/>
              </a:buClr>
              <a:defRPr/>
            </a:pPr>
            <a:r>
              <a:rPr lang="en-US" sz="2000" dirty="0" err="1">
                <a:highlight>
                  <a:srgbClr val="FFFF00"/>
                </a:highlight>
              </a:rPr>
              <a:t>Hydroxy</a:t>
            </a:r>
            <a:r>
              <a:rPr lang="en-US" sz="2000" dirty="0">
                <a:highlight>
                  <a:srgbClr val="FFFF00"/>
                </a:highlight>
              </a:rPr>
              <a:t> urea</a:t>
            </a:r>
          </a:p>
          <a:p>
            <a:pPr marL="1524000" lvl="2" indent="-609600">
              <a:lnSpc>
                <a:spcPct val="90000"/>
              </a:lnSpc>
              <a:buClr>
                <a:schemeClr val="tx1"/>
              </a:buClr>
              <a:defRPr/>
            </a:pPr>
            <a:r>
              <a:rPr lang="en-US" sz="2000" dirty="0"/>
              <a:t>5 – </a:t>
            </a:r>
            <a:r>
              <a:rPr lang="en-US" sz="2000" dirty="0" err="1"/>
              <a:t>aza</a:t>
            </a:r>
            <a:r>
              <a:rPr lang="en-US" sz="2000" dirty="0"/>
              <a:t> </a:t>
            </a:r>
            <a:r>
              <a:rPr lang="en-US" sz="2000" dirty="0" err="1"/>
              <a:t>cytidene</a:t>
            </a:r>
            <a:endParaRPr lang="en-US" sz="2000" dirty="0"/>
          </a:p>
          <a:p>
            <a:pPr marL="1524000" lvl="2" indent="-609600">
              <a:lnSpc>
                <a:spcPct val="90000"/>
              </a:lnSpc>
              <a:buClr>
                <a:schemeClr val="tx1"/>
              </a:buClr>
              <a:defRPr/>
            </a:pPr>
            <a:r>
              <a:rPr lang="en-US" sz="2000" dirty="0" err="1"/>
              <a:t>Butyrates</a:t>
            </a:r>
            <a:endParaRPr lang="en-US" sz="2000" dirty="0"/>
          </a:p>
          <a:p>
            <a:pPr marL="1524000" lvl="2" indent="-609600">
              <a:lnSpc>
                <a:spcPct val="90000"/>
              </a:lnSpc>
              <a:buClr>
                <a:schemeClr val="tx1"/>
              </a:buClr>
              <a:buFont typeface="Wingdings" pitchFamily="2" charset="2"/>
              <a:buNone/>
              <a:defRPr/>
            </a:pPr>
            <a:endParaRPr lang="en-US" sz="2000" dirty="0"/>
          </a:p>
          <a:p>
            <a:pPr marL="812800" indent="-812800">
              <a:lnSpc>
                <a:spcPct val="90000"/>
              </a:lnSpc>
              <a:buClr>
                <a:schemeClr val="tx1"/>
              </a:buClr>
              <a:buFontTx/>
              <a:buAutoNum type="romanUcPeriod"/>
              <a:defRPr/>
            </a:pPr>
            <a:r>
              <a:rPr lang="en-US" sz="2000" dirty="0">
                <a:highlight>
                  <a:srgbClr val="FFFF00"/>
                </a:highlight>
              </a:rPr>
              <a:t>Agents </a:t>
            </a:r>
            <a:r>
              <a:rPr lang="en-US" sz="2000" dirty="0">
                <a:highlight>
                  <a:srgbClr val="FFFF00"/>
                </a:highlight>
                <a:cs typeface="Times New Roman" pitchFamily="18" charset="0"/>
              </a:rPr>
              <a:t>↓ </a:t>
            </a:r>
            <a:r>
              <a:rPr lang="en-US" sz="2000" dirty="0" err="1">
                <a:highlight>
                  <a:srgbClr val="FFFF00"/>
                </a:highlight>
                <a:cs typeface="Times New Roman" pitchFamily="18" charset="0"/>
              </a:rPr>
              <a:t>Hbs</a:t>
            </a:r>
            <a:r>
              <a:rPr lang="en-US" sz="2000" dirty="0">
                <a:highlight>
                  <a:srgbClr val="FFFF00"/>
                </a:highlight>
                <a:cs typeface="Times New Roman" pitchFamily="18" charset="0"/>
              </a:rPr>
              <a:t> concentration</a:t>
            </a:r>
          </a:p>
          <a:p>
            <a:pPr marL="1524000" lvl="2" indent="-609600">
              <a:lnSpc>
                <a:spcPct val="90000"/>
              </a:lnSpc>
              <a:buClr>
                <a:schemeClr val="tx1"/>
              </a:buClr>
              <a:defRPr/>
            </a:pPr>
            <a:r>
              <a:rPr lang="en-US" sz="1900" dirty="0">
                <a:highlight>
                  <a:srgbClr val="FFFF00"/>
                </a:highlight>
                <a:cs typeface="Times New Roman" pitchFamily="18" charset="0"/>
              </a:rPr>
              <a:t>DDAVP :</a:t>
            </a:r>
            <a:r>
              <a:rPr lang="en-US" sz="1900" dirty="0">
                <a:highlight>
                  <a:srgbClr val="FFFF00"/>
                </a:highlight>
              </a:rPr>
              <a:t> a synthetic version of antidiuretic hormone </a:t>
            </a:r>
            <a:endParaRPr lang="en-US" sz="1900" dirty="0">
              <a:highlight>
                <a:srgbClr val="FFFF00"/>
              </a:highlight>
              <a:cs typeface="Times New Roman" pitchFamily="18" charset="0"/>
            </a:endParaRPr>
          </a:p>
          <a:p>
            <a:pPr marL="1524000" lvl="2" indent="-609600">
              <a:lnSpc>
                <a:spcPct val="90000"/>
              </a:lnSpc>
              <a:buClr>
                <a:schemeClr val="tx1"/>
              </a:buClr>
              <a:defRPr/>
            </a:pPr>
            <a:r>
              <a:rPr lang="en-US" sz="2000" dirty="0" err="1">
                <a:cs typeface="Times New Roman" pitchFamily="18" charset="0"/>
              </a:rPr>
              <a:t>Nifedepine</a:t>
            </a:r>
            <a:r>
              <a:rPr lang="en-US" sz="2000" dirty="0">
                <a:cs typeface="Times New Roman" pitchFamily="18" charset="0"/>
              </a:rPr>
              <a:t>, </a:t>
            </a:r>
            <a:r>
              <a:rPr lang="en-US" sz="2000" dirty="0" err="1">
                <a:cs typeface="Times New Roman" pitchFamily="18" charset="0"/>
              </a:rPr>
              <a:t>verapamil</a:t>
            </a:r>
            <a:endParaRPr lang="en-US" sz="2000" dirty="0">
              <a:cs typeface="Times New Roman" pitchFamily="18" charset="0"/>
            </a:endParaRPr>
          </a:p>
          <a:p>
            <a:pPr marL="1524000" lvl="2" indent="-609600">
              <a:lnSpc>
                <a:spcPct val="90000"/>
              </a:lnSpc>
              <a:buClr>
                <a:schemeClr val="tx1"/>
              </a:buClr>
              <a:buFont typeface="Wingdings" pitchFamily="2" charset="2"/>
              <a:buNone/>
              <a:defRPr/>
            </a:pPr>
            <a:endParaRPr lang="en-US" sz="2000" dirty="0">
              <a:cs typeface="Times New Roman" pitchFamily="18" charset="0"/>
            </a:endParaRPr>
          </a:p>
          <a:p>
            <a:pPr marL="812800" indent="-812800">
              <a:lnSpc>
                <a:spcPct val="90000"/>
              </a:lnSpc>
              <a:buClr>
                <a:schemeClr val="tx1"/>
              </a:buClr>
              <a:buFontTx/>
              <a:buAutoNum type="romanUcPeriod"/>
              <a:defRPr/>
            </a:pPr>
            <a:r>
              <a:rPr lang="en-US" sz="2000" dirty="0">
                <a:cs typeface="Times New Roman" pitchFamily="18" charset="0"/>
              </a:rPr>
              <a:t>Membrane active agents – Zinc</a:t>
            </a:r>
          </a:p>
          <a:p>
            <a:pPr marL="812800" indent="-812800">
              <a:lnSpc>
                <a:spcPct val="90000"/>
              </a:lnSpc>
              <a:buClr>
                <a:schemeClr val="tx1"/>
              </a:buClr>
              <a:buFontTx/>
              <a:buAutoNum type="romanUcPeriod"/>
              <a:defRPr/>
            </a:pPr>
            <a:endParaRPr lang="en-US" sz="2000" dirty="0">
              <a:cs typeface="Times New Roman" pitchFamily="18" charset="0"/>
            </a:endParaRPr>
          </a:p>
          <a:p>
            <a:pPr marL="812800" indent="-812800">
              <a:lnSpc>
                <a:spcPct val="90000"/>
              </a:lnSpc>
              <a:buClr>
                <a:schemeClr val="tx1"/>
              </a:buClr>
              <a:buFontTx/>
              <a:buAutoNum type="romanUcPeriod"/>
              <a:defRPr/>
            </a:pPr>
            <a:r>
              <a:rPr lang="en-US" sz="2000" dirty="0">
                <a:cs typeface="Times New Roman" pitchFamily="18" charset="0"/>
              </a:rPr>
              <a:t> </a:t>
            </a:r>
            <a:r>
              <a:rPr lang="en-US" sz="2000" dirty="0" err="1">
                <a:highlight>
                  <a:srgbClr val="FFFF00"/>
                </a:highlight>
                <a:cs typeface="Times New Roman" pitchFamily="18" charset="0"/>
              </a:rPr>
              <a:t>Hb</a:t>
            </a:r>
            <a:r>
              <a:rPr lang="en-US" sz="2000" dirty="0">
                <a:highlight>
                  <a:srgbClr val="FFFF00"/>
                </a:highlight>
                <a:cs typeface="Times New Roman" pitchFamily="18" charset="0"/>
              </a:rPr>
              <a:t> solubility increasing agents</a:t>
            </a:r>
          </a:p>
          <a:p>
            <a:pPr marL="1524000" lvl="2" indent="-609600">
              <a:lnSpc>
                <a:spcPct val="90000"/>
              </a:lnSpc>
              <a:buClr>
                <a:schemeClr val="tx1"/>
              </a:buClr>
              <a:defRPr/>
            </a:pPr>
            <a:r>
              <a:rPr lang="en-US" sz="2000" dirty="0" err="1">
                <a:highlight>
                  <a:srgbClr val="FFFF00"/>
                </a:highlight>
                <a:cs typeface="Times New Roman" pitchFamily="18" charset="0"/>
              </a:rPr>
              <a:t>Cyanate</a:t>
            </a:r>
            <a:endParaRPr lang="en-US" sz="2000" dirty="0">
              <a:highlight>
                <a:srgbClr val="FFFF00"/>
              </a:highlight>
              <a:cs typeface="Times New Roman" pitchFamily="18" charset="0"/>
            </a:endParaRPr>
          </a:p>
          <a:p>
            <a:pPr marL="1524000" lvl="2" indent="-609600">
              <a:lnSpc>
                <a:spcPct val="90000"/>
              </a:lnSpc>
              <a:buClr>
                <a:schemeClr val="tx1"/>
              </a:buClr>
              <a:defRPr/>
            </a:pPr>
            <a:r>
              <a:rPr lang="en-US" sz="2000" dirty="0">
                <a:highlight>
                  <a:srgbClr val="FFFF00"/>
                </a:highlight>
                <a:cs typeface="Times New Roman" pitchFamily="18" charset="0"/>
              </a:rPr>
              <a:t>Urea</a:t>
            </a:r>
          </a:p>
          <a:p>
            <a:pPr marL="1524000" lvl="2" indent="-609600">
              <a:lnSpc>
                <a:spcPct val="90000"/>
              </a:lnSpc>
              <a:buClr>
                <a:schemeClr val="tx1"/>
              </a:buClr>
              <a:defRPr/>
            </a:pPr>
            <a:r>
              <a:rPr lang="en-US" sz="2000" dirty="0">
                <a:cs typeface="Times New Roman" pitchFamily="18" charset="0"/>
              </a:rPr>
              <a:t>Phenyl alanine</a:t>
            </a:r>
          </a:p>
          <a:p>
            <a:pPr marL="1524000" lvl="2" indent="-609600">
              <a:lnSpc>
                <a:spcPct val="90000"/>
              </a:lnSpc>
              <a:buClr>
                <a:schemeClr val="tx1"/>
              </a:buClr>
              <a:defRPr/>
            </a:pPr>
            <a:endParaRPr lang="en-US" sz="2000" dirty="0">
              <a:cs typeface="Times New Roman" pitchFamily="18" charset="0"/>
            </a:endParaRPr>
          </a:p>
          <a:p>
            <a:pPr marL="0" indent="0">
              <a:buNone/>
            </a:pPr>
            <a:r>
              <a:rPr lang="en-US" sz="2000" b="0" i="0" dirty="0">
                <a:solidFill>
                  <a:srgbClr val="232323"/>
                </a:solidFill>
                <a:effectLst/>
                <a:highlight>
                  <a:srgbClr val="FFFFFF"/>
                </a:highlight>
                <a:latin typeface="Noto Sans" panose="020B0502040504020204" pitchFamily="34" charset="0"/>
              </a:rPr>
              <a:t> A life-long cure for SCD is available only through hematopoietic stem cell transplantation</a:t>
            </a:r>
            <a:endParaRPr lang="en-US" sz="2000" dirty="0"/>
          </a:p>
        </p:txBody>
      </p:sp>
      <p:sp>
        <p:nvSpPr>
          <p:cNvPr id="2" name="Date Placeholder 1"/>
          <p:cNvSpPr>
            <a:spLocks noGrp="1"/>
          </p:cNvSpPr>
          <p:nvPr>
            <p:ph type="dt" sz="half" idx="10"/>
          </p:nvPr>
        </p:nvSpPr>
        <p:spPr/>
        <p:txBody>
          <a:bodyPr/>
          <a:lstStyle/>
          <a:p>
            <a:fld id="{0BB19C97-F2F8-4BD6-AC5A-6F48A0BC0DA3}"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54</a:t>
            </a:fld>
            <a:endParaRPr lang="en-US"/>
          </a:p>
        </p:txBody>
      </p:sp>
    </p:spTree>
    <p:extLst>
      <p:ext uri="{BB962C8B-B14F-4D97-AF65-F5344CB8AC3E}">
        <p14:creationId xmlns:p14="http://schemas.microsoft.com/office/powerpoint/2010/main" val="4087052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229600" cy="1470025"/>
          </a:xfrm>
        </p:spPr>
        <p:txBody>
          <a:bodyPr>
            <a:normAutofit/>
          </a:bodyPr>
          <a:lstStyle/>
          <a:p>
            <a:r>
              <a:rPr lang="en-US" sz="4000" b="1" dirty="0">
                <a:solidFill>
                  <a:srgbClr val="FF0000"/>
                </a:solidFill>
                <a:effectLst>
                  <a:outerShdw blurRad="38100" dist="38100" dir="2700000" algn="tl">
                    <a:srgbClr val="000000">
                      <a:alpha val="43137"/>
                    </a:srgbClr>
                  </a:outerShdw>
                </a:effectLst>
              </a:rPr>
              <a:t>G6PD Deficiency Hemolytic Anemia</a:t>
            </a:r>
            <a:endParaRPr lang="en-US" sz="4000"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5AA8C4D6-F33F-4444-A39D-740512E8F152}"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55</a:t>
            </a:fld>
            <a:endParaRPr lang="en-US"/>
          </a:p>
        </p:txBody>
      </p:sp>
    </p:spTree>
    <p:extLst>
      <p:ext uri="{BB962C8B-B14F-4D97-AF65-F5344CB8AC3E}">
        <p14:creationId xmlns:p14="http://schemas.microsoft.com/office/powerpoint/2010/main" val="3813486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7848600" cy="4525963"/>
          </a:xfrm>
        </p:spPr>
        <p:txBody>
          <a:bodyPr>
            <a:normAutofit/>
          </a:bodyPr>
          <a:lstStyle/>
          <a:p>
            <a:pPr marL="0" indent="0">
              <a:lnSpc>
                <a:spcPct val="150000"/>
              </a:lnSpc>
              <a:buNone/>
              <a:defRPr/>
            </a:pPr>
            <a:r>
              <a:rPr lang="en-US" sz="2000" dirty="0"/>
              <a:t>	“</a:t>
            </a:r>
            <a:r>
              <a:rPr lang="en-US" sz="2000" b="1" dirty="0">
                <a:highlight>
                  <a:srgbClr val="FFFF00"/>
                </a:highlight>
              </a:rPr>
              <a:t>It is an inherited disease characterized by hemolytic anemia caused by inability to detoxify oxidized agents”.</a:t>
            </a:r>
          </a:p>
          <a:p>
            <a:pPr marL="0" indent="0">
              <a:lnSpc>
                <a:spcPct val="150000"/>
              </a:lnSpc>
              <a:buNone/>
              <a:defRPr/>
            </a:pPr>
            <a:endParaRPr lang="en-US" sz="2000" dirty="0">
              <a:highlight>
                <a:srgbClr val="FFFF00"/>
              </a:highlight>
            </a:endParaRPr>
          </a:p>
          <a:p>
            <a:pPr marL="0" indent="0">
              <a:lnSpc>
                <a:spcPct val="150000"/>
              </a:lnSpc>
              <a:buNone/>
            </a:pPr>
            <a:r>
              <a:rPr lang="en-US" sz="2000" dirty="0">
                <a:highlight>
                  <a:srgbClr val="FFFF00"/>
                </a:highlight>
              </a:rPr>
              <a:t>Inherited </a:t>
            </a:r>
            <a:r>
              <a:rPr lang="en-US" sz="2000" b="1" dirty="0">
                <a:highlight>
                  <a:srgbClr val="FFFF00"/>
                </a:highlight>
              </a:rPr>
              <a:t>X-linked recessive </a:t>
            </a:r>
            <a:r>
              <a:rPr lang="en-US" sz="2000" dirty="0">
                <a:highlight>
                  <a:srgbClr val="FFFF00"/>
                </a:highlight>
              </a:rPr>
              <a:t>disease</a:t>
            </a:r>
          </a:p>
          <a:p>
            <a:pPr marL="0" indent="0">
              <a:lnSpc>
                <a:spcPct val="150000"/>
              </a:lnSpc>
              <a:buNone/>
            </a:pPr>
            <a:r>
              <a:rPr lang="en-US" sz="2000" b="1" dirty="0">
                <a:highlight>
                  <a:srgbClr val="FFFF00"/>
                </a:highlight>
              </a:rPr>
              <a:t>Most common enzyme-related </a:t>
            </a:r>
            <a:r>
              <a:rPr lang="en-US" sz="2000" dirty="0">
                <a:highlight>
                  <a:srgbClr val="FFFF00"/>
                </a:highlight>
              </a:rPr>
              <a:t>hemolytic anemia</a:t>
            </a:r>
          </a:p>
          <a:p>
            <a:pPr marL="0" indent="0">
              <a:lnSpc>
                <a:spcPct val="150000"/>
              </a:lnSpc>
              <a:buNone/>
            </a:pPr>
            <a:r>
              <a:rPr lang="en-US" sz="2000" dirty="0">
                <a:highlight>
                  <a:srgbClr val="FFFF00"/>
                </a:highlight>
              </a:rPr>
              <a:t>Highest prevalence: </a:t>
            </a:r>
            <a:r>
              <a:rPr lang="en-US" sz="2000" b="1" dirty="0">
                <a:highlight>
                  <a:srgbClr val="FFFF00"/>
                </a:highlight>
              </a:rPr>
              <a:t>Middle East</a:t>
            </a:r>
            <a:r>
              <a:rPr lang="en-US" sz="2000" dirty="0">
                <a:highlight>
                  <a:srgbClr val="FFFF00"/>
                </a:highlight>
              </a:rPr>
              <a:t>, Tropical Africa Asia and Mediterranean</a:t>
            </a:r>
          </a:p>
          <a:p>
            <a:pPr>
              <a:lnSpc>
                <a:spcPct val="150000"/>
              </a:lnSpc>
            </a:pPr>
            <a:endParaRPr lang="en-US" sz="2000" dirty="0"/>
          </a:p>
        </p:txBody>
      </p:sp>
      <p:sp>
        <p:nvSpPr>
          <p:cNvPr id="4" name="Date Placeholder 3"/>
          <p:cNvSpPr>
            <a:spLocks noGrp="1"/>
          </p:cNvSpPr>
          <p:nvPr>
            <p:ph type="dt" sz="half" idx="10"/>
          </p:nvPr>
        </p:nvSpPr>
        <p:spPr/>
        <p:txBody>
          <a:bodyPr/>
          <a:lstStyle/>
          <a:p>
            <a:fld id="{17762C22-547A-40B1-9ADE-C5DEC9CFC606}"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56</a:t>
            </a:fld>
            <a:endParaRPr lang="en-US"/>
          </a:p>
        </p:txBody>
      </p:sp>
    </p:spTree>
    <p:extLst>
      <p:ext uri="{BB962C8B-B14F-4D97-AF65-F5344CB8AC3E}">
        <p14:creationId xmlns:p14="http://schemas.microsoft.com/office/powerpoint/2010/main" val="3000474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534400" cy="5562600"/>
          </a:xfrm>
        </p:spPr>
        <p:txBody>
          <a:bodyPr>
            <a:noAutofit/>
          </a:bodyPr>
          <a:lstStyle/>
          <a:p>
            <a:pPr marL="0" indent="0">
              <a:buNone/>
            </a:pPr>
            <a:r>
              <a:rPr lang="en-US" sz="2400" b="1" dirty="0"/>
              <a:t>Mode of inheritance</a:t>
            </a:r>
          </a:p>
          <a:p>
            <a:pPr marL="0" indent="0">
              <a:buNone/>
            </a:pPr>
            <a:endParaRPr lang="en-US" sz="2400" b="1" dirty="0"/>
          </a:p>
          <a:p>
            <a:pPr>
              <a:lnSpc>
                <a:spcPct val="150000"/>
              </a:lnSpc>
              <a:defRPr/>
            </a:pPr>
            <a:r>
              <a:rPr lang="en-US" sz="2000" dirty="0"/>
              <a:t>It is </a:t>
            </a:r>
            <a:r>
              <a:rPr lang="en-US" sz="2000" b="1" dirty="0"/>
              <a:t>X- linked recessive </a:t>
            </a:r>
            <a:r>
              <a:rPr lang="en-US" sz="2000" dirty="0"/>
              <a:t>genetic disorder (gene is carried on </a:t>
            </a:r>
            <a:r>
              <a:rPr lang="en-US" sz="2000" b="1" dirty="0"/>
              <a:t>X </a:t>
            </a:r>
            <a:r>
              <a:rPr lang="en-US" sz="2000" dirty="0"/>
              <a:t>chromosome).</a:t>
            </a:r>
          </a:p>
          <a:p>
            <a:pPr>
              <a:lnSpc>
                <a:spcPct val="150000"/>
              </a:lnSpc>
              <a:defRPr/>
            </a:pPr>
            <a:r>
              <a:rPr lang="en-US" sz="2000" dirty="0"/>
              <a:t>The inheritance follows specific pattern:</a:t>
            </a:r>
          </a:p>
          <a:p>
            <a:pPr marL="0" indent="0">
              <a:lnSpc>
                <a:spcPct val="150000"/>
              </a:lnSpc>
              <a:buNone/>
              <a:defRPr/>
            </a:pPr>
            <a:r>
              <a:rPr lang="en-US" sz="2000" b="1" dirty="0"/>
              <a:t>Males</a:t>
            </a:r>
            <a:r>
              <a:rPr lang="en-US" sz="2000" dirty="0"/>
              <a:t>   have one X chromosome </a:t>
            </a:r>
          </a:p>
          <a:p>
            <a:pPr>
              <a:lnSpc>
                <a:spcPct val="150000"/>
              </a:lnSpc>
              <a:buNone/>
              <a:defRPr/>
            </a:pPr>
            <a:r>
              <a:rPr lang="en-US" sz="2000" dirty="0"/>
              <a:t>               So, they will be </a:t>
            </a:r>
            <a:r>
              <a:rPr lang="en-US" sz="2000" b="1" dirty="0"/>
              <a:t>diseased if they have the affected gene (</a:t>
            </a:r>
            <a:r>
              <a:rPr lang="en-US" sz="2000" b="1" dirty="0" err="1">
                <a:solidFill>
                  <a:srgbClr val="FF0000"/>
                </a:solidFill>
              </a:rPr>
              <a:t>x</a:t>
            </a:r>
            <a:r>
              <a:rPr lang="en-US" sz="2000" b="1" dirty="0" err="1"/>
              <a:t>Y</a:t>
            </a:r>
            <a:r>
              <a:rPr lang="en-US" sz="2000" b="1" dirty="0"/>
              <a:t>)</a:t>
            </a:r>
            <a:endParaRPr lang="en-US" sz="2000" dirty="0"/>
          </a:p>
          <a:p>
            <a:pPr>
              <a:lnSpc>
                <a:spcPct val="150000"/>
              </a:lnSpc>
              <a:buNone/>
              <a:defRPr/>
            </a:pPr>
            <a:r>
              <a:rPr lang="en-US" sz="2000" b="1" dirty="0"/>
              <a:t>Females</a:t>
            </a:r>
            <a:r>
              <a:rPr lang="en-US" sz="2000" dirty="0"/>
              <a:t> have </a:t>
            </a:r>
            <a:r>
              <a:rPr lang="en-US" sz="2000" b="1" dirty="0"/>
              <a:t>2 X</a:t>
            </a:r>
            <a:r>
              <a:rPr lang="en-US" sz="2000" dirty="0"/>
              <a:t>  chromosomes </a:t>
            </a:r>
          </a:p>
          <a:p>
            <a:pPr>
              <a:lnSpc>
                <a:spcPct val="150000"/>
              </a:lnSpc>
              <a:buNone/>
              <a:defRPr/>
            </a:pPr>
            <a:r>
              <a:rPr lang="en-US" sz="2000" dirty="0"/>
              <a:t>                   may be homozygous or heterozygous</a:t>
            </a:r>
          </a:p>
          <a:p>
            <a:pPr>
              <a:lnSpc>
                <a:spcPct val="150000"/>
              </a:lnSpc>
              <a:buNone/>
              <a:defRPr/>
            </a:pPr>
            <a:r>
              <a:rPr lang="en-US" sz="2000" dirty="0"/>
              <a:t>                   </a:t>
            </a:r>
            <a:r>
              <a:rPr lang="en-US" sz="2000" b="1" dirty="0"/>
              <a:t>Homozygous:  are diseased (</a:t>
            </a:r>
            <a:r>
              <a:rPr lang="en-US" sz="2000" b="1" dirty="0">
                <a:solidFill>
                  <a:srgbClr val="FF0000"/>
                </a:solidFill>
              </a:rPr>
              <a:t>xx</a:t>
            </a:r>
            <a:r>
              <a:rPr lang="en-US" sz="2000" dirty="0"/>
              <a:t>)</a:t>
            </a:r>
          </a:p>
          <a:p>
            <a:pPr>
              <a:lnSpc>
                <a:spcPct val="150000"/>
              </a:lnSpc>
              <a:buNone/>
              <a:defRPr/>
            </a:pPr>
            <a:r>
              <a:rPr lang="en-US" sz="2000" b="1" dirty="0"/>
              <a:t>                   Heterozygous: are not diseased BUT: carriers (X</a:t>
            </a:r>
            <a:r>
              <a:rPr lang="en-US" sz="2000" b="1" dirty="0">
                <a:solidFill>
                  <a:srgbClr val="FF0000"/>
                </a:solidFill>
              </a:rPr>
              <a:t>x</a:t>
            </a:r>
            <a:r>
              <a:rPr lang="en-US" sz="2000" b="1" dirty="0"/>
              <a:t>) </a:t>
            </a:r>
            <a:r>
              <a:rPr lang="en-US" sz="2000" dirty="0"/>
              <a:t>&amp; can transfer 	   	   the disease to their </a:t>
            </a:r>
            <a:r>
              <a:rPr lang="en-US" sz="2000" b="1" dirty="0"/>
              <a:t>sons</a:t>
            </a:r>
          </a:p>
        </p:txBody>
      </p:sp>
      <p:sp>
        <p:nvSpPr>
          <p:cNvPr id="2" name="Date Placeholder 1"/>
          <p:cNvSpPr>
            <a:spLocks noGrp="1"/>
          </p:cNvSpPr>
          <p:nvPr>
            <p:ph type="dt" sz="half" idx="10"/>
          </p:nvPr>
        </p:nvSpPr>
        <p:spPr/>
        <p:txBody>
          <a:bodyPr/>
          <a:lstStyle/>
          <a:p>
            <a:fld id="{523F8919-D806-4AEB-B456-F9289B9F7D38}"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57</a:t>
            </a:fld>
            <a:endParaRPr lang="en-US"/>
          </a:p>
        </p:txBody>
      </p:sp>
    </p:spTree>
    <p:extLst>
      <p:ext uri="{BB962C8B-B14F-4D97-AF65-F5344CB8AC3E}">
        <p14:creationId xmlns:p14="http://schemas.microsoft.com/office/powerpoint/2010/main" val="3684502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181600"/>
          </a:xfrm>
        </p:spPr>
        <p:txBody>
          <a:bodyPr>
            <a:noAutofit/>
          </a:bodyPr>
          <a:lstStyle/>
          <a:p>
            <a:pPr>
              <a:lnSpc>
                <a:spcPct val="150000"/>
              </a:lnSpc>
              <a:buNone/>
              <a:defRPr/>
            </a:pPr>
            <a:r>
              <a:rPr lang="en-US" altLang="en-US" sz="2000" dirty="0"/>
              <a:t>The function G6PD in the red cell is to generate </a:t>
            </a:r>
            <a:r>
              <a:rPr lang="en-US" altLang="en-US" sz="2000" b="1" dirty="0"/>
              <a:t>NADPH </a:t>
            </a:r>
            <a:r>
              <a:rPr lang="en-US" altLang="en-US" sz="2000" dirty="0"/>
              <a:t>→ </a:t>
            </a:r>
            <a:r>
              <a:rPr lang="en-US" altLang="en-US" sz="2000" b="1" dirty="0"/>
              <a:t>reduced glutathione</a:t>
            </a:r>
            <a:r>
              <a:rPr lang="en-US" altLang="en-US" sz="2000" dirty="0"/>
              <a:t> → </a:t>
            </a:r>
            <a:r>
              <a:rPr lang="en-US" altLang="en-US" sz="2000" b="1" dirty="0"/>
              <a:t>protect the RBCs </a:t>
            </a:r>
            <a:r>
              <a:rPr lang="en-US" altLang="en-US" sz="2000" dirty="0"/>
              <a:t>from the oxidative damage by H</a:t>
            </a:r>
            <a:r>
              <a:rPr lang="en-US" altLang="en-US" sz="2000" baseline="-25000" dirty="0"/>
              <a:t>2</a:t>
            </a:r>
            <a:r>
              <a:rPr lang="en-US" altLang="en-US" sz="2000" dirty="0"/>
              <a:t>O</a:t>
            </a:r>
            <a:r>
              <a:rPr lang="en-US" altLang="en-US" sz="2000" baseline="-25000" dirty="0"/>
              <a:t>2</a:t>
            </a:r>
            <a:endParaRPr lang="en-US" sz="2000" dirty="0"/>
          </a:p>
          <a:p>
            <a:pPr>
              <a:lnSpc>
                <a:spcPct val="150000"/>
              </a:lnSpc>
              <a:buNone/>
              <a:defRPr/>
            </a:pPr>
            <a:r>
              <a:rPr lang="en-US" sz="2000" dirty="0"/>
              <a:t>Reduction of amounts of NADPH in RBCs in G6PD deficiency causes decrease </a:t>
            </a:r>
          </a:p>
          <a:p>
            <a:pPr>
              <a:lnSpc>
                <a:spcPct val="150000"/>
              </a:lnSpc>
              <a:buNone/>
              <a:defRPr/>
            </a:pPr>
            <a:r>
              <a:rPr lang="en-US" sz="2000" dirty="0"/>
              <a:t>in reduction of oxidized glutathione to reduced glutathione.</a:t>
            </a:r>
          </a:p>
          <a:p>
            <a:pPr>
              <a:lnSpc>
                <a:spcPct val="150000"/>
              </a:lnSpc>
              <a:buNone/>
              <a:defRPr/>
            </a:pPr>
            <a:r>
              <a:rPr lang="en-US" sz="2000" dirty="0"/>
              <a:t> </a:t>
            </a:r>
          </a:p>
          <a:p>
            <a:pPr>
              <a:lnSpc>
                <a:spcPct val="150000"/>
              </a:lnSpc>
              <a:buNone/>
              <a:defRPr/>
            </a:pPr>
            <a:r>
              <a:rPr lang="en-US" sz="2000" b="1" dirty="0"/>
              <a:t>Role of reduced glutathione in RBCs</a:t>
            </a:r>
            <a:r>
              <a:rPr lang="en-US" sz="2000" dirty="0"/>
              <a:t>:</a:t>
            </a:r>
          </a:p>
          <a:p>
            <a:pPr>
              <a:lnSpc>
                <a:spcPct val="150000"/>
              </a:lnSpc>
              <a:buNone/>
              <a:defRPr/>
            </a:pPr>
            <a:r>
              <a:rPr lang="en-US" sz="2000" dirty="0"/>
              <a:t>       1- Reduced glutathione gets rid of </a:t>
            </a:r>
            <a:r>
              <a:rPr lang="en-US" sz="2000" b="1" dirty="0"/>
              <a:t>ROS </a:t>
            </a:r>
            <a:r>
              <a:rPr lang="en-US" sz="2000" dirty="0"/>
              <a:t>including </a:t>
            </a:r>
            <a:r>
              <a:rPr lang="en-US" sz="2000" b="1" dirty="0"/>
              <a:t>hydrogen peroxide.</a:t>
            </a:r>
            <a:endParaRPr lang="en-US" sz="2000" dirty="0"/>
          </a:p>
          <a:p>
            <a:pPr>
              <a:lnSpc>
                <a:spcPct val="150000"/>
              </a:lnSpc>
              <a:buNone/>
              <a:defRPr/>
            </a:pPr>
            <a:r>
              <a:rPr lang="en-US" sz="2000" dirty="0"/>
              <a:t>       2- Reduced Glutathione helps to keep  </a:t>
            </a:r>
            <a:r>
              <a:rPr lang="en-US" sz="2000" b="1" dirty="0"/>
              <a:t>sulfhydryl groups </a:t>
            </a:r>
            <a:r>
              <a:rPr lang="en-US" sz="2000" dirty="0"/>
              <a:t>of  hemoglobin  </a:t>
            </a:r>
          </a:p>
          <a:p>
            <a:pPr>
              <a:lnSpc>
                <a:spcPct val="150000"/>
              </a:lnSpc>
              <a:buNone/>
              <a:defRPr/>
            </a:pPr>
            <a:r>
              <a:rPr lang="en-US" sz="2000" dirty="0"/>
              <a:t>            protein in the reduced state.</a:t>
            </a:r>
          </a:p>
          <a:p>
            <a:pPr>
              <a:lnSpc>
                <a:spcPct val="150000"/>
              </a:lnSpc>
            </a:pPr>
            <a:endParaRPr lang="en-US" sz="2000" dirty="0"/>
          </a:p>
        </p:txBody>
      </p:sp>
      <p:sp>
        <p:nvSpPr>
          <p:cNvPr id="2" name="Date Placeholder 1"/>
          <p:cNvSpPr>
            <a:spLocks noGrp="1"/>
          </p:cNvSpPr>
          <p:nvPr>
            <p:ph type="dt" sz="half" idx="10"/>
          </p:nvPr>
        </p:nvSpPr>
        <p:spPr/>
        <p:txBody>
          <a:bodyPr/>
          <a:lstStyle/>
          <a:p>
            <a:fld id="{5D09CFED-18F9-4AB9-9E51-254060BACB01}"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58</a:t>
            </a:fld>
            <a:endParaRPr lang="en-US"/>
          </a:p>
        </p:txBody>
      </p:sp>
    </p:spTree>
    <p:extLst>
      <p:ext uri="{BB962C8B-B14F-4D97-AF65-F5344CB8AC3E}">
        <p14:creationId xmlns:p14="http://schemas.microsoft.com/office/powerpoint/2010/main" val="3275834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marL="0" indent="0">
              <a:buNone/>
            </a:pPr>
            <a:r>
              <a:rPr lang="en-US" sz="2000" b="1" dirty="0"/>
              <a:t>Reduction of production of reduced glutathione  </a:t>
            </a:r>
            <a:r>
              <a:rPr lang="en-US" sz="2000" dirty="0"/>
              <a:t>results in:</a:t>
            </a:r>
          </a:p>
          <a:p>
            <a:pPr marL="0" indent="0">
              <a:buNone/>
            </a:pPr>
            <a:endParaRPr lang="en-US" sz="2000" dirty="0"/>
          </a:p>
          <a:p>
            <a:pPr marL="0" indent="0">
              <a:buNone/>
            </a:pPr>
            <a:r>
              <a:rPr lang="en-US" sz="2000" dirty="0"/>
              <a:t>    1- A </a:t>
            </a:r>
            <a:r>
              <a:rPr lang="en-US" sz="2000" b="1" dirty="0"/>
              <a:t>decrease in </a:t>
            </a:r>
            <a:r>
              <a:rPr lang="en-US" sz="2000" b="1" dirty="0" err="1"/>
              <a:t>detoxication</a:t>
            </a:r>
            <a:r>
              <a:rPr lang="en-US" sz="2000" b="1" dirty="0"/>
              <a:t> of </a:t>
            </a:r>
            <a:r>
              <a:rPr lang="en-US" sz="2000" b="1" dirty="0" err="1"/>
              <a:t>peroixides</a:t>
            </a:r>
            <a:r>
              <a:rPr lang="en-US" sz="2000" dirty="0"/>
              <a:t>. This causes </a:t>
            </a:r>
            <a:r>
              <a:rPr lang="en-US" sz="2000" b="1" dirty="0"/>
              <a:t>damage to RBC</a:t>
            </a:r>
            <a:r>
              <a:rPr lang="en-US" sz="2000" dirty="0"/>
              <a:t>s   </a:t>
            </a:r>
          </a:p>
          <a:p>
            <a:pPr marL="0" indent="0">
              <a:buNone/>
            </a:pPr>
            <a:r>
              <a:rPr lang="en-US" sz="2000" dirty="0"/>
              <a:t>         membrane and hemolysis (ending in hemolytic anemia). </a:t>
            </a:r>
          </a:p>
          <a:p>
            <a:pPr marL="0" indent="0">
              <a:buNone/>
            </a:pPr>
            <a:endParaRPr lang="en-US" sz="2000" dirty="0"/>
          </a:p>
          <a:p>
            <a:pPr marL="0" indent="0">
              <a:buNone/>
            </a:pPr>
            <a:r>
              <a:rPr lang="en-US" sz="2000" dirty="0"/>
              <a:t>    2- </a:t>
            </a:r>
            <a:r>
              <a:rPr lang="en-US" sz="2000" b="1" dirty="0"/>
              <a:t>Hemoglobin protein is  denatured forming insoluble masses (Heinz </a:t>
            </a:r>
          </a:p>
          <a:p>
            <a:pPr marL="0" indent="0">
              <a:buNone/>
            </a:pPr>
            <a:r>
              <a:rPr lang="en-US" sz="2000" dirty="0"/>
              <a:t>         bodies).  Heinz bodies attach to red cell membranes. Membrane proteins           are also oxidized. Accordingly, red cells become rigid and removed from the circulation by macrophages in the spleen and liver ending in anemia.</a:t>
            </a:r>
          </a:p>
          <a:p>
            <a:pPr marL="0" indent="0">
              <a:buNone/>
            </a:pPr>
            <a:endParaRPr lang="en-US" sz="2000" dirty="0"/>
          </a:p>
          <a:p>
            <a:pPr marL="0" indent="0">
              <a:lnSpc>
                <a:spcPct val="80000"/>
              </a:lnSpc>
              <a:buNone/>
              <a:defRPr/>
            </a:pPr>
            <a:r>
              <a:rPr lang="en-US" sz="2000" dirty="0">
                <a:solidFill>
                  <a:srgbClr val="FF0000"/>
                </a:solidFill>
              </a:rPr>
              <a:t>Deficiency of G6PD occurs in </a:t>
            </a:r>
            <a:r>
              <a:rPr lang="en-US" sz="2000" b="1" dirty="0">
                <a:solidFill>
                  <a:srgbClr val="FF0000"/>
                </a:solidFill>
              </a:rPr>
              <a:t>all cells </a:t>
            </a:r>
            <a:r>
              <a:rPr lang="en-US" sz="2000" dirty="0">
                <a:solidFill>
                  <a:srgbClr val="FF0000"/>
                </a:solidFill>
              </a:rPr>
              <a:t>of affected individual. It is </a:t>
            </a:r>
            <a:r>
              <a:rPr lang="en-US" sz="2000" b="1" dirty="0">
                <a:solidFill>
                  <a:srgbClr val="FF0000"/>
                </a:solidFill>
              </a:rPr>
              <a:t>severe in RBCs </a:t>
            </a:r>
            <a:r>
              <a:rPr lang="en-US" sz="2000" dirty="0">
                <a:solidFill>
                  <a:srgbClr val="FF0000"/>
                </a:solidFill>
              </a:rPr>
              <a:t>because the only pathway to form NADPH in RBCs is pentose phosphate pathway (using G6PD).</a:t>
            </a:r>
          </a:p>
          <a:p>
            <a:pPr marL="0" indent="0">
              <a:buNone/>
            </a:pPr>
            <a:endParaRPr lang="en-US" sz="2000" dirty="0"/>
          </a:p>
          <a:p>
            <a:pPr marL="0" indent="0">
              <a:buNone/>
            </a:pPr>
            <a:endParaRPr lang="en-US" sz="2000" dirty="0"/>
          </a:p>
        </p:txBody>
      </p:sp>
      <p:sp>
        <p:nvSpPr>
          <p:cNvPr id="4" name="Date Placeholder 3"/>
          <p:cNvSpPr>
            <a:spLocks noGrp="1"/>
          </p:cNvSpPr>
          <p:nvPr>
            <p:ph type="dt" sz="half" idx="10"/>
          </p:nvPr>
        </p:nvSpPr>
        <p:spPr/>
        <p:txBody>
          <a:bodyPr/>
          <a:lstStyle/>
          <a:p>
            <a:fld id="{AD1BAA72-35FD-463D-A3C5-CA2D39727888}"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59</a:t>
            </a:fld>
            <a:endParaRPr lang="en-US"/>
          </a:p>
        </p:txBody>
      </p:sp>
    </p:spTree>
    <p:extLst>
      <p:ext uri="{BB962C8B-B14F-4D97-AF65-F5344CB8AC3E}">
        <p14:creationId xmlns:p14="http://schemas.microsoft.com/office/powerpoint/2010/main" val="2442169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2960" y="286605"/>
            <a:ext cx="7543800" cy="494303"/>
          </a:xfrm>
        </p:spPr>
        <p:txBody>
          <a:bodyPr>
            <a:normAutofit fontScale="90000"/>
          </a:bodyPr>
          <a:lstStyle/>
          <a:p>
            <a:r>
              <a:rPr lang="en-US" sz="3200" b="1" dirty="0">
                <a:solidFill>
                  <a:schemeClr val="tx1"/>
                </a:solidFill>
                <a:latin typeface="+mn-lt"/>
              </a:rPr>
              <a:t>How to diagnose hemolytic anemia</a:t>
            </a:r>
          </a:p>
        </p:txBody>
      </p:sp>
      <p:sp>
        <p:nvSpPr>
          <p:cNvPr id="8" name="Content Placeholder 7"/>
          <p:cNvSpPr>
            <a:spLocks noGrp="1"/>
          </p:cNvSpPr>
          <p:nvPr>
            <p:ph idx="1"/>
          </p:nvPr>
        </p:nvSpPr>
        <p:spPr>
          <a:xfrm>
            <a:off x="457200" y="1219200"/>
            <a:ext cx="7909560" cy="4649894"/>
          </a:xfrm>
        </p:spPr>
        <p:txBody>
          <a:bodyPr>
            <a:noAutofit/>
          </a:bodyPr>
          <a:lstStyle/>
          <a:p>
            <a:r>
              <a:rPr lang="en-US" sz="2000" dirty="0"/>
              <a:t>New onset pallor or anemia</a:t>
            </a:r>
          </a:p>
          <a:p>
            <a:endParaRPr lang="en-US" sz="2000" dirty="0"/>
          </a:p>
          <a:p>
            <a:r>
              <a:rPr lang="en-US" sz="2000" dirty="0"/>
              <a:t>Jaundice</a:t>
            </a:r>
          </a:p>
          <a:p>
            <a:endParaRPr lang="en-US" sz="2000" dirty="0"/>
          </a:p>
          <a:p>
            <a:r>
              <a:rPr lang="en-US" sz="2000" dirty="0" err="1"/>
              <a:t>Splenomegaly</a:t>
            </a:r>
            <a:endParaRPr lang="en-US" sz="2000" dirty="0"/>
          </a:p>
          <a:p>
            <a:endParaRPr lang="en-US" sz="2000" dirty="0"/>
          </a:p>
          <a:p>
            <a:r>
              <a:rPr lang="en-US" sz="2000" dirty="0"/>
              <a:t>Gall stones-</a:t>
            </a:r>
            <a:r>
              <a:rPr lang="en-US" sz="2000" dirty="0" err="1"/>
              <a:t>Calciumbilirubinate</a:t>
            </a:r>
            <a:r>
              <a:rPr lang="en-US" sz="2000" dirty="0"/>
              <a:t> stones</a:t>
            </a:r>
          </a:p>
          <a:p>
            <a:endParaRPr lang="en-US" sz="2000" dirty="0"/>
          </a:p>
          <a:p>
            <a:r>
              <a:rPr lang="en-US" sz="2000" dirty="0"/>
              <a:t>Dark  colored urine  (</a:t>
            </a:r>
            <a:r>
              <a:rPr lang="en-GB" sz="2000" b="0" i="0" dirty="0" err="1">
                <a:solidFill>
                  <a:srgbClr val="222222"/>
                </a:solidFill>
                <a:effectLst/>
              </a:rPr>
              <a:t>hemoglobinuria</a:t>
            </a:r>
            <a:r>
              <a:rPr lang="en-GB" sz="2000" b="0" i="0" dirty="0">
                <a:solidFill>
                  <a:srgbClr val="222222"/>
                </a:solidFill>
                <a:effectLst/>
              </a:rPr>
              <a:t>)</a:t>
            </a:r>
            <a:endParaRPr lang="en-US" sz="2000" dirty="0"/>
          </a:p>
          <a:p>
            <a:endParaRPr lang="en-US" sz="2000" dirty="0"/>
          </a:p>
          <a:p>
            <a:r>
              <a:rPr lang="en-US" sz="2000" dirty="0"/>
              <a:t>Leg ulcers (</a:t>
            </a:r>
            <a:r>
              <a:rPr lang="en-GB" sz="2000" b="0" i="0" dirty="0">
                <a:solidFill>
                  <a:srgbClr val="222222"/>
                </a:solidFill>
                <a:effectLst/>
              </a:rPr>
              <a:t>poor circulation and microinfarcts, healing is delayed and infection becomes established).</a:t>
            </a:r>
            <a:endParaRPr lang="en-US" sz="2000" dirty="0"/>
          </a:p>
          <a:p>
            <a:endParaRPr lang="en-US" sz="2000" dirty="0"/>
          </a:p>
          <a:p>
            <a:endParaRPr lang="en-US" sz="2000"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87064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br>
              <a:rPr lang="en-US" sz="2800" b="1" dirty="0">
                <a:latin typeface="+mn-lt"/>
              </a:rPr>
            </a:br>
            <a:br>
              <a:rPr lang="en-US" sz="2800" b="1" dirty="0">
                <a:latin typeface="+mn-lt"/>
              </a:rPr>
            </a:br>
            <a:r>
              <a:rPr lang="en-US" sz="2800" b="1" dirty="0">
                <a:latin typeface="+mn-lt"/>
              </a:rPr>
              <a:t>Biochemical Basis of</a:t>
            </a:r>
            <a:br>
              <a:rPr lang="en-US" sz="2800" b="1" dirty="0">
                <a:latin typeface="+mn-lt"/>
              </a:rPr>
            </a:br>
            <a:r>
              <a:rPr lang="en-US" sz="2800" b="1" dirty="0">
                <a:latin typeface="+mn-lt"/>
              </a:rPr>
              <a:t>G6PD Deficiency Hemolytic Anemia</a:t>
            </a:r>
            <a:br>
              <a:rPr lang="en-US" sz="2800" b="1" dirty="0">
                <a:latin typeface="+mn-lt"/>
              </a:rPr>
            </a:br>
            <a:br>
              <a:rPr lang="en-US" sz="2800" b="1" dirty="0">
                <a:latin typeface="+mn-lt"/>
              </a:rPr>
            </a:br>
            <a:r>
              <a:rPr lang="en-US" sz="1800" b="1" i="1" dirty="0">
                <a:effectLst>
                  <a:outerShdw blurRad="38100" dist="38100" dir="2700000" algn="tl">
                    <a:srgbClr val="000000">
                      <a:alpha val="43137"/>
                    </a:srgbClr>
                  </a:outerShdw>
                </a:effectLst>
                <a:latin typeface="+mn-lt"/>
              </a:rPr>
              <a:t>Decreased amounts of  reduced glutathione  due to decreased production of NADPH</a:t>
            </a:r>
            <a:br>
              <a:rPr lang="en-US" sz="2800" b="1" i="1" dirty="0">
                <a:effectLst>
                  <a:outerShdw blurRad="38100" dist="38100" dir="2700000" algn="tl">
                    <a:srgbClr val="000000">
                      <a:alpha val="43137"/>
                    </a:srgbClr>
                  </a:outerShdw>
                </a:effectLst>
                <a:latin typeface="+mn-lt"/>
              </a:rPr>
            </a:br>
            <a:br>
              <a:rPr lang="en-US" sz="2800" b="1" dirty="0">
                <a:latin typeface="+mn-lt"/>
              </a:rPr>
            </a:br>
            <a:endParaRPr lang="en-US" sz="2800" b="1" dirty="0">
              <a:latin typeface="+mn-l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 y="2654347"/>
            <a:ext cx="6348413" cy="289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00CE86F4-84A3-4D7F-B387-96FFA0DB86EE}"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60</a:t>
            </a:fld>
            <a:endParaRPr lang="en-US"/>
          </a:p>
        </p:txBody>
      </p:sp>
    </p:spTree>
    <p:extLst>
      <p:ext uri="{BB962C8B-B14F-4D97-AF65-F5344CB8AC3E}">
        <p14:creationId xmlns:p14="http://schemas.microsoft.com/office/powerpoint/2010/main" val="815060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8686800" cy="5364163"/>
          </a:xfrm>
        </p:spPr>
        <p:txBody>
          <a:bodyPr>
            <a:noAutofit/>
          </a:bodyPr>
          <a:lstStyle/>
          <a:p>
            <a:pPr marL="685800" lvl="1" indent="-342900">
              <a:lnSpc>
                <a:spcPct val="150000"/>
              </a:lnSpc>
              <a:buFont typeface="Wingdings" panose="05000000000000000000" pitchFamily="2" charset="2"/>
              <a:buChar char="§"/>
            </a:pPr>
            <a:r>
              <a:rPr lang="en-US" altLang="en-US" sz="2000" dirty="0"/>
              <a:t>In G6PD deficiency ; </a:t>
            </a:r>
            <a:r>
              <a:rPr lang="en-US" altLang="en-US" sz="2000" b="1" dirty="0"/>
              <a:t>younger RBC contain  6% of the normal amount of enzyme,</a:t>
            </a:r>
            <a:r>
              <a:rPr lang="en-US" altLang="en-US" sz="2000" dirty="0"/>
              <a:t> </a:t>
            </a:r>
            <a:r>
              <a:rPr lang="en-US" altLang="en-US" sz="2000" b="1" dirty="0"/>
              <a:t>sufficient to provide reducing power</a:t>
            </a:r>
            <a:r>
              <a:rPr lang="en-US" altLang="en-US" sz="2000" dirty="0"/>
              <a:t> for every day needs.  </a:t>
            </a:r>
          </a:p>
          <a:p>
            <a:pPr marL="685800" lvl="1" indent="-342900">
              <a:lnSpc>
                <a:spcPct val="150000"/>
              </a:lnSpc>
              <a:buFont typeface="Wingdings" panose="05000000000000000000" pitchFamily="2" charset="2"/>
              <a:buChar char="§"/>
            </a:pPr>
            <a:r>
              <a:rPr lang="en-US" altLang="en-US" sz="2000" b="1" dirty="0"/>
              <a:t>G6PD deficiency  usually does not cause any symptoms unless the patient takes one of a number of drugs</a:t>
            </a:r>
            <a:r>
              <a:rPr lang="en-US" altLang="en-US" sz="2000" dirty="0"/>
              <a:t>, such as the anti-malarial primaquine. The administration of one of these drugs causes rapid and often </a:t>
            </a:r>
            <a:r>
              <a:rPr lang="en-US" altLang="en-US" sz="2000" b="1" dirty="0"/>
              <a:t>severe hemolysis and jaundice</a:t>
            </a:r>
            <a:endParaRPr lang="en-US" sz="2000" b="1" dirty="0"/>
          </a:p>
          <a:p>
            <a:pPr marL="0" indent="0">
              <a:lnSpc>
                <a:spcPct val="150000"/>
              </a:lnSpc>
              <a:buNone/>
            </a:pPr>
            <a:endParaRPr lang="en-US" sz="2400" dirty="0"/>
          </a:p>
        </p:txBody>
      </p:sp>
      <p:sp>
        <p:nvSpPr>
          <p:cNvPr id="2" name="Date Placeholder 1"/>
          <p:cNvSpPr>
            <a:spLocks noGrp="1"/>
          </p:cNvSpPr>
          <p:nvPr>
            <p:ph type="dt" sz="half" idx="10"/>
          </p:nvPr>
        </p:nvSpPr>
        <p:spPr/>
        <p:txBody>
          <a:bodyPr/>
          <a:lstStyle/>
          <a:p>
            <a:fld id="{23C5FB4F-3759-49B0-9DE2-B7821FEA203E}"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61</a:t>
            </a:fld>
            <a:endParaRPr lang="en-US"/>
          </a:p>
        </p:txBody>
      </p:sp>
    </p:spTree>
    <p:extLst>
      <p:ext uri="{BB962C8B-B14F-4D97-AF65-F5344CB8AC3E}">
        <p14:creationId xmlns:p14="http://schemas.microsoft.com/office/powerpoint/2010/main" val="1569442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6629400"/>
          </a:xfrm>
        </p:spPr>
        <p:txBody>
          <a:bodyPr>
            <a:normAutofit/>
          </a:bodyPr>
          <a:lstStyle/>
          <a:p>
            <a:pPr marL="0" indent="0">
              <a:buNone/>
            </a:pPr>
            <a:r>
              <a:rPr lang="en-US" sz="2800" b="1" dirty="0"/>
              <a:t>Clinical Features:</a:t>
            </a:r>
          </a:p>
          <a:p>
            <a:pPr marL="457200" lvl="1" indent="0">
              <a:lnSpc>
                <a:spcPct val="150000"/>
              </a:lnSpc>
              <a:buNone/>
            </a:pPr>
            <a:r>
              <a:rPr lang="en-US" sz="2100" b="1" dirty="0">
                <a:latin typeface="Calibri" panose="020F0502020204030204" pitchFamily="34" charset="0"/>
                <a:ea typeface="Calibri" panose="020F0502020204030204" pitchFamily="34" charset="0"/>
                <a:cs typeface="Calibri" panose="020F0502020204030204" pitchFamily="34" charset="0"/>
              </a:rPr>
              <a:t>Acute hemolysis:</a:t>
            </a:r>
            <a:r>
              <a:rPr lang="en-US" altLang="zh-TW" sz="2100" dirty="0">
                <a:latin typeface="Calibri" panose="020F0502020204030204" pitchFamily="34" charset="0"/>
                <a:ea typeface="Calibri" panose="020F0502020204030204" pitchFamily="34" charset="0"/>
                <a:cs typeface="Calibri" panose="020F0502020204030204" pitchFamily="34" charset="0"/>
              </a:rPr>
              <a:t> red blood cells no longer transport oxygen effectively </a:t>
            </a:r>
            <a:endParaRPr lang="en-US" sz="2100" b="1" dirty="0">
              <a:latin typeface="Calibri" panose="020F0502020204030204" pitchFamily="34" charset="0"/>
              <a:ea typeface="Calibri" panose="020F0502020204030204" pitchFamily="34" charset="0"/>
              <a:cs typeface="Calibri" panose="020F0502020204030204" pitchFamily="34" charset="0"/>
            </a:endParaRPr>
          </a:p>
          <a:p>
            <a:pPr lvl="1">
              <a:lnSpc>
                <a:spcPct val="150000"/>
              </a:lnSpc>
            </a:pPr>
            <a:r>
              <a:rPr lang="en-US" sz="2100" dirty="0">
                <a:solidFill>
                  <a:schemeClr val="tx1"/>
                </a:solidFill>
                <a:latin typeface="Calibri" panose="020F0502020204030204" pitchFamily="34" charset="0"/>
                <a:ea typeface="Calibri" panose="020F0502020204030204" pitchFamily="34" charset="0"/>
                <a:cs typeface="Calibri" panose="020F0502020204030204" pitchFamily="34" charset="0"/>
              </a:rPr>
              <a:t>Drugs, infections ,  diabetic acidosis</a:t>
            </a:r>
          </a:p>
          <a:p>
            <a:pPr lvl="1">
              <a:lnSpc>
                <a:spcPct val="150000"/>
              </a:lnSpc>
            </a:pPr>
            <a:r>
              <a:rPr lang="en-US" sz="2100" dirty="0" err="1">
                <a:latin typeface="Calibri" panose="020F0502020204030204" pitchFamily="34" charset="0"/>
                <a:ea typeface="Calibri" panose="020F0502020204030204" pitchFamily="34" charset="0"/>
                <a:cs typeface="Calibri" panose="020F0502020204030204" pitchFamily="34" charset="0"/>
              </a:rPr>
              <a:t>Favism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altLang="zh-TW" sz="2100" dirty="0">
                <a:latin typeface="Calibri" panose="020F0502020204030204" pitchFamily="34" charset="0"/>
                <a:ea typeface="Calibri" panose="020F0502020204030204" pitchFamily="34" charset="0"/>
                <a:cs typeface="Calibri" panose="020F0502020204030204" pitchFamily="34" charset="0"/>
              </a:rPr>
              <a:t>Some G6PD deficient individuals are allergic to </a:t>
            </a:r>
            <a:r>
              <a:rPr lang="en-US" altLang="zh-TW" sz="2100" dirty="0">
                <a:solidFill>
                  <a:schemeClr val="tx1"/>
                </a:solidFill>
                <a:latin typeface="Calibri" panose="020F0502020204030204" pitchFamily="34" charset="0"/>
                <a:ea typeface="Calibri" panose="020F0502020204030204" pitchFamily="34" charset="0"/>
                <a:cs typeface="Calibri" panose="020F0502020204030204" pitchFamily="34" charset="0"/>
              </a:rPr>
              <a:t>fava beans </a:t>
            </a:r>
            <a:r>
              <a:rPr lang="en-US" altLang="zh-TW" sz="2100" dirty="0">
                <a:latin typeface="Calibri" panose="020F0502020204030204" pitchFamily="34" charset="0"/>
                <a:ea typeface="Calibri" panose="020F0502020204030204" pitchFamily="34" charset="0"/>
                <a:cs typeface="Calibri" panose="020F0502020204030204" pitchFamily="34" charset="0"/>
              </a:rPr>
              <a:t>and the smell of the fava pollen. </a:t>
            </a:r>
            <a:endParaRPr lang="en-US" sz="2100" dirty="0">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50000"/>
              </a:lnSpc>
              <a:buNone/>
            </a:pPr>
            <a:r>
              <a:rPr lang="en-US" sz="2100" dirty="0">
                <a:solidFill>
                  <a:schemeClr val="tx1"/>
                </a:solidFill>
                <a:latin typeface="Calibri" panose="020F0502020204030204" pitchFamily="34" charset="0"/>
                <a:ea typeface="Calibri" panose="020F0502020204030204" pitchFamily="34" charset="0"/>
                <a:cs typeface="Calibri" panose="020F0502020204030204" pitchFamily="34" charset="0"/>
              </a:rPr>
              <a:t>Neonatal jaundice:</a:t>
            </a:r>
          </a:p>
          <a:p>
            <a:r>
              <a:rPr lang="en-US" sz="2000" b="0" i="0" dirty="0">
                <a:effectLst/>
                <a:latin typeface="Calibri" panose="020F0502020204030204" pitchFamily="34" charset="0"/>
                <a:ea typeface="Calibri" panose="020F0502020204030204" pitchFamily="34" charset="0"/>
                <a:cs typeface="Calibri" panose="020F0502020204030204" pitchFamily="34" charset="0"/>
              </a:rPr>
              <a:t>Jaundice most often appears within the first 24 hours of life in </a:t>
            </a:r>
            <a:r>
              <a:rPr lang="en-US" b="0" i="0" dirty="0">
                <a:solidFill>
                  <a:srgbClr val="232323"/>
                </a:solidFill>
                <a:effectLst/>
                <a:latin typeface="Calibri" panose="020F0502020204030204" pitchFamily="34" charset="0"/>
                <a:ea typeface="Calibri" panose="020F0502020204030204" pitchFamily="34" charset="0"/>
                <a:cs typeface="Calibri" panose="020F0502020204030204" pitchFamily="34" charset="0"/>
              </a:rPr>
              <a:t>(Class I variants).</a:t>
            </a:r>
            <a:endParaRPr lang="en-US" b="0" i="0" dirty="0">
              <a:effectLst/>
              <a:latin typeface="Calibri" panose="020F0502020204030204" pitchFamily="34" charset="0"/>
              <a:ea typeface="Calibri" panose="020F0502020204030204" pitchFamily="34" charset="0"/>
              <a:cs typeface="Calibri" panose="020F0502020204030204" pitchFamily="34" charset="0"/>
            </a:endParaRPr>
          </a:p>
          <a:p>
            <a:r>
              <a:rPr lang="en-US" sz="2000" b="0" i="0" dirty="0">
                <a:effectLst/>
                <a:latin typeface="Calibri" panose="020F0502020204030204" pitchFamily="34" charset="0"/>
                <a:ea typeface="Calibri" panose="020F0502020204030204" pitchFamily="34" charset="0"/>
                <a:cs typeface="Calibri" panose="020F0502020204030204" pitchFamily="34" charset="0"/>
              </a:rPr>
              <a:t>Some G6PD-deficient neonates, if undiagnosed soon after birth, could present later in the first week of life with generalized jaundice, poor feeding, lethargy, breathing difficulty, or seizures. can lead to kernicterus.</a:t>
            </a:r>
            <a:r>
              <a:rPr lang="en-US" sz="2000" b="0" i="0" dirty="0">
                <a:solidFill>
                  <a:srgbClr val="232323"/>
                </a:solidFill>
                <a:effectLst/>
                <a:latin typeface="Noto Sans" panose="020B0502040504020204" pitchFamily="34" charset="0"/>
              </a:rPr>
              <a:t> </a:t>
            </a:r>
            <a:r>
              <a:rPr lang="en-US" sz="2000" b="0" i="0" dirty="0">
                <a:solidFill>
                  <a:srgbClr val="232323"/>
                </a:solidFill>
                <a:effectLst/>
                <a:latin typeface="Calibri" panose="020F0502020204030204" pitchFamily="34" charset="0"/>
                <a:ea typeface="Calibri" panose="020F0502020204030204" pitchFamily="34" charset="0"/>
                <a:cs typeface="Calibri" panose="020F0502020204030204" pitchFamily="34" charset="0"/>
              </a:rPr>
              <a:t>Class II or III.</a:t>
            </a:r>
            <a:endParaRPr lang="en-US" sz="2000" b="0" i="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50000"/>
              </a:lnSpc>
              <a:buNone/>
            </a:pPr>
            <a:endPar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50000"/>
              </a:lnSpc>
              <a:buNone/>
            </a:pPr>
            <a:endParaRPr lang="en-US" altLang="zh-TW" sz="2000" dirty="0">
              <a:ea typeface="新細明體" pitchFamily="18" charset="-120"/>
              <a:cs typeface="Times New Roman" pitchFamily="18" charset="0"/>
            </a:endParaRPr>
          </a:p>
          <a:p>
            <a:pPr marL="457200" lvl="1" indent="0">
              <a:lnSpc>
                <a:spcPct val="150000"/>
              </a:lnSpc>
              <a:buNone/>
            </a:pPr>
            <a:endParaRPr lang="en-US" sz="2000" dirty="0"/>
          </a:p>
          <a:p>
            <a:pPr marL="0" indent="0">
              <a:buNone/>
            </a:pPr>
            <a:endParaRPr lang="en-US" sz="2000" dirty="0"/>
          </a:p>
        </p:txBody>
      </p:sp>
      <p:sp>
        <p:nvSpPr>
          <p:cNvPr id="2" name="Date Placeholder 1"/>
          <p:cNvSpPr>
            <a:spLocks noGrp="1"/>
          </p:cNvSpPr>
          <p:nvPr>
            <p:ph type="dt" sz="half" idx="10"/>
          </p:nvPr>
        </p:nvSpPr>
        <p:spPr/>
        <p:txBody>
          <a:bodyPr/>
          <a:lstStyle/>
          <a:p>
            <a:fld id="{A1B9951B-DE25-4585-AD58-AA3B4323718A}"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62</a:t>
            </a:fld>
            <a:endParaRPr lang="en-US"/>
          </a:p>
        </p:txBody>
      </p:sp>
    </p:spTree>
    <p:extLst>
      <p:ext uri="{BB962C8B-B14F-4D97-AF65-F5344CB8AC3E}">
        <p14:creationId xmlns:p14="http://schemas.microsoft.com/office/powerpoint/2010/main" val="18816829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C2D5-7D3B-DFE0-4AC2-17358DD04B80}"/>
              </a:ext>
            </a:extLst>
          </p:cNvPr>
          <p:cNvSpPr>
            <a:spLocks noGrp="1"/>
          </p:cNvSpPr>
          <p:nvPr>
            <p:ph type="title"/>
          </p:nvPr>
        </p:nvSpPr>
        <p:spPr>
          <a:xfrm>
            <a:off x="609599" y="609600"/>
            <a:ext cx="6347713" cy="609600"/>
          </a:xfrm>
        </p:spPr>
        <p:txBody>
          <a:bodyPr>
            <a:normAutofit fontScale="90000"/>
          </a:bodyPr>
          <a:lstStyle/>
          <a:p>
            <a:r>
              <a:rPr lang="en-US" sz="3600" b="1" dirty="0">
                <a:solidFill>
                  <a:schemeClr val="tx1"/>
                </a:solidFill>
              </a:rPr>
              <a:t>Clinical Features</a:t>
            </a:r>
            <a:endParaRPr lang="en-US" dirty="0">
              <a:solidFill>
                <a:schemeClr val="tx1"/>
              </a:solidFill>
            </a:endParaRPr>
          </a:p>
        </p:txBody>
      </p:sp>
      <p:sp>
        <p:nvSpPr>
          <p:cNvPr id="3" name="Content Placeholder 2">
            <a:extLst>
              <a:ext uri="{FF2B5EF4-FFF2-40B4-BE49-F238E27FC236}">
                <a16:creationId xmlns:a16="http://schemas.microsoft.com/office/drawing/2014/main" id="{D84B1B73-A68D-C33A-FDA7-4AD730477EC0}"/>
              </a:ext>
            </a:extLst>
          </p:cNvPr>
          <p:cNvSpPr>
            <a:spLocks noGrp="1"/>
          </p:cNvSpPr>
          <p:nvPr>
            <p:ph idx="1"/>
          </p:nvPr>
        </p:nvSpPr>
        <p:spPr>
          <a:xfrm>
            <a:off x="76200" y="1371600"/>
            <a:ext cx="8381999" cy="4669763"/>
          </a:xfrm>
        </p:spPr>
        <p:txBody>
          <a:bodyPr>
            <a:normAutofit fontScale="92500" lnSpcReduction="20000"/>
          </a:bodyPr>
          <a:lstStyle/>
          <a:p>
            <a:pPr marL="457200" lvl="1" indent="0">
              <a:lnSpc>
                <a:spcPct val="150000"/>
              </a:lnSpc>
              <a:buNone/>
            </a:pPr>
            <a:r>
              <a:rPr lang="en-US" altLang="zh-TW" sz="2400" b="1" dirty="0">
                <a:latin typeface="Calibri" panose="020F0502020204030204" pitchFamily="34" charset="0"/>
                <a:ea typeface="Calibri" panose="020F0502020204030204" pitchFamily="34" charset="0"/>
                <a:cs typeface="Calibri" panose="020F0502020204030204" pitchFamily="34" charset="0"/>
              </a:rPr>
              <a:t>Other conditions caused by G6PD deficiency</a:t>
            </a:r>
            <a:r>
              <a:rPr lang="en-US" altLang="zh-TW" sz="2400" dirty="0">
                <a:latin typeface="Calibri" panose="020F0502020204030204" pitchFamily="34" charset="0"/>
                <a:ea typeface="Calibri" panose="020F0502020204030204" pitchFamily="34" charset="0"/>
                <a:cs typeface="Calibri" panose="020F0502020204030204" pitchFamily="34" charset="0"/>
              </a:rPr>
              <a:t>: </a:t>
            </a:r>
          </a:p>
          <a:p>
            <a:pPr lvl="1">
              <a:lnSpc>
                <a:spcPct val="150000"/>
              </a:lnSpc>
              <a:buFont typeface="Wingdings" panose="05000000000000000000" pitchFamily="2" charset="2"/>
              <a:buChar char="Ø"/>
            </a:pPr>
            <a:r>
              <a:rPr lang="en-US" sz="2400" b="0" i="0" dirty="0">
                <a:effectLst/>
                <a:latin typeface="Calibri" panose="020F0502020204030204" pitchFamily="34" charset="0"/>
                <a:ea typeface="Calibri" panose="020F0502020204030204" pitchFamily="34" charset="0"/>
                <a:cs typeface="Calibri" panose="020F0502020204030204" pitchFamily="34" charset="0"/>
              </a:rPr>
              <a:t>Chronic </a:t>
            </a:r>
            <a:r>
              <a:rPr lang="en-US" sz="2400" b="0" i="0" dirty="0" err="1">
                <a:effectLst/>
                <a:latin typeface="Calibri" panose="020F0502020204030204" pitchFamily="34" charset="0"/>
                <a:ea typeface="Calibri" panose="020F0502020204030204" pitchFamily="34" charset="0"/>
                <a:cs typeface="Calibri" panose="020F0502020204030204" pitchFamily="34" charset="0"/>
              </a:rPr>
              <a:t>nonspherocytic</a:t>
            </a:r>
            <a:r>
              <a:rPr lang="en-US" sz="2400" b="0" i="0" dirty="0">
                <a:effectLst/>
                <a:latin typeface="Calibri" panose="020F0502020204030204" pitchFamily="34" charset="0"/>
                <a:ea typeface="Calibri" panose="020F0502020204030204" pitchFamily="34" charset="0"/>
                <a:cs typeface="Calibri" panose="020F0502020204030204" pitchFamily="34" charset="0"/>
              </a:rPr>
              <a:t> hemolytic anemia:  male , history of neonatal jaundice  present with anemia, unexplained jaundice, or gallstones later in life.</a:t>
            </a:r>
            <a:r>
              <a:rPr lang="en-US" sz="2400" b="0" i="0" baseline="30000" dirty="0">
                <a:effectLst/>
                <a:latin typeface="Calibri" panose="020F0502020204030204" pitchFamily="34" charset="0"/>
                <a:ea typeface="Calibri" panose="020F0502020204030204" pitchFamily="34" charset="0"/>
                <a:cs typeface="Calibri" panose="020F0502020204030204" pitchFamily="34" charset="0"/>
              </a:rPr>
              <a:t> </a:t>
            </a:r>
            <a:r>
              <a:rPr lang="en-US" sz="2400" b="0" i="0" dirty="0">
                <a:solidFill>
                  <a:srgbClr val="232323"/>
                </a:solidFill>
                <a:effectLst/>
                <a:latin typeface="Calibri" panose="020F0502020204030204" pitchFamily="34" charset="0"/>
                <a:ea typeface="Calibri" panose="020F0502020204030204" pitchFamily="34" charset="0"/>
                <a:cs typeface="Calibri" panose="020F0502020204030204" pitchFamily="34" charset="0"/>
              </a:rPr>
              <a:t>,  severe deficiency (</a:t>
            </a:r>
            <a:r>
              <a:rPr lang="en-US" sz="2400" b="0" i="0" dirty="0" err="1">
                <a:solidFill>
                  <a:srgbClr val="232323"/>
                </a:solidFill>
                <a:effectLst/>
                <a:latin typeface="Calibri" panose="020F0502020204030204" pitchFamily="34" charset="0"/>
                <a:ea typeface="Calibri" panose="020F0502020204030204" pitchFamily="34" charset="0"/>
                <a:cs typeface="Calibri" panose="020F0502020204030204" pitchFamily="34" charset="0"/>
              </a:rPr>
              <a:t>eg</a:t>
            </a:r>
            <a:r>
              <a:rPr lang="en-US" sz="2400" b="0" i="0" dirty="0">
                <a:solidFill>
                  <a:srgbClr val="232323"/>
                </a:solidFill>
                <a:effectLst/>
                <a:latin typeface="Calibri" panose="020F0502020204030204" pitchFamily="34" charset="0"/>
                <a:ea typeface="Calibri" panose="020F0502020204030204" pitchFamily="34" charset="0"/>
                <a:cs typeface="Calibri" panose="020F0502020204030204" pitchFamily="34" charset="0"/>
              </a:rPr>
              <a:t>, activity &lt;10 percent at baseline).</a:t>
            </a:r>
            <a:r>
              <a:rPr lang="en-US" sz="2400" b="0" i="0" dirty="0">
                <a:solidFill>
                  <a:srgbClr val="232323"/>
                </a:solidFill>
                <a:effectLst/>
                <a:latin typeface="Noto Sans" panose="020B0502040504020204" pitchFamily="34" charset="0"/>
              </a:rPr>
              <a:t> </a:t>
            </a:r>
            <a:r>
              <a:rPr lang="en-US" sz="2400" b="0" i="0" dirty="0">
                <a:solidFill>
                  <a:srgbClr val="232323"/>
                </a:solidFill>
                <a:effectLst/>
                <a:latin typeface="Calibri" panose="020F0502020204030204" pitchFamily="34" charset="0"/>
                <a:ea typeface="Calibri" panose="020F0502020204030204" pitchFamily="34" charset="0"/>
                <a:cs typeface="Calibri" panose="020F0502020204030204" pitchFamily="34" charset="0"/>
              </a:rPr>
              <a:t>neutrophil dysfunction</a:t>
            </a: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lvl="1">
              <a:lnSpc>
                <a:spcPct val="150000"/>
              </a:lnSpc>
              <a:buFont typeface="Wingdings" panose="05000000000000000000" pitchFamily="2" charset="2"/>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Abdominal&amp; back pain, dizziness,  irregular breathing, and palpitations.</a:t>
            </a:r>
          </a:p>
          <a:p>
            <a:pPr lvl="1">
              <a:lnSpc>
                <a:spcPct val="150000"/>
              </a:lnSpc>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G6PD deficient patients have increased </a:t>
            </a: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resistance </a:t>
            </a:r>
            <a:r>
              <a:rPr lang="en-US" sz="2400" dirty="0">
                <a:latin typeface="Calibri" panose="020F0502020204030204" pitchFamily="34" charset="0"/>
                <a:ea typeface="Calibri" panose="020F0502020204030204" pitchFamily="34" charset="0"/>
                <a:cs typeface="Calibri" panose="020F0502020204030204" pitchFamily="34" charset="0"/>
              </a:rPr>
              <a:t>to Infestation by </a:t>
            </a:r>
            <a:r>
              <a:rPr lang="en-US" sz="2400" dirty="0" err="1">
                <a:latin typeface="Calibri" panose="020F0502020204030204" pitchFamily="34" charset="0"/>
                <a:ea typeface="Calibri" panose="020F0502020204030204" pitchFamily="34" charset="0"/>
                <a:cs typeface="Calibri" panose="020F0502020204030204" pitchFamily="34" charset="0"/>
              </a:rPr>
              <a:t>fal</a:t>
            </a:r>
            <a:r>
              <a:rPr lang="en-US" sz="2400" dirty="0">
                <a:latin typeface="Calibri" panose="020F0502020204030204" pitchFamily="34" charset="0"/>
                <a:ea typeface="Calibri" panose="020F0502020204030204" pitchFamily="34" charset="0"/>
                <a:cs typeface="Calibri" panose="020F0502020204030204" pitchFamily="34" charset="0"/>
              </a:rPr>
              <a:t> malaria</a:t>
            </a:r>
          </a:p>
          <a:p>
            <a:endParaRPr lang="en-US" dirty="0"/>
          </a:p>
        </p:txBody>
      </p:sp>
      <p:sp>
        <p:nvSpPr>
          <p:cNvPr id="4" name="Date Placeholder 3">
            <a:extLst>
              <a:ext uri="{FF2B5EF4-FFF2-40B4-BE49-F238E27FC236}">
                <a16:creationId xmlns:a16="http://schemas.microsoft.com/office/drawing/2014/main" id="{085C39C6-87DD-252F-401B-659AC4CCC650}"/>
              </a:ext>
            </a:extLst>
          </p:cNvPr>
          <p:cNvSpPr>
            <a:spLocks noGrp="1"/>
          </p:cNvSpPr>
          <p:nvPr>
            <p:ph type="dt" sz="half" idx="10"/>
          </p:nvPr>
        </p:nvSpPr>
        <p:spPr/>
        <p:txBody>
          <a:bodyPr/>
          <a:lstStyle/>
          <a:p>
            <a:fld id="{1A4F935B-1224-4941-B374-868CC65B5FC7}" type="datetime8">
              <a:rPr lang="en-US" smtClean="0"/>
              <a:pPr/>
              <a:t>9/12/2024 5:44 PM</a:t>
            </a:fld>
            <a:endParaRPr lang="en-US"/>
          </a:p>
        </p:txBody>
      </p:sp>
      <p:sp>
        <p:nvSpPr>
          <p:cNvPr id="5" name="Slide Number Placeholder 4">
            <a:extLst>
              <a:ext uri="{FF2B5EF4-FFF2-40B4-BE49-F238E27FC236}">
                <a16:creationId xmlns:a16="http://schemas.microsoft.com/office/drawing/2014/main" id="{1A68534D-E20C-28E3-4264-E838594248CC}"/>
              </a:ext>
            </a:extLst>
          </p:cNvPr>
          <p:cNvSpPr>
            <a:spLocks noGrp="1"/>
          </p:cNvSpPr>
          <p:nvPr>
            <p:ph type="sldNum" sz="quarter" idx="12"/>
          </p:nvPr>
        </p:nvSpPr>
        <p:spPr/>
        <p:txBody>
          <a:bodyPr/>
          <a:lstStyle/>
          <a:p>
            <a:fld id="{27CCB736-6482-4DC0-946C-F79F870A2C17}" type="slidenum">
              <a:rPr lang="en-US" smtClean="0"/>
              <a:pPr/>
              <a:t>63</a:t>
            </a:fld>
            <a:endParaRPr lang="en-US"/>
          </a:p>
        </p:txBody>
      </p:sp>
    </p:spTree>
    <p:extLst>
      <p:ext uri="{BB962C8B-B14F-4D97-AF65-F5344CB8AC3E}">
        <p14:creationId xmlns:p14="http://schemas.microsoft.com/office/powerpoint/2010/main" val="3611255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51875511"/>
              </p:ext>
            </p:extLst>
          </p:nvPr>
        </p:nvGraphicFramePr>
        <p:xfrm>
          <a:off x="381000" y="609600"/>
          <a:ext cx="8458200" cy="5867401"/>
        </p:xfrm>
        <a:graphic>
          <a:graphicData uri="http://schemas.openxmlformats.org/drawingml/2006/table">
            <a:tbl>
              <a:tblPr firstRow="1" bandRow="1">
                <a:tableStyleId>{08FB837D-C827-4EFA-A057-4D05807E0F7C}</a:tableStyleId>
              </a:tblPr>
              <a:tblGrid>
                <a:gridCol w="2114550">
                  <a:extLst>
                    <a:ext uri="{9D8B030D-6E8A-4147-A177-3AD203B41FA5}">
                      <a16:colId xmlns:a16="http://schemas.microsoft.com/office/drawing/2014/main" val="20000"/>
                    </a:ext>
                  </a:extLst>
                </a:gridCol>
                <a:gridCol w="2230946">
                  <a:extLst>
                    <a:ext uri="{9D8B030D-6E8A-4147-A177-3AD203B41FA5}">
                      <a16:colId xmlns:a16="http://schemas.microsoft.com/office/drawing/2014/main" val="20001"/>
                    </a:ext>
                  </a:extLst>
                </a:gridCol>
                <a:gridCol w="1998154">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704777">
                <a:tc>
                  <a:txBody>
                    <a:bodyPr/>
                    <a:lstStyle/>
                    <a:p>
                      <a:endParaRPr lang="en-US" sz="2800" b="1" dirty="0">
                        <a:solidFill>
                          <a:schemeClr val="tx1"/>
                        </a:solidFill>
                        <a:effectLst>
                          <a:outerShdw blurRad="38100" dist="38100" dir="2700000" algn="tl">
                            <a:srgbClr val="000000">
                              <a:alpha val="43137"/>
                            </a:srgbClr>
                          </a:outerShdw>
                        </a:effectLst>
                      </a:endParaRPr>
                    </a:p>
                  </a:txBody>
                  <a:tcPr/>
                </a:tc>
                <a:tc>
                  <a:txBody>
                    <a:bodyPr/>
                    <a:lstStyle/>
                    <a:p>
                      <a:r>
                        <a:rPr lang="en-US" sz="2400" b="1" dirty="0">
                          <a:solidFill>
                            <a:srgbClr val="C00000"/>
                          </a:solidFill>
                          <a:effectLst>
                            <a:outerShdw blurRad="38100" dist="38100" dir="2700000" algn="tl">
                              <a:srgbClr val="000000">
                                <a:alpha val="43137"/>
                              </a:srgbClr>
                            </a:outerShdw>
                          </a:effectLst>
                        </a:rPr>
                        <a:t>Definitive risk</a:t>
                      </a:r>
                    </a:p>
                  </a:txBody>
                  <a:tcPr/>
                </a:tc>
                <a:tc>
                  <a:txBody>
                    <a:bodyPr/>
                    <a:lstStyle/>
                    <a:p>
                      <a:r>
                        <a:rPr lang="en-US" sz="2400" b="1" dirty="0">
                          <a:solidFill>
                            <a:schemeClr val="tx1"/>
                          </a:solidFill>
                          <a:effectLst>
                            <a:outerShdw blurRad="38100" dist="38100" dir="2700000" algn="tl">
                              <a:srgbClr val="000000">
                                <a:alpha val="43137"/>
                              </a:srgbClr>
                            </a:outerShdw>
                          </a:effectLst>
                        </a:rPr>
                        <a:t>Possible risk</a:t>
                      </a:r>
                    </a:p>
                  </a:txBody>
                  <a:tcPr/>
                </a:tc>
                <a:tc>
                  <a:txBody>
                    <a:bodyPr/>
                    <a:lstStyle/>
                    <a:p>
                      <a:r>
                        <a:rPr lang="en-US" sz="2400" b="1" dirty="0">
                          <a:solidFill>
                            <a:schemeClr val="tx1"/>
                          </a:solidFill>
                          <a:effectLst>
                            <a:outerShdw blurRad="38100" dist="38100" dir="2700000" algn="tl">
                              <a:srgbClr val="000000">
                                <a:alpha val="43137"/>
                              </a:srgbClr>
                            </a:outerShdw>
                          </a:effectLst>
                        </a:rPr>
                        <a:t>Doubtful risk</a:t>
                      </a:r>
                    </a:p>
                  </a:txBody>
                  <a:tcPr/>
                </a:tc>
                <a:extLst>
                  <a:ext uri="{0D108BD9-81ED-4DB2-BD59-A6C34878D82A}">
                    <a16:rowId xmlns:a16="http://schemas.microsoft.com/office/drawing/2014/main" val="10000"/>
                  </a:ext>
                </a:extLst>
              </a:tr>
              <a:tr h="1277032">
                <a:tc>
                  <a:txBody>
                    <a:bodyPr/>
                    <a:lstStyle/>
                    <a:p>
                      <a:r>
                        <a:rPr lang="en-US" sz="2000" b="1" dirty="0" err="1">
                          <a:solidFill>
                            <a:schemeClr val="tx1"/>
                          </a:solidFill>
                          <a:effectLst>
                            <a:outerShdw blurRad="38100" dist="38100" dir="2700000" algn="tl">
                              <a:srgbClr val="000000">
                                <a:alpha val="43137"/>
                              </a:srgbClr>
                            </a:outerShdw>
                          </a:effectLst>
                        </a:rPr>
                        <a:t>antimalarials</a:t>
                      </a:r>
                      <a:endParaRPr lang="en-US" sz="2000" b="1" dirty="0">
                        <a:solidFill>
                          <a:schemeClr val="tx1"/>
                        </a:solidFill>
                        <a:effectLst>
                          <a:outerShdw blurRad="38100" dist="38100" dir="2700000" algn="tl">
                            <a:srgbClr val="000000">
                              <a:alpha val="43137"/>
                            </a:srgbClr>
                          </a:outerShdw>
                        </a:effectLst>
                      </a:endParaRPr>
                    </a:p>
                  </a:txBody>
                  <a:tcPr/>
                </a:tc>
                <a:tc>
                  <a:txBody>
                    <a:bodyPr/>
                    <a:lstStyle/>
                    <a:p>
                      <a:r>
                        <a:rPr lang="en-US" b="1" dirty="0" err="1">
                          <a:solidFill>
                            <a:srgbClr val="C00000"/>
                          </a:solidFill>
                        </a:rPr>
                        <a:t>Primaquine</a:t>
                      </a:r>
                      <a:endParaRPr lang="en-US" b="1" dirty="0">
                        <a:solidFill>
                          <a:srgbClr val="C00000"/>
                        </a:solidFill>
                      </a:endParaRPr>
                    </a:p>
                    <a:p>
                      <a:r>
                        <a:rPr lang="en-US" b="1" dirty="0" err="1">
                          <a:solidFill>
                            <a:srgbClr val="C00000"/>
                          </a:solidFill>
                        </a:rPr>
                        <a:t>Dapsone</a:t>
                      </a:r>
                      <a:endParaRPr lang="en-US" b="1" dirty="0">
                        <a:solidFill>
                          <a:srgbClr val="C00000"/>
                        </a:solidFill>
                      </a:endParaRPr>
                    </a:p>
                    <a:p>
                      <a:r>
                        <a:rPr lang="en-US" b="1" dirty="0" err="1">
                          <a:solidFill>
                            <a:srgbClr val="C00000"/>
                          </a:solidFill>
                        </a:rPr>
                        <a:t>cholrproguanil</a:t>
                      </a:r>
                      <a:endParaRPr lang="en-US" b="1" dirty="0">
                        <a:solidFill>
                          <a:srgbClr val="C00000"/>
                        </a:solidFill>
                      </a:endParaRPr>
                    </a:p>
                  </a:txBody>
                  <a:tcPr/>
                </a:tc>
                <a:tc>
                  <a:txBody>
                    <a:bodyPr/>
                    <a:lstStyle/>
                    <a:p>
                      <a:r>
                        <a:rPr lang="en-US" b="0" dirty="0" err="1">
                          <a:solidFill>
                            <a:schemeClr val="tx1"/>
                          </a:solidFill>
                        </a:rPr>
                        <a:t>chloroquine</a:t>
                      </a:r>
                      <a:endParaRPr lang="en-US" b="0" dirty="0">
                        <a:solidFill>
                          <a:schemeClr val="tx1"/>
                        </a:solidFill>
                      </a:endParaRPr>
                    </a:p>
                  </a:txBody>
                  <a:tcPr/>
                </a:tc>
                <a:tc>
                  <a:txBody>
                    <a:bodyPr/>
                    <a:lstStyle/>
                    <a:p>
                      <a:r>
                        <a:rPr lang="en-US" dirty="0"/>
                        <a:t>quinine</a:t>
                      </a:r>
                    </a:p>
                  </a:txBody>
                  <a:tcPr/>
                </a:tc>
                <a:extLst>
                  <a:ext uri="{0D108BD9-81ED-4DB2-BD59-A6C34878D82A}">
                    <a16:rowId xmlns:a16="http://schemas.microsoft.com/office/drawing/2014/main" val="10001"/>
                  </a:ext>
                </a:extLst>
              </a:tr>
              <a:tr h="1277032">
                <a:tc>
                  <a:txBody>
                    <a:bodyPr/>
                    <a:lstStyle/>
                    <a:p>
                      <a:r>
                        <a:rPr lang="en-US" sz="2000" b="1" dirty="0" err="1">
                          <a:solidFill>
                            <a:schemeClr val="tx1"/>
                          </a:solidFill>
                          <a:effectLst>
                            <a:outerShdw blurRad="38100" dist="38100" dir="2700000" algn="tl">
                              <a:srgbClr val="000000">
                                <a:alpha val="43137"/>
                              </a:srgbClr>
                            </a:outerShdw>
                          </a:effectLst>
                        </a:rPr>
                        <a:t>Sulphonamides</a:t>
                      </a:r>
                      <a:r>
                        <a:rPr lang="en-US" sz="2000" b="1" dirty="0">
                          <a:solidFill>
                            <a:schemeClr val="tx1"/>
                          </a:solidFill>
                          <a:effectLst>
                            <a:outerShdw blurRad="38100" dist="38100" dir="2700000" algn="tl">
                              <a:srgbClr val="000000">
                                <a:alpha val="43137"/>
                              </a:srgbClr>
                            </a:outerShdw>
                          </a:effectLst>
                        </a:rPr>
                        <a:t>/</a:t>
                      </a:r>
                    </a:p>
                    <a:p>
                      <a:r>
                        <a:rPr lang="en-US" sz="2000" b="1" dirty="0" err="1">
                          <a:solidFill>
                            <a:schemeClr val="tx1"/>
                          </a:solidFill>
                          <a:effectLst>
                            <a:outerShdw blurRad="38100" dist="38100" dir="2700000" algn="tl">
                              <a:srgbClr val="000000">
                                <a:alpha val="43137"/>
                              </a:srgbClr>
                            </a:outerShdw>
                          </a:effectLst>
                        </a:rPr>
                        <a:t>sulphones</a:t>
                      </a:r>
                      <a:endParaRPr lang="en-US" sz="2000" b="1" dirty="0">
                        <a:solidFill>
                          <a:schemeClr val="tx1"/>
                        </a:solidFill>
                        <a:effectLst>
                          <a:outerShdw blurRad="38100" dist="38100" dir="2700000" algn="tl">
                            <a:srgbClr val="000000">
                              <a:alpha val="43137"/>
                            </a:srgbClr>
                          </a:outerShdw>
                        </a:effectLst>
                      </a:endParaRPr>
                    </a:p>
                  </a:txBody>
                  <a:tcPr/>
                </a:tc>
                <a:tc>
                  <a:txBody>
                    <a:bodyPr/>
                    <a:lstStyle/>
                    <a:p>
                      <a:r>
                        <a:rPr lang="en-US" b="1" dirty="0" err="1">
                          <a:solidFill>
                            <a:srgbClr val="C00000"/>
                          </a:solidFill>
                        </a:rPr>
                        <a:t>Sulphametoxazole</a:t>
                      </a:r>
                      <a:endParaRPr lang="en-US" b="1" dirty="0">
                        <a:solidFill>
                          <a:srgbClr val="C00000"/>
                        </a:solidFill>
                      </a:endParaRPr>
                    </a:p>
                    <a:p>
                      <a:r>
                        <a:rPr lang="en-US" b="1" dirty="0" err="1">
                          <a:solidFill>
                            <a:srgbClr val="C00000"/>
                          </a:solidFill>
                        </a:rPr>
                        <a:t>Dapsone</a:t>
                      </a:r>
                      <a:r>
                        <a:rPr lang="en-US" b="1" dirty="0">
                          <a:solidFill>
                            <a:srgbClr val="C00000"/>
                          </a:solidFill>
                        </a:rPr>
                        <a:t> </a:t>
                      </a:r>
                    </a:p>
                  </a:txBody>
                  <a:tcPr/>
                </a:tc>
                <a:tc>
                  <a:txBody>
                    <a:bodyPr/>
                    <a:lstStyle/>
                    <a:p>
                      <a:r>
                        <a:rPr lang="en-US" b="0" dirty="0" err="1">
                          <a:solidFill>
                            <a:schemeClr val="tx1"/>
                          </a:solidFill>
                        </a:rPr>
                        <a:t>Sulfasalazine</a:t>
                      </a:r>
                      <a:endParaRPr lang="en-US" b="0" dirty="0">
                        <a:solidFill>
                          <a:schemeClr val="tx1"/>
                        </a:solidFill>
                      </a:endParaRPr>
                    </a:p>
                    <a:p>
                      <a:r>
                        <a:rPr lang="en-US" b="0" dirty="0" err="1">
                          <a:solidFill>
                            <a:schemeClr val="tx1"/>
                          </a:solidFill>
                        </a:rPr>
                        <a:t>Sulfadimidine</a:t>
                      </a:r>
                      <a:r>
                        <a:rPr lang="en-US" b="0" dirty="0">
                          <a:solidFill>
                            <a:schemeClr val="tx1"/>
                          </a:solidFill>
                        </a:rPr>
                        <a:t> </a:t>
                      </a:r>
                    </a:p>
                  </a:txBody>
                  <a:tcPr/>
                </a:tc>
                <a:tc>
                  <a:txBody>
                    <a:bodyPr/>
                    <a:lstStyle/>
                    <a:p>
                      <a:r>
                        <a:rPr lang="en-US" dirty="0" err="1"/>
                        <a:t>Sulfisoxazole</a:t>
                      </a:r>
                      <a:endParaRPr lang="en-US" dirty="0"/>
                    </a:p>
                    <a:p>
                      <a:r>
                        <a:rPr lang="en-US" dirty="0"/>
                        <a:t>Sulfadiazine </a:t>
                      </a:r>
                    </a:p>
                  </a:txBody>
                  <a:tcPr/>
                </a:tc>
                <a:extLst>
                  <a:ext uri="{0D108BD9-81ED-4DB2-BD59-A6C34878D82A}">
                    <a16:rowId xmlns:a16="http://schemas.microsoft.com/office/drawing/2014/main" val="10002"/>
                  </a:ext>
                </a:extLst>
              </a:tr>
              <a:tr h="1304280">
                <a:tc>
                  <a:txBody>
                    <a:bodyPr/>
                    <a:lstStyle/>
                    <a:p>
                      <a:r>
                        <a:rPr lang="en-US" sz="2000" b="1" dirty="0" err="1">
                          <a:solidFill>
                            <a:schemeClr val="tx1"/>
                          </a:solidFill>
                          <a:effectLst>
                            <a:outerShdw blurRad="38100" dist="38100" dir="2700000" algn="tl">
                              <a:srgbClr val="000000">
                                <a:alpha val="43137"/>
                              </a:srgbClr>
                            </a:outerShdw>
                          </a:effectLst>
                        </a:rPr>
                        <a:t>Antibacterials</a:t>
                      </a:r>
                      <a:r>
                        <a:rPr lang="en-US" sz="2000" b="1" dirty="0">
                          <a:solidFill>
                            <a:schemeClr val="tx1"/>
                          </a:solidFill>
                          <a:effectLst>
                            <a:outerShdw blurRad="38100" dist="38100" dir="2700000" algn="tl">
                              <a:srgbClr val="000000">
                                <a:alpha val="43137"/>
                              </a:srgbClr>
                            </a:outerShdw>
                          </a:effectLst>
                        </a:rPr>
                        <a:t>/</a:t>
                      </a:r>
                    </a:p>
                    <a:p>
                      <a:r>
                        <a:rPr lang="en-US" sz="2000" b="1" dirty="0">
                          <a:solidFill>
                            <a:schemeClr val="tx1"/>
                          </a:solidFill>
                          <a:effectLst>
                            <a:outerShdw blurRad="38100" dist="38100" dir="2700000" algn="tl">
                              <a:srgbClr val="000000">
                                <a:alpha val="43137"/>
                              </a:srgbClr>
                            </a:outerShdw>
                          </a:effectLst>
                        </a:rPr>
                        <a:t>Antibiotics </a:t>
                      </a:r>
                    </a:p>
                  </a:txBody>
                  <a:tcPr/>
                </a:tc>
                <a:tc>
                  <a:txBody>
                    <a:bodyPr/>
                    <a:lstStyle/>
                    <a:p>
                      <a:r>
                        <a:rPr lang="en-US" b="1" dirty="0" err="1">
                          <a:solidFill>
                            <a:srgbClr val="C00000"/>
                          </a:solidFill>
                        </a:rPr>
                        <a:t>Cotrimoxazole</a:t>
                      </a:r>
                      <a:r>
                        <a:rPr lang="en-US" b="1" dirty="0">
                          <a:solidFill>
                            <a:srgbClr val="C00000"/>
                          </a:solidFill>
                        </a:rPr>
                        <a:t> </a:t>
                      </a:r>
                    </a:p>
                    <a:p>
                      <a:r>
                        <a:rPr lang="en-US" b="1" dirty="0" err="1">
                          <a:solidFill>
                            <a:srgbClr val="C00000"/>
                          </a:solidFill>
                        </a:rPr>
                        <a:t>Nalidixic</a:t>
                      </a:r>
                      <a:r>
                        <a:rPr lang="en-US" b="1" baseline="0" dirty="0">
                          <a:solidFill>
                            <a:srgbClr val="C00000"/>
                          </a:solidFill>
                        </a:rPr>
                        <a:t> acid</a:t>
                      </a:r>
                    </a:p>
                    <a:p>
                      <a:r>
                        <a:rPr lang="en-US" b="1" baseline="0" dirty="0" err="1">
                          <a:solidFill>
                            <a:srgbClr val="C00000"/>
                          </a:solidFill>
                        </a:rPr>
                        <a:t>Nitrofurantoin</a:t>
                      </a:r>
                      <a:r>
                        <a:rPr lang="en-US" b="1" baseline="0" dirty="0">
                          <a:solidFill>
                            <a:srgbClr val="C00000"/>
                          </a:solidFill>
                        </a:rPr>
                        <a:t> </a:t>
                      </a:r>
                    </a:p>
                    <a:p>
                      <a:endParaRPr lang="en-US" b="1" dirty="0">
                        <a:solidFill>
                          <a:srgbClr val="C00000"/>
                        </a:solidFill>
                      </a:endParaRPr>
                    </a:p>
                  </a:txBody>
                  <a:tcPr/>
                </a:tc>
                <a:tc>
                  <a:txBody>
                    <a:bodyPr/>
                    <a:lstStyle/>
                    <a:p>
                      <a:r>
                        <a:rPr lang="en-US" b="0" dirty="0">
                          <a:solidFill>
                            <a:schemeClr val="tx1"/>
                          </a:solidFill>
                        </a:rPr>
                        <a:t>Ciprofloxacin</a:t>
                      </a:r>
                    </a:p>
                    <a:p>
                      <a:r>
                        <a:rPr lang="en-US" b="0" dirty="0" err="1">
                          <a:solidFill>
                            <a:schemeClr val="tx1"/>
                          </a:solidFill>
                        </a:rPr>
                        <a:t>Norfloxacin</a:t>
                      </a:r>
                      <a:r>
                        <a:rPr lang="en-US" b="0" dirty="0">
                          <a:solidFill>
                            <a:schemeClr val="tx1"/>
                          </a:solidFill>
                        </a:rPr>
                        <a:t> </a:t>
                      </a:r>
                    </a:p>
                  </a:txBody>
                  <a:tcPr/>
                </a:tc>
                <a:tc>
                  <a:txBody>
                    <a:bodyPr/>
                    <a:lstStyle/>
                    <a:p>
                      <a:r>
                        <a:rPr lang="en-US" dirty="0" err="1"/>
                        <a:t>Cholramphenicol</a:t>
                      </a:r>
                      <a:endParaRPr lang="en-US" dirty="0"/>
                    </a:p>
                    <a:p>
                      <a:r>
                        <a:rPr lang="en-US" dirty="0"/>
                        <a:t>p</a:t>
                      </a:r>
                      <a:r>
                        <a:rPr lang="en-US" baseline="0" dirty="0"/>
                        <a:t>-</a:t>
                      </a:r>
                      <a:r>
                        <a:rPr lang="en-US" baseline="0" dirty="0" err="1"/>
                        <a:t>Aminosalicylic</a:t>
                      </a:r>
                      <a:r>
                        <a:rPr lang="en-US" baseline="0" dirty="0"/>
                        <a:t> acid</a:t>
                      </a:r>
                      <a:endParaRPr lang="en-US" dirty="0"/>
                    </a:p>
                  </a:txBody>
                  <a:tcPr/>
                </a:tc>
                <a:extLst>
                  <a:ext uri="{0D108BD9-81ED-4DB2-BD59-A6C34878D82A}">
                    <a16:rowId xmlns:a16="http://schemas.microsoft.com/office/drawing/2014/main" val="10003"/>
                  </a:ext>
                </a:extLst>
              </a:tr>
              <a:tr h="1304280">
                <a:tc>
                  <a:txBody>
                    <a:bodyPr/>
                    <a:lstStyle/>
                    <a:p>
                      <a:r>
                        <a:rPr lang="en-US" sz="2000" b="1" dirty="0">
                          <a:solidFill>
                            <a:schemeClr val="tx1"/>
                          </a:solidFill>
                          <a:effectLst>
                            <a:outerShdw blurRad="38100" dist="38100" dir="2700000" algn="tl">
                              <a:srgbClr val="000000">
                                <a:alpha val="43137"/>
                              </a:srgbClr>
                            </a:outerShdw>
                          </a:effectLst>
                        </a:rPr>
                        <a:t>Antipyretic/</a:t>
                      </a:r>
                    </a:p>
                    <a:p>
                      <a:r>
                        <a:rPr lang="en-US" sz="2000" b="1" dirty="0">
                          <a:solidFill>
                            <a:schemeClr val="tx1"/>
                          </a:solidFill>
                          <a:effectLst>
                            <a:outerShdw blurRad="38100" dist="38100" dir="2700000" algn="tl">
                              <a:srgbClr val="000000">
                                <a:alpha val="43137"/>
                              </a:srgbClr>
                            </a:outerShdw>
                          </a:effectLst>
                        </a:rPr>
                        <a:t>Analgesics </a:t>
                      </a:r>
                    </a:p>
                  </a:txBody>
                  <a:tcPr/>
                </a:tc>
                <a:tc>
                  <a:txBody>
                    <a:bodyPr/>
                    <a:lstStyle/>
                    <a:p>
                      <a:r>
                        <a:rPr lang="en-US" b="1" dirty="0">
                          <a:solidFill>
                            <a:srgbClr val="C00000"/>
                          </a:solidFill>
                        </a:rPr>
                        <a:t>Acetanilide </a:t>
                      </a:r>
                    </a:p>
                    <a:p>
                      <a:r>
                        <a:rPr lang="en-US" b="1" dirty="0" err="1">
                          <a:solidFill>
                            <a:srgbClr val="C00000"/>
                          </a:solidFill>
                        </a:rPr>
                        <a:t>Phenazopyridine</a:t>
                      </a:r>
                      <a:r>
                        <a:rPr lang="en-US" b="1" dirty="0">
                          <a:solidFill>
                            <a:srgbClr val="C00000"/>
                          </a:solidFill>
                        </a:rPr>
                        <a:t> </a:t>
                      </a:r>
                    </a:p>
                    <a:p>
                      <a:r>
                        <a:rPr lang="en-US" b="1" dirty="0">
                          <a:solidFill>
                            <a:srgbClr val="C00000"/>
                          </a:solidFill>
                        </a:rPr>
                        <a:t>[</a:t>
                      </a:r>
                      <a:r>
                        <a:rPr lang="en-US" b="1" dirty="0" err="1">
                          <a:solidFill>
                            <a:srgbClr val="C00000"/>
                          </a:solidFill>
                        </a:rPr>
                        <a:t>pyridium</a:t>
                      </a:r>
                      <a:r>
                        <a:rPr lang="en-US" b="1" dirty="0">
                          <a:solidFill>
                            <a:srgbClr val="C00000"/>
                          </a:solidFill>
                        </a:rPr>
                        <a:t>]</a:t>
                      </a:r>
                    </a:p>
                  </a:txBody>
                  <a:tcPr/>
                </a:tc>
                <a:tc>
                  <a:txBody>
                    <a:bodyPr/>
                    <a:lstStyle/>
                    <a:p>
                      <a:r>
                        <a:rPr lang="en-US" b="0" dirty="0">
                          <a:solidFill>
                            <a:schemeClr val="tx1"/>
                          </a:solidFill>
                        </a:rPr>
                        <a:t>Acetylsalicylic acid </a:t>
                      </a:r>
                    </a:p>
                    <a:p>
                      <a:r>
                        <a:rPr lang="en-US" b="0" dirty="0">
                          <a:solidFill>
                            <a:schemeClr val="tx1"/>
                          </a:solidFill>
                        </a:rPr>
                        <a:t>High</a:t>
                      </a:r>
                      <a:r>
                        <a:rPr lang="en-US" b="0" baseline="0" dirty="0">
                          <a:solidFill>
                            <a:schemeClr val="tx1"/>
                          </a:solidFill>
                        </a:rPr>
                        <a:t> dose[&gt;3g/d]</a:t>
                      </a:r>
                      <a:endParaRPr lang="en-US" b="0" dirty="0">
                        <a:solidFill>
                          <a:schemeClr val="tx1"/>
                        </a:solidFill>
                      </a:endParaRPr>
                    </a:p>
                  </a:txBody>
                  <a:tcPr/>
                </a:tc>
                <a:tc>
                  <a:txBody>
                    <a:bodyPr/>
                    <a:lstStyle/>
                    <a:p>
                      <a:r>
                        <a:rPr lang="en-US" dirty="0"/>
                        <a:t>Acetylsalicylic acid [&lt;3g/d]</a:t>
                      </a:r>
                    </a:p>
                    <a:p>
                      <a:r>
                        <a:rPr lang="en-US" dirty="0"/>
                        <a:t>Acetaminophen</a:t>
                      </a:r>
                      <a:r>
                        <a:rPr lang="en-US" baseline="0" dirty="0"/>
                        <a:t> </a:t>
                      </a:r>
                      <a:endParaRPr lang="en-US" dirty="0"/>
                    </a:p>
                  </a:txBody>
                  <a:tcPr/>
                </a:tc>
                <a:extLst>
                  <a:ext uri="{0D108BD9-81ED-4DB2-BD59-A6C34878D82A}">
                    <a16:rowId xmlns:a16="http://schemas.microsoft.com/office/drawing/2014/main" val="10004"/>
                  </a:ext>
                </a:extLst>
              </a:tr>
            </a:tbl>
          </a:graphicData>
        </a:graphic>
      </p:graphicFrame>
      <p:sp>
        <p:nvSpPr>
          <p:cNvPr id="3" name="Date Placeholder 2"/>
          <p:cNvSpPr>
            <a:spLocks noGrp="1"/>
          </p:cNvSpPr>
          <p:nvPr>
            <p:ph type="dt" sz="half" idx="10"/>
          </p:nvPr>
        </p:nvSpPr>
        <p:spPr/>
        <p:txBody>
          <a:bodyPr/>
          <a:lstStyle/>
          <a:p>
            <a:fld id="{5D0FBBCC-B9AC-4682-A61D-1155DAC4CD83}"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64</a:t>
            </a:fld>
            <a:endParaRPr lang="en-US"/>
          </a:p>
        </p:txBody>
      </p:sp>
    </p:spTree>
    <p:extLst>
      <p:ext uri="{BB962C8B-B14F-4D97-AF65-F5344CB8AC3E}">
        <p14:creationId xmlns:p14="http://schemas.microsoft.com/office/powerpoint/2010/main" val="2859262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3479602" y="304800"/>
            <a:ext cx="2141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b="1" dirty="0"/>
              <a:t>Diagnosis</a:t>
            </a:r>
          </a:p>
        </p:txBody>
      </p:sp>
      <p:sp>
        <p:nvSpPr>
          <p:cNvPr id="20483" name="Text Box 5"/>
          <p:cNvSpPr txBox="1">
            <a:spLocks noChangeArrowheads="1"/>
          </p:cNvSpPr>
          <p:nvPr/>
        </p:nvSpPr>
        <p:spPr bwMode="auto">
          <a:xfrm>
            <a:off x="511175" y="1066800"/>
            <a:ext cx="8632825" cy="557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pPr>
            <a:r>
              <a:rPr lang="en-US" altLang="en-US" sz="2000" b="1" dirty="0">
                <a:latin typeface="+mn-lt"/>
              </a:rPr>
              <a:t>Diagnosis of hemolytic anemia</a:t>
            </a:r>
            <a:r>
              <a:rPr lang="en-US" altLang="en-US" sz="2000" dirty="0">
                <a:latin typeface="+mn-lt"/>
              </a:rPr>
              <a:t>: CBC and </a:t>
            </a:r>
            <a:r>
              <a:rPr lang="en-US" altLang="en-US" sz="2000" dirty="0" err="1">
                <a:latin typeface="+mn-lt"/>
              </a:rPr>
              <a:t>reticulocytic</a:t>
            </a:r>
            <a:r>
              <a:rPr lang="en-US" altLang="en-US" sz="2000" dirty="0">
                <a:latin typeface="+mn-lt"/>
              </a:rPr>
              <a:t> count</a:t>
            </a:r>
          </a:p>
          <a:p>
            <a:pPr>
              <a:lnSpc>
                <a:spcPct val="150000"/>
              </a:lnSpc>
            </a:pPr>
            <a:r>
              <a:rPr lang="en-US" sz="2000" b="1" dirty="0">
                <a:latin typeface="+mn-lt"/>
              </a:rPr>
              <a:t>Peripheral smear:  </a:t>
            </a:r>
            <a:r>
              <a:rPr lang="en-US" sz="2000" dirty="0">
                <a:latin typeface="+mn-lt"/>
              </a:rPr>
              <a:t>bite cells, </a:t>
            </a:r>
            <a:r>
              <a:rPr lang="en-US" sz="2000" b="1" dirty="0" err="1">
                <a:latin typeface="+mn-lt"/>
              </a:rPr>
              <a:t>heinz</a:t>
            </a:r>
            <a:r>
              <a:rPr lang="en-US" sz="2000" b="1" dirty="0">
                <a:latin typeface="+mn-lt"/>
              </a:rPr>
              <a:t> bodies </a:t>
            </a:r>
            <a:r>
              <a:rPr lang="en-US" sz="2000" dirty="0">
                <a:latin typeface="+mn-lt"/>
              </a:rPr>
              <a:t>(</a:t>
            </a:r>
            <a:r>
              <a:rPr lang="en-US" altLang="en-US" sz="2000" dirty="0">
                <a:latin typeface="+mn-lt"/>
              </a:rPr>
              <a:t>Oxidation of sulfhydryl groups of proteins inside RBCs causes protein denaturation and formation of insoluble masses </a:t>
            </a:r>
            <a:r>
              <a:rPr lang="en-US" sz="2000" dirty="0">
                <a:latin typeface="+mn-lt"/>
              </a:rPr>
              <a:t>), and </a:t>
            </a:r>
            <a:r>
              <a:rPr lang="en-US" sz="2000" dirty="0" err="1">
                <a:latin typeface="+mn-lt"/>
              </a:rPr>
              <a:t>polychromasia</a:t>
            </a:r>
            <a:endParaRPr lang="en-US" altLang="en-US" sz="2000" dirty="0">
              <a:latin typeface="+mn-lt"/>
            </a:endParaRPr>
          </a:p>
          <a:p>
            <a:pPr eaLnBrk="1" hangingPunct="1">
              <a:lnSpc>
                <a:spcPct val="150000"/>
              </a:lnSpc>
            </a:pPr>
            <a:r>
              <a:rPr lang="en-US" altLang="en-US" sz="2000" b="1" dirty="0">
                <a:latin typeface="+mn-lt"/>
              </a:rPr>
              <a:t>Screening: Qualitative </a:t>
            </a:r>
            <a:r>
              <a:rPr lang="en-US" altLang="en-US" sz="2000" dirty="0">
                <a:latin typeface="+mn-lt"/>
              </a:rPr>
              <a:t>assessment of </a:t>
            </a:r>
            <a:r>
              <a:rPr lang="en-US" altLang="en-US" sz="2000" dirty="0">
                <a:solidFill>
                  <a:srgbClr val="FF0000"/>
                </a:solidFill>
                <a:latin typeface="+mn-lt"/>
              </a:rPr>
              <a:t>G6PD enzymatic activity </a:t>
            </a:r>
            <a:r>
              <a:rPr lang="en-US" altLang="en-US" sz="2000" dirty="0">
                <a:latin typeface="+mn-lt"/>
              </a:rPr>
              <a:t>(UV-based test),</a:t>
            </a:r>
            <a:r>
              <a:rPr lang="en-US" sz="2000" b="0" i="0" dirty="0">
                <a:solidFill>
                  <a:srgbClr val="232323"/>
                </a:solidFill>
                <a:effectLst/>
                <a:latin typeface="Noto Sans" panose="020B0502040504020204" pitchFamily="34" charset="0"/>
              </a:rPr>
              <a:t>  if initial testing is negative and a suspicion for G6PD deficiency remains, testing should be repeated approximately three months after the hemolytic episode has resolved.</a:t>
            </a:r>
            <a:endParaRPr lang="en-US" altLang="en-US" sz="2000" dirty="0">
              <a:latin typeface="+mn-lt"/>
            </a:endParaRPr>
          </a:p>
          <a:p>
            <a:pPr eaLnBrk="1" hangingPunct="1">
              <a:lnSpc>
                <a:spcPct val="150000"/>
              </a:lnSpc>
            </a:pPr>
            <a:r>
              <a:rPr lang="en-US" altLang="en-US" sz="2000" b="1" dirty="0">
                <a:latin typeface="+mn-lt"/>
              </a:rPr>
              <a:t>Confirmatory test: Quantitative </a:t>
            </a:r>
            <a:r>
              <a:rPr lang="en-US" altLang="en-US" sz="2000" dirty="0">
                <a:latin typeface="+mn-lt"/>
              </a:rPr>
              <a:t>measurement of G6PD enzymatic activity</a:t>
            </a:r>
          </a:p>
          <a:p>
            <a:pPr eaLnBrk="1" hangingPunct="1">
              <a:lnSpc>
                <a:spcPct val="150000"/>
              </a:lnSpc>
            </a:pPr>
            <a:r>
              <a:rPr lang="en-US" altLang="en-US" sz="2000" dirty="0">
                <a:latin typeface="+mn-lt"/>
              </a:rPr>
              <a:t>Molecular test:</a:t>
            </a:r>
          </a:p>
          <a:p>
            <a:pPr eaLnBrk="1" hangingPunct="1">
              <a:lnSpc>
                <a:spcPct val="150000"/>
              </a:lnSpc>
            </a:pPr>
            <a:r>
              <a:rPr lang="en-US" altLang="en-US" sz="2000" dirty="0">
                <a:latin typeface="+mn-lt"/>
              </a:rPr>
              <a:t> Detection of </a:t>
            </a:r>
            <a:r>
              <a:rPr lang="en-US" altLang="en-US" sz="2000" b="1" dirty="0">
                <a:latin typeface="+mn-lt"/>
              </a:rPr>
              <a:t>G6PD gene mutation</a:t>
            </a:r>
          </a:p>
        </p:txBody>
      </p:sp>
      <p:sp>
        <p:nvSpPr>
          <p:cNvPr id="2" name="Date Placeholder 1"/>
          <p:cNvSpPr>
            <a:spLocks noGrp="1"/>
          </p:cNvSpPr>
          <p:nvPr>
            <p:ph type="dt" sz="half" idx="10"/>
          </p:nvPr>
        </p:nvSpPr>
        <p:spPr/>
        <p:txBody>
          <a:bodyPr/>
          <a:lstStyle/>
          <a:p>
            <a:fld id="{211D1425-8DFC-470C-AF43-3674B3FD3AE1}" type="datetime8">
              <a:rPr lang="en-US" smtClean="0"/>
              <a:pPr/>
              <a:t>9/12/2024 5:44 PM</a:t>
            </a:fld>
            <a:endParaRPr lang="en-US"/>
          </a:p>
        </p:txBody>
      </p:sp>
      <p:sp>
        <p:nvSpPr>
          <p:cNvPr id="3" name="Slide Number Placeholder 2"/>
          <p:cNvSpPr>
            <a:spLocks noGrp="1"/>
          </p:cNvSpPr>
          <p:nvPr>
            <p:ph type="sldNum" sz="quarter" idx="12"/>
          </p:nvPr>
        </p:nvSpPr>
        <p:spPr/>
        <p:txBody>
          <a:bodyPr/>
          <a:lstStyle/>
          <a:p>
            <a:fld id="{27CCB736-6482-4DC0-946C-F79F870A2C17}" type="slidenum">
              <a:rPr lang="en-US" smtClean="0"/>
              <a:pPr/>
              <a:t>65</a:t>
            </a:fld>
            <a:endParaRPr lang="en-US"/>
          </a:p>
        </p:txBody>
      </p:sp>
    </p:spTree>
    <p:extLst>
      <p:ext uri="{BB962C8B-B14F-4D97-AF65-F5344CB8AC3E}">
        <p14:creationId xmlns:p14="http://schemas.microsoft.com/office/powerpoint/2010/main" val="34315674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F5110-7197-C773-9EE9-D8CA5F6FA33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BF8EBD5-1D57-DF96-AD05-DB15C5F7FE3C}"/>
              </a:ext>
            </a:extLst>
          </p:cNvPr>
          <p:cNvPicPr>
            <a:picLocks noGrp="1" noChangeAspect="1"/>
          </p:cNvPicPr>
          <p:nvPr>
            <p:ph sz="half" idx="1"/>
          </p:nvPr>
        </p:nvPicPr>
        <p:blipFill>
          <a:blip r:embed="rId2"/>
          <a:stretch>
            <a:fillRect/>
          </a:stretch>
        </p:blipFill>
        <p:spPr>
          <a:xfrm>
            <a:off x="76199" y="1930400"/>
            <a:ext cx="5715001" cy="4851400"/>
          </a:xfrm>
          <a:prstGeom prst="rect">
            <a:avLst/>
          </a:prstGeom>
        </p:spPr>
      </p:pic>
      <p:pic>
        <p:nvPicPr>
          <p:cNvPr id="8" name="Content Placeholder 7">
            <a:extLst>
              <a:ext uri="{FF2B5EF4-FFF2-40B4-BE49-F238E27FC236}">
                <a16:creationId xmlns:a16="http://schemas.microsoft.com/office/drawing/2014/main" id="{91DDB608-860E-212C-DC72-149EE8E152F0}"/>
              </a:ext>
            </a:extLst>
          </p:cNvPr>
          <p:cNvPicPr>
            <a:picLocks noGrp="1" noChangeAspect="1"/>
          </p:cNvPicPr>
          <p:nvPr>
            <p:ph sz="half" idx="2"/>
          </p:nvPr>
        </p:nvPicPr>
        <p:blipFill>
          <a:blip r:embed="rId3"/>
          <a:stretch>
            <a:fillRect/>
          </a:stretch>
        </p:blipFill>
        <p:spPr>
          <a:xfrm>
            <a:off x="5791200" y="1909190"/>
            <a:ext cx="3261328" cy="4872610"/>
          </a:xfrm>
          <a:prstGeom prst="rect">
            <a:avLst/>
          </a:prstGeom>
        </p:spPr>
      </p:pic>
      <p:sp>
        <p:nvSpPr>
          <p:cNvPr id="2" name="Date Placeholder 1">
            <a:extLst>
              <a:ext uri="{FF2B5EF4-FFF2-40B4-BE49-F238E27FC236}">
                <a16:creationId xmlns:a16="http://schemas.microsoft.com/office/drawing/2014/main" id="{565BF4E1-9D2B-48C2-A167-9FDBFE2DF253}"/>
              </a:ext>
            </a:extLst>
          </p:cNvPr>
          <p:cNvSpPr>
            <a:spLocks noGrp="1"/>
          </p:cNvSpPr>
          <p:nvPr>
            <p:ph type="dt" sz="half" idx="10"/>
          </p:nvPr>
        </p:nvSpPr>
        <p:spPr/>
        <p:txBody>
          <a:bodyPr/>
          <a:lstStyle/>
          <a:p>
            <a:fld id="{0C1F56CF-8AEE-4DA7-9C56-C1D43F621A9C}" type="datetime8">
              <a:rPr lang="en-US" smtClean="0"/>
              <a:pPr/>
              <a:t>9/12/2024 5:44 PM</a:t>
            </a:fld>
            <a:endParaRPr lang="en-US"/>
          </a:p>
        </p:txBody>
      </p:sp>
      <p:sp>
        <p:nvSpPr>
          <p:cNvPr id="3" name="Slide Number Placeholder 2">
            <a:extLst>
              <a:ext uri="{FF2B5EF4-FFF2-40B4-BE49-F238E27FC236}">
                <a16:creationId xmlns:a16="http://schemas.microsoft.com/office/drawing/2014/main" id="{41E4E9C1-F06A-A66F-C686-3FDD52E1928A}"/>
              </a:ext>
            </a:extLst>
          </p:cNvPr>
          <p:cNvSpPr>
            <a:spLocks noGrp="1"/>
          </p:cNvSpPr>
          <p:nvPr>
            <p:ph type="sldNum" sz="quarter" idx="12"/>
          </p:nvPr>
        </p:nvSpPr>
        <p:spPr/>
        <p:txBody>
          <a:bodyPr/>
          <a:lstStyle/>
          <a:p>
            <a:fld id="{27CCB736-6482-4DC0-946C-F79F870A2C17}" type="slidenum">
              <a:rPr lang="en-US" smtClean="0"/>
              <a:pPr/>
              <a:t>66</a:t>
            </a:fld>
            <a:endParaRPr lang="en-US"/>
          </a:p>
        </p:txBody>
      </p:sp>
    </p:spTree>
    <p:extLst>
      <p:ext uri="{BB962C8B-B14F-4D97-AF65-F5344CB8AC3E}">
        <p14:creationId xmlns:p14="http://schemas.microsoft.com/office/powerpoint/2010/main" val="2974992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496D24-E541-3043-E3B0-A211607E976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52413FA0-0067-0F40-8FF4-491377B31B00}"/>
              </a:ext>
            </a:extLst>
          </p:cNvPr>
          <p:cNvSpPr>
            <a:spLocks noGrp="1"/>
          </p:cNvSpPr>
          <p:nvPr>
            <p:ph idx="1"/>
          </p:nvPr>
        </p:nvSpPr>
        <p:spPr>
          <a:xfrm>
            <a:off x="609598" y="2160590"/>
            <a:ext cx="8153401" cy="3880773"/>
          </a:xfrm>
        </p:spPr>
        <p:txBody>
          <a:bodyPr>
            <a:normAutofit/>
          </a:bodyPr>
          <a:lstStyle/>
          <a:p>
            <a:pPr algn="l"/>
            <a:r>
              <a:rPr lang="en-US" b="0" i="0" dirty="0">
                <a:solidFill>
                  <a:srgbClr val="232323"/>
                </a:solidFill>
                <a:effectLst/>
                <a:latin typeface="Noto Sans" panose="020B0502040504020204" pitchFamily="34" charset="0"/>
              </a:rPr>
              <a:t>A1C values underestimate blood glucose in G6PD deficiency</a:t>
            </a:r>
          </a:p>
          <a:p>
            <a:pPr algn="l"/>
            <a:r>
              <a:rPr lang="en-US" b="0" i="0" dirty="0">
                <a:solidFill>
                  <a:srgbClr val="232323"/>
                </a:solidFill>
                <a:effectLst/>
                <a:latin typeface="Noto Sans" panose="020B0502040504020204" pitchFamily="34" charset="0"/>
              </a:rPr>
              <a:t>Glycated hemoglobin (A1C) estimates average blood glucose over time. When red blood cell turnover increases, as in hemolytic anemias, there is less time for hemoglobin to be glycosylated, and the A1C underestimates glycemia</a:t>
            </a:r>
            <a:r>
              <a:rPr lang="en-US" b="0" i="0">
                <a:solidFill>
                  <a:srgbClr val="232323"/>
                </a:solidFill>
                <a:effectLst/>
                <a:latin typeface="Noto Sans" panose="020B0502040504020204" pitchFamily="34" charset="0"/>
              </a:rPr>
              <a:t>. </a:t>
            </a:r>
            <a:endParaRPr lang="en-US" dirty="0"/>
          </a:p>
        </p:txBody>
      </p:sp>
      <p:sp>
        <p:nvSpPr>
          <p:cNvPr id="5" name="Date Placeholder 4">
            <a:extLst>
              <a:ext uri="{FF2B5EF4-FFF2-40B4-BE49-F238E27FC236}">
                <a16:creationId xmlns:a16="http://schemas.microsoft.com/office/drawing/2014/main" id="{FD0F2013-C913-E2BA-1F42-9A60272BE5C0}"/>
              </a:ext>
            </a:extLst>
          </p:cNvPr>
          <p:cNvSpPr>
            <a:spLocks noGrp="1"/>
          </p:cNvSpPr>
          <p:nvPr>
            <p:ph type="dt" sz="half" idx="10"/>
          </p:nvPr>
        </p:nvSpPr>
        <p:spPr/>
        <p:txBody>
          <a:bodyPr/>
          <a:lstStyle/>
          <a:p>
            <a:fld id="{0E350399-91B7-41BA-82C9-D547CEC9E5CE}" type="datetime8">
              <a:rPr lang="en-US" smtClean="0"/>
              <a:pPr/>
              <a:t>9/12/2024 5:45 PM</a:t>
            </a:fld>
            <a:endParaRPr lang="en-US"/>
          </a:p>
        </p:txBody>
      </p:sp>
      <p:sp>
        <p:nvSpPr>
          <p:cNvPr id="6" name="Slide Number Placeholder 5">
            <a:extLst>
              <a:ext uri="{FF2B5EF4-FFF2-40B4-BE49-F238E27FC236}">
                <a16:creationId xmlns:a16="http://schemas.microsoft.com/office/drawing/2014/main" id="{003BC58E-CD6D-43B7-3599-BB5FCCCC3762}"/>
              </a:ext>
            </a:extLst>
          </p:cNvPr>
          <p:cNvSpPr>
            <a:spLocks noGrp="1"/>
          </p:cNvSpPr>
          <p:nvPr>
            <p:ph type="sldNum" sz="quarter" idx="12"/>
          </p:nvPr>
        </p:nvSpPr>
        <p:spPr/>
        <p:txBody>
          <a:bodyPr/>
          <a:lstStyle/>
          <a:p>
            <a:fld id="{27CCB736-6482-4DC0-946C-F79F870A2C17}" type="slidenum">
              <a:rPr lang="en-US" smtClean="0"/>
              <a:pPr/>
              <a:t>67</a:t>
            </a:fld>
            <a:endParaRPr lang="en-US"/>
          </a:p>
        </p:txBody>
      </p:sp>
    </p:spTree>
    <p:extLst>
      <p:ext uri="{BB962C8B-B14F-4D97-AF65-F5344CB8AC3E}">
        <p14:creationId xmlns:p14="http://schemas.microsoft.com/office/powerpoint/2010/main" val="2553243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87450" y="188913"/>
            <a:ext cx="7793038" cy="1462087"/>
          </a:xfrm>
        </p:spPr>
        <p:txBody>
          <a:bodyPr>
            <a:normAutofit/>
          </a:bodyPr>
          <a:lstStyle/>
          <a:p>
            <a:r>
              <a:rPr lang="en-US" altLang="zh-TW" sz="3600" b="1" dirty="0">
                <a:latin typeface="+mn-lt"/>
                <a:ea typeface="新細明體" pitchFamily="18" charset="-120"/>
                <a:cs typeface="Times New Roman" pitchFamily="18" charset="0"/>
              </a:rPr>
              <a:t>Treatment</a:t>
            </a:r>
          </a:p>
        </p:txBody>
      </p:sp>
      <p:sp>
        <p:nvSpPr>
          <p:cNvPr id="11267" name="Rectangle 3"/>
          <p:cNvSpPr>
            <a:spLocks noGrp="1" noChangeArrowheads="1"/>
          </p:cNvSpPr>
          <p:nvPr>
            <p:ph idx="1"/>
          </p:nvPr>
        </p:nvSpPr>
        <p:spPr>
          <a:xfrm>
            <a:off x="0" y="1295400"/>
            <a:ext cx="8153400" cy="4745963"/>
          </a:xfrm>
        </p:spPr>
        <p:txBody>
          <a:bodyPr>
            <a:normAutofit/>
          </a:bodyPr>
          <a:lstStyle/>
          <a:p>
            <a:pPr algn="l" rtl="0">
              <a:lnSpc>
                <a:spcPct val="150000"/>
              </a:lnSpc>
            </a:pPr>
            <a:r>
              <a:rPr lang="en-US" altLang="zh-TW" sz="2000" dirty="0">
                <a:ea typeface="新細明體" pitchFamily="18" charset="-120"/>
                <a:cs typeface="Times New Roman" pitchFamily="18" charset="0"/>
              </a:rPr>
              <a:t>Scientists can </a:t>
            </a:r>
            <a:r>
              <a:rPr lang="en-US" altLang="zh-TW" sz="2000" b="1" dirty="0">
                <a:ea typeface="新細明體" pitchFamily="18" charset="-120"/>
                <a:cs typeface="Times New Roman" pitchFamily="18" charset="0"/>
              </a:rPr>
              <a:t>genetic engineer fava bean</a:t>
            </a:r>
            <a:r>
              <a:rPr lang="en-US" altLang="zh-TW" sz="2000" dirty="0">
                <a:ea typeface="新細明體" pitchFamily="18" charset="-120"/>
                <a:cs typeface="Times New Roman" pitchFamily="18" charset="0"/>
              </a:rPr>
              <a:t>, so that it will no longer react to G6PD individual’s red blood cells.</a:t>
            </a:r>
          </a:p>
          <a:p>
            <a:pPr algn="l" rtl="0">
              <a:lnSpc>
                <a:spcPct val="150000"/>
              </a:lnSpc>
            </a:pPr>
            <a:endParaRPr lang="en-US" altLang="zh-TW" sz="2000" dirty="0">
              <a:ea typeface="新細明體" pitchFamily="18" charset="-120"/>
              <a:cs typeface="Times New Roman" pitchFamily="18" charset="0"/>
            </a:endParaRPr>
          </a:p>
          <a:p>
            <a:pPr algn="l" rtl="0">
              <a:lnSpc>
                <a:spcPct val="150000"/>
              </a:lnSpc>
            </a:pPr>
            <a:r>
              <a:rPr lang="en-US" altLang="zh-TW" sz="2000" dirty="0">
                <a:ea typeface="新細明體" pitchFamily="18" charset="-120"/>
                <a:cs typeface="Times New Roman" pitchFamily="18" charset="0"/>
              </a:rPr>
              <a:t>The best treatment now is</a:t>
            </a:r>
            <a:r>
              <a:rPr lang="en-US" altLang="zh-TW" sz="2000" b="1" dirty="0">
                <a:ea typeface="新細明體" pitchFamily="18" charset="-120"/>
                <a:cs typeface="Times New Roman" pitchFamily="18" charset="0"/>
              </a:rPr>
              <a:t> prevention: </a:t>
            </a:r>
            <a:r>
              <a:rPr lang="en-US" altLang="zh-TW" sz="2000" dirty="0">
                <a:ea typeface="新細明體" pitchFamily="18" charset="-120"/>
                <a:cs typeface="Times New Roman" pitchFamily="18" charset="0"/>
              </a:rPr>
              <a:t>  G6PD deficient people should not eat fava beans or take drugs that contain oxidizing agent.</a:t>
            </a:r>
          </a:p>
        </p:txBody>
      </p:sp>
      <p:sp>
        <p:nvSpPr>
          <p:cNvPr id="2" name="Date Placeholder 1"/>
          <p:cNvSpPr>
            <a:spLocks noGrp="1"/>
          </p:cNvSpPr>
          <p:nvPr>
            <p:ph type="dt" sz="half" idx="10"/>
          </p:nvPr>
        </p:nvSpPr>
        <p:spPr/>
        <p:txBody>
          <a:bodyPr/>
          <a:lstStyle/>
          <a:p>
            <a:fld id="{ED294187-7EC4-4EF2-8556-BE43B47792CF}" type="datetime8">
              <a:rPr lang="en-US" smtClean="0"/>
              <a:pPr/>
              <a:t>9/12/2024 5:44 PM</a:t>
            </a:fld>
            <a:endParaRPr lang="en-US"/>
          </a:p>
        </p:txBody>
      </p:sp>
      <p:sp>
        <p:nvSpPr>
          <p:cNvPr id="3" name="Slide Number Placeholder 2"/>
          <p:cNvSpPr>
            <a:spLocks noGrp="1"/>
          </p:cNvSpPr>
          <p:nvPr>
            <p:ph type="sldNum" sz="quarter" idx="12"/>
          </p:nvPr>
        </p:nvSpPr>
        <p:spPr/>
        <p:txBody>
          <a:bodyPr/>
          <a:lstStyle/>
          <a:p>
            <a:fld id="{27CCB736-6482-4DC0-946C-F79F870A2C17}" type="slidenum">
              <a:rPr lang="en-US" smtClean="0"/>
              <a:pPr/>
              <a:t>68</a:t>
            </a:fld>
            <a:endParaRPr lang="en-US"/>
          </a:p>
        </p:txBody>
      </p:sp>
    </p:spTree>
    <p:extLst>
      <p:ext uri="{BB962C8B-B14F-4D97-AF65-F5344CB8AC3E}">
        <p14:creationId xmlns:p14="http://schemas.microsoft.com/office/powerpoint/2010/main" val="253424186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949575"/>
            <a:ext cx="7772400" cy="1470025"/>
          </a:xfrm>
        </p:spPr>
        <p:txBody>
          <a:bodyPr>
            <a:normAutofit fontScale="90000"/>
          </a:bodyPr>
          <a:lstStyle/>
          <a:p>
            <a:r>
              <a:rPr lang="en-US" b="1" dirty="0">
                <a:solidFill>
                  <a:schemeClr val="folHlink"/>
                </a:solidFill>
              </a:rPr>
              <a:t>Hereditary Spherocytosis</a:t>
            </a:r>
            <a:br>
              <a:rPr lang="en-US" b="1" dirty="0">
                <a:solidFill>
                  <a:schemeClr val="folHlink"/>
                </a:solidFill>
              </a:rPr>
            </a:br>
            <a:endParaRPr lang="en-US" dirty="0"/>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930CAFDE-2060-4B54-B318-CCBDBC417F25}"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69</a:t>
            </a:fld>
            <a:endParaRPr lang="en-US"/>
          </a:p>
        </p:txBody>
      </p:sp>
    </p:spTree>
    <p:extLst>
      <p:ext uri="{BB962C8B-B14F-4D97-AF65-F5344CB8AC3E}">
        <p14:creationId xmlns:p14="http://schemas.microsoft.com/office/powerpoint/2010/main" val="333437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04800"/>
            <a:ext cx="6347713" cy="914400"/>
          </a:xfrm>
        </p:spPr>
        <p:txBody>
          <a:bodyPr>
            <a:noAutofit/>
          </a:bodyPr>
          <a:lstStyle/>
          <a:p>
            <a:pPr algn="ctr"/>
            <a:r>
              <a:rPr lang="en-US" sz="3200" b="1" dirty="0">
                <a:effectLst>
                  <a:outerShdw blurRad="38100" dist="38100" dir="2700000" algn="tl">
                    <a:srgbClr val="000000">
                      <a:alpha val="43137"/>
                    </a:srgbClr>
                  </a:outerShdw>
                </a:effectLst>
                <a:latin typeface="+mn-lt"/>
              </a:rPr>
              <a:t>    </a:t>
            </a:r>
            <a:r>
              <a:rPr lang="en-US" sz="3200" b="1" dirty="0">
                <a:solidFill>
                  <a:schemeClr val="tx1"/>
                </a:solidFill>
                <a:effectLst>
                  <a:outerShdw blurRad="38100" dist="38100" dir="2700000" algn="tl">
                    <a:srgbClr val="000000">
                      <a:alpha val="43137"/>
                    </a:srgbClr>
                  </a:outerShdw>
                </a:effectLst>
                <a:latin typeface="+mn-lt"/>
              </a:rPr>
              <a:t>Patient History</a:t>
            </a:r>
            <a:br>
              <a:rPr lang="en-US" sz="3200" b="1" dirty="0">
                <a:solidFill>
                  <a:schemeClr val="tx1"/>
                </a:solidFill>
                <a:effectLst>
                  <a:outerShdw blurRad="38100" dist="38100" dir="2700000" algn="tl">
                    <a:srgbClr val="000000">
                      <a:alpha val="43137"/>
                    </a:srgbClr>
                  </a:outerShdw>
                </a:effectLst>
                <a:latin typeface="+mn-lt"/>
              </a:rPr>
            </a:br>
            <a:endParaRPr lang="en-US" sz="3200" b="1" dirty="0">
              <a:solidFill>
                <a:schemeClr val="tx1"/>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304800" y="1295400"/>
            <a:ext cx="6652513" cy="4745963"/>
          </a:xfrm>
        </p:spPr>
        <p:txBody>
          <a:bodyPr>
            <a:noAutofit/>
          </a:bodyPr>
          <a:lstStyle/>
          <a:p>
            <a:endParaRPr lang="en-US" sz="2000" dirty="0"/>
          </a:p>
          <a:p>
            <a:pPr>
              <a:lnSpc>
                <a:spcPct val="150000"/>
              </a:lnSpc>
            </a:pPr>
            <a:r>
              <a:rPr lang="en-US" sz="2000" dirty="0"/>
              <a:t>Acute or chronic</a:t>
            </a:r>
          </a:p>
          <a:p>
            <a:pPr>
              <a:lnSpc>
                <a:spcPct val="150000"/>
              </a:lnSpc>
            </a:pPr>
            <a:r>
              <a:rPr lang="en-US" sz="2000" dirty="0"/>
              <a:t>Medication/Drug precipitants                       </a:t>
            </a:r>
          </a:p>
          <a:p>
            <a:pPr>
              <a:lnSpc>
                <a:spcPct val="150000"/>
              </a:lnSpc>
              <a:buNone/>
            </a:pPr>
            <a:r>
              <a:rPr lang="en-US" sz="2000" dirty="0"/>
              <a:t>    G6PD</a:t>
            </a:r>
          </a:p>
          <a:p>
            <a:pPr>
              <a:lnSpc>
                <a:spcPct val="150000"/>
              </a:lnSpc>
              <a:buNone/>
            </a:pPr>
            <a:r>
              <a:rPr lang="en-US" sz="2000" dirty="0"/>
              <a:t>    AIHA</a:t>
            </a:r>
          </a:p>
          <a:p>
            <a:pPr>
              <a:lnSpc>
                <a:spcPct val="150000"/>
              </a:lnSpc>
            </a:pPr>
            <a:r>
              <a:rPr lang="en-US" sz="2000" dirty="0"/>
              <a:t>Family history</a:t>
            </a:r>
          </a:p>
          <a:p>
            <a:pPr>
              <a:lnSpc>
                <a:spcPct val="150000"/>
              </a:lnSpc>
            </a:pPr>
            <a:r>
              <a:rPr lang="en-US" sz="2000" dirty="0"/>
              <a:t>Concomitant medical illnesses</a:t>
            </a:r>
          </a:p>
          <a:p>
            <a:pPr>
              <a:lnSpc>
                <a:spcPct val="150000"/>
              </a:lnSpc>
            </a:pPr>
            <a:r>
              <a:rPr lang="en-US" sz="2000" dirty="0"/>
              <a:t>Clinical presentation</a:t>
            </a:r>
          </a:p>
          <a:p>
            <a:endParaRPr lang="en-US" sz="2000"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27CCB736-6482-4DC0-946C-F79F870A2C17}" type="slidenum">
              <a:rPr lang="en-US" smtClean="0"/>
              <a:pPr/>
              <a:t>7</a:t>
            </a:fld>
            <a:endParaRPr lang="en-US"/>
          </a:p>
        </p:txBody>
      </p:sp>
    </p:spTree>
    <p:extLst>
      <p:ext uri="{BB962C8B-B14F-4D97-AF65-F5344CB8AC3E}">
        <p14:creationId xmlns:p14="http://schemas.microsoft.com/office/powerpoint/2010/main" val="39329320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effectLst>
                  <a:outerShdw blurRad="38100" dist="38100" dir="2700000" algn="tl">
                    <a:srgbClr val="000000">
                      <a:alpha val="43137"/>
                    </a:srgbClr>
                  </a:outerShdw>
                </a:effectLst>
              </a:rPr>
              <a:t>Red Cell Membrane Defects</a:t>
            </a:r>
          </a:p>
        </p:txBody>
      </p:sp>
      <p:sp>
        <p:nvSpPr>
          <p:cNvPr id="3" name="Content Placeholder 2"/>
          <p:cNvSpPr>
            <a:spLocks noGrp="1"/>
          </p:cNvSpPr>
          <p:nvPr>
            <p:ph idx="1"/>
          </p:nvPr>
        </p:nvSpPr>
        <p:spPr>
          <a:xfrm>
            <a:off x="457200" y="1219200"/>
            <a:ext cx="8229600" cy="4525963"/>
          </a:xfrm>
        </p:spPr>
        <p:txBody>
          <a:bodyPr>
            <a:normAutofit/>
          </a:bodyPr>
          <a:lstStyle/>
          <a:p>
            <a:r>
              <a:rPr lang="en-US" sz="2400" b="1" dirty="0">
                <a:solidFill>
                  <a:schemeClr val="folHlink"/>
                </a:solidFill>
              </a:rPr>
              <a:t>Hereditary Spherocytosis</a:t>
            </a:r>
          </a:p>
          <a:p>
            <a:pPr>
              <a:buFont typeface="Wingdings" pitchFamily="2" charset="2"/>
              <a:buNone/>
            </a:pPr>
            <a:r>
              <a:rPr lang="en-US" sz="2000" dirty="0"/>
              <a:t>	inherited as AD disorder</a:t>
            </a:r>
          </a:p>
          <a:p>
            <a:pPr marL="457200" lvl="1" indent="0">
              <a:lnSpc>
                <a:spcPct val="200000"/>
              </a:lnSpc>
              <a:buNone/>
            </a:pPr>
            <a:r>
              <a:rPr lang="en-US" sz="2000" dirty="0"/>
              <a:t>Defect: Deficiency of Beta </a:t>
            </a:r>
            <a:r>
              <a:rPr lang="en-US" sz="2000" b="1" dirty="0" err="1"/>
              <a:t>Spectrin</a:t>
            </a:r>
            <a:r>
              <a:rPr lang="en-US" sz="2000" b="1" dirty="0"/>
              <a:t> or </a:t>
            </a:r>
            <a:r>
              <a:rPr lang="en-US" sz="2000" b="1" dirty="0" err="1"/>
              <a:t>Ankyrin</a:t>
            </a:r>
            <a:r>
              <a:rPr lang="en-US" sz="2000" b="1" dirty="0"/>
              <a:t> </a:t>
            </a:r>
            <a:r>
              <a:rPr lang="en-US" sz="2000" dirty="0">
                <a:sym typeface="Wingdings" pitchFamily="2" charset="2"/>
              </a:rPr>
              <a:t> Loss of membrane surface area becomes </a:t>
            </a:r>
            <a:r>
              <a:rPr lang="en-US" sz="2000" b="1" dirty="0">
                <a:sym typeface="Wingdings" pitchFamily="2" charset="2"/>
              </a:rPr>
              <a:t>more spherical</a:t>
            </a:r>
            <a:r>
              <a:rPr lang="en-US" sz="2000" dirty="0">
                <a:sym typeface="Wingdings" pitchFamily="2" charset="2"/>
              </a:rPr>
              <a:t> Destruction in Spleen</a:t>
            </a:r>
          </a:p>
          <a:p>
            <a:endParaRPr lang="en-US" sz="2000" dirty="0"/>
          </a:p>
        </p:txBody>
      </p:sp>
      <p:sp>
        <p:nvSpPr>
          <p:cNvPr id="4" name="Date Placeholder 3"/>
          <p:cNvSpPr>
            <a:spLocks noGrp="1"/>
          </p:cNvSpPr>
          <p:nvPr>
            <p:ph type="dt" sz="half" idx="10"/>
          </p:nvPr>
        </p:nvSpPr>
        <p:spPr/>
        <p:txBody>
          <a:bodyPr/>
          <a:lstStyle/>
          <a:p>
            <a:fld id="{E2D11FD8-A311-45FF-9A49-34E670A01210}" type="datetime8">
              <a:rPr lang="en-US" smtClean="0"/>
              <a:pPr/>
              <a:t>9/12/2024 5:44 PM</a:t>
            </a:fld>
            <a:endParaRPr lang="en-US"/>
          </a:p>
        </p:txBody>
      </p:sp>
      <p:sp>
        <p:nvSpPr>
          <p:cNvPr id="5" name="Slide Number Placeholder 4"/>
          <p:cNvSpPr>
            <a:spLocks noGrp="1"/>
          </p:cNvSpPr>
          <p:nvPr>
            <p:ph type="sldNum" sz="quarter" idx="12"/>
          </p:nvPr>
        </p:nvSpPr>
        <p:spPr/>
        <p:txBody>
          <a:bodyPr/>
          <a:lstStyle/>
          <a:p>
            <a:fld id="{27CCB736-6482-4DC0-946C-F79F870A2C17}" type="slidenum">
              <a:rPr lang="en-US" smtClean="0"/>
              <a:pPr/>
              <a:t>70</a:t>
            </a:fld>
            <a:endParaRPr lang="en-US"/>
          </a:p>
        </p:txBody>
      </p:sp>
      <p:pic>
        <p:nvPicPr>
          <p:cNvPr id="1026" name="Picture 2"/>
          <p:cNvPicPr>
            <a:picLocks noChangeAspect="1" noChangeArrowheads="1"/>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685800" y="3505201"/>
            <a:ext cx="7848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91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lnSpcReduction="10000"/>
          </a:bodyPr>
          <a:lstStyle/>
          <a:p>
            <a:pPr marL="0" indent="0">
              <a:lnSpc>
                <a:spcPct val="150000"/>
              </a:lnSpc>
              <a:buNone/>
            </a:pPr>
            <a:r>
              <a:rPr lang="en-US" sz="2000" dirty="0"/>
              <a:t>“Characterized by </a:t>
            </a:r>
            <a:r>
              <a:rPr lang="en-US" sz="2000" b="1" dirty="0"/>
              <a:t>Hemolysis</a:t>
            </a:r>
            <a:r>
              <a:rPr lang="en-US" sz="2000" dirty="0"/>
              <a:t>, </a:t>
            </a:r>
            <a:r>
              <a:rPr lang="en-US" sz="2000" b="1" dirty="0"/>
              <a:t>intermittent jaundice</a:t>
            </a:r>
            <a:r>
              <a:rPr lang="en-US" sz="2000" dirty="0"/>
              <a:t>, </a:t>
            </a:r>
            <a:r>
              <a:rPr lang="en-US" sz="2000" b="1" dirty="0"/>
              <a:t>splenomegaly </a:t>
            </a:r>
            <a:r>
              <a:rPr lang="en-US" sz="2000" dirty="0"/>
              <a:t>with the </a:t>
            </a:r>
            <a:r>
              <a:rPr lang="en-US" sz="2000" b="1" dirty="0" err="1"/>
              <a:t>spherocytes</a:t>
            </a:r>
            <a:r>
              <a:rPr lang="en-US" sz="2000" b="1" dirty="0"/>
              <a:t> in the peripheral smear </a:t>
            </a:r>
            <a:r>
              <a:rPr lang="en-US" sz="2000" dirty="0"/>
              <a:t>being its morphologic hallmark”.</a:t>
            </a:r>
          </a:p>
          <a:p>
            <a:pPr>
              <a:lnSpc>
                <a:spcPct val="150000"/>
              </a:lnSpc>
            </a:pPr>
            <a:r>
              <a:rPr lang="en-US" sz="2000" dirty="0"/>
              <a:t>may present in the newborn period with </a:t>
            </a:r>
            <a:r>
              <a:rPr lang="en-US" sz="2000" b="1" dirty="0"/>
              <a:t>anemia</a:t>
            </a:r>
            <a:r>
              <a:rPr lang="en-US" sz="2000" dirty="0"/>
              <a:t> and severe </a:t>
            </a:r>
            <a:r>
              <a:rPr lang="en-US" sz="2000" b="1" dirty="0" err="1"/>
              <a:t>hyperbilirubinemia</a:t>
            </a:r>
            <a:endParaRPr lang="en-US" sz="2000" b="1" dirty="0"/>
          </a:p>
          <a:p>
            <a:pPr>
              <a:lnSpc>
                <a:spcPct val="150000"/>
              </a:lnSpc>
            </a:pPr>
            <a:r>
              <a:rPr lang="en-US" sz="2000" dirty="0"/>
              <a:t>prone to </a:t>
            </a:r>
            <a:r>
              <a:rPr lang="en-US" sz="2000" b="1" dirty="0"/>
              <a:t>aplastic crisis </a:t>
            </a:r>
            <a:r>
              <a:rPr lang="en-US" sz="2000" dirty="0"/>
              <a:t>following parvovirus infection, or</a:t>
            </a:r>
            <a:r>
              <a:rPr lang="en-US" sz="2000" b="1" dirty="0"/>
              <a:t> </a:t>
            </a:r>
            <a:r>
              <a:rPr lang="en-US" sz="2000" b="1" dirty="0" err="1"/>
              <a:t>megaloblastic</a:t>
            </a:r>
            <a:r>
              <a:rPr lang="en-US" sz="2000" b="1" dirty="0"/>
              <a:t> crisis </a:t>
            </a:r>
            <a:r>
              <a:rPr lang="en-US" sz="2000" dirty="0"/>
              <a:t>due to folate deficiency</a:t>
            </a:r>
          </a:p>
          <a:p>
            <a:pPr>
              <a:lnSpc>
                <a:spcPct val="150000"/>
              </a:lnSpc>
            </a:pPr>
            <a:r>
              <a:rPr lang="en-US" sz="2000" dirty="0"/>
              <a:t>Some patients may develop or rarely even present with symptomatic </a:t>
            </a:r>
            <a:r>
              <a:rPr lang="en-US" sz="2000" b="1" dirty="0"/>
              <a:t>gallstones</a:t>
            </a:r>
          </a:p>
        </p:txBody>
      </p:sp>
      <p:sp>
        <p:nvSpPr>
          <p:cNvPr id="2" name="Date Placeholder 1"/>
          <p:cNvSpPr>
            <a:spLocks noGrp="1"/>
          </p:cNvSpPr>
          <p:nvPr>
            <p:ph type="dt" sz="half" idx="10"/>
          </p:nvPr>
        </p:nvSpPr>
        <p:spPr/>
        <p:txBody>
          <a:bodyPr/>
          <a:lstStyle/>
          <a:p>
            <a:fld id="{D024EE54-9FD4-467A-A3DD-5CCED9FC986D}"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71</a:t>
            </a:fld>
            <a:endParaRPr lang="en-US"/>
          </a:p>
        </p:txBody>
      </p:sp>
    </p:spTree>
    <p:extLst>
      <p:ext uri="{BB962C8B-B14F-4D97-AF65-F5344CB8AC3E}">
        <p14:creationId xmlns:p14="http://schemas.microsoft.com/office/powerpoint/2010/main" val="3143493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C164-12E0-A364-9DEA-710C61FAF9E7}"/>
            </a:ext>
          </a:extLst>
        </p:cNvPr>
        <p:cNvGrpSpPr/>
        <p:nvPr/>
      </p:nvGrpSpPr>
      <p:grpSpPr>
        <a:xfrm>
          <a:off x="0" y="0"/>
          <a:ext cx="0" cy="0"/>
          <a:chOff x="0" y="0"/>
          <a:chExt cx="0" cy="0"/>
        </a:xfrm>
      </p:grpSpPr>
      <p:sp>
        <p:nvSpPr>
          <p:cNvPr id="27651" name="Rectangle 3">
            <a:extLst>
              <a:ext uri="{FF2B5EF4-FFF2-40B4-BE49-F238E27FC236}">
                <a16:creationId xmlns:a16="http://schemas.microsoft.com/office/drawing/2014/main" id="{06E23C09-E57E-3CB1-1100-282E8985AAF8}"/>
              </a:ext>
            </a:extLst>
          </p:cNvPr>
          <p:cNvSpPr>
            <a:spLocks noGrp="1" noChangeArrowheads="1"/>
          </p:cNvSpPr>
          <p:nvPr>
            <p:ph idx="1"/>
          </p:nvPr>
        </p:nvSpPr>
        <p:spPr>
          <a:xfrm>
            <a:off x="533400" y="304800"/>
            <a:ext cx="8229600" cy="6130925"/>
          </a:xfrm>
        </p:spPr>
        <p:txBody>
          <a:bodyPr>
            <a:normAutofit/>
          </a:bodyPr>
          <a:lstStyle/>
          <a:p>
            <a:pPr marL="0" indent="0">
              <a:lnSpc>
                <a:spcPct val="150000"/>
              </a:lnSpc>
              <a:buNone/>
            </a:pPr>
            <a:r>
              <a:rPr lang="en-US" sz="2400" b="1" dirty="0"/>
              <a:t>Laboratory Features</a:t>
            </a:r>
          </a:p>
          <a:p>
            <a:pPr marL="0" indent="0">
              <a:lnSpc>
                <a:spcPct val="150000"/>
              </a:lnSpc>
              <a:buNone/>
            </a:pPr>
            <a:r>
              <a:rPr lang="en-US" sz="2000" dirty="0" err="1"/>
              <a:t>Hb</a:t>
            </a:r>
            <a:r>
              <a:rPr lang="en-US" sz="2000" dirty="0"/>
              <a:t> mildly decreased or normal, normal MCV, high MCH content</a:t>
            </a:r>
          </a:p>
          <a:p>
            <a:pPr marL="0" indent="0">
              <a:lnSpc>
                <a:spcPct val="150000"/>
              </a:lnSpc>
              <a:buNone/>
            </a:pPr>
            <a:r>
              <a:rPr lang="en-US" sz="2000" b="1" dirty="0"/>
              <a:t>Marked </a:t>
            </a:r>
            <a:r>
              <a:rPr lang="en-US" sz="2000" b="1" dirty="0" err="1"/>
              <a:t>reticulocytosis</a:t>
            </a:r>
            <a:endParaRPr lang="en-US" sz="2000" b="1" dirty="0"/>
          </a:p>
          <a:p>
            <a:pPr marL="0" indent="0">
              <a:lnSpc>
                <a:spcPct val="150000"/>
              </a:lnSpc>
              <a:buNone/>
            </a:pPr>
            <a:r>
              <a:rPr lang="en-US" sz="2000" b="1" dirty="0"/>
              <a:t>Peripheral smear: hyperchromatic spherocytes </a:t>
            </a:r>
          </a:p>
        </p:txBody>
      </p:sp>
      <p:sp>
        <p:nvSpPr>
          <p:cNvPr id="2" name="Date Placeholder 1">
            <a:extLst>
              <a:ext uri="{FF2B5EF4-FFF2-40B4-BE49-F238E27FC236}">
                <a16:creationId xmlns:a16="http://schemas.microsoft.com/office/drawing/2014/main" id="{5E5942C0-2A97-F947-863B-77C142ECBBA2}"/>
              </a:ext>
            </a:extLst>
          </p:cNvPr>
          <p:cNvSpPr>
            <a:spLocks noGrp="1"/>
          </p:cNvSpPr>
          <p:nvPr>
            <p:ph type="dt" sz="half" idx="10"/>
          </p:nvPr>
        </p:nvSpPr>
        <p:spPr/>
        <p:txBody>
          <a:bodyPr/>
          <a:lstStyle/>
          <a:p>
            <a:fld id="{E6D9C2E6-D3B7-4708-BEC3-078842334A55}" type="datetime8">
              <a:rPr lang="en-US" smtClean="0"/>
              <a:pPr/>
              <a:t>9/12/2024 5:44 PM</a:t>
            </a:fld>
            <a:endParaRPr lang="en-US"/>
          </a:p>
        </p:txBody>
      </p:sp>
      <p:sp>
        <p:nvSpPr>
          <p:cNvPr id="3" name="Slide Number Placeholder 2">
            <a:extLst>
              <a:ext uri="{FF2B5EF4-FFF2-40B4-BE49-F238E27FC236}">
                <a16:creationId xmlns:a16="http://schemas.microsoft.com/office/drawing/2014/main" id="{A86C4206-3472-8D62-E5DF-77DA541EC968}"/>
              </a:ext>
            </a:extLst>
          </p:cNvPr>
          <p:cNvSpPr>
            <a:spLocks noGrp="1"/>
          </p:cNvSpPr>
          <p:nvPr>
            <p:ph type="sldNum" sz="quarter" idx="12"/>
          </p:nvPr>
        </p:nvSpPr>
        <p:spPr/>
        <p:txBody>
          <a:bodyPr/>
          <a:lstStyle/>
          <a:p>
            <a:fld id="{27CCB736-6482-4DC0-946C-F79F870A2C17}" type="slidenum">
              <a:rPr lang="en-US" smtClean="0"/>
              <a:pPr/>
              <a:t>72</a:t>
            </a:fld>
            <a:endParaRPr lang="en-US"/>
          </a:p>
        </p:txBody>
      </p:sp>
      <p:pic>
        <p:nvPicPr>
          <p:cNvPr id="4" name="Picture 3">
            <a:extLst>
              <a:ext uri="{FF2B5EF4-FFF2-40B4-BE49-F238E27FC236}">
                <a16:creationId xmlns:a16="http://schemas.microsoft.com/office/drawing/2014/main" id="{8F5306F9-3229-8848-00C2-4C30C6C50B04}"/>
              </a:ext>
            </a:extLst>
          </p:cNvPr>
          <p:cNvPicPr>
            <a:picLocks noChangeAspect="1"/>
          </p:cNvPicPr>
          <p:nvPr/>
        </p:nvPicPr>
        <p:blipFill>
          <a:blip r:embed="rId3"/>
          <a:stretch>
            <a:fillRect/>
          </a:stretch>
        </p:blipFill>
        <p:spPr>
          <a:xfrm>
            <a:off x="838200" y="3370262"/>
            <a:ext cx="3353091" cy="2651990"/>
          </a:xfrm>
          <a:prstGeom prst="rect">
            <a:avLst/>
          </a:prstGeom>
        </p:spPr>
      </p:pic>
    </p:spTree>
    <p:extLst>
      <p:ext uri="{BB962C8B-B14F-4D97-AF65-F5344CB8AC3E}">
        <p14:creationId xmlns:p14="http://schemas.microsoft.com/office/powerpoint/2010/main" val="37605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3DB6-3D94-105E-CE01-39562F41B8F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A52E259-16BE-5D14-673A-1C6A33894ACF}"/>
              </a:ext>
            </a:extLst>
          </p:cNvPr>
          <p:cNvPicPr>
            <a:picLocks noGrp="1" noChangeAspect="1"/>
          </p:cNvPicPr>
          <p:nvPr>
            <p:ph idx="1"/>
          </p:nvPr>
        </p:nvPicPr>
        <p:blipFill>
          <a:blip r:embed="rId2"/>
          <a:stretch>
            <a:fillRect/>
          </a:stretch>
        </p:blipFill>
        <p:spPr>
          <a:xfrm>
            <a:off x="76200" y="152400"/>
            <a:ext cx="8915400" cy="6477000"/>
          </a:xfrm>
          <a:prstGeom prst="rect">
            <a:avLst/>
          </a:prstGeom>
        </p:spPr>
      </p:pic>
      <p:sp>
        <p:nvSpPr>
          <p:cNvPr id="4" name="Date Placeholder 3">
            <a:extLst>
              <a:ext uri="{FF2B5EF4-FFF2-40B4-BE49-F238E27FC236}">
                <a16:creationId xmlns:a16="http://schemas.microsoft.com/office/drawing/2014/main" id="{8FD683B1-E804-075B-0272-D663CEF697D4}"/>
              </a:ext>
            </a:extLst>
          </p:cNvPr>
          <p:cNvSpPr>
            <a:spLocks noGrp="1"/>
          </p:cNvSpPr>
          <p:nvPr>
            <p:ph type="dt" sz="half" idx="10"/>
          </p:nvPr>
        </p:nvSpPr>
        <p:spPr/>
        <p:txBody>
          <a:bodyPr/>
          <a:lstStyle/>
          <a:p>
            <a:fld id="{1A4F935B-1224-4941-B374-868CC65B5FC7}" type="datetime8">
              <a:rPr lang="en-US" smtClean="0"/>
              <a:pPr/>
              <a:t>9/12/2024 5:44 PM</a:t>
            </a:fld>
            <a:endParaRPr lang="en-US"/>
          </a:p>
        </p:txBody>
      </p:sp>
      <p:sp>
        <p:nvSpPr>
          <p:cNvPr id="5" name="Slide Number Placeholder 4">
            <a:extLst>
              <a:ext uri="{FF2B5EF4-FFF2-40B4-BE49-F238E27FC236}">
                <a16:creationId xmlns:a16="http://schemas.microsoft.com/office/drawing/2014/main" id="{4D151116-365E-F856-D1C9-143F27228414}"/>
              </a:ext>
            </a:extLst>
          </p:cNvPr>
          <p:cNvSpPr>
            <a:spLocks noGrp="1"/>
          </p:cNvSpPr>
          <p:nvPr>
            <p:ph type="sldNum" sz="quarter" idx="12"/>
          </p:nvPr>
        </p:nvSpPr>
        <p:spPr/>
        <p:txBody>
          <a:bodyPr/>
          <a:lstStyle/>
          <a:p>
            <a:fld id="{27CCB736-6482-4DC0-946C-F79F870A2C17}" type="slidenum">
              <a:rPr lang="en-US" smtClean="0"/>
              <a:pPr/>
              <a:t>73</a:t>
            </a:fld>
            <a:endParaRPr lang="en-US"/>
          </a:p>
        </p:txBody>
      </p:sp>
    </p:spTree>
    <p:extLst>
      <p:ext uri="{BB962C8B-B14F-4D97-AF65-F5344CB8AC3E}">
        <p14:creationId xmlns:p14="http://schemas.microsoft.com/office/powerpoint/2010/main" val="124123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6479-8068-265C-BC89-26789804C449}"/>
              </a:ext>
            </a:extLst>
          </p:cNvPr>
          <p:cNvSpPr>
            <a:spLocks noGrp="1"/>
          </p:cNvSpPr>
          <p:nvPr>
            <p:ph type="title"/>
          </p:nvPr>
        </p:nvSpPr>
        <p:spPr/>
        <p:txBody>
          <a:bodyPr/>
          <a:lstStyle/>
          <a:p>
            <a:r>
              <a:rPr lang="en-US" u="sng" dirty="0">
                <a:solidFill>
                  <a:schemeClr val="tx1"/>
                </a:solidFill>
              </a:rPr>
              <a:t>Osmotic fragility test</a:t>
            </a:r>
            <a:endParaRPr lang="en-US" dirty="0">
              <a:solidFill>
                <a:schemeClr val="tx1"/>
              </a:solidFill>
            </a:endParaRPr>
          </a:p>
        </p:txBody>
      </p:sp>
      <p:sp>
        <p:nvSpPr>
          <p:cNvPr id="3" name="Content Placeholder 2">
            <a:extLst>
              <a:ext uri="{FF2B5EF4-FFF2-40B4-BE49-F238E27FC236}">
                <a16:creationId xmlns:a16="http://schemas.microsoft.com/office/drawing/2014/main" id="{ACE76AAB-56EF-5230-A37A-B8E089B99139}"/>
              </a:ext>
            </a:extLst>
          </p:cNvPr>
          <p:cNvSpPr>
            <a:spLocks noGrp="1"/>
          </p:cNvSpPr>
          <p:nvPr>
            <p:ph sz="half" idx="1"/>
          </p:nvPr>
        </p:nvSpPr>
        <p:spPr>
          <a:xfrm>
            <a:off x="152400" y="1600200"/>
            <a:ext cx="4410390" cy="5105399"/>
          </a:xfrm>
        </p:spPr>
        <p:txBody>
          <a:bodyPr>
            <a:normAutofit/>
          </a:bodyPr>
          <a:lstStyle/>
          <a:p>
            <a:pPr marL="0" indent="0">
              <a:buNone/>
            </a:pPr>
            <a:r>
              <a:rPr lang="en-US" sz="1800" dirty="0"/>
              <a:t>The most common diagnostic screening test used is </a:t>
            </a:r>
            <a:r>
              <a:rPr lang="en-US" sz="1800" b="1" dirty="0"/>
              <a:t>osmotic fragility test</a:t>
            </a:r>
            <a:r>
              <a:rPr lang="en-US" sz="1800" dirty="0"/>
              <a:t>. Red cells in HS show increased osmotic fragility when incubated with hypotonic NaCl solutions in vitro, yielding a diagnostic osmotic fragility curve</a:t>
            </a:r>
          </a:p>
          <a:p>
            <a:pPr marL="0" indent="0">
              <a:buNone/>
            </a:pPr>
            <a:endParaRPr lang="en-US" u="sng" dirty="0"/>
          </a:p>
          <a:p>
            <a:pPr marL="0" indent="0">
              <a:buNone/>
            </a:pPr>
            <a:r>
              <a:rPr lang="en-US" b="0" i="0" dirty="0">
                <a:effectLst/>
                <a:latin typeface="Noto Sans" panose="020B0502040504020204" pitchFamily="34" charset="0"/>
              </a:rPr>
              <a:t>fresh RBCs are incubated in hypotonic buffered salt solutions of various osmolarities, and the fraction of hemoglobin released (due to hemolysis) is measured.</a:t>
            </a:r>
            <a:r>
              <a:rPr lang="en-US" b="0" i="0" dirty="0">
                <a:solidFill>
                  <a:srgbClr val="232323"/>
                </a:solidFill>
                <a:effectLst/>
                <a:latin typeface="Noto Sans" panose="020B0502040504020204" pitchFamily="34" charset="0"/>
              </a:rPr>
              <a:t> </a:t>
            </a:r>
            <a:r>
              <a:rPr lang="en-US" b="0" i="0" dirty="0">
                <a:effectLst/>
                <a:latin typeface="Noto Sans" panose="020B0502040504020204" pitchFamily="34" charset="0"/>
              </a:rPr>
              <a:t>spherocytic RBCs have reduced surface area to volume (SA/V) ratio.</a:t>
            </a:r>
            <a:endParaRPr lang="en-US" u="sng" dirty="0"/>
          </a:p>
          <a:p>
            <a:endParaRPr lang="en-US" dirty="0"/>
          </a:p>
        </p:txBody>
      </p:sp>
      <p:pic>
        <p:nvPicPr>
          <p:cNvPr id="7" name="Content Placeholder 6">
            <a:extLst>
              <a:ext uri="{FF2B5EF4-FFF2-40B4-BE49-F238E27FC236}">
                <a16:creationId xmlns:a16="http://schemas.microsoft.com/office/drawing/2014/main" id="{32B428A4-7D37-BC75-1C6F-FFB0686D7D83}"/>
              </a:ext>
            </a:extLst>
          </p:cNvPr>
          <p:cNvPicPr>
            <a:picLocks noGrp="1" noChangeAspect="1"/>
          </p:cNvPicPr>
          <p:nvPr>
            <p:ph sz="half" idx="2"/>
          </p:nvPr>
        </p:nvPicPr>
        <p:blipFill>
          <a:blip r:embed="rId2"/>
          <a:stretch>
            <a:fillRect/>
          </a:stretch>
        </p:blipFill>
        <p:spPr>
          <a:xfrm>
            <a:off x="4724400" y="1600200"/>
            <a:ext cx="4114800" cy="4876799"/>
          </a:xfrm>
          <a:prstGeom prst="rect">
            <a:avLst/>
          </a:prstGeom>
        </p:spPr>
      </p:pic>
      <p:sp>
        <p:nvSpPr>
          <p:cNvPr id="4" name="Date Placeholder 3">
            <a:extLst>
              <a:ext uri="{FF2B5EF4-FFF2-40B4-BE49-F238E27FC236}">
                <a16:creationId xmlns:a16="http://schemas.microsoft.com/office/drawing/2014/main" id="{378F9D16-C43E-5C12-E31C-C0A2909776D1}"/>
              </a:ext>
            </a:extLst>
          </p:cNvPr>
          <p:cNvSpPr>
            <a:spLocks noGrp="1"/>
          </p:cNvSpPr>
          <p:nvPr>
            <p:ph type="dt" sz="half" idx="10"/>
          </p:nvPr>
        </p:nvSpPr>
        <p:spPr/>
        <p:txBody>
          <a:bodyPr/>
          <a:lstStyle/>
          <a:p>
            <a:fld id="{1A4F935B-1224-4941-B374-868CC65B5FC7}" type="datetime8">
              <a:rPr lang="en-US" smtClean="0"/>
              <a:pPr/>
              <a:t>9/12/2024 5:44 PM</a:t>
            </a:fld>
            <a:endParaRPr lang="en-US"/>
          </a:p>
        </p:txBody>
      </p:sp>
      <p:sp>
        <p:nvSpPr>
          <p:cNvPr id="5" name="Slide Number Placeholder 4">
            <a:extLst>
              <a:ext uri="{FF2B5EF4-FFF2-40B4-BE49-F238E27FC236}">
                <a16:creationId xmlns:a16="http://schemas.microsoft.com/office/drawing/2014/main" id="{BD17D9F0-5791-5F92-6E59-E9D944746111}"/>
              </a:ext>
            </a:extLst>
          </p:cNvPr>
          <p:cNvSpPr>
            <a:spLocks noGrp="1"/>
          </p:cNvSpPr>
          <p:nvPr>
            <p:ph type="sldNum" sz="quarter" idx="12"/>
          </p:nvPr>
        </p:nvSpPr>
        <p:spPr/>
        <p:txBody>
          <a:bodyPr/>
          <a:lstStyle/>
          <a:p>
            <a:fld id="{27CCB736-6482-4DC0-946C-F79F870A2C17}" type="slidenum">
              <a:rPr lang="en-US" smtClean="0"/>
              <a:pPr/>
              <a:t>74</a:t>
            </a:fld>
            <a:endParaRPr lang="en-US"/>
          </a:p>
        </p:txBody>
      </p:sp>
    </p:spTree>
    <p:extLst>
      <p:ext uri="{BB962C8B-B14F-4D97-AF65-F5344CB8AC3E}">
        <p14:creationId xmlns:p14="http://schemas.microsoft.com/office/powerpoint/2010/main" val="988593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3EF5-233E-95E1-DBA6-F36F8388235B}"/>
              </a:ext>
            </a:extLst>
          </p:cNvPr>
          <p:cNvSpPr>
            <a:spLocks noGrp="1"/>
          </p:cNvSpPr>
          <p:nvPr>
            <p:ph type="title"/>
          </p:nvPr>
        </p:nvSpPr>
        <p:spPr>
          <a:xfrm>
            <a:off x="609599" y="609600"/>
            <a:ext cx="6347713" cy="990600"/>
          </a:xfrm>
        </p:spPr>
        <p:txBody>
          <a:bodyPr/>
          <a:lstStyle/>
          <a:p>
            <a:r>
              <a:rPr lang="en-US" b="0" i="0" dirty="0">
                <a:solidFill>
                  <a:schemeClr val="tx2"/>
                </a:solidFill>
                <a:effectLst/>
                <a:latin typeface="Noto Sans" panose="020B0502040504020204" pitchFamily="34" charset="0"/>
              </a:rPr>
              <a:t>Neonates with HS</a:t>
            </a:r>
            <a:endParaRPr lang="en-US" dirty="0"/>
          </a:p>
        </p:txBody>
      </p:sp>
      <p:sp>
        <p:nvSpPr>
          <p:cNvPr id="3" name="Content Placeholder 2">
            <a:extLst>
              <a:ext uri="{FF2B5EF4-FFF2-40B4-BE49-F238E27FC236}">
                <a16:creationId xmlns:a16="http://schemas.microsoft.com/office/drawing/2014/main" id="{4C096F27-9535-8F5B-F03E-61F9C0275831}"/>
              </a:ext>
            </a:extLst>
          </p:cNvPr>
          <p:cNvSpPr>
            <a:spLocks noGrp="1"/>
          </p:cNvSpPr>
          <p:nvPr>
            <p:ph idx="1"/>
          </p:nvPr>
        </p:nvSpPr>
        <p:spPr>
          <a:xfrm>
            <a:off x="228600" y="1600200"/>
            <a:ext cx="8458199" cy="4441163"/>
          </a:xfrm>
        </p:spPr>
        <p:txBody>
          <a:bodyPr>
            <a:normAutofit/>
          </a:bodyPr>
          <a:lstStyle/>
          <a:p>
            <a:pPr marL="0" indent="0">
              <a:buNone/>
            </a:pPr>
            <a:r>
              <a:rPr lang="en-US" b="0" i="0" dirty="0">
                <a:solidFill>
                  <a:schemeClr val="tx2"/>
                </a:solidFill>
                <a:effectLst/>
                <a:latin typeface="Noto Sans" panose="020B0502040504020204" pitchFamily="34" charset="0"/>
              </a:rPr>
              <a:t>Neonates with HS tend to have an elevated MCHC (typical range in HS, 35 to 38 g/dL) . This is a useful discriminator between HS and </a:t>
            </a:r>
            <a:r>
              <a:rPr lang="en-US" b="0" i="0" dirty="0">
                <a:effectLst/>
                <a:latin typeface="Noto Sans" panose="020B0502040504020204" pitchFamily="34" charset="0"/>
              </a:rPr>
              <a:t>hemolytic disease of the fetus and newborn (HDFN). Increased RDW.</a:t>
            </a:r>
          </a:p>
          <a:p>
            <a:pPr marL="0" indent="0">
              <a:buNone/>
            </a:pPr>
            <a:endParaRPr lang="en-US" b="0" i="0" dirty="0">
              <a:effectLst/>
              <a:latin typeface="Noto Sans" panose="020B0502040504020204" pitchFamily="34" charset="0"/>
            </a:endParaRPr>
          </a:p>
          <a:p>
            <a:pPr marL="0" indent="0">
              <a:buNone/>
            </a:pPr>
            <a:r>
              <a:rPr lang="en-US" b="1" i="0" dirty="0">
                <a:effectLst/>
                <a:latin typeface="Noto Sans" panose="020B0502040504020204" pitchFamily="34" charset="0"/>
              </a:rPr>
              <a:t>EMA binding Assay:</a:t>
            </a:r>
            <a:r>
              <a:rPr lang="en-US" b="0" i="0" dirty="0">
                <a:effectLst/>
                <a:latin typeface="Noto Sans" panose="020B0502040504020204" pitchFamily="34" charset="0"/>
              </a:rPr>
              <a:t> high sensitivity; rapid turnaround time (approximately two hours); and need for only a minimal amount of blood (a few microliters),</a:t>
            </a:r>
          </a:p>
          <a:p>
            <a:pPr marL="0" indent="0">
              <a:buNone/>
            </a:pPr>
            <a:r>
              <a:rPr lang="en-US" b="0" i="0" dirty="0">
                <a:solidFill>
                  <a:srgbClr val="232323"/>
                </a:solidFill>
                <a:effectLst/>
                <a:latin typeface="Noto Sans" panose="020B0502040504020204" pitchFamily="34" charset="0"/>
              </a:rPr>
              <a:t>it detects loss mainly of band 3 and Rh-related proteins from the RBC membrane, using EMA, an eosin-based fluorescent dye, that binds to those RBC membrane proteins.</a:t>
            </a:r>
          </a:p>
          <a:p>
            <a:pPr marL="0" indent="0">
              <a:buNone/>
            </a:pPr>
            <a:r>
              <a:rPr lang="en-US" b="0" i="0" dirty="0">
                <a:solidFill>
                  <a:srgbClr val="232323"/>
                </a:solidFill>
                <a:effectLst/>
                <a:latin typeface="Noto Sans" panose="020B0502040504020204" pitchFamily="34" charset="0"/>
              </a:rPr>
              <a:t>reduction in fluorescence can be detected in a flow cytometry-based assay</a:t>
            </a:r>
            <a:endParaRPr lang="en-US" dirty="0"/>
          </a:p>
          <a:p>
            <a:endParaRPr lang="en-US" dirty="0"/>
          </a:p>
        </p:txBody>
      </p:sp>
      <p:sp>
        <p:nvSpPr>
          <p:cNvPr id="4" name="Date Placeholder 3">
            <a:extLst>
              <a:ext uri="{FF2B5EF4-FFF2-40B4-BE49-F238E27FC236}">
                <a16:creationId xmlns:a16="http://schemas.microsoft.com/office/drawing/2014/main" id="{C9A6E9D6-DF39-8B3A-9BA3-00A2CDA9D665}"/>
              </a:ext>
            </a:extLst>
          </p:cNvPr>
          <p:cNvSpPr>
            <a:spLocks noGrp="1"/>
          </p:cNvSpPr>
          <p:nvPr>
            <p:ph type="dt" sz="half" idx="10"/>
          </p:nvPr>
        </p:nvSpPr>
        <p:spPr/>
        <p:txBody>
          <a:bodyPr/>
          <a:lstStyle/>
          <a:p>
            <a:fld id="{1A4F935B-1224-4941-B374-868CC65B5FC7}" type="datetime8">
              <a:rPr lang="en-US" smtClean="0"/>
              <a:pPr/>
              <a:t>9/12/2024 5:44 PM</a:t>
            </a:fld>
            <a:endParaRPr lang="en-US"/>
          </a:p>
        </p:txBody>
      </p:sp>
      <p:sp>
        <p:nvSpPr>
          <p:cNvPr id="5" name="Slide Number Placeholder 4">
            <a:extLst>
              <a:ext uri="{FF2B5EF4-FFF2-40B4-BE49-F238E27FC236}">
                <a16:creationId xmlns:a16="http://schemas.microsoft.com/office/drawing/2014/main" id="{80C884BD-567E-B3FE-0F2F-C83BA310833D}"/>
              </a:ext>
            </a:extLst>
          </p:cNvPr>
          <p:cNvSpPr>
            <a:spLocks noGrp="1"/>
          </p:cNvSpPr>
          <p:nvPr>
            <p:ph type="sldNum" sz="quarter" idx="12"/>
          </p:nvPr>
        </p:nvSpPr>
        <p:spPr/>
        <p:txBody>
          <a:bodyPr/>
          <a:lstStyle/>
          <a:p>
            <a:fld id="{27CCB736-6482-4DC0-946C-F79F870A2C17}" type="slidenum">
              <a:rPr lang="en-US" smtClean="0"/>
              <a:pPr/>
              <a:t>75</a:t>
            </a:fld>
            <a:endParaRPr lang="en-US"/>
          </a:p>
        </p:txBody>
      </p:sp>
    </p:spTree>
    <p:extLst>
      <p:ext uri="{BB962C8B-B14F-4D97-AF65-F5344CB8AC3E}">
        <p14:creationId xmlns:p14="http://schemas.microsoft.com/office/powerpoint/2010/main" val="4182945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fontScale="92500" lnSpcReduction="20000"/>
          </a:bodyPr>
          <a:lstStyle/>
          <a:p>
            <a:pPr marL="0" indent="0">
              <a:lnSpc>
                <a:spcPct val="150000"/>
              </a:lnSpc>
              <a:buNone/>
            </a:pPr>
            <a:endParaRPr lang="en-US" sz="2000" dirty="0"/>
          </a:p>
          <a:p>
            <a:pPr>
              <a:lnSpc>
                <a:spcPct val="150000"/>
              </a:lnSpc>
              <a:buFont typeface="Wingdings" panose="05000000000000000000" pitchFamily="2" charset="2"/>
              <a:buChar char="v"/>
            </a:pPr>
            <a:r>
              <a:rPr lang="en-US" sz="2000" b="1" dirty="0"/>
              <a:t>Quantitation of membrane proteins</a:t>
            </a:r>
            <a:r>
              <a:rPr lang="en-US" sz="2000" dirty="0"/>
              <a:t>, especially </a:t>
            </a:r>
            <a:r>
              <a:rPr lang="en-US" sz="2000" dirty="0" err="1"/>
              <a:t>spectrin</a:t>
            </a:r>
            <a:r>
              <a:rPr lang="en-US" sz="2000" dirty="0"/>
              <a:t> content is possible by flow cytometric or gel electrophoretic analysis.</a:t>
            </a:r>
            <a:r>
              <a:rPr lang="en-US" sz="2000" b="1" i="0" dirty="0">
                <a:solidFill>
                  <a:srgbClr val="232323"/>
                </a:solidFill>
                <a:effectLst/>
                <a:latin typeface="Noto Sans" panose="020B0502040504020204" pitchFamily="34" charset="0"/>
              </a:rPr>
              <a:t> </a:t>
            </a:r>
          </a:p>
          <a:p>
            <a:pPr>
              <a:lnSpc>
                <a:spcPct val="150000"/>
              </a:lnSpc>
              <a:buFont typeface="Wingdings" panose="05000000000000000000" pitchFamily="2" charset="2"/>
              <a:buChar char="§"/>
            </a:pPr>
            <a:r>
              <a:rPr lang="en-US" sz="2000" b="1" i="0" dirty="0">
                <a:solidFill>
                  <a:srgbClr val="232323"/>
                </a:solidFill>
                <a:effectLst/>
                <a:latin typeface="Calibri" panose="020F0502020204030204" pitchFamily="34" charset="0"/>
                <a:ea typeface="Calibri" panose="020F0502020204030204" pitchFamily="34" charset="0"/>
                <a:cs typeface="Calibri" panose="020F0502020204030204" pitchFamily="34" charset="0"/>
              </a:rPr>
              <a:t>Osmotic gradient ektacytometry</a:t>
            </a:r>
            <a:r>
              <a:rPr lang="en-US" sz="2000" b="0" i="0" dirty="0">
                <a:solidFill>
                  <a:srgbClr val="232323"/>
                </a:solidFill>
                <a:effectLst/>
                <a:latin typeface="Noto Sans" panose="020B0502040504020204" pitchFamily="34" charset="0"/>
              </a:rPr>
              <a:t> – Osmotic gradient ektacytometry (OGE) .</a:t>
            </a:r>
          </a:p>
          <a:p>
            <a:pPr>
              <a:lnSpc>
                <a:spcPct val="150000"/>
              </a:lnSpc>
            </a:pPr>
            <a:r>
              <a:rPr lang="en-US" sz="2000" b="1" dirty="0"/>
              <a:t>definitive diagnosis </a:t>
            </a:r>
            <a:r>
              <a:rPr lang="en-US" sz="2000" dirty="0"/>
              <a:t>of HS can be made on the basis of family history, red cell indices and morphology and a positive screening test</a:t>
            </a:r>
          </a:p>
          <a:p>
            <a:pPr>
              <a:lnSpc>
                <a:spcPct val="150000"/>
              </a:lnSpc>
            </a:pPr>
            <a:r>
              <a:rPr lang="en-US" sz="2000" dirty="0"/>
              <a:t>Screen family members : </a:t>
            </a:r>
            <a:br>
              <a:rPr lang="en-US" sz="2000" dirty="0"/>
            </a:br>
            <a:r>
              <a:rPr lang="en-US" sz="1800" dirty="0"/>
              <a:t>Hereditary spherocytosis can be an </a:t>
            </a:r>
            <a:r>
              <a:rPr lang="en-US" sz="1800" dirty="0">
                <a:hlinkClick r:id="rId2" tooltip="Autosomal recessive"/>
              </a:rPr>
              <a:t>autosomal recessive</a:t>
            </a:r>
            <a:r>
              <a:rPr lang="en-US" sz="1800" dirty="0"/>
              <a:t> or </a:t>
            </a:r>
            <a:r>
              <a:rPr lang="en-US" sz="1800" dirty="0">
                <a:hlinkClick r:id="rId3" tooltip="Autosomal dominant"/>
              </a:rPr>
              <a:t>autosomal dominant</a:t>
            </a:r>
            <a:r>
              <a:rPr lang="en-US" sz="1800" dirty="0"/>
              <a:t> trait</a:t>
            </a:r>
          </a:p>
          <a:p>
            <a:pPr>
              <a:lnSpc>
                <a:spcPct val="150000"/>
              </a:lnSpc>
            </a:pPr>
            <a:endParaRPr lang="en-US" sz="2000" dirty="0"/>
          </a:p>
        </p:txBody>
      </p:sp>
      <p:sp>
        <p:nvSpPr>
          <p:cNvPr id="2" name="Date Placeholder 1"/>
          <p:cNvSpPr>
            <a:spLocks noGrp="1"/>
          </p:cNvSpPr>
          <p:nvPr>
            <p:ph type="dt" sz="half" idx="10"/>
          </p:nvPr>
        </p:nvSpPr>
        <p:spPr/>
        <p:txBody>
          <a:bodyPr/>
          <a:lstStyle/>
          <a:p>
            <a:fld id="{FB43F6EA-B948-4832-BF3B-8CFA0BB9EAAD}"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76</a:t>
            </a:fld>
            <a:endParaRPr lang="en-US"/>
          </a:p>
        </p:txBody>
      </p:sp>
    </p:spTree>
    <p:extLst>
      <p:ext uri="{BB962C8B-B14F-4D97-AF65-F5344CB8AC3E}">
        <p14:creationId xmlns:p14="http://schemas.microsoft.com/office/powerpoint/2010/main" val="3495134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b="1" dirty="0">
                <a:effectLst>
                  <a:outerShdw blurRad="38100" dist="38100" dir="2700000" algn="tl">
                    <a:srgbClr val="000000">
                      <a:alpha val="43137"/>
                    </a:srgbClr>
                  </a:outerShdw>
                </a:effectLst>
              </a:rPr>
              <a:t>Differential diagnosis of </a:t>
            </a:r>
            <a:r>
              <a:rPr lang="en-US" sz="3200" b="1" dirty="0" err="1">
                <a:effectLst>
                  <a:outerShdw blurRad="38100" dist="38100" dir="2700000" algn="tl">
                    <a:srgbClr val="000000">
                      <a:alpha val="43137"/>
                    </a:srgbClr>
                  </a:outerShdw>
                </a:effectLst>
              </a:rPr>
              <a:t>Spherocytes</a:t>
            </a:r>
            <a:endParaRPr lang="en-US" sz="3200" b="1" dirty="0">
              <a:effectLst>
                <a:outerShdw blurRad="38100" dist="38100" dir="2700000" algn="tl">
                  <a:srgbClr val="000000">
                    <a:alpha val="43137"/>
                  </a:srgbClr>
                </a:outerShdw>
              </a:effectLst>
            </a:endParaRPr>
          </a:p>
        </p:txBody>
      </p:sp>
      <p:sp>
        <p:nvSpPr>
          <p:cNvPr id="2" name="Date Placeholder 1"/>
          <p:cNvSpPr>
            <a:spLocks noGrp="1"/>
          </p:cNvSpPr>
          <p:nvPr>
            <p:ph type="dt" sz="half" idx="10"/>
          </p:nvPr>
        </p:nvSpPr>
        <p:spPr/>
        <p:txBody>
          <a:bodyPr/>
          <a:lstStyle/>
          <a:p>
            <a:fld id="{04798347-D26A-49EB-8294-9087087DAA52}" type="datetime8">
              <a:rPr lang="en-US" smtClean="0"/>
              <a:pPr/>
              <a:t>9/12/2024 5:44 PM</a:t>
            </a:fld>
            <a:endParaRPr lang="en-US"/>
          </a:p>
        </p:txBody>
      </p:sp>
      <p:sp>
        <p:nvSpPr>
          <p:cNvPr id="3" name="Slide Number Placeholder 2"/>
          <p:cNvSpPr>
            <a:spLocks noGrp="1"/>
          </p:cNvSpPr>
          <p:nvPr>
            <p:ph type="sldNum" sz="quarter" idx="12"/>
          </p:nvPr>
        </p:nvSpPr>
        <p:spPr/>
        <p:txBody>
          <a:bodyPr/>
          <a:lstStyle/>
          <a:p>
            <a:fld id="{27CCB736-6482-4DC0-946C-F79F870A2C17}" type="slidenum">
              <a:rPr lang="en-US" smtClean="0"/>
              <a:pPr/>
              <a:t>77</a:t>
            </a:fld>
            <a:endParaRPr lang="en-US"/>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bwMode="auto">
          <a:xfrm>
            <a:off x="1143000" y="1828800"/>
            <a:ext cx="7174209"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382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534400" cy="6019800"/>
          </a:xfrm>
        </p:spPr>
        <p:txBody>
          <a:bodyPr>
            <a:normAutofit lnSpcReduction="10000"/>
          </a:bodyPr>
          <a:lstStyle/>
          <a:p>
            <a:pPr marL="0" indent="0">
              <a:buNone/>
            </a:pPr>
            <a:r>
              <a:rPr lang="en-US" sz="2400" b="1" dirty="0"/>
              <a:t>Management</a:t>
            </a:r>
          </a:p>
          <a:p>
            <a:pPr marL="0" indent="0">
              <a:buNone/>
            </a:pPr>
            <a:r>
              <a:rPr lang="en-US" sz="2000" dirty="0"/>
              <a:t>Basic supportive care is advised to all patients</a:t>
            </a:r>
          </a:p>
          <a:p>
            <a:pPr marL="0" indent="0">
              <a:buNone/>
            </a:pPr>
            <a:r>
              <a:rPr lang="en-US" sz="2000" dirty="0"/>
              <a:t>• </a:t>
            </a:r>
            <a:r>
              <a:rPr lang="en-US" sz="2000" b="1" dirty="0"/>
              <a:t>Lifelong folate </a:t>
            </a:r>
            <a:r>
              <a:rPr lang="en-US" sz="2000" dirty="0"/>
              <a:t>supplementation</a:t>
            </a:r>
          </a:p>
          <a:p>
            <a:pPr marL="0" indent="0">
              <a:buNone/>
            </a:pPr>
            <a:r>
              <a:rPr lang="en-US" sz="2000" dirty="0"/>
              <a:t>• Prevention of </a:t>
            </a:r>
            <a:r>
              <a:rPr lang="en-US" sz="2000" b="1" dirty="0"/>
              <a:t>iron </a:t>
            </a:r>
            <a:r>
              <a:rPr lang="en-US" sz="2000" dirty="0"/>
              <a:t>deficiency</a:t>
            </a:r>
          </a:p>
          <a:p>
            <a:pPr marL="0" indent="0">
              <a:buNone/>
            </a:pPr>
            <a:r>
              <a:rPr lang="en-US" sz="2000" dirty="0"/>
              <a:t>• Prompt treatment of </a:t>
            </a:r>
            <a:r>
              <a:rPr lang="en-US" sz="2000" b="1" dirty="0"/>
              <a:t>infections.</a:t>
            </a:r>
          </a:p>
          <a:p>
            <a:pPr marL="0" indent="0">
              <a:buNone/>
            </a:pPr>
            <a:endParaRPr lang="en-US" sz="2000" b="1" dirty="0"/>
          </a:p>
          <a:p>
            <a:pPr marL="0" indent="0">
              <a:buNone/>
            </a:pPr>
            <a:r>
              <a:rPr lang="en-US" sz="2000" dirty="0"/>
              <a:t>• </a:t>
            </a:r>
            <a:r>
              <a:rPr lang="en-US" sz="2000" b="1" dirty="0"/>
              <a:t>Blood transfusion </a:t>
            </a:r>
            <a:r>
              <a:rPr lang="en-US" sz="2000" dirty="0"/>
              <a:t>may be required on a regular basis in</a:t>
            </a:r>
          </a:p>
          <a:p>
            <a:pPr marL="0" indent="0">
              <a:buNone/>
            </a:pPr>
            <a:r>
              <a:rPr lang="en-US" sz="2000" dirty="0"/>
              <a:t>severe episodes of acute hemolysis, or during aplastic crisis.</a:t>
            </a:r>
          </a:p>
          <a:p>
            <a:pPr marL="0" indent="0">
              <a:buNone/>
            </a:pPr>
            <a:endParaRPr lang="en-US" sz="2000" dirty="0"/>
          </a:p>
          <a:p>
            <a:pPr>
              <a:buFont typeface="Wingdings" panose="05000000000000000000" pitchFamily="2" charset="2"/>
              <a:buChar char="§"/>
            </a:pPr>
            <a:r>
              <a:rPr lang="en-US" sz="2000" b="1" i="0" dirty="0">
                <a:solidFill>
                  <a:srgbClr val="232323"/>
                </a:solidFill>
                <a:effectLst/>
                <a:latin typeface="Noto Sans" panose="020B0502040504020204" pitchFamily="34" charset="0"/>
              </a:rPr>
              <a:t>Erythropoietin</a:t>
            </a:r>
            <a:r>
              <a:rPr lang="en-US" sz="2000" b="0" i="0" dirty="0">
                <a:solidFill>
                  <a:srgbClr val="232323"/>
                </a:solidFill>
                <a:effectLst/>
                <a:latin typeface="Noto Sans" panose="020B0502040504020204" pitchFamily="34" charset="0"/>
              </a:rPr>
              <a:t> :may be helpful in reducing the need for</a:t>
            </a:r>
          </a:p>
          <a:p>
            <a:pPr marL="0" indent="0">
              <a:buNone/>
            </a:pPr>
            <a:r>
              <a:rPr lang="en-US" sz="2000" dirty="0">
                <a:solidFill>
                  <a:srgbClr val="232323"/>
                </a:solidFill>
                <a:latin typeface="Noto Sans" panose="020B0502040504020204" pitchFamily="34" charset="0"/>
              </a:rPr>
              <a:t>    </a:t>
            </a:r>
            <a:r>
              <a:rPr lang="en-US" sz="2000" b="0" i="0" dirty="0">
                <a:solidFill>
                  <a:srgbClr val="232323"/>
                </a:solidFill>
                <a:effectLst/>
                <a:latin typeface="Noto Sans" panose="020B0502040504020204" pitchFamily="34" charset="0"/>
              </a:rPr>
              <a:t> transfusion in some infants .</a:t>
            </a:r>
            <a:endParaRPr lang="en-US" sz="2000" dirty="0"/>
          </a:p>
          <a:p>
            <a:pPr marL="0" indent="0">
              <a:buNone/>
            </a:pPr>
            <a:endParaRPr lang="en-US" sz="2000" dirty="0"/>
          </a:p>
          <a:p>
            <a:pPr marL="0" indent="0">
              <a:buNone/>
            </a:pPr>
            <a:r>
              <a:rPr lang="en-US" sz="2000" dirty="0"/>
              <a:t>• </a:t>
            </a:r>
            <a:r>
              <a:rPr lang="en-US" sz="2000" b="1" dirty="0"/>
              <a:t>Regular follow-up </a:t>
            </a:r>
            <a:r>
              <a:rPr lang="en-US" sz="2000" dirty="0"/>
              <a:t>is recommended to monitor growth,</a:t>
            </a:r>
          </a:p>
          <a:p>
            <a:pPr marL="0" indent="0">
              <a:buNone/>
            </a:pPr>
            <a:r>
              <a:rPr lang="en-US" sz="2000" dirty="0"/>
              <a:t>spleen size, </a:t>
            </a:r>
            <a:r>
              <a:rPr lang="en-US" sz="2000" dirty="0" err="1"/>
              <a:t>Hb</a:t>
            </a:r>
            <a:r>
              <a:rPr lang="en-US" sz="2000" dirty="0"/>
              <a:t> trend, and occurrence of gall stones</a:t>
            </a:r>
          </a:p>
        </p:txBody>
      </p:sp>
      <p:sp>
        <p:nvSpPr>
          <p:cNvPr id="2" name="Date Placeholder 1"/>
          <p:cNvSpPr>
            <a:spLocks noGrp="1"/>
          </p:cNvSpPr>
          <p:nvPr>
            <p:ph type="dt" sz="half" idx="10"/>
          </p:nvPr>
        </p:nvSpPr>
        <p:spPr/>
        <p:txBody>
          <a:bodyPr/>
          <a:lstStyle/>
          <a:p>
            <a:fld id="{FDB743CE-D12F-4F80-98D4-E48D43F9F8A9}" type="datetime8">
              <a:rPr lang="en-US" smtClean="0"/>
              <a:pPr/>
              <a:t>9/12/2024 5:44 PM</a:t>
            </a:fld>
            <a:endParaRPr lang="en-US"/>
          </a:p>
        </p:txBody>
      </p:sp>
      <p:sp>
        <p:nvSpPr>
          <p:cNvPr id="4" name="Slide Number Placeholder 3"/>
          <p:cNvSpPr>
            <a:spLocks noGrp="1"/>
          </p:cNvSpPr>
          <p:nvPr>
            <p:ph type="sldNum" sz="quarter" idx="12"/>
          </p:nvPr>
        </p:nvSpPr>
        <p:spPr/>
        <p:txBody>
          <a:bodyPr/>
          <a:lstStyle/>
          <a:p>
            <a:fld id="{27CCB736-6482-4DC0-946C-F79F870A2C17}" type="slidenum">
              <a:rPr lang="en-US" smtClean="0"/>
              <a:pPr/>
              <a:t>78</a:t>
            </a:fld>
            <a:endParaRPr lang="en-US"/>
          </a:p>
        </p:txBody>
      </p:sp>
    </p:spTree>
    <p:extLst>
      <p:ext uri="{BB962C8B-B14F-4D97-AF65-F5344CB8AC3E}">
        <p14:creationId xmlns:p14="http://schemas.microsoft.com/office/powerpoint/2010/main" val="276760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696200" cy="1143000"/>
          </a:xfrm>
        </p:spPr>
        <p:txBody>
          <a:bodyPr>
            <a:normAutofit/>
          </a:bodyPr>
          <a:lstStyle/>
          <a:p>
            <a:r>
              <a:rPr lang="en-US" sz="2400" dirty="0">
                <a:solidFill>
                  <a:schemeClr val="tx1"/>
                </a:solidFill>
                <a:effectLst>
                  <a:outerShdw blurRad="38100" dist="38100" dir="2700000" algn="tl">
                    <a:srgbClr val="000000">
                      <a:alpha val="43137"/>
                    </a:srgbClr>
                  </a:outerShdw>
                </a:effectLst>
              </a:rPr>
              <a:t>GENERAL FEATURES                                                                                                                                    OF HEMOLYTIC DISORDERS</a:t>
            </a:r>
          </a:p>
        </p:txBody>
      </p:sp>
      <p:sp>
        <p:nvSpPr>
          <p:cNvPr id="3" name="Content Placeholder 2"/>
          <p:cNvSpPr>
            <a:spLocks noGrp="1"/>
          </p:cNvSpPr>
          <p:nvPr>
            <p:ph idx="1"/>
          </p:nvPr>
        </p:nvSpPr>
        <p:spPr>
          <a:xfrm>
            <a:off x="152400" y="1600200"/>
            <a:ext cx="8534400" cy="4873752"/>
          </a:xfrm>
        </p:spPr>
        <p:txBody>
          <a:bodyPr>
            <a:noAutofit/>
          </a:bodyPr>
          <a:lstStyle/>
          <a:p>
            <a:pPr>
              <a:lnSpc>
                <a:spcPct val="160000"/>
              </a:lnSpc>
            </a:pPr>
            <a:r>
              <a:rPr lang="en-US" sz="2000" dirty="0">
                <a:highlight>
                  <a:srgbClr val="FFFF00"/>
                </a:highlight>
              </a:rPr>
              <a:t>General Examination    -  Jaundice, Pallor,  Bossing Of Skull</a:t>
            </a:r>
          </a:p>
          <a:p>
            <a:pPr>
              <a:lnSpc>
                <a:spcPct val="160000"/>
              </a:lnSpc>
            </a:pPr>
            <a:r>
              <a:rPr lang="en-US" sz="2000" dirty="0">
                <a:highlight>
                  <a:srgbClr val="FFFF00"/>
                </a:highlight>
              </a:rPr>
              <a:t>Physical Findings   - Enlarged Spleen</a:t>
            </a:r>
          </a:p>
          <a:p>
            <a:pPr>
              <a:lnSpc>
                <a:spcPct val="160000"/>
              </a:lnSpc>
            </a:pPr>
            <a:r>
              <a:rPr lang="en-US" sz="2000" dirty="0">
                <a:highlight>
                  <a:srgbClr val="FFFF00"/>
                </a:highlight>
              </a:rPr>
              <a:t>Hemoglobin  -  From Normal To Severely Reduced</a:t>
            </a:r>
          </a:p>
          <a:p>
            <a:pPr>
              <a:lnSpc>
                <a:spcPct val="160000"/>
              </a:lnSpc>
            </a:pPr>
            <a:r>
              <a:rPr lang="en-US" sz="2000" dirty="0">
                <a:highlight>
                  <a:srgbClr val="FFFF00"/>
                </a:highlight>
              </a:rPr>
              <a:t>MCV  -  Usually Increased</a:t>
            </a:r>
          </a:p>
          <a:p>
            <a:pPr>
              <a:lnSpc>
                <a:spcPct val="160000"/>
              </a:lnSpc>
            </a:pPr>
            <a:r>
              <a:rPr lang="en-US" sz="2000" dirty="0">
                <a:highlight>
                  <a:srgbClr val="FFFF00"/>
                </a:highlight>
              </a:rPr>
              <a:t>Reticulocytes  - Increased</a:t>
            </a:r>
          </a:p>
          <a:p>
            <a:pPr>
              <a:lnSpc>
                <a:spcPct val="160000"/>
              </a:lnSpc>
            </a:pPr>
            <a:r>
              <a:rPr lang="en-US" sz="2000" dirty="0">
                <a:highlight>
                  <a:srgbClr val="FFFF00"/>
                </a:highlight>
              </a:rPr>
              <a:t>Bilirubin  - Increased[mostly Unconjugated]</a:t>
            </a:r>
          </a:p>
          <a:p>
            <a:pPr>
              <a:lnSpc>
                <a:spcPct val="160000"/>
              </a:lnSpc>
            </a:pPr>
            <a:r>
              <a:rPr lang="en-US" sz="2000" dirty="0">
                <a:highlight>
                  <a:srgbClr val="FFFF00"/>
                </a:highlight>
              </a:rPr>
              <a:t>LDH  -  Increased</a:t>
            </a:r>
          </a:p>
          <a:p>
            <a:pPr>
              <a:lnSpc>
                <a:spcPct val="160000"/>
              </a:lnSpc>
            </a:pPr>
            <a:r>
              <a:rPr lang="en-US" sz="2000" dirty="0" err="1">
                <a:highlight>
                  <a:srgbClr val="FFFF00"/>
                </a:highlight>
              </a:rPr>
              <a:t>Haptoglobulin</a:t>
            </a:r>
            <a:r>
              <a:rPr lang="en-US" sz="2000" dirty="0">
                <a:highlight>
                  <a:srgbClr val="FFFF00"/>
                </a:highlight>
              </a:rPr>
              <a:t>  - Reduced To Absent</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27CCB736-6482-4DC0-946C-F79F870A2C17}" type="slidenum">
              <a:rPr lang="en-US" smtClean="0"/>
              <a:pPr/>
              <a:t>8</a:t>
            </a:fld>
            <a:endParaRPr lang="en-US"/>
          </a:p>
        </p:txBody>
      </p:sp>
    </p:spTree>
    <p:extLst>
      <p:ext uri="{BB962C8B-B14F-4D97-AF65-F5344CB8AC3E}">
        <p14:creationId xmlns:p14="http://schemas.microsoft.com/office/powerpoint/2010/main" val="2511762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2E4-32F3-4253-B217-0EC8E20D9F1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338462F-53EA-4FD6-9753-543C0AC8A6D2}"/>
              </a:ext>
            </a:extLst>
          </p:cNvPr>
          <p:cNvPicPr>
            <a:picLocks noGrp="1" noChangeAspect="1"/>
          </p:cNvPicPr>
          <p:nvPr>
            <p:ph idx="1"/>
          </p:nvPr>
        </p:nvPicPr>
        <p:blipFill>
          <a:blip r:embed="rId2"/>
          <a:stretch>
            <a:fillRect/>
          </a:stretch>
        </p:blipFill>
        <p:spPr>
          <a:xfrm>
            <a:off x="1544626" y="2160588"/>
            <a:ext cx="4478361" cy="3881437"/>
          </a:xfrm>
          <a:prstGeom prst="rect">
            <a:avLst/>
          </a:prstGeom>
        </p:spPr>
      </p:pic>
      <p:sp>
        <p:nvSpPr>
          <p:cNvPr id="4" name="Date Placeholder 3">
            <a:extLst>
              <a:ext uri="{FF2B5EF4-FFF2-40B4-BE49-F238E27FC236}">
                <a16:creationId xmlns:a16="http://schemas.microsoft.com/office/drawing/2014/main" id="{36AF44EB-8A7D-40FE-9CA8-F4BAFA926CF8}"/>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0C6A6698-3B1D-4AF4-9B7E-4090BC63EFF2}"/>
              </a:ext>
            </a:extLst>
          </p:cNvPr>
          <p:cNvSpPr>
            <a:spLocks noGrp="1"/>
          </p:cNvSpPr>
          <p:nvPr>
            <p:ph type="sldNum" sz="quarter" idx="12"/>
          </p:nvPr>
        </p:nvSpPr>
        <p:spPr/>
        <p:txBody>
          <a:bodyPr/>
          <a:lstStyle/>
          <a:p>
            <a:fld id="{27CCB736-6482-4DC0-946C-F79F870A2C17}" type="slidenum">
              <a:rPr lang="en-US" smtClean="0"/>
              <a:pPr/>
              <a:t>9</a:t>
            </a:fld>
            <a:endParaRPr lang="en-US"/>
          </a:p>
        </p:txBody>
      </p:sp>
    </p:spTree>
    <p:extLst>
      <p:ext uri="{BB962C8B-B14F-4D97-AF65-F5344CB8AC3E}">
        <p14:creationId xmlns:p14="http://schemas.microsoft.com/office/powerpoint/2010/main" val="121885439"/>
      </p:ext>
    </p:extLst>
  </p:cSld>
  <p:clrMapOvr>
    <a:masterClrMapping/>
  </p:clrMapOvr>
</p:sld>
</file>

<file path=ppt/theme/theme1.xml><?xml version="1.0" encoding="utf-8"?>
<a:theme xmlns:a="http://schemas.openxmlformats.org/drawingml/2006/main" name="Fac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1200</TotalTime>
  <Words>4386</Words>
  <Application>Microsoft Office PowerPoint</Application>
  <PresentationFormat>On-screen Show (4:3)</PresentationFormat>
  <Paragraphs>746</Paragraphs>
  <Slides>78</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0" baseType="lpstr">
      <vt:lpstr>新細明體</vt:lpstr>
      <vt:lpstr>Arial</vt:lpstr>
      <vt:lpstr>Calibri</vt:lpstr>
      <vt:lpstr>Helvetica Neue</vt:lpstr>
      <vt:lpstr>Noto Sans</vt:lpstr>
      <vt:lpstr>proxima_nova_rgregular</vt:lpstr>
      <vt:lpstr>Times New Roman</vt:lpstr>
      <vt:lpstr>Trebuchet MS</vt:lpstr>
      <vt:lpstr>Wingdings</vt:lpstr>
      <vt:lpstr>Wingdings 3</vt:lpstr>
      <vt:lpstr>Facet</vt:lpstr>
      <vt:lpstr>Presentation</vt:lpstr>
      <vt:lpstr>Approach to Hemolytic Anemia</vt:lpstr>
      <vt:lpstr>CLASSIFICATION OF HEMOLYTIC ANEMIAS</vt:lpstr>
      <vt:lpstr>PowerPoint Presentation</vt:lpstr>
      <vt:lpstr>            How is Hemolytic Anemia Diagnosed? </vt:lpstr>
      <vt:lpstr> The Key To The Etiology Of  Hemolytic Anemia </vt:lpstr>
      <vt:lpstr>How to diagnose hemolytic anemia</vt:lpstr>
      <vt:lpstr>    Patient History </vt:lpstr>
      <vt:lpstr>GENERAL FEATURES                                                                                                                                    OF HEMOLYTIC DISORDERS</vt:lpstr>
      <vt:lpstr>PowerPoint Presentation</vt:lpstr>
      <vt:lpstr>PowerPoint Presentation</vt:lpstr>
      <vt:lpstr>Evidence of Red cell Generation: </vt:lpstr>
      <vt:lpstr>PowerPoint Presentation</vt:lpstr>
      <vt:lpstr>Thalassemia</vt:lpstr>
      <vt:lpstr>PowerPoint Presentation</vt:lpstr>
      <vt:lpstr>PowerPoint Presentation</vt:lpstr>
      <vt:lpstr>PowerPoint Presentation</vt:lpstr>
      <vt:lpstr> Beta Thalassemia </vt:lpstr>
      <vt:lpstr>PowerPoint Presentation</vt:lpstr>
      <vt:lpstr>PowerPoint Presentation</vt:lpstr>
      <vt:lpstr>PowerPoint Presentation</vt:lpstr>
      <vt:lpstr>PowerPoint Presentation</vt:lpstr>
      <vt:lpstr>Clinical manifestations of Thalassemia Major</vt:lpstr>
      <vt:lpstr>SKELETAL CHANGES</vt:lpstr>
      <vt:lpstr>Other changes</vt:lpstr>
      <vt:lpstr>Clinical Features of Thalassemia Intermedia</vt:lpstr>
      <vt:lpstr>Clinical Features Of Thalassemia  Minor</vt:lpstr>
      <vt:lpstr>PowerPoint Presentation</vt:lpstr>
      <vt:lpstr>Peripheral smear</vt:lpstr>
      <vt:lpstr>PowerPoint Presentation</vt:lpstr>
      <vt:lpstr>Treatment </vt:lpstr>
      <vt:lpstr>PowerPoint Presentation</vt:lpstr>
      <vt:lpstr>PowerPoint Presentation</vt:lpstr>
      <vt:lpstr>PowerPoint Presentation</vt:lpstr>
      <vt:lpstr>Monitoring</vt:lpstr>
      <vt:lpstr>PowerPoint Presentation</vt:lpstr>
      <vt:lpstr>IDA vs THALASSEMIA</vt:lpstr>
      <vt:lpstr>Sickle Cell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vt:lpstr>
      <vt:lpstr>PowerPoint Presentation</vt:lpstr>
      <vt:lpstr>PowerPoint Presentation</vt:lpstr>
      <vt:lpstr>Treatment</vt:lpstr>
      <vt:lpstr>Prevention </vt:lpstr>
      <vt:lpstr>PowerPoint Presentation</vt:lpstr>
      <vt:lpstr>G6PD Deficiency Hemolytic Anemia</vt:lpstr>
      <vt:lpstr>PowerPoint Presentation</vt:lpstr>
      <vt:lpstr>PowerPoint Presentation</vt:lpstr>
      <vt:lpstr>PowerPoint Presentation</vt:lpstr>
      <vt:lpstr>PowerPoint Presentation</vt:lpstr>
      <vt:lpstr>  Biochemical Basis of G6PD Deficiency Hemolytic Anemia  Decreased amounts of  reduced glutathione  due to decreased production of NADPH  </vt:lpstr>
      <vt:lpstr>PowerPoint Presentation</vt:lpstr>
      <vt:lpstr>PowerPoint Presentation</vt:lpstr>
      <vt:lpstr>Clinical Features</vt:lpstr>
      <vt:lpstr>PowerPoint Presentation</vt:lpstr>
      <vt:lpstr>PowerPoint Presentation</vt:lpstr>
      <vt:lpstr>PowerPoint Presentation</vt:lpstr>
      <vt:lpstr>PowerPoint Presentation</vt:lpstr>
      <vt:lpstr>Treatment</vt:lpstr>
      <vt:lpstr>Hereditary Spherocytosis </vt:lpstr>
      <vt:lpstr>Red Cell Membrane Defects</vt:lpstr>
      <vt:lpstr>PowerPoint Presentation</vt:lpstr>
      <vt:lpstr>PowerPoint Presentation</vt:lpstr>
      <vt:lpstr>PowerPoint Presentation</vt:lpstr>
      <vt:lpstr>Osmotic fragility test</vt:lpstr>
      <vt:lpstr>Neonates with HS</vt:lpstr>
      <vt:lpstr>PowerPoint Presentation</vt:lpstr>
      <vt:lpstr>Differential diagnosis of Spherocytes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Hemolytic Anemia</dc:title>
  <dc:creator>Mohammad Basha</dc:creator>
  <cp:lastModifiedBy>mansour alqurashi</cp:lastModifiedBy>
  <cp:revision>95</cp:revision>
  <dcterms:created xsi:type="dcterms:W3CDTF">2015-09-02T06:01:26Z</dcterms:created>
  <dcterms:modified xsi:type="dcterms:W3CDTF">2024-09-12T16:41:20Z</dcterms:modified>
</cp:coreProperties>
</file>