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49"/>
  </p:notesMasterIdLst>
  <p:sldIdLst>
    <p:sldId id="256" r:id="rId2"/>
    <p:sldId id="257" r:id="rId3"/>
    <p:sldId id="310" r:id="rId4"/>
    <p:sldId id="258" r:id="rId5"/>
    <p:sldId id="259" r:id="rId6"/>
    <p:sldId id="260" r:id="rId7"/>
    <p:sldId id="262" r:id="rId8"/>
    <p:sldId id="263" r:id="rId9"/>
    <p:sldId id="309" r:id="rId10"/>
    <p:sldId id="264" r:id="rId11"/>
    <p:sldId id="305" r:id="rId12"/>
    <p:sldId id="306" r:id="rId13"/>
    <p:sldId id="265" r:id="rId14"/>
    <p:sldId id="267"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6" r:id="rId31"/>
    <p:sldId id="287" r:id="rId32"/>
    <p:sldId id="288" r:id="rId33"/>
    <p:sldId id="289" r:id="rId34"/>
    <p:sldId id="307" r:id="rId35"/>
    <p:sldId id="290" r:id="rId36"/>
    <p:sldId id="291" r:id="rId37"/>
    <p:sldId id="293" r:id="rId38"/>
    <p:sldId id="294" r:id="rId39"/>
    <p:sldId id="295" r:id="rId40"/>
    <p:sldId id="296" r:id="rId41"/>
    <p:sldId id="297" r:id="rId42"/>
    <p:sldId id="298" r:id="rId43"/>
    <p:sldId id="299" r:id="rId44"/>
    <p:sldId id="300" r:id="rId45"/>
    <p:sldId id="308"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90" d="100"/>
          <a:sy n="90" d="100"/>
        </p:scale>
        <p:origin x="124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437B8-CFC1-4E6B-8380-C495BF88DB12}" type="datetimeFigureOut">
              <a:rPr lang="en-US" smtClean="0"/>
              <a:t>10/24/2024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1DBAD-8A4B-44D3-BAA0-FD7B89207FC8}" type="slidenum">
              <a:rPr lang="en-US" smtClean="0"/>
              <a:t>‹#›</a:t>
            </a:fld>
            <a:endParaRPr lang="en-US"/>
          </a:p>
        </p:txBody>
      </p:sp>
    </p:spTree>
    <p:extLst>
      <p:ext uri="{BB962C8B-B14F-4D97-AF65-F5344CB8AC3E}">
        <p14:creationId xmlns:p14="http://schemas.microsoft.com/office/powerpoint/2010/main" val="347782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1DBAD-8A4B-44D3-BAA0-FD7B89207FC8}" type="slidenum">
              <a:rPr lang="en-US" smtClean="0"/>
              <a:t>10</a:t>
            </a:fld>
            <a:endParaRPr lang="en-US"/>
          </a:p>
        </p:txBody>
      </p:sp>
    </p:spTree>
    <p:extLst>
      <p:ext uri="{BB962C8B-B14F-4D97-AF65-F5344CB8AC3E}">
        <p14:creationId xmlns:p14="http://schemas.microsoft.com/office/powerpoint/2010/main" val="413833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1DBAD-8A4B-44D3-BAA0-FD7B89207FC8}" type="slidenum">
              <a:rPr lang="en-US" smtClean="0"/>
              <a:t>21</a:t>
            </a:fld>
            <a:endParaRPr lang="en-US"/>
          </a:p>
        </p:txBody>
      </p:sp>
    </p:spTree>
    <p:extLst>
      <p:ext uri="{BB962C8B-B14F-4D97-AF65-F5344CB8AC3E}">
        <p14:creationId xmlns:p14="http://schemas.microsoft.com/office/powerpoint/2010/main" val="2842799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70018B7-3B96-4179-9ABC-BA8A2F895DE8}" type="datetimeFigureOut">
              <a:rPr lang="en-US" smtClean="0"/>
              <a:t>10/24/2024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E3AAF6-0593-460F-B431-422CDF2AA2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0018B7-3B96-4179-9ABC-BA8A2F895DE8}"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AAF6-0593-460F-B431-422CDF2AA2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0018B7-3B96-4179-9ABC-BA8A2F895DE8}"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AAF6-0593-460F-B431-422CDF2AA2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0018B7-3B96-4179-9ABC-BA8A2F895DE8}"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AAF6-0593-460F-B431-422CDF2AA253}"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70018B7-3B96-4179-9ABC-BA8A2F895DE8}"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AAF6-0593-460F-B431-422CDF2AA25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0018B7-3B96-4179-9ABC-BA8A2F895DE8}"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AAF6-0593-460F-B431-422CDF2AA253}"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70018B7-3B96-4179-9ABC-BA8A2F895DE8}"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3AAF6-0593-460F-B431-422CDF2AA25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0018B7-3B96-4179-9ABC-BA8A2F895DE8}"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3AAF6-0593-460F-B431-422CDF2AA253}"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018B7-3B96-4179-9ABC-BA8A2F895DE8}"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3AAF6-0593-460F-B431-422CDF2AA2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70018B7-3B96-4179-9ABC-BA8A2F895DE8}"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AAF6-0593-460F-B431-422CDF2AA25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70018B7-3B96-4179-9ABC-BA8A2F895DE8}" type="datetimeFigureOut">
              <a:rPr lang="en-US" smtClean="0"/>
              <a:t>10/24/2024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E3AAF6-0593-460F-B431-422CDF2AA25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0018B7-3B96-4179-9ABC-BA8A2F895DE8}" type="datetimeFigureOut">
              <a:rPr lang="en-US" smtClean="0"/>
              <a:t>10/24/2024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DE3AAF6-0593-460F-B431-422CDF2AA2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Triglycerides" TargetMode="External"/><Relationship Id="rId7" Type="http://schemas.openxmlformats.org/officeDocument/2006/relationships/hyperlink" Target="https://en.wikipedia.org/wiki/Conjugated_linoleic_acid" TargetMode="External"/><Relationship Id="rId2" Type="http://schemas.openxmlformats.org/officeDocument/2006/relationships/hyperlink" Target="https://en.wikipedia.org/wiki/Lactose" TargetMode="External"/><Relationship Id="rId1" Type="http://schemas.openxmlformats.org/officeDocument/2006/relationships/slideLayout" Target="../slideLayouts/slideLayout7.xml"/><Relationship Id="rId6" Type="http://schemas.openxmlformats.org/officeDocument/2006/relationships/hyperlink" Target="https://en.wikipedia.org/wiki/Vaccenic_acid" TargetMode="External"/><Relationship Id="rId5" Type="http://schemas.openxmlformats.org/officeDocument/2006/relationships/hyperlink" Target="https://en.wikipedia.org/wiki/Oleic_acid" TargetMode="External"/><Relationship Id="rId4" Type="http://schemas.openxmlformats.org/officeDocument/2006/relationships/hyperlink" Target="https://en.wikipedia.org/wiki/Palmitic_acid"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Stomach" TargetMode="External"/><Relationship Id="rId13" Type="http://schemas.openxmlformats.org/officeDocument/2006/relationships/hyperlink" Target="https://en.wikipedia.org/wiki/Urea" TargetMode="External"/><Relationship Id="rId18" Type="http://schemas.openxmlformats.org/officeDocument/2006/relationships/hyperlink" Target="https://en.wikipedia.org/wiki/Nucleotide" TargetMode="External"/><Relationship Id="rId3" Type="http://schemas.openxmlformats.org/officeDocument/2006/relationships/hyperlink" Target="https://en.wikipedia.org/wiki/Lactalbumin" TargetMode="External"/><Relationship Id="rId7" Type="http://schemas.openxmlformats.org/officeDocument/2006/relationships/hyperlink" Target="https://en.wikipedia.org/wiki/Serum_albumin" TargetMode="External"/><Relationship Id="rId12" Type="http://schemas.openxmlformats.org/officeDocument/2006/relationships/hyperlink" Target="https://en.wikipedia.org/wiki/Tumor" TargetMode="External"/><Relationship Id="rId17" Type="http://schemas.openxmlformats.org/officeDocument/2006/relationships/hyperlink" Target="https://en.wikipedia.org/wiki/Amino_acid" TargetMode="External"/><Relationship Id="rId2" Type="http://schemas.openxmlformats.org/officeDocument/2006/relationships/notesSlide" Target="../notesSlides/notesSlide2.xml"/><Relationship Id="rId16" Type="http://schemas.openxmlformats.org/officeDocument/2006/relationships/hyperlink" Target="https://en.wikipedia.org/wiki/Creatinine" TargetMode="External"/><Relationship Id="rId1" Type="http://schemas.openxmlformats.org/officeDocument/2006/relationships/slideLayout" Target="../slideLayouts/slideLayout7.xml"/><Relationship Id="rId6" Type="http://schemas.openxmlformats.org/officeDocument/2006/relationships/hyperlink" Target="https://en.wikipedia.org/wiki/Lysozyme" TargetMode="External"/><Relationship Id="rId11" Type="http://schemas.openxmlformats.org/officeDocument/2006/relationships/hyperlink" Target="https://en.wikipedia.org/wiki/Experimental_cancer_treatment#HAMLET_.28human_alpha-lactalbumin_made_lethal_to_tumor_cells.29" TargetMode="External"/><Relationship Id="rId5" Type="http://schemas.openxmlformats.org/officeDocument/2006/relationships/hyperlink" Target="https://en.wikipedia.org/wiki/IgA" TargetMode="External"/><Relationship Id="rId15" Type="http://schemas.openxmlformats.org/officeDocument/2006/relationships/hyperlink" Target="https://en.wikipedia.org/wiki/Creatine" TargetMode="External"/><Relationship Id="rId10" Type="http://schemas.openxmlformats.org/officeDocument/2006/relationships/hyperlink" Target="https://en.wikipedia.org/wiki/Oleic_acid" TargetMode="External"/><Relationship Id="rId4" Type="http://schemas.openxmlformats.org/officeDocument/2006/relationships/hyperlink" Target="https://en.wikipedia.org/wiki/Lactoferrin" TargetMode="External"/><Relationship Id="rId9" Type="http://schemas.openxmlformats.org/officeDocument/2006/relationships/hyperlink" Target="https://en.wikipedia.org/wiki/Protein_folding" TargetMode="External"/><Relationship Id="rId14" Type="http://schemas.openxmlformats.org/officeDocument/2006/relationships/hyperlink" Target="https://en.wikipedia.org/wiki/Uric_aci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 y="990600"/>
            <a:ext cx="9067800" cy="3581401"/>
          </a:xfrm>
        </p:spPr>
        <p:txBody>
          <a:bodyPr>
            <a:noAutofit/>
          </a:bodyPr>
          <a:lstStyle/>
          <a:p>
            <a:pPr algn="l"/>
            <a:br>
              <a:rPr lang="en-US" dirty="0">
                <a:effectLst/>
              </a:rPr>
            </a:br>
            <a:r>
              <a:rPr lang="en-US" sz="4400" dirty="0">
                <a:effectLst/>
              </a:rPr>
              <a:t>BREASTFEEDING AND ALTERNATIVE TO BREASTFEEDING</a:t>
            </a:r>
            <a:br>
              <a:rPr lang="en-US" sz="5400" dirty="0">
                <a:effectLst/>
              </a:rPr>
            </a:br>
            <a:r>
              <a:rPr lang="en-US" sz="3200" dirty="0">
                <a:effectLst/>
              </a:rPr>
              <a:t>prepared </a:t>
            </a:r>
            <a:r>
              <a:rPr lang="en-US" sz="3200" dirty="0" err="1">
                <a:effectLst/>
              </a:rPr>
              <a:t>by:DR.SALMA</a:t>
            </a:r>
            <a:r>
              <a:rPr lang="en-US" sz="3200" dirty="0">
                <a:effectLst/>
              </a:rPr>
              <a:t> ELGAZZAR</a:t>
            </a:r>
            <a:br>
              <a:rPr lang="en-US" sz="3200">
                <a:effectLst/>
              </a:rPr>
            </a:br>
            <a:r>
              <a:rPr lang="en-US" sz="1800" b="1"/>
              <a:t>MRCPI</a:t>
            </a:r>
            <a:r>
              <a:rPr lang="en-US" sz="1800"/>
              <a:t>-</a:t>
            </a:r>
            <a:r>
              <a:rPr lang="en-US" sz="1800" b="1"/>
              <a:t>pediatrics</a:t>
            </a:r>
            <a:br>
              <a:rPr lang="en-US" sz="1800" b="1" dirty="0"/>
            </a:br>
            <a:r>
              <a:rPr lang="en-US" sz="1800" b="1" dirty="0"/>
              <a:t>Master’s degree in Pediatrics Alexandria University</a:t>
            </a:r>
            <a:br>
              <a:rPr lang="en-US" sz="1800" b="1" dirty="0"/>
            </a:br>
            <a:endParaRPr lang="en-US" sz="6000" dirty="0"/>
          </a:p>
        </p:txBody>
      </p:sp>
      <p:sp>
        <p:nvSpPr>
          <p:cNvPr id="5" name="Subtitle 4"/>
          <p:cNvSpPr>
            <a:spLocks noGrp="1"/>
          </p:cNvSpPr>
          <p:nvPr>
            <p:ph type="subTitle" idx="1"/>
          </p:nvPr>
        </p:nvSpPr>
        <p:spPr>
          <a:xfrm>
            <a:off x="-76200" y="3276600"/>
            <a:ext cx="9144000" cy="1199704"/>
          </a:xfrm>
        </p:spPr>
        <p:txBody>
          <a:bodyPr/>
          <a:lstStyle/>
          <a:p>
            <a:r>
              <a:rPr lang="en-US" dirty="0"/>
              <a:t> </a:t>
            </a:r>
          </a:p>
        </p:txBody>
      </p:sp>
    </p:spTree>
    <p:extLst>
      <p:ext uri="{BB962C8B-B14F-4D97-AF65-F5344CB8AC3E}">
        <p14:creationId xmlns:p14="http://schemas.microsoft.com/office/powerpoint/2010/main" val="22891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55" y="27709"/>
            <a:ext cx="9144000" cy="734291"/>
          </a:xfrm>
        </p:spPr>
        <p:txBody>
          <a:bodyPr/>
          <a:lstStyle/>
          <a:p>
            <a:r>
              <a:rPr lang="en-US" dirty="0"/>
              <a:t>BREAST FEEDING REFLEXES</a:t>
            </a:r>
          </a:p>
        </p:txBody>
      </p:sp>
      <p:sp>
        <p:nvSpPr>
          <p:cNvPr id="4" name="Content Placeholder 3"/>
          <p:cNvSpPr>
            <a:spLocks noGrp="1"/>
          </p:cNvSpPr>
          <p:nvPr>
            <p:ph idx="1"/>
          </p:nvPr>
        </p:nvSpPr>
        <p:spPr>
          <a:xfrm>
            <a:off x="0" y="685800"/>
            <a:ext cx="9144000" cy="5943600"/>
          </a:xfrm>
        </p:spPr>
        <p:txBody>
          <a:bodyPr>
            <a:normAutofit/>
          </a:bodyPr>
          <a:lstStyle/>
          <a:p>
            <a:pPr marL="109728" indent="0">
              <a:buNone/>
            </a:pPr>
            <a:r>
              <a:rPr lang="en-US" sz="2800" b="1" dirty="0">
                <a:solidFill>
                  <a:schemeClr val="tx2"/>
                </a:solidFill>
                <a:effectLst>
                  <a:outerShdw blurRad="31750" dist="25400" dir="5400000" algn="tl" rotWithShape="0">
                    <a:srgbClr val="000000">
                      <a:alpha val="25000"/>
                    </a:srgbClr>
                  </a:outerShdw>
                </a:effectLst>
                <a:latin typeface="+mj-lt"/>
                <a:ea typeface="+mj-ea"/>
                <a:cs typeface="+mj-cs"/>
              </a:rPr>
              <a:t>A- MATERNAL REFLEXES:</a:t>
            </a:r>
          </a:p>
          <a:p>
            <a:pPr marL="109728" indent="0">
              <a:buNone/>
            </a:pPr>
            <a:r>
              <a:rPr lang="en-US" sz="2000" dirty="0"/>
              <a:t>Initiated via suckling of the mother’s nipple by the baby</a:t>
            </a:r>
          </a:p>
          <a:p>
            <a:pPr marL="624078" indent="-514350">
              <a:buFont typeface="+mj-lt"/>
              <a:buAutoNum type="arabicPeriod"/>
            </a:pPr>
            <a:r>
              <a:rPr lang="en-US" sz="2000" b="1" dirty="0"/>
              <a:t>Nipple erection reflex</a:t>
            </a:r>
          </a:p>
          <a:p>
            <a:pPr marL="624078" indent="-514350">
              <a:buFont typeface="+mj-lt"/>
              <a:buAutoNum type="arabicPeriod"/>
            </a:pPr>
            <a:r>
              <a:rPr lang="en-US" sz="2000" b="1" dirty="0"/>
              <a:t>Prolactin reflex:   </a:t>
            </a:r>
            <a:r>
              <a:rPr lang="en-US" sz="2000" dirty="0"/>
              <a:t>Sensory stimuli to hypothalamus stimulate the anterior pituitary to secrete prolactin which is transported by blood stream to the glandular cells (cuboidal cells in the acini) of the breast alveoli where it stimulates the secretion of milk.</a:t>
            </a:r>
          </a:p>
          <a:p>
            <a:pPr marL="566928" indent="-457200">
              <a:buFont typeface="+mj-lt"/>
              <a:buAutoNum type="arabicPeriod"/>
            </a:pPr>
            <a:endParaRPr lang="en-US" sz="2000" dirty="0"/>
          </a:p>
          <a:p>
            <a:pPr marL="566928" indent="-457200">
              <a:buFont typeface="+mj-lt"/>
              <a:buAutoNum type="arabicPeriod"/>
            </a:pPr>
            <a:r>
              <a:rPr lang="en-US" sz="2000" b="1" dirty="0"/>
              <a:t>Oxytocin reflex ( let-down reflex or milk-ejection reflex)</a:t>
            </a:r>
          </a:p>
          <a:p>
            <a:pPr marL="109728" indent="0">
              <a:buNone/>
            </a:pPr>
            <a:r>
              <a:rPr lang="en-US" sz="2000" dirty="0"/>
              <a:t>Similarly ,oxytocin is </a:t>
            </a:r>
            <a:r>
              <a:rPr lang="en-US" sz="2000" dirty="0" err="1"/>
              <a:t>reflexly</a:t>
            </a:r>
            <a:r>
              <a:rPr lang="en-US" sz="2000" dirty="0"/>
              <a:t> secreted from posterior pituitary and stimulates the contraction of the myoepithelial cells surrounding the alveoli thus forcing milk into larger ducts</a:t>
            </a:r>
          </a:p>
          <a:p>
            <a:pPr marL="566928" indent="-457200">
              <a:buFont typeface="+mj-lt"/>
              <a:buAutoNum type="arabicPeriod"/>
            </a:pPr>
            <a:endParaRPr lang="en-US" sz="2000" dirty="0"/>
          </a:p>
        </p:txBody>
      </p:sp>
    </p:spTree>
    <p:extLst>
      <p:ext uri="{BB962C8B-B14F-4D97-AF65-F5344CB8AC3E}">
        <p14:creationId xmlns:p14="http://schemas.microsoft.com/office/powerpoint/2010/main" val="154284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715962"/>
          </a:xfrm>
        </p:spPr>
        <p:txBody>
          <a:bodyPr>
            <a:normAutofit fontScale="90000"/>
          </a:bodyPr>
          <a:lstStyle/>
          <a:p>
            <a:r>
              <a:rPr lang="en-US" dirty="0">
                <a:latin typeface="Calibri" panose="020F0502020204030204" pitchFamily="34" charset="0"/>
              </a:rPr>
              <a:t>PHYSIOLOGY OF LACTATION</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649" b="9589"/>
          <a:stretch/>
        </p:blipFill>
        <p:spPr bwMode="auto">
          <a:xfrm>
            <a:off x="61452" y="1143000"/>
            <a:ext cx="885394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0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111"/>
          <a:stretch/>
        </p:blipFill>
        <p:spPr bwMode="auto">
          <a:xfrm>
            <a:off x="4495801" y="304800"/>
            <a:ext cx="43434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4800"/>
            <a:ext cx="4495801"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18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55"/>
            <a:ext cx="9144000" cy="9510296"/>
          </a:xfrm>
          <a:prstGeom prst="rect">
            <a:avLst/>
          </a:prstGeom>
        </p:spPr>
        <p:txBody>
          <a:bodyPr wrap="square">
            <a:spAutoFit/>
          </a:bodyPr>
          <a:lstStyle/>
          <a:p>
            <a:pPr marL="109728"/>
            <a:r>
              <a:rPr lang="en-US" b="1" dirty="0">
                <a:solidFill>
                  <a:schemeClr val="tx2"/>
                </a:solidFill>
                <a:effectLst>
                  <a:outerShdw blurRad="31750" dist="25400" dir="5400000" algn="tl" rotWithShape="0">
                    <a:srgbClr val="000000">
                      <a:alpha val="25000"/>
                    </a:srgbClr>
                  </a:outerShdw>
                </a:effectLst>
              </a:rPr>
              <a:t>B- NEONATAL FEEDING REFLEXES:</a:t>
            </a:r>
          </a:p>
          <a:p>
            <a:pPr marL="109728" indent="0">
              <a:buNone/>
            </a:pPr>
            <a:endParaRPr lang="en-US" b="1" dirty="0">
              <a:solidFill>
                <a:schemeClr val="tx2"/>
              </a:solidFill>
              <a:effectLst>
                <a:outerShdw blurRad="31750" dist="25400" dir="5400000" algn="tl" rotWithShape="0">
                  <a:srgbClr val="000000">
                    <a:alpha val="25000"/>
                  </a:srgbClr>
                </a:outerShdw>
              </a:effectLst>
            </a:endParaRPr>
          </a:p>
          <a:p>
            <a:pPr marL="566928" indent="-457200">
              <a:buFont typeface="+mj-lt"/>
              <a:buAutoNum type="arabicPeriod"/>
            </a:pPr>
            <a:r>
              <a:rPr lang="en-US" sz="2000" b="1" dirty="0"/>
              <a:t>Rooting reflexes: </a:t>
            </a:r>
            <a:r>
              <a:rPr lang="en-US" sz="2000" dirty="0"/>
              <a:t>Touching of the cheek or circumoral area leads to turning the head to the side of the stimulus &amp; opening the mouth as the baby is seeking for the nipple.</a:t>
            </a:r>
          </a:p>
          <a:p>
            <a:pPr marL="566928" indent="-457200">
              <a:buFont typeface="+mj-lt"/>
              <a:buAutoNum type="arabicPeriod"/>
            </a:pPr>
            <a:endParaRPr lang="en-US" sz="2000" dirty="0"/>
          </a:p>
          <a:p>
            <a:pPr marL="566928" indent="-457200">
              <a:buFont typeface="+mj-lt"/>
              <a:buAutoNum type="arabicPeriod"/>
            </a:pPr>
            <a:endParaRPr lang="en-US" sz="2000" dirty="0"/>
          </a:p>
          <a:p>
            <a:pPr marL="566928" indent="-457200">
              <a:buFont typeface="+mj-lt"/>
              <a:buAutoNum type="arabicPeriod"/>
            </a:pPr>
            <a:endParaRPr lang="en-US" sz="2000" dirty="0"/>
          </a:p>
          <a:p>
            <a:pPr marL="566928" indent="-457200">
              <a:buFont typeface="+mj-lt"/>
              <a:buAutoNum type="arabicPeriod"/>
            </a:pPr>
            <a:endParaRPr lang="en-US" sz="2000" dirty="0"/>
          </a:p>
          <a:p>
            <a:pPr marL="566928" indent="-457200">
              <a:buFont typeface="+mj-lt"/>
              <a:buAutoNum type="arabicPeriod"/>
            </a:pPr>
            <a:endParaRPr lang="en-US" sz="2000" dirty="0"/>
          </a:p>
          <a:p>
            <a:pPr marL="566928" indent="-457200">
              <a:buFont typeface="+mj-lt"/>
              <a:buAutoNum type="arabicPeriod"/>
            </a:pPr>
            <a:endParaRPr lang="en-US" sz="2000" dirty="0"/>
          </a:p>
          <a:p>
            <a:pPr marL="566928" indent="-457200">
              <a:buFont typeface="+mj-lt"/>
              <a:buAutoNum type="arabicPeriod"/>
            </a:pPr>
            <a:endParaRPr lang="en-US" sz="2000" dirty="0"/>
          </a:p>
          <a:p>
            <a:pPr marL="566928" indent="-457200">
              <a:buFont typeface="+mj-lt"/>
              <a:buAutoNum type="arabicPeriod"/>
            </a:pPr>
            <a:r>
              <a:rPr lang="en-US" b="1" dirty="0"/>
              <a:t>Sucking (or suckling) reflex:</a:t>
            </a:r>
          </a:p>
          <a:p>
            <a:pPr marL="109728"/>
            <a:r>
              <a:rPr lang="en-US" sz="2000" dirty="0"/>
              <a:t>The tactile stimulus caused by the nipple and areolar tissue filling the mouth leads to a milking action by the tongue against hard palate. </a:t>
            </a:r>
          </a:p>
          <a:p>
            <a:pPr marL="566928" indent="-457200">
              <a:buFont typeface="+mj-lt"/>
              <a:buAutoNum type="arabicPeriod"/>
            </a:pPr>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a:endParaRPr lang="en-US" sz="2000" dirty="0"/>
          </a:p>
          <a:p>
            <a:pPr marL="109728" indent="0">
              <a:buNone/>
            </a:pPr>
            <a:endParaRPr lang="en-US" b="1" dirty="0">
              <a:solidFill>
                <a:schemeClr val="tx2"/>
              </a:solidFill>
              <a:effectLst>
                <a:outerShdw blurRad="31750" dist="25400" dir="5400000" algn="tl" rotWithShape="0">
                  <a:srgbClr val="000000">
                    <a:alpha val="25000"/>
                  </a:srgbClr>
                </a:outerShdw>
              </a:effectLst>
            </a:endParaRPr>
          </a:p>
          <a:p>
            <a:pPr marL="109728" indent="0">
              <a:buNone/>
            </a:pPr>
            <a:endParaRPr lang="en-US" b="1" dirty="0">
              <a:solidFill>
                <a:schemeClr val="tx2"/>
              </a:solidFill>
              <a:effectLst>
                <a:outerShdw blurRad="31750" dist="25400" dir="5400000" algn="tl" rotWithShape="0">
                  <a:srgbClr val="000000">
                    <a:alpha val="25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46375"/>
            <a:ext cx="2990417" cy="200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377" t="35483" b="1"/>
          <a:stretch/>
        </p:blipFill>
        <p:spPr bwMode="auto">
          <a:xfrm>
            <a:off x="4800600" y="4711796"/>
            <a:ext cx="43434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30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991600" cy="1200329"/>
          </a:xfrm>
          <a:prstGeom prst="rect">
            <a:avLst/>
          </a:prstGeom>
        </p:spPr>
        <p:txBody>
          <a:bodyPr wrap="square">
            <a:spAutoFit/>
          </a:bodyPr>
          <a:lstStyle/>
          <a:p>
            <a:r>
              <a:rPr lang="en-US" b="1" dirty="0"/>
              <a:t>3-swallowing reflex:</a:t>
            </a:r>
          </a:p>
          <a:p>
            <a:endParaRPr lang="en-US" b="1" dirty="0"/>
          </a:p>
          <a:p>
            <a:r>
              <a:rPr lang="en-US" dirty="0"/>
              <a:t>Follows suckling and allows interruption of breathing to prevent chocking secretion</a:t>
            </a:r>
          </a:p>
        </p:txBody>
      </p:sp>
    </p:spTree>
    <p:extLst>
      <p:ext uri="{BB962C8B-B14F-4D97-AF65-F5344CB8AC3E}">
        <p14:creationId xmlns:p14="http://schemas.microsoft.com/office/powerpoint/2010/main" val="177683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5715000"/>
          </a:xfrm>
        </p:spPr>
        <p:txBody>
          <a:bodyPr>
            <a:normAutofit/>
          </a:bodyPr>
          <a:lstStyle/>
          <a:p>
            <a:r>
              <a:rPr lang="en-US" sz="2400" dirty="0">
                <a:latin typeface="Calibri" panose="020F0502020204030204" pitchFamily="34" charset="0"/>
              </a:rPr>
              <a:t>Endocrinal</a:t>
            </a:r>
          </a:p>
          <a:p>
            <a:r>
              <a:rPr lang="en-US" sz="2400" b="1" u="sng" dirty="0">
                <a:latin typeface="Calibri" panose="020F0502020204030204" pitchFamily="34" charset="0"/>
              </a:rPr>
              <a:t>Autocrine control:</a:t>
            </a:r>
          </a:p>
          <a:p>
            <a:pPr marL="109728" indent="0">
              <a:buNone/>
            </a:pPr>
            <a:r>
              <a:rPr lang="en-US" sz="2400" dirty="0">
                <a:latin typeface="Calibri" panose="020F0502020204030204" pitchFamily="34" charset="0"/>
              </a:rPr>
              <a:t>If the milk is not regularly removed from the breast , an inhibitory peptide will accumulate leading to stoppage of milk secretion ,after few weeks ,the amount of milk production becomes proportionate to the extent of breast evacuation.</a:t>
            </a:r>
          </a:p>
          <a:p>
            <a:r>
              <a:rPr lang="en-US" sz="2400" b="1" u="sng" dirty="0">
                <a:latin typeface="Calibri" panose="020F0502020204030204" pitchFamily="34" charset="0"/>
              </a:rPr>
              <a:t>Psychological:</a:t>
            </a:r>
          </a:p>
          <a:p>
            <a:pPr marL="109728" indent="0">
              <a:buNone/>
            </a:pPr>
            <a:r>
              <a:rPr lang="en-US" sz="2400" dirty="0">
                <a:latin typeface="Calibri" panose="020F0502020204030204" pitchFamily="34" charset="0"/>
              </a:rPr>
              <a:t>No factor is more important than a happy relaxed state of mind.</a:t>
            </a:r>
          </a:p>
          <a:p>
            <a:pPr>
              <a:buFont typeface="Wingdings" panose="05000000000000000000" pitchFamily="2" charset="2"/>
              <a:buChar char="ü"/>
            </a:pPr>
            <a:r>
              <a:rPr lang="en-US" sz="2400" dirty="0">
                <a:latin typeface="Calibri" panose="020F0502020204030204" pitchFamily="34" charset="0"/>
              </a:rPr>
              <a:t>Let-down reflex can be initiated by maternal emotional factors as sight or sound of the hungry baby or even the thought of nursing the baby.</a:t>
            </a:r>
          </a:p>
          <a:p>
            <a:pPr>
              <a:buFont typeface="Wingdings" panose="05000000000000000000" pitchFamily="2" charset="2"/>
              <a:buChar char="ü"/>
            </a:pPr>
            <a:r>
              <a:rPr lang="en-US" sz="2400" dirty="0">
                <a:latin typeface="Calibri" panose="020F0502020204030204" pitchFamily="34" charset="0"/>
              </a:rPr>
              <a:t>Let-down reflex is suppressed by worry ,fear and unhappiness.</a:t>
            </a:r>
          </a:p>
          <a:p>
            <a:r>
              <a:rPr lang="en-US" sz="2400" b="1" u="sng" dirty="0">
                <a:latin typeface="Calibri" panose="020F0502020204030204" pitchFamily="34" charset="0"/>
              </a:rPr>
              <a:t>Adequate balanced maternal nutrition.</a:t>
            </a:r>
          </a:p>
          <a:p>
            <a:r>
              <a:rPr lang="en-US" sz="2400" b="1" u="sng" dirty="0">
                <a:latin typeface="Calibri" panose="020F0502020204030204" pitchFamily="34" charset="0"/>
              </a:rPr>
              <a:t>Sufficient rest</a:t>
            </a:r>
          </a:p>
        </p:txBody>
      </p:sp>
      <p:sp>
        <p:nvSpPr>
          <p:cNvPr id="3" name="Title 2"/>
          <p:cNvSpPr>
            <a:spLocks noGrp="1"/>
          </p:cNvSpPr>
          <p:nvPr>
            <p:ph type="title"/>
          </p:nvPr>
        </p:nvSpPr>
        <p:spPr>
          <a:xfrm>
            <a:off x="6927" y="13855"/>
            <a:ext cx="9144000" cy="1143000"/>
          </a:xfrm>
        </p:spPr>
        <p:txBody>
          <a:bodyPr>
            <a:normAutofit fontScale="90000"/>
          </a:bodyPr>
          <a:lstStyle/>
          <a:p>
            <a:r>
              <a:rPr lang="en-US" dirty="0">
                <a:latin typeface="Calibri" panose="020F0502020204030204" pitchFamily="34" charset="0"/>
              </a:rPr>
              <a:t>FACTORS INFLUENCING MILK PRODUCTION AND EJECTION</a:t>
            </a:r>
          </a:p>
        </p:txBody>
      </p:sp>
    </p:spTree>
    <p:extLst>
      <p:ext uri="{BB962C8B-B14F-4D97-AF65-F5344CB8AC3E}">
        <p14:creationId xmlns:p14="http://schemas.microsoft.com/office/powerpoint/2010/main" val="250195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432530"/>
          </a:xfrm>
          <a:prstGeom prst="rect">
            <a:avLst/>
          </a:prstGeom>
        </p:spPr>
        <p:txBody>
          <a:bodyPr wrap="square">
            <a:spAutoFit/>
          </a:bodyPr>
          <a:lstStyle/>
          <a:p>
            <a:r>
              <a:rPr lang="en-US" sz="2000" b="1" u="sng" dirty="0">
                <a:latin typeface="Calibri" panose="020F0502020204030204" pitchFamily="34" charset="0"/>
              </a:rPr>
              <a:t>Drugs &amp; smoking:</a:t>
            </a:r>
          </a:p>
          <a:p>
            <a:endParaRPr lang="en-US" sz="2000" b="1" u="sng" dirty="0">
              <a:latin typeface="Calibri" panose="020F0502020204030204" pitchFamily="34" charset="0"/>
            </a:endParaRPr>
          </a:p>
          <a:p>
            <a:pPr marL="285750" indent="-285750">
              <a:buFont typeface="Wingdings" panose="05000000000000000000" pitchFamily="2" charset="2"/>
              <a:buChar char="ü"/>
            </a:pPr>
            <a:r>
              <a:rPr lang="en-US" sz="2000" dirty="0">
                <a:latin typeface="Calibri" panose="020F0502020204030204" pitchFamily="34" charset="0"/>
              </a:rPr>
              <a:t>Chlorpromazine may enhance milk secretion.</a:t>
            </a:r>
          </a:p>
          <a:p>
            <a:pPr marL="285750" indent="-285750">
              <a:buFont typeface="Wingdings" panose="05000000000000000000" pitchFamily="2" charset="2"/>
              <a:buChar char="ü"/>
            </a:pPr>
            <a:r>
              <a:rPr lang="en-US" sz="2000" dirty="0">
                <a:latin typeface="Calibri" panose="020F0502020204030204" pitchFamily="34" charset="0"/>
              </a:rPr>
              <a:t>Estrogen-containing </a:t>
            </a:r>
            <a:r>
              <a:rPr lang="en-US" sz="2000" dirty="0" err="1">
                <a:latin typeface="Calibri" panose="020F0502020204030204" pitchFamily="34" charset="0"/>
              </a:rPr>
              <a:t>contraceptive,diuretics</a:t>
            </a:r>
            <a:r>
              <a:rPr lang="en-US" sz="2000" dirty="0">
                <a:latin typeface="Calibri" panose="020F0502020204030204" pitchFamily="34" charset="0"/>
              </a:rPr>
              <a:t> and smoking may suppress lactation.</a:t>
            </a:r>
          </a:p>
          <a:p>
            <a:pPr marL="342900" indent="-342900" algn="l">
              <a:buFont typeface="Wingdings" panose="05000000000000000000" pitchFamily="2" charset="2"/>
              <a:buChar char="ü"/>
            </a:pPr>
            <a:r>
              <a:rPr lang="en-US" sz="2000" dirty="0">
                <a:latin typeface="Calibri" panose="020F0502020204030204" pitchFamily="34" charset="0"/>
              </a:rPr>
              <a:t>Domperidone is the most effective medicine used to improve breast milk supply by stimulating the release of prolactin, which in turn stimulates breast milk production. </a:t>
            </a: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69342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77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txBody>
          <a:bodyPr>
            <a:normAutofit/>
          </a:bodyPr>
          <a:lstStyle/>
          <a:p>
            <a:r>
              <a:rPr lang="en-US" sz="2400" dirty="0">
                <a:latin typeface="Calibri" panose="020F0502020204030204" pitchFamily="34" charset="0"/>
              </a:rPr>
              <a:t>Breast milk contains complex proteins, lipids, carbohydrates and other biologically active components. The composition changes over a single feed as well as over the period of lactation.</a:t>
            </a:r>
          </a:p>
          <a:p>
            <a:endParaRPr lang="en-US" sz="2400" dirty="0">
              <a:latin typeface="Calibri" panose="020F0502020204030204" pitchFamily="34" charset="0"/>
            </a:endParaRPr>
          </a:p>
          <a:p>
            <a:r>
              <a:rPr lang="en-US" sz="3200" b="1" u="sng" dirty="0">
                <a:latin typeface="Calibri" panose="020F0502020204030204" pitchFamily="34" charset="0"/>
              </a:rPr>
              <a:t>1- Variability according to stage of lactation:</a:t>
            </a:r>
          </a:p>
          <a:p>
            <a:r>
              <a:rPr lang="en-US" sz="2400" b="1" dirty="0">
                <a:latin typeface="Calibri" panose="020F0502020204030204" pitchFamily="34" charset="0"/>
              </a:rPr>
              <a:t>A- Colostrum.</a:t>
            </a:r>
          </a:p>
          <a:p>
            <a:r>
              <a:rPr lang="en-US" sz="2400" b="1" dirty="0">
                <a:latin typeface="Calibri" panose="020F0502020204030204" pitchFamily="34" charset="0"/>
              </a:rPr>
              <a:t>B- Transitional milk :</a:t>
            </a:r>
          </a:p>
          <a:p>
            <a:r>
              <a:rPr lang="en-US" sz="2400" b="1" dirty="0">
                <a:latin typeface="Calibri" panose="020F0502020204030204" pitchFamily="34" charset="0"/>
              </a:rPr>
              <a:t> </a:t>
            </a:r>
            <a:r>
              <a:rPr lang="en-US" sz="2400" dirty="0">
                <a:latin typeface="Calibri" panose="020F0502020204030204" pitchFamily="34" charset="0"/>
              </a:rPr>
              <a:t>follows the colostrum.</a:t>
            </a:r>
          </a:p>
          <a:p>
            <a:r>
              <a:rPr lang="en-US" sz="2400" b="1" dirty="0">
                <a:latin typeface="Calibri" panose="020F0502020204030204" pitchFamily="34" charset="0"/>
              </a:rPr>
              <a:t>C-mature milk:</a:t>
            </a:r>
          </a:p>
          <a:p>
            <a:r>
              <a:rPr lang="en-US" sz="2400" dirty="0">
                <a:latin typeface="Calibri" panose="020F0502020204030204" pitchFamily="34" charset="0"/>
              </a:rPr>
              <a:t>Is secreted by the 10</a:t>
            </a:r>
            <a:r>
              <a:rPr lang="en-US" sz="2400" baseline="30000" dirty="0">
                <a:latin typeface="Calibri" panose="020F0502020204030204" pitchFamily="34" charset="0"/>
              </a:rPr>
              <a:t>th</a:t>
            </a:r>
            <a:r>
              <a:rPr lang="en-US" sz="2400" dirty="0">
                <a:latin typeface="Calibri" panose="020F0502020204030204" pitchFamily="34" charset="0"/>
              </a:rPr>
              <a:t>-20</a:t>
            </a:r>
            <a:r>
              <a:rPr lang="en-US" sz="2400" baseline="30000" dirty="0">
                <a:latin typeface="Calibri" panose="020F0502020204030204" pitchFamily="34" charset="0"/>
              </a:rPr>
              <a:t>th</a:t>
            </a:r>
            <a:r>
              <a:rPr lang="en-US" sz="2400" dirty="0">
                <a:latin typeface="Calibri" panose="020F0502020204030204" pitchFamily="34" charset="0"/>
              </a:rPr>
              <a:t> day after delivery</a:t>
            </a:r>
          </a:p>
        </p:txBody>
      </p:sp>
      <p:sp>
        <p:nvSpPr>
          <p:cNvPr id="3" name="Title 2"/>
          <p:cNvSpPr>
            <a:spLocks noGrp="1"/>
          </p:cNvSpPr>
          <p:nvPr>
            <p:ph type="title"/>
          </p:nvPr>
        </p:nvSpPr>
        <p:spPr>
          <a:xfrm>
            <a:off x="0" y="76200"/>
            <a:ext cx="9144000" cy="1143000"/>
          </a:xfrm>
        </p:spPr>
        <p:txBody>
          <a:bodyPr/>
          <a:lstStyle/>
          <a:p>
            <a:r>
              <a:rPr lang="en-US" dirty="0">
                <a:latin typeface="Calibri" panose="020F0502020204030204" pitchFamily="34" charset="0"/>
              </a:rPr>
              <a:t>COMPOSITION OF BREAST MILK</a:t>
            </a:r>
          </a:p>
        </p:txBody>
      </p:sp>
    </p:spTree>
    <p:extLst>
      <p:ext uri="{BB962C8B-B14F-4D97-AF65-F5344CB8AC3E}">
        <p14:creationId xmlns:p14="http://schemas.microsoft.com/office/powerpoint/2010/main" val="268972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 y="10886"/>
            <a:ext cx="9144000" cy="6740307"/>
          </a:xfrm>
          <a:prstGeom prst="rect">
            <a:avLst/>
          </a:prstGeom>
        </p:spPr>
        <p:txBody>
          <a:bodyPr wrap="square">
            <a:spAutoFit/>
          </a:bodyPr>
          <a:lstStyle/>
          <a:p>
            <a:r>
              <a:rPr lang="en-US" sz="3200" b="1" u="sng" dirty="0">
                <a:latin typeface="Calibri" panose="020F0502020204030204" pitchFamily="34" charset="0"/>
              </a:rPr>
              <a:t>2- Diurnal variation:</a:t>
            </a:r>
            <a:endParaRPr lang="en-US" sz="2400" b="1" u="sng" dirty="0">
              <a:latin typeface="Calibri" panose="020F0502020204030204" pitchFamily="34" charset="0"/>
            </a:endParaRPr>
          </a:p>
          <a:p>
            <a:r>
              <a:rPr lang="en-US" sz="2400" dirty="0">
                <a:latin typeface="Calibri" panose="020F0502020204030204" pitchFamily="34" charset="0"/>
              </a:rPr>
              <a:t>Fat  contents at midday  is 2.5 fold that in early morning or night</a:t>
            </a:r>
            <a:endParaRPr lang="en-US" sz="2400" b="1" u="sng" dirty="0">
              <a:latin typeface="Calibri" panose="020F0502020204030204" pitchFamily="34" charset="0"/>
            </a:endParaRPr>
          </a:p>
          <a:p>
            <a:r>
              <a:rPr lang="en-US" sz="3200" b="1" u="sng" dirty="0">
                <a:latin typeface="Calibri" panose="020F0502020204030204" pitchFamily="34" charset="0"/>
              </a:rPr>
              <a:t>3- Variation within each feed:</a:t>
            </a:r>
          </a:p>
          <a:p>
            <a:r>
              <a:rPr lang="en-US" sz="2400" dirty="0">
                <a:latin typeface="Calibri" panose="020F0502020204030204" pitchFamily="34" charset="0"/>
              </a:rPr>
              <a:t>Fat content of the last amount of milk  in each  feed ( hind-milk) is 3 fold that in first drops (fore-milk).</a:t>
            </a:r>
          </a:p>
          <a:p>
            <a:r>
              <a:rPr lang="en-US" sz="2400" dirty="0">
                <a:latin typeface="Calibri" panose="020F0502020204030204" pitchFamily="34" charset="0"/>
              </a:rPr>
              <a:t>This  helps in achieving baby’s satiety ,thus preventing overfeeding and obesity in breast-fed infants.</a:t>
            </a:r>
          </a:p>
          <a:p>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b="1" u="sng" dirty="0">
              <a:latin typeface="Calibri" panose="020F0502020204030204" pitchFamily="34" charset="0"/>
            </a:endParaRPr>
          </a:p>
          <a:p>
            <a:endParaRPr lang="en-US" sz="2400" b="1" u="sng" dirty="0">
              <a:latin typeface="Calibri" panose="020F0502020204030204" pitchFamily="34" charset="0"/>
            </a:endParaRPr>
          </a:p>
          <a:p>
            <a:endParaRPr lang="en-US" sz="2400" b="1" u="sng" dirty="0">
              <a:latin typeface="Calibri" panose="020F0502020204030204" pitchFamily="34" charset="0"/>
            </a:endParaRPr>
          </a:p>
          <a:p>
            <a:endParaRPr lang="en-US" sz="2400" b="1" u="sng" dirty="0">
              <a:latin typeface="Calibri" panose="020F0502020204030204" pitchFamily="34" charset="0"/>
            </a:endParaRPr>
          </a:p>
          <a:p>
            <a:r>
              <a:rPr lang="en-US" sz="3200" b="1" u="sng" dirty="0">
                <a:latin typeface="Calibri" panose="020F0502020204030204" pitchFamily="34" charset="0"/>
              </a:rPr>
              <a:t>4- Variation according to gestational age:</a:t>
            </a:r>
          </a:p>
          <a:p>
            <a:r>
              <a:rPr lang="en-US" sz="2400" dirty="0">
                <a:latin typeface="Calibri" panose="020F0502020204030204" pitchFamily="34" charset="0"/>
              </a:rPr>
              <a:t>In case of premature baby, the protein and mineral contents are increased.</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514600"/>
            <a:ext cx="50292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26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5791200" cy="5867400"/>
          </a:xfrm>
        </p:spPr>
        <p:txBody>
          <a:bodyPr>
            <a:normAutofit/>
          </a:bodyPr>
          <a:lstStyle/>
          <a:p>
            <a:r>
              <a:rPr lang="en-US" sz="2400" dirty="0">
                <a:latin typeface="Calibri" panose="020F0502020204030204" pitchFamily="34" charset="0"/>
              </a:rPr>
              <a:t>Secreted during the first few days ( 5 days) after delivery.</a:t>
            </a:r>
          </a:p>
          <a:p>
            <a:r>
              <a:rPr lang="en-US" sz="2400" dirty="0">
                <a:latin typeface="Calibri" panose="020F0502020204030204" pitchFamily="34" charset="0"/>
              </a:rPr>
              <a:t>It is rich in protein &amp; antibodies (especially secretory IgA )that provide passive immunity to the baby (the baby's immune system is not fully developed at birth).</a:t>
            </a:r>
          </a:p>
          <a:p>
            <a:r>
              <a:rPr lang="en-US" sz="2400" dirty="0">
                <a:latin typeface="Calibri" panose="020F0502020204030204" pitchFamily="34" charset="0"/>
              </a:rPr>
              <a:t>More rich in cholesterol ,macro- minerals (</a:t>
            </a:r>
            <a:r>
              <a:rPr lang="en-US" sz="2400" dirty="0" err="1">
                <a:latin typeface="Calibri" panose="020F0502020204030204" pitchFamily="34" charset="0"/>
              </a:rPr>
              <a:t>Na,K</a:t>
            </a:r>
            <a:r>
              <a:rPr lang="en-US" sz="2400" dirty="0">
                <a:latin typeface="Calibri" panose="020F0502020204030204" pitchFamily="34" charset="0"/>
              </a:rPr>
              <a:t>,…) , </a:t>
            </a:r>
            <a:r>
              <a:rPr lang="en-US" sz="2400" dirty="0" err="1">
                <a:latin typeface="Calibri" panose="020F0502020204030204" pitchFamily="34" charset="0"/>
              </a:rPr>
              <a:t>microminerals</a:t>
            </a:r>
            <a:r>
              <a:rPr lang="en-US" sz="2400" dirty="0">
                <a:latin typeface="Calibri" panose="020F0502020204030204" pitchFamily="34" charset="0"/>
              </a:rPr>
              <a:t> , </a:t>
            </a:r>
            <a:r>
              <a:rPr lang="en-US" sz="2400" dirty="0" err="1">
                <a:latin typeface="Calibri" panose="020F0502020204030204" pitchFamily="34" charset="0"/>
              </a:rPr>
              <a:t>vit</a:t>
            </a:r>
            <a:r>
              <a:rPr lang="en-US" sz="2400" dirty="0">
                <a:latin typeface="Calibri" panose="020F0502020204030204" pitchFamily="34" charset="0"/>
              </a:rPr>
              <a:t>. A</a:t>
            </a:r>
          </a:p>
          <a:p>
            <a:r>
              <a:rPr lang="en-US" sz="2400" dirty="0">
                <a:latin typeface="Calibri" panose="020F0502020204030204" pitchFamily="34" charset="0"/>
              </a:rPr>
              <a:t>Rich in leukocytes (macrophages and lymphocytes) and anti bacterial factors (</a:t>
            </a:r>
            <a:r>
              <a:rPr lang="en-US" sz="2400" dirty="0" err="1">
                <a:latin typeface="Calibri" panose="020F0502020204030204" pitchFamily="34" charset="0"/>
              </a:rPr>
              <a:t>lactoferrin</a:t>
            </a:r>
            <a:r>
              <a:rPr lang="en-US" sz="2400" dirty="0">
                <a:latin typeface="Calibri" panose="020F0502020204030204" pitchFamily="34" charset="0"/>
              </a:rPr>
              <a:t> &amp; lysozyme)</a:t>
            </a:r>
          </a:p>
          <a:p>
            <a:r>
              <a:rPr lang="en-US" sz="2400" dirty="0">
                <a:latin typeface="Calibri" panose="020F0502020204030204" pitchFamily="34" charset="0"/>
              </a:rPr>
              <a:t> Colostrum also helps the newborn's digestive system to grow and function properly.</a:t>
            </a:r>
          </a:p>
        </p:txBody>
      </p:sp>
      <p:sp>
        <p:nvSpPr>
          <p:cNvPr id="3" name="Title 2"/>
          <p:cNvSpPr>
            <a:spLocks noGrp="1"/>
          </p:cNvSpPr>
          <p:nvPr>
            <p:ph type="title"/>
          </p:nvPr>
        </p:nvSpPr>
        <p:spPr>
          <a:xfrm>
            <a:off x="6927" y="27709"/>
            <a:ext cx="9144000" cy="810491"/>
          </a:xfrm>
        </p:spPr>
        <p:txBody>
          <a:bodyPr/>
          <a:lstStyle/>
          <a:p>
            <a:r>
              <a:rPr lang="en-US" dirty="0">
                <a:latin typeface="Calibri" panose="020F0502020204030204" pitchFamily="34" charset="0"/>
              </a:rPr>
              <a:t>                         COLOSTRUM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90600"/>
            <a:ext cx="3124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76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8991600" cy="4525963"/>
          </a:xfrm>
        </p:spPr>
        <p:txBody>
          <a:bodyPr/>
          <a:lstStyle/>
          <a:p>
            <a:endParaRPr lang="en-US" dirty="0"/>
          </a:p>
          <a:p>
            <a:endParaRPr lang="en-US" dirty="0"/>
          </a:p>
          <a:p>
            <a:pPr lvl="0"/>
            <a:r>
              <a:rPr lang="en-US" dirty="0">
                <a:latin typeface="Calibri" panose="020F0502020204030204" pitchFamily="34" charset="0"/>
              </a:rPr>
              <a:t>Identify the major differences between human milk and commonly available formulas. </a:t>
            </a:r>
          </a:p>
          <a:p>
            <a:pPr marL="109728" indent="0">
              <a:buNone/>
            </a:pPr>
            <a:r>
              <a:rPr lang="en-US" dirty="0">
                <a:latin typeface="Calibri" panose="020F0502020204030204" pitchFamily="34" charset="0"/>
              </a:rPr>
              <a:t> </a:t>
            </a:r>
          </a:p>
          <a:p>
            <a:pPr lvl="0"/>
            <a:r>
              <a:rPr lang="en-US" dirty="0">
                <a:latin typeface="Calibri" panose="020F0502020204030204" pitchFamily="34" charset="0"/>
              </a:rPr>
              <a:t> Describe the advantages of breastfeeding and recognize common difficulties experienced by breastfeeding mothers. </a:t>
            </a:r>
          </a:p>
          <a:p>
            <a:endParaRPr lang="en-US" dirty="0"/>
          </a:p>
        </p:txBody>
      </p:sp>
      <p:sp>
        <p:nvSpPr>
          <p:cNvPr id="3" name="Title 2"/>
          <p:cNvSpPr>
            <a:spLocks noGrp="1"/>
          </p:cNvSpPr>
          <p:nvPr>
            <p:ph type="title"/>
          </p:nvPr>
        </p:nvSpPr>
        <p:spPr/>
        <p:txBody>
          <a:bodyPr/>
          <a:lstStyle/>
          <a:p>
            <a:r>
              <a:rPr lang="en-US" dirty="0">
                <a:latin typeface="Calibri" panose="020F0502020204030204" pitchFamily="34" charset="0"/>
              </a:rPr>
              <a:t>LEARNING OBJECTIVES:</a:t>
            </a:r>
          </a:p>
        </p:txBody>
      </p:sp>
    </p:spTree>
    <p:extLst>
      <p:ext uri="{BB962C8B-B14F-4D97-AF65-F5344CB8AC3E}">
        <p14:creationId xmlns:p14="http://schemas.microsoft.com/office/powerpoint/2010/main" val="249918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94962"/>
          </a:xfrm>
          <a:prstGeom prst="rect">
            <a:avLst/>
          </a:prstGeom>
        </p:spPr>
        <p:txBody>
          <a:bodyPr wrap="square">
            <a:spAutoFit/>
          </a:bodyPr>
          <a:lstStyle/>
          <a:p>
            <a:r>
              <a:rPr lang="en-US" sz="2800" b="1" dirty="0">
                <a:latin typeface="Calibri" panose="020F0502020204030204" pitchFamily="34" charset="0"/>
              </a:rPr>
              <a:t>COMPOSITION OF BREAST MILK</a:t>
            </a:r>
            <a:endParaRPr lang="en-US" dirty="0">
              <a:latin typeface="Calibri" panose="020F0502020204030204" pitchFamily="34" charset="0"/>
            </a:endParaRPr>
          </a:p>
          <a:p>
            <a:endParaRPr lang="en-US" dirty="0">
              <a:latin typeface="Calibri" panose="020F0502020204030204" pitchFamily="34" charset="0"/>
            </a:endParaRPr>
          </a:p>
          <a:p>
            <a:r>
              <a:rPr lang="en-US" sz="2000" dirty="0">
                <a:latin typeface="Calibri" panose="020F0502020204030204" pitchFamily="34" charset="0"/>
              </a:rPr>
              <a:t>Human milk contains 0.8% to 0.9% protein, 4.5% fat, 7.1% carbohydrates, and 0.2% ash (minerals).</a:t>
            </a:r>
          </a:p>
          <a:p>
            <a:endParaRPr lang="en-US" sz="2000" dirty="0">
              <a:latin typeface="Calibri" panose="020F0502020204030204" pitchFamily="34" charset="0"/>
            </a:endParaRPr>
          </a:p>
          <a:p>
            <a:r>
              <a:rPr lang="en-US" sz="2000" baseline="30000" dirty="0">
                <a:latin typeface="Calibri" panose="020F0502020204030204" pitchFamily="34" charset="0"/>
              </a:rPr>
              <a:t> </a:t>
            </a:r>
            <a:r>
              <a:rPr lang="en-US" sz="2000" b="1" dirty="0">
                <a:latin typeface="Calibri" panose="020F0502020204030204" pitchFamily="34" charset="0"/>
              </a:rPr>
              <a:t>CARBOHYDRATES</a:t>
            </a:r>
            <a:r>
              <a:rPr lang="en-US" sz="2000" dirty="0">
                <a:latin typeface="Calibri" panose="020F0502020204030204" pitchFamily="34" charset="0"/>
              </a:rPr>
              <a:t> </a:t>
            </a:r>
          </a:p>
          <a:p>
            <a:pPr marL="342900" indent="-342900">
              <a:buFont typeface="Wingdings" panose="05000000000000000000" pitchFamily="2" charset="2"/>
              <a:buChar char="Ø"/>
            </a:pPr>
            <a:r>
              <a:rPr lang="en-US" sz="2000" dirty="0">
                <a:latin typeface="Calibri" panose="020F0502020204030204" pitchFamily="34" charset="0"/>
              </a:rPr>
              <a:t>Are mainly </a:t>
            </a:r>
            <a:r>
              <a:rPr lang="en-US" sz="2000" dirty="0">
                <a:latin typeface="Calibri" panose="020F0502020204030204" pitchFamily="34" charset="0"/>
                <a:hlinkClick r:id="rId2" tooltip="Lactose"/>
              </a:rPr>
              <a:t>lactose</a:t>
            </a:r>
            <a:r>
              <a:rPr lang="en-US" sz="2000" dirty="0">
                <a:latin typeface="Calibri" panose="020F0502020204030204" pitchFamily="34" charset="0"/>
              </a:rPr>
              <a:t>.</a:t>
            </a:r>
          </a:p>
          <a:p>
            <a:pPr marL="342900" indent="-342900">
              <a:buFont typeface="Wingdings" panose="05000000000000000000" pitchFamily="2" charset="2"/>
              <a:buChar char="Ø"/>
            </a:pPr>
            <a:r>
              <a:rPr lang="en-US" sz="2000" dirty="0">
                <a:latin typeface="Calibri" panose="020F0502020204030204" pitchFamily="34" charset="0"/>
              </a:rPr>
              <a:t>Several lactose-based oligosaccharides have been identified (as minor components)  which act as prebiotics to promote growth of lactobacilli. </a:t>
            </a:r>
          </a:p>
          <a:p>
            <a:endParaRPr lang="en-US" sz="2000" dirty="0">
              <a:latin typeface="Calibri" panose="020F0502020204030204" pitchFamily="34" charset="0"/>
            </a:endParaRPr>
          </a:p>
          <a:p>
            <a:r>
              <a:rPr lang="en-US" sz="2000" b="1" dirty="0">
                <a:latin typeface="Calibri" panose="020F0502020204030204" pitchFamily="34" charset="0"/>
              </a:rPr>
              <a:t>THE FAT  FRACTION </a:t>
            </a:r>
          </a:p>
          <a:p>
            <a:pPr marL="342900" indent="-342900">
              <a:buFont typeface="Wingdings" panose="05000000000000000000" pitchFamily="2" charset="2"/>
              <a:buChar char="Ø"/>
            </a:pPr>
            <a:r>
              <a:rPr lang="en-US" sz="2000" dirty="0">
                <a:latin typeface="Calibri" panose="020F0502020204030204" pitchFamily="34" charset="0"/>
              </a:rPr>
              <a:t>contains specific </a:t>
            </a:r>
            <a:r>
              <a:rPr lang="en-US" sz="2000" dirty="0">
                <a:latin typeface="Calibri" panose="020F0502020204030204" pitchFamily="34" charset="0"/>
                <a:hlinkClick r:id="rId3" tooltip="Triglycerides"/>
              </a:rPr>
              <a:t>triglycerides</a:t>
            </a:r>
            <a:r>
              <a:rPr lang="en-US" sz="2000" dirty="0">
                <a:latin typeface="Calibri" panose="020F0502020204030204" pitchFamily="34" charset="0"/>
              </a:rPr>
              <a:t> of </a:t>
            </a:r>
            <a:r>
              <a:rPr lang="en-US" sz="2000" dirty="0">
                <a:latin typeface="Calibri" panose="020F0502020204030204" pitchFamily="34" charset="0"/>
                <a:hlinkClick r:id="rId4" tooltip="Palmitic acid"/>
              </a:rPr>
              <a:t>palmitic</a:t>
            </a:r>
            <a:r>
              <a:rPr lang="en-US" sz="2000" dirty="0">
                <a:latin typeface="Calibri" panose="020F0502020204030204" pitchFamily="34" charset="0"/>
              </a:rPr>
              <a:t> and </a:t>
            </a:r>
            <a:r>
              <a:rPr lang="en-US" sz="2000" dirty="0">
                <a:latin typeface="Calibri" panose="020F0502020204030204" pitchFamily="34" charset="0"/>
                <a:hlinkClick r:id="rId5" tooltip="Oleic acid"/>
              </a:rPr>
              <a:t>oleic acid</a:t>
            </a:r>
            <a:r>
              <a:rPr lang="en-US" sz="2000" dirty="0">
                <a:latin typeface="Calibri" panose="020F0502020204030204" pitchFamily="34" charset="0"/>
              </a:rPr>
              <a:t> (O-P-O triglycerides), and also lipids with trans bonds .</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The lipids are </a:t>
            </a:r>
            <a:r>
              <a:rPr lang="en-US" sz="2000" dirty="0" err="1">
                <a:latin typeface="Calibri" panose="020F0502020204030204" pitchFamily="34" charset="0"/>
                <a:hlinkClick r:id="rId6" tooltip="Vaccenic acid"/>
              </a:rPr>
              <a:t>vaccenic</a:t>
            </a:r>
            <a:r>
              <a:rPr lang="en-US" sz="2000" dirty="0">
                <a:latin typeface="Calibri" panose="020F0502020204030204" pitchFamily="34" charset="0"/>
                <a:hlinkClick r:id="rId6" tooltip="Vaccenic acid"/>
              </a:rPr>
              <a:t> acid</a:t>
            </a:r>
            <a:r>
              <a:rPr lang="en-US" sz="2000" dirty="0">
                <a:latin typeface="Calibri" panose="020F0502020204030204" pitchFamily="34" charset="0"/>
              </a:rPr>
              <a:t>, and </a:t>
            </a:r>
            <a:r>
              <a:rPr lang="en-US" sz="2000" dirty="0">
                <a:latin typeface="Calibri" panose="020F0502020204030204" pitchFamily="34" charset="0"/>
                <a:hlinkClick r:id="rId7" tooltip="Conjugated linoleic acid"/>
              </a:rPr>
              <a:t>Conjugated linoleic acid</a:t>
            </a:r>
            <a:r>
              <a:rPr lang="en-US" sz="2000" dirty="0">
                <a:latin typeface="Calibri" panose="020F0502020204030204" pitchFamily="34" charset="0"/>
              </a:rPr>
              <a:t> (CLA) accounting for up to 6% of the human milk fat.</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High contents of cholesterol helps myelination of nervous system and protects against atherosclerosis and coronary disease in later life.</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Breast milk is rich in lipase that can digest 90% of milk triglycerides in the bile in intestine</a:t>
            </a:r>
            <a:r>
              <a:rPr lang="en-US" dirty="0">
                <a:latin typeface="Calibri" panose="020F0502020204030204" pitchFamily="34" charset="0"/>
              </a:rPr>
              <a:t>.</a:t>
            </a:r>
          </a:p>
          <a:p>
            <a:endParaRPr lang="en-US" dirty="0"/>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24226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48491"/>
            <a:ext cx="9123218" cy="8002191"/>
          </a:xfrm>
          <a:prstGeom prst="rect">
            <a:avLst/>
          </a:prstGeom>
        </p:spPr>
        <p:txBody>
          <a:bodyPr wrap="square">
            <a:spAutoFit/>
          </a:bodyPr>
          <a:lstStyle/>
          <a:p>
            <a:r>
              <a:rPr lang="en-US" sz="2000" b="1" dirty="0">
                <a:latin typeface="Calibri" panose="020F0502020204030204" pitchFamily="34" charset="0"/>
              </a:rPr>
              <a:t>PROTEINS</a:t>
            </a:r>
          </a:p>
          <a:p>
            <a:pPr marL="342900" indent="-342900">
              <a:buFont typeface="Wingdings" panose="05000000000000000000" pitchFamily="2" charset="2"/>
              <a:buChar char="Ø"/>
            </a:pPr>
            <a:r>
              <a:rPr lang="en-US" sz="2000" dirty="0">
                <a:latin typeface="Calibri" panose="020F0502020204030204" pitchFamily="34" charset="0"/>
              </a:rPr>
              <a:t>Most of proteins 70% is soluble easily digested whey protein</a:t>
            </a:r>
          </a:p>
          <a:p>
            <a:pPr marL="342900" indent="-342900">
              <a:buFont typeface="Wingdings" panose="05000000000000000000" pitchFamily="2" charset="2"/>
              <a:buChar char="Ø"/>
            </a:pPr>
            <a:r>
              <a:rPr lang="en-US" sz="2000" dirty="0">
                <a:latin typeface="Calibri" panose="020F0502020204030204" pitchFamily="34" charset="0"/>
              </a:rPr>
              <a:t>Whey : casein  ratio is 60:40</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The principal proteins are alpha-</a:t>
            </a:r>
            <a:r>
              <a:rPr lang="en-US" dirty="0" err="1">
                <a:latin typeface="Calibri" panose="020F0502020204030204" pitchFamily="34" charset="0"/>
                <a:hlinkClick r:id="rId3" tooltip="Lactalbumin"/>
              </a:rPr>
              <a:t>lactalbumin</a:t>
            </a:r>
            <a:r>
              <a:rPr lang="en-US" dirty="0">
                <a:latin typeface="Calibri" panose="020F0502020204030204" pitchFamily="34" charset="0"/>
              </a:rPr>
              <a:t>, </a:t>
            </a:r>
            <a:r>
              <a:rPr lang="en-US" dirty="0" err="1">
                <a:latin typeface="Calibri" panose="020F0502020204030204" pitchFamily="34" charset="0"/>
                <a:hlinkClick r:id="rId4" tooltip="Lactoferrin"/>
              </a:rPr>
              <a:t>lactoferrin</a:t>
            </a:r>
            <a:r>
              <a:rPr lang="en-US" dirty="0">
                <a:latin typeface="Calibri" panose="020F0502020204030204" pitchFamily="34" charset="0"/>
              </a:rPr>
              <a:t> (</a:t>
            </a:r>
            <a:r>
              <a:rPr lang="en-US" dirty="0" err="1">
                <a:latin typeface="Calibri" panose="020F0502020204030204" pitchFamily="34" charset="0"/>
              </a:rPr>
              <a:t>apo-lactoferrin</a:t>
            </a:r>
            <a:r>
              <a:rPr lang="en-US" dirty="0">
                <a:latin typeface="Calibri" panose="020F0502020204030204" pitchFamily="34" charset="0"/>
              </a:rPr>
              <a:t>), </a:t>
            </a:r>
            <a:r>
              <a:rPr lang="en-US" dirty="0">
                <a:latin typeface="Calibri" panose="020F0502020204030204" pitchFamily="34" charset="0"/>
                <a:hlinkClick r:id="rId5" tooltip="IgA"/>
              </a:rPr>
              <a:t>IgA</a:t>
            </a:r>
            <a:r>
              <a:rPr lang="en-US" dirty="0">
                <a:latin typeface="Calibri" panose="020F0502020204030204" pitchFamily="34" charset="0"/>
              </a:rPr>
              <a:t>, </a:t>
            </a:r>
            <a:r>
              <a:rPr lang="en-US" dirty="0">
                <a:latin typeface="Calibri" panose="020F0502020204030204" pitchFamily="34" charset="0"/>
                <a:hlinkClick r:id="rId6" tooltip="Lysozyme"/>
              </a:rPr>
              <a:t>lysozyme</a:t>
            </a:r>
            <a:r>
              <a:rPr lang="en-US" dirty="0">
                <a:latin typeface="Calibri" panose="020F0502020204030204" pitchFamily="34" charset="0"/>
              </a:rPr>
              <a:t>, and </a:t>
            </a:r>
            <a:r>
              <a:rPr lang="en-US" dirty="0">
                <a:latin typeface="Calibri" panose="020F0502020204030204" pitchFamily="34" charset="0"/>
                <a:hlinkClick r:id="rId7" tooltip="Serum albumin"/>
              </a:rPr>
              <a:t>serum albumin</a:t>
            </a:r>
            <a:r>
              <a:rPr lang="en-US" dirty="0">
                <a:latin typeface="Calibri" panose="020F0502020204030204" pitchFamily="34" charset="0"/>
              </a:rPr>
              <a:t>. </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In an acidic environment such as the </a:t>
            </a:r>
            <a:r>
              <a:rPr lang="en-US" dirty="0">
                <a:latin typeface="Calibri" panose="020F0502020204030204" pitchFamily="34" charset="0"/>
                <a:hlinkClick r:id="rId8" tooltip="Stomach"/>
              </a:rPr>
              <a:t>stomach</a:t>
            </a:r>
            <a:r>
              <a:rPr lang="en-US" dirty="0">
                <a:latin typeface="Calibri" panose="020F0502020204030204" pitchFamily="34" charset="0"/>
              </a:rPr>
              <a:t>, alpha-</a:t>
            </a:r>
            <a:r>
              <a:rPr lang="en-US" dirty="0" err="1">
                <a:latin typeface="Calibri" panose="020F0502020204030204" pitchFamily="34" charset="0"/>
              </a:rPr>
              <a:t>lactalbumin</a:t>
            </a:r>
            <a:r>
              <a:rPr lang="en-US" dirty="0">
                <a:latin typeface="Calibri" panose="020F0502020204030204" pitchFamily="34" charset="0"/>
              </a:rPr>
              <a:t> </a:t>
            </a:r>
            <a:r>
              <a:rPr lang="en-US" dirty="0">
                <a:latin typeface="Calibri" panose="020F0502020204030204" pitchFamily="34" charset="0"/>
                <a:hlinkClick r:id="rId9" tooltip="Protein folding"/>
              </a:rPr>
              <a:t>unfolds</a:t>
            </a:r>
            <a:r>
              <a:rPr lang="en-US" dirty="0">
                <a:latin typeface="Calibri" panose="020F0502020204030204" pitchFamily="34" charset="0"/>
              </a:rPr>
              <a:t> into a different form and binds </a:t>
            </a:r>
            <a:r>
              <a:rPr lang="en-US" dirty="0">
                <a:latin typeface="Calibri" panose="020F0502020204030204" pitchFamily="34" charset="0"/>
                <a:hlinkClick r:id="rId10" tooltip="Oleic acid"/>
              </a:rPr>
              <a:t>oleic acid</a:t>
            </a:r>
            <a:r>
              <a:rPr lang="en-US" dirty="0">
                <a:latin typeface="Calibri" panose="020F0502020204030204" pitchFamily="34" charset="0"/>
              </a:rPr>
              <a:t> to form a complex called </a:t>
            </a:r>
            <a:r>
              <a:rPr lang="en-US" dirty="0">
                <a:latin typeface="Calibri" panose="020F0502020204030204" pitchFamily="34" charset="0"/>
                <a:hlinkClick r:id="rId11" tooltip="Experimental cancer treatment"/>
              </a:rPr>
              <a:t>HAMLET</a:t>
            </a:r>
            <a:r>
              <a:rPr lang="en-US" dirty="0">
                <a:latin typeface="Calibri" panose="020F0502020204030204" pitchFamily="34" charset="0"/>
              </a:rPr>
              <a:t> that kills </a:t>
            </a:r>
            <a:r>
              <a:rPr lang="en-US" dirty="0">
                <a:latin typeface="Calibri" panose="020F0502020204030204" pitchFamily="34" charset="0"/>
                <a:hlinkClick r:id="rId12" tooltip="Tumor"/>
              </a:rPr>
              <a:t>tumor</a:t>
            </a:r>
            <a:r>
              <a:rPr lang="en-US" dirty="0">
                <a:latin typeface="Calibri" panose="020F0502020204030204" pitchFamily="34" charset="0"/>
              </a:rPr>
              <a:t> cells. This is thought to contribute to the protection of breastfed babies against cancer.</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Non-protein nitrogen-containing compounds, making up 25% of the milk's nitrogen, include </a:t>
            </a:r>
            <a:r>
              <a:rPr lang="en-US" dirty="0">
                <a:latin typeface="Calibri" panose="020F0502020204030204" pitchFamily="34" charset="0"/>
                <a:hlinkClick r:id="rId13" tooltip="Urea"/>
              </a:rPr>
              <a:t>urea</a:t>
            </a:r>
            <a:r>
              <a:rPr lang="en-US" dirty="0">
                <a:latin typeface="Calibri" panose="020F0502020204030204" pitchFamily="34" charset="0"/>
              </a:rPr>
              <a:t>, </a:t>
            </a:r>
            <a:r>
              <a:rPr lang="en-US" dirty="0">
                <a:latin typeface="Calibri" panose="020F0502020204030204" pitchFamily="34" charset="0"/>
                <a:hlinkClick r:id="rId14" tooltip="Uric acid"/>
              </a:rPr>
              <a:t>uric acid</a:t>
            </a:r>
            <a:r>
              <a:rPr lang="en-US" dirty="0">
                <a:latin typeface="Calibri" panose="020F0502020204030204" pitchFamily="34" charset="0"/>
              </a:rPr>
              <a:t>, </a:t>
            </a:r>
            <a:r>
              <a:rPr lang="en-US" dirty="0" err="1">
                <a:latin typeface="Calibri" panose="020F0502020204030204" pitchFamily="34" charset="0"/>
                <a:hlinkClick r:id="rId15" tooltip="Creatine"/>
              </a:rPr>
              <a:t>creatine</a:t>
            </a:r>
            <a:r>
              <a:rPr lang="en-US" dirty="0">
                <a:latin typeface="Calibri" panose="020F0502020204030204" pitchFamily="34" charset="0"/>
              </a:rPr>
              <a:t>, </a:t>
            </a:r>
            <a:r>
              <a:rPr lang="en-US" dirty="0">
                <a:latin typeface="Calibri" panose="020F0502020204030204" pitchFamily="34" charset="0"/>
                <a:hlinkClick r:id="rId16" tooltip="Creatinine"/>
              </a:rPr>
              <a:t>creatinine</a:t>
            </a:r>
            <a:r>
              <a:rPr lang="en-US" dirty="0">
                <a:latin typeface="Calibri" panose="020F0502020204030204" pitchFamily="34" charset="0"/>
              </a:rPr>
              <a:t>, </a:t>
            </a:r>
            <a:r>
              <a:rPr lang="en-US" dirty="0">
                <a:latin typeface="Calibri" panose="020F0502020204030204" pitchFamily="34" charset="0"/>
                <a:hlinkClick r:id="rId17" tooltip="Amino acid"/>
              </a:rPr>
              <a:t>amino acids</a:t>
            </a:r>
            <a:r>
              <a:rPr lang="en-US" dirty="0">
                <a:latin typeface="Calibri" panose="020F0502020204030204" pitchFamily="34" charset="0"/>
              </a:rPr>
              <a:t>, and </a:t>
            </a:r>
            <a:r>
              <a:rPr lang="en-US" dirty="0">
                <a:latin typeface="Calibri" panose="020F0502020204030204" pitchFamily="34" charset="0"/>
                <a:hlinkClick r:id="rId18" tooltip="Nucleotide"/>
              </a:rPr>
              <a:t>nucleotides</a:t>
            </a:r>
            <a:r>
              <a:rPr lang="en-US" dirty="0">
                <a:latin typeface="Calibri" panose="020F0502020204030204" pitchFamily="34" charset="0"/>
              </a:rPr>
              <a:t>.</a:t>
            </a:r>
          </a:p>
          <a:p>
            <a:endParaRPr lang="en-US" sz="2000" b="1" dirty="0">
              <a:latin typeface="Calibri" panose="020F0502020204030204" pitchFamily="34" charset="0"/>
            </a:endParaRPr>
          </a:p>
          <a:p>
            <a:r>
              <a:rPr lang="en-US" sz="2000" b="1" dirty="0">
                <a:latin typeface="Calibri" panose="020F0502020204030204" pitchFamily="34" charset="0"/>
              </a:rPr>
              <a:t>VITAMINS AND MINERALS</a:t>
            </a:r>
          </a:p>
          <a:p>
            <a:pPr marL="285750" indent="-285750">
              <a:buFont typeface="Wingdings" panose="05000000000000000000" pitchFamily="2" charset="2"/>
              <a:buChar char="Ø"/>
            </a:pPr>
            <a:r>
              <a:rPr lang="en-US" dirty="0">
                <a:latin typeface="Calibri" panose="020F0502020204030204" pitchFamily="34" charset="0"/>
              </a:rPr>
              <a:t>Low phosphate content prevents neonatal hypo calcemic convulsions</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Low renal solute load (minerals content is ¼  that of cow’s milk)</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Low sodium content  prevents hypernatremia &amp; sudden infant death.</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Low  risk of iron deficiency anemia during the 1 </a:t>
            </a:r>
            <a:r>
              <a:rPr lang="en-US" dirty="0" err="1">
                <a:latin typeface="Calibri" panose="020F0502020204030204" pitchFamily="34" charset="0"/>
              </a:rPr>
              <a:t>st</a:t>
            </a:r>
            <a:r>
              <a:rPr lang="en-US" dirty="0">
                <a:latin typeface="Calibri" panose="020F0502020204030204" pitchFamily="34" charset="0"/>
              </a:rPr>
              <a:t> 6 months of life due to better iron absorption ( acidic bowel medium and the presence of large amounts of </a:t>
            </a:r>
            <a:r>
              <a:rPr lang="en-US" dirty="0" err="1">
                <a:latin typeface="Calibri" panose="020F0502020204030204" pitchFamily="34" charset="0"/>
              </a:rPr>
              <a:t>vit.C,E</a:t>
            </a:r>
            <a:r>
              <a:rPr lang="en-US" dirty="0">
                <a:latin typeface="Calibri" panose="020F0502020204030204" pitchFamily="34" charset="0"/>
              </a:rPr>
              <a:t> &amp; copper</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421059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152400"/>
            <a:ext cx="9047018" cy="6463308"/>
          </a:xfrm>
          <a:prstGeom prst="rect">
            <a:avLst/>
          </a:prstGeom>
        </p:spPr>
        <p:txBody>
          <a:bodyPr wrap="square">
            <a:spAutoFit/>
          </a:bodyPr>
          <a:lstStyle/>
          <a:p>
            <a:r>
              <a:rPr lang="en-US" sz="2400" b="1" dirty="0">
                <a:latin typeface="Calibri" panose="020F0502020204030204" pitchFamily="34" charset="0"/>
              </a:rPr>
              <a:t>ANTI-INFECTIVE PROPERTIES</a:t>
            </a:r>
          </a:p>
          <a:p>
            <a:r>
              <a:rPr lang="en-US" sz="2400" b="1" dirty="0">
                <a:latin typeface="Calibri" panose="020F0502020204030204" pitchFamily="34" charset="0"/>
              </a:rPr>
              <a:t>Humoral</a:t>
            </a:r>
          </a:p>
          <a:p>
            <a:pPr marL="285750" indent="-285750">
              <a:buFont typeface="Wingdings" panose="05000000000000000000" pitchFamily="2" charset="2"/>
              <a:buChar char="Ø"/>
            </a:pPr>
            <a:r>
              <a:rPr lang="en-US" dirty="0">
                <a:latin typeface="Calibri" panose="020F0502020204030204" pitchFamily="34" charset="0"/>
              </a:rPr>
              <a:t>Secretory IgA comprises 90% of immunoglobulin in human milk ,provides mucosal protection.</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err="1">
                <a:latin typeface="Calibri" panose="020F0502020204030204" pitchFamily="34" charset="0"/>
              </a:rPr>
              <a:t>Bifidus</a:t>
            </a:r>
            <a:r>
              <a:rPr lang="en-US" dirty="0">
                <a:latin typeface="Calibri" panose="020F0502020204030204" pitchFamily="34" charset="0"/>
              </a:rPr>
              <a:t> factor promotes growth of lactobacillus </a:t>
            </a:r>
            <a:r>
              <a:rPr lang="en-US" dirty="0" err="1">
                <a:latin typeface="Calibri" panose="020F0502020204030204" pitchFamily="34" charset="0"/>
              </a:rPr>
              <a:t>bifidus</a:t>
            </a:r>
            <a:r>
              <a:rPr lang="en-US" dirty="0">
                <a:latin typeface="Calibri" panose="020F0502020204030204" pitchFamily="34" charset="0"/>
              </a:rPr>
              <a:t> ,which </a:t>
            </a:r>
            <a:r>
              <a:rPr lang="en-US" dirty="0" err="1">
                <a:latin typeface="Calibri" panose="020F0502020204030204" pitchFamily="34" charset="0"/>
              </a:rPr>
              <a:t>metabolises</a:t>
            </a:r>
            <a:r>
              <a:rPr lang="en-US" dirty="0">
                <a:latin typeface="Calibri" panose="020F0502020204030204" pitchFamily="34" charset="0"/>
              </a:rPr>
              <a:t> lactose to lactic acid and acetic acids , the resulting low PH may inhibit growth of gastrointestinal pathogens.</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Lysozyme </a:t>
            </a:r>
            <a:r>
              <a:rPr lang="en-US" dirty="0" err="1">
                <a:latin typeface="Calibri" panose="020F0502020204030204" pitchFamily="34" charset="0"/>
              </a:rPr>
              <a:t>bacteriolytic</a:t>
            </a:r>
            <a:r>
              <a:rPr lang="en-US" dirty="0">
                <a:latin typeface="Calibri" panose="020F0502020204030204" pitchFamily="34" charset="0"/>
              </a:rPr>
              <a:t> enzyme </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err="1">
                <a:latin typeface="Calibri" panose="020F0502020204030204" pitchFamily="34" charset="0"/>
              </a:rPr>
              <a:t>Lactoferrin</a:t>
            </a:r>
            <a:r>
              <a:rPr lang="en-US" dirty="0">
                <a:latin typeface="Calibri" panose="020F0502020204030204" pitchFamily="34" charset="0"/>
              </a:rPr>
              <a:t> iron-binding protein inhibits growth of Escherichia coli</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Interferon antiviral agent.</a:t>
            </a:r>
          </a:p>
          <a:p>
            <a:endParaRPr lang="en-US" dirty="0">
              <a:latin typeface="Calibri" panose="020F0502020204030204" pitchFamily="34" charset="0"/>
            </a:endParaRPr>
          </a:p>
          <a:p>
            <a:r>
              <a:rPr lang="en-US" sz="2400" b="1" dirty="0">
                <a:latin typeface="Calibri" panose="020F0502020204030204" pitchFamily="34" charset="0"/>
              </a:rPr>
              <a:t>Cellular</a:t>
            </a:r>
          </a:p>
          <a:p>
            <a:pPr marL="285750" indent="-285750">
              <a:buFont typeface="Wingdings" panose="05000000000000000000" pitchFamily="2" charset="2"/>
              <a:buChar char="Ø"/>
            </a:pPr>
            <a:r>
              <a:rPr lang="en-US" dirty="0">
                <a:latin typeface="Calibri" panose="020F0502020204030204" pitchFamily="34" charset="0"/>
              </a:rPr>
              <a:t>Macrophages  phagocytic </a:t>
            </a:r>
            <a:r>
              <a:rPr lang="en-US" dirty="0" err="1">
                <a:latin typeface="Calibri" panose="020F0502020204030204" pitchFamily="34" charset="0"/>
              </a:rPr>
              <a:t>synthesise</a:t>
            </a:r>
            <a:r>
              <a:rPr lang="en-US" dirty="0">
                <a:latin typeface="Calibri" panose="020F0502020204030204" pitchFamily="34" charset="0"/>
              </a:rPr>
              <a:t> lysozyme ,</a:t>
            </a:r>
            <a:r>
              <a:rPr lang="en-US" dirty="0" err="1">
                <a:latin typeface="Calibri" panose="020F0502020204030204" pitchFamily="34" charset="0"/>
              </a:rPr>
              <a:t>lactoferrin</a:t>
            </a:r>
            <a:r>
              <a:rPr lang="en-US" dirty="0">
                <a:latin typeface="Calibri" panose="020F0502020204030204" pitchFamily="34" charset="0"/>
              </a:rPr>
              <a:t> ,C3,C4</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Lymphocytes  T cells may transfer delayed hypersensitivity responses to infant</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B cells </a:t>
            </a:r>
            <a:r>
              <a:rPr lang="en-US" dirty="0" err="1">
                <a:latin typeface="Calibri" panose="020F0502020204030204" pitchFamily="34" charset="0"/>
              </a:rPr>
              <a:t>synthesise</a:t>
            </a:r>
            <a:r>
              <a:rPr lang="en-US" dirty="0">
                <a:latin typeface="Calibri" panose="020F0502020204030204" pitchFamily="34" charset="0"/>
              </a:rPr>
              <a:t> Ig A</a:t>
            </a:r>
          </a:p>
          <a:p>
            <a:endParaRPr lang="en-US" b="1" dirty="0">
              <a:latin typeface="Calibri" panose="020F0502020204030204" pitchFamily="34" charset="0"/>
            </a:endParaRPr>
          </a:p>
          <a:p>
            <a:endParaRPr lang="en-US" b="1" dirty="0">
              <a:latin typeface="Calibri" panose="020F0502020204030204" pitchFamily="34" charset="0"/>
            </a:endParaRPr>
          </a:p>
        </p:txBody>
      </p:sp>
    </p:spTree>
    <p:extLst>
      <p:ext uri="{BB962C8B-B14F-4D97-AF65-F5344CB8AC3E}">
        <p14:creationId xmlns:p14="http://schemas.microsoft.com/office/powerpoint/2010/main" val="497303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7458008"/>
              </p:ext>
            </p:extLst>
          </p:nvPr>
        </p:nvGraphicFramePr>
        <p:xfrm>
          <a:off x="76200" y="0"/>
          <a:ext cx="4495800" cy="6935781"/>
        </p:xfrm>
        <a:graphic>
          <a:graphicData uri="http://schemas.openxmlformats.org/drawingml/2006/table">
            <a:tbl>
              <a:tblPr/>
              <a:tblGrid>
                <a:gridCol w="2323459">
                  <a:extLst>
                    <a:ext uri="{9D8B030D-6E8A-4147-A177-3AD203B41FA5}">
                      <a16:colId xmlns:a16="http://schemas.microsoft.com/office/drawing/2014/main" val="20000"/>
                    </a:ext>
                  </a:extLst>
                </a:gridCol>
                <a:gridCol w="2172341">
                  <a:extLst>
                    <a:ext uri="{9D8B030D-6E8A-4147-A177-3AD203B41FA5}">
                      <a16:colId xmlns:a16="http://schemas.microsoft.com/office/drawing/2014/main" val="20001"/>
                    </a:ext>
                  </a:extLst>
                </a:gridCol>
              </a:tblGrid>
              <a:tr h="728901">
                <a:tc gridSpan="2">
                  <a:txBody>
                    <a:bodyPr/>
                    <a:lstStyle/>
                    <a:p>
                      <a:r>
                        <a:rPr lang="en-US" sz="2400" dirty="0">
                          <a:latin typeface="Calibri" panose="020F0502020204030204" pitchFamily="34" charset="0"/>
                        </a:rPr>
                        <a:t>Composition of human breast milk</a:t>
                      </a:r>
                    </a:p>
                  </a:txBody>
                  <a:tcPr marL="45260" marR="45260" marT="22630" marB="22630" anchor="ctr"/>
                </a:tc>
                <a:tc hMerge="1">
                  <a:txBody>
                    <a:bodyPr/>
                    <a:lstStyle/>
                    <a:p>
                      <a:endParaRPr lang="en-US"/>
                    </a:p>
                  </a:txBody>
                  <a:tcPr/>
                </a:tc>
                <a:extLst>
                  <a:ext uri="{0D108BD9-81ED-4DB2-BD59-A6C34878D82A}">
                    <a16:rowId xmlns:a16="http://schemas.microsoft.com/office/drawing/2014/main" val="10000"/>
                  </a:ext>
                </a:extLst>
              </a:tr>
              <a:tr h="242679">
                <a:tc gridSpan="2">
                  <a:txBody>
                    <a:bodyPr/>
                    <a:lstStyle/>
                    <a:p>
                      <a:r>
                        <a:rPr lang="en-US" sz="1400" b="1" dirty="0">
                          <a:latin typeface="Calibri" panose="020F0502020204030204" pitchFamily="34" charset="0"/>
                        </a:rPr>
                        <a:t>Fat</a:t>
                      </a:r>
                      <a:r>
                        <a:rPr lang="en-US" sz="1400" dirty="0">
                          <a:latin typeface="Calibri" panose="020F0502020204030204" pitchFamily="34" charset="0"/>
                        </a:rPr>
                        <a:t> (g/100 ml)</a:t>
                      </a:r>
                    </a:p>
                  </a:txBody>
                  <a:tcPr marL="45260" marR="45260" marT="22630" marB="22630" anchor="ctr">
                    <a:lnL>
                      <a:noFill/>
                    </a:lnL>
                    <a:lnR>
                      <a:noFill/>
                    </a:lnR>
                    <a:lnB>
                      <a:noFill/>
                    </a:lnB>
                  </a:tcPr>
                </a:tc>
                <a:tc hMerge="1">
                  <a:txBody>
                    <a:bodyPr/>
                    <a:lstStyle/>
                    <a:p>
                      <a:endParaRPr lang="en-US"/>
                    </a:p>
                  </a:txBody>
                  <a:tcPr/>
                </a:tc>
                <a:extLst>
                  <a:ext uri="{0D108BD9-81ED-4DB2-BD59-A6C34878D82A}">
                    <a16:rowId xmlns:a16="http://schemas.microsoft.com/office/drawing/2014/main" val="10001"/>
                  </a:ext>
                </a:extLst>
              </a:tr>
              <a:tr h="242679">
                <a:tc>
                  <a:txBody>
                    <a:bodyPr/>
                    <a:lstStyle/>
                    <a:p>
                      <a:r>
                        <a:rPr lang="en-US" sz="1400" dirty="0">
                          <a:latin typeface="Calibri" panose="020F0502020204030204" pitchFamily="34" charset="0"/>
                        </a:rPr>
                        <a:t>total</a:t>
                      </a:r>
                    </a:p>
                  </a:txBody>
                  <a:tcPr marL="45260" marR="45260" marT="22630" marB="22630" anchor="ctr">
                    <a:lnL>
                      <a:noFill/>
                    </a:lnL>
                    <a:lnR>
                      <a:noFill/>
                    </a:lnR>
                    <a:lnT>
                      <a:noFill/>
                    </a:lnT>
                    <a:lnB>
                      <a:noFill/>
                    </a:lnB>
                  </a:tcPr>
                </a:tc>
                <a:tc>
                  <a:txBody>
                    <a:bodyPr/>
                    <a:lstStyle/>
                    <a:p>
                      <a:r>
                        <a:rPr lang="en-US" sz="1400">
                          <a:latin typeface="Calibri" panose="020F0502020204030204" pitchFamily="34" charset="0"/>
                        </a:rPr>
                        <a:t>4.2</a:t>
                      </a:r>
                    </a:p>
                  </a:txBody>
                  <a:tcPr marL="45260" marR="45260" marT="22630" marB="22630" anchor="ctr">
                    <a:lnL>
                      <a:noFill/>
                    </a:lnL>
                    <a:lnR>
                      <a:noFill/>
                    </a:lnR>
                    <a:lnT>
                      <a:noFill/>
                    </a:lnT>
                    <a:lnB>
                      <a:noFill/>
                    </a:lnB>
                  </a:tcPr>
                </a:tc>
                <a:extLst>
                  <a:ext uri="{0D108BD9-81ED-4DB2-BD59-A6C34878D82A}">
                    <a16:rowId xmlns:a16="http://schemas.microsoft.com/office/drawing/2014/main" val="10002"/>
                  </a:ext>
                </a:extLst>
              </a:tr>
              <a:tr h="242679">
                <a:tc>
                  <a:txBody>
                    <a:bodyPr/>
                    <a:lstStyle/>
                    <a:p>
                      <a:r>
                        <a:rPr lang="en-US" sz="1400" dirty="0">
                          <a:latin typeface="Calibri" panose="020F0502020204030204" pitchFamily="34" charset="0"/>
                        </a:rPr>
                        <a:t>fatty acids - length 8C</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trace</a:t>
                      </a:r>
                    </a:p>
                  </a:txBody>
                  <a:tcPr marL="45260" marR="45260" marT="22630" marB="22630" anchor="ctr">
                    <a:lnL>
                      <a:noFill/>
                    </a:lnL>
                    <a:lnR>
                      <a:noFill/>
                    </a:lnR>
                    <a:lnT>
                      <a:noFill/>
                    </a:lnT>
                    <a:lnB>
                      <a:noFill/>
                    </a:lnB>
                  </a:tcPr>
                </a:tc>
                <a:extLst>
                  <a:ext uri="{0D108BD9-81ED-4DB2-BD59-A6C34878D82A}">
                    <a16:rowId xmlns:a16="http://schemas.microsoft.com/office/drawing/2014/main" val="10003"/>
                  </a:ext>
                </a:extLst>
              </a:tr>
              <a:tr h="242679">
                <a:tc>
                  <a:txBody>
                    <a:bodyPr/>
                    <a:lstStyle/>
                    <a:p>
                      <a:r>
                        <a:rPr lang="en-US" sz="1400" dirty="0">
                          <a:latin typeface="Calibri" panose="020F0502020204030204" pitchFamily="34" charset="0"/>
                        </a:rPr>
                        <a:t>polyunsaturated fatty acids</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0,6</a:t>
                      </a:r>
                    </a:p>
                  </a:txBody>
                  <a:tcPr marL="45260" marR="45260" marT="22630" marB="22630" anchor="ctr">
                    <a:lnL>
                      <a:noFill/>
                    </a:lnL>
                    <a:lnR>
                      <a:noFill/>
                    </a:lnR>
                    <a:lnT>
                      <a:noFill/>
                    </a:lnT>
                    <a:lnB>
                      <a:noFill/>
                    </a:lnB>
                  </a:tcPr>
                </a:tc>
                <a:extLst>
                  <a:ext uri="{0D108BD9-81ED-4DB2-BD59-A6C34878D82A}">
                    <a16:rowId xmlns:a16="http://schemas.microsoft.com/office/drawing/2014/main" val="10004"/>
                  </a:ext>
                </a:extLst>
              </a:tr>
              <a:tr h="242679">
                <a:tc>
                  <a:txBody>
                    <a:bodyPr/>
                    <a:lstStyle/>
                    <a:p>
                      <a:r>
                        <a:rPr lang="en-US" sz="1400" dirty="0">
                          <a:latin typeface="Calibri" panose="020F0502020204030204" pitchFamily="34" charset="0"/>
                        </a:rPr>
                        <a:t>cholesterol</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0,016</a:t>
                      </a:r>
                    </a:p>
                  </a:txBody>
                  <a:tcPr marL="45260" marR="45260" marT="22630" marB="22630" anchor="ctr">
                    <a:lnL>
                      <a:noFill/>
                    </a:lnL>
                    <a:lnR>
                      <a:noFill/>
                    </a:lnR>
                    <a:lnT>
                      <a:noFill/>
                    </a:lnT>
                    <a:lnB>
                      <a:noFill/>
                    </a:lnB>
                  </a:tcPr>
                </a:tc>
                <a:extLst>
                  <a:ext uri="{0D108BD9-81ED-4DB2-BD59-A6C34878D82A}">
                    <a16:rowId xmlns:a16="http://schemas.microsoft.com/office/drawing/2014/main" val="10005"/>
                  </a:ext>
                </a:extLst>
              </a:tr>
              <a:tr h="242679">
                <a:tc gridSpan="2">
                  <a:txBody>
                    <a:bodyPr/>
                    <a:lstStyle/>
                    <a:p>
                      <a:r>
                        <a:rPr lang="en-US" sz="1400" b="1" dirty="0">
                          <a:latin typeface="Calibri" panose="020F0502020204030204" pitchFamily="34" charset="0"/>
                        </a:rPr>
                        <a:t>Protein</a:t>
                      </a:r>
                      <a:r>
                        <a:rPr lang="en-US" sz="1400" dirty="0">
                          <a:latin typeface="Calibri" panose="020F0502020204030204" pitchFamily="34" charset="0"/>
                        </a:rPr>
                        <a:t> (g/100 ml)</a:t>
                      </a:r>
                    </a:p>
                  </a:txBody>
                  <a:tcPr marL="45260" marR="45260" marT="22630" marB="2263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6"/>
                  </a:ext>
                </a:extLst>
              </a:tr>
              <a:tr h="242679">
                <a:tc>
                  <a:txBody>
                    <a:bodyPr/>
                    <a:lstStyle/>
                    <a:p>
                      <a:r>
                        <a:rPr lang="en-US" sz="1400">
                          <a:latin typeface="Calibri" panose="020F0502020204030204" pitchFamily="34" charset="0"/>
                        </a:rPr>
                        <a:t>total</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1.1</a:t>
                      </a:r>
                    </a:p>
                  </a:txBody>
                  <a:tcPr marL="45260" marR="45260" marT="22630" marB="22630" anchor="ctr">
                    <a:lnL>
                      <a:noFill/>
                    </a:lnL>
                    <a:lnR>
                      <a:noFill/>
                    </a:lnR>
                    <a:lnT>
                      <a:noFill/>
                    </a:lnT>
                    <a:lnB>
                      <a:noFill/>
                    </a:lnB>
                  </a:tcPr>
                </a:tc>
                <a:extLst>
                  <a:ext uri="{0D108BD9-81ED-4DB2-BD59-A6C34878D82A}">
                    <a16:rowId xmlns:a16="http://schemas.microsoft.com/office/drawing/2014/main" val="10007"/>
                  </a:ext>
                </a:extLst>
              </a:tr>
              <a:tr h="242679">
                <a:tc>
                  <a:txBody>
                    <a:bodyPr/>
                    <a:lstStyle/>
                    <a:p>
                      <a:r>
                        <a:rPr lang="en-US" sz="1400">
                          <a:latin typeface="Calibri" panose="020F0502020204030204" pitchFamily="34" charset="0"/>
                        </a:rPr>
                        <a:t>casein</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0.4</a:t>
                      </a:r>
                    </a:p>
                  </a:txBody>
                  <a:tcPr marL="45260" marR="45260" marT="22630" marB="22630" anchor="ctr">
                    <a:lnL>
                      <a:noFill/>
                    </a:lnL>
                    <a:lnR>
                      <a:noFill/>
                    </a:lnR>
                    <a:lnT>
                      <a:noFill/>
                    </a:lnT>
                    <a:lnB>
                      <a:noFill/>
                    </a:lnB>
                  </a:tcPr>
                </a:tc>
                <a:extLst>
                  <a:ext uri="{0D108BD9-81ED-4DB2-BD59-A6C34878D82A}">
                    <a16:rowId xmlns:a16="http://schemas.microsoft.com/office/drawing/2014/main" val="10008"/>
                  </a:ext>
                </a:extLst>
              </a:tr>
              <a:tr h="242679">
                <a:tc>
                  <a:txBody>
                    <a:bodyPr/>
                    <a:lstStyle/>
                    <a:p>
                      <a:r>
                        <a:rPr lang="en-US" sz="1400">
                          <a:latin typeface="Calibri" panose="020F0502020204030204" pitchFamily="34" charset="0"/>
                        </a:rPr>
                        <a:t>a-lactalbumin</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0.3</a:t>
                      </a:r>
                    </a:p>
                  </a:txBody>
                  <a:tcPr marL="45260" marR="45260" marT="22630" marB="22630" anchor="ctr">
                    <a:lnL>
                      <a:noFill/>
                    </a:lnL>
                    <a:lnR>
                      <a:noFill/>
                    </a:lnR>
                    <a:lnT>
                      <a:noFill/>
                    </a:lnT>
                    <a:lnB>
                      <a:noFill/>
                    </a:lnB>
                  </a:tcPr>
                </a:tc>
                <a:extLst>
                  <a:ext uri="{0D108BD9-81ED-4DB2-BD59-A6C34878D82A}">
                    <a16:rowId xmlns:a16="http://schemas.microsoft.com/office/drawing/2014/main" val="10009"/>
                  </a:ext>
                </a:extLst>
              </a:tr>
              <a:tr h="242679">
                <a:tc>
                  <a:txBody>
                    <a:bodyPr/>
                    <a:lstStyle/>
                    <a:p>
                      <a:r>
                        <a:rPr lang="en-US" sz="1400">
                          <a:latin typeface="Calibri" panose="020F0502020204030204" pitchFamily="34" charset="0"/>
                        </a:rPr>
                        <a:t>lactoferrin (apo-lactoferrin)</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0.2</a:t>
                      </a:r>
                    </a:p>
                  </a:txBody>
                  <a:tcPr marL="45260" marR="45260" marT="22630" marB="22630" anchor="ctr">
                    <a:lnL>
                      <a:noFill/>
                    </a:lnL>
                    <a:lnR>
                      <a:noFill/>
                    </a:lnR>
                    <a:lnT>
                      <a:noFill/>
                    </a:lnT>
                    <a:lnB>
                      <a:noFill/>
                    </a:lnB>
                  </a:tcPr>
                </a:tc>
                <a:extLst>
                  <a:ext uri="{0D108BD9-81ED-4DB2-BD59-A6C34878D82A}">
                    <a16:rowId xmlns:a16="http://schemas.microsoft.com/office/drawing/2014/main" val="10010"/>
                  </a:ext>
                </a:extLst>
              </a:tr>
              <a:tr h="242679">
                <a:tc>
                  <a:txBody>
                    <a:bodyPr/>
                    <a:lstStyle/>
                    <a:p>
                      <a:r>
                        <a:rPr lang="en-US" sz="1400">
                          <a:latin typeface="Calibri" panose="020F0502020204030204" pitchFamily="34" charset="0"/>
                        </a:rPr>
                        <a:t>IgA</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0.1</a:t>
                      </a:r>
                    </a:p>
                  </a:txBody>
                  <a:tcPr marL="45260" marR="45260" marT="22630" marB="22630" anchor="ctr">
                    <a:lnL>
                      <a:noFill/>
                    </a:lnL>
                    <a:lnR>
                      <a:noFill/>
                    </a:lnR>
                    <a:lnT>
                      <a:noFill/>
                    </a:lnT>
                    <a:lnB>
                      <a:noFill/>
                    </a:lnB>
                  </a:tcPr>
                </a:tc>
                <a:extLst>
                  <a:ext uri="{0D108BD9-81ED-4DB2-BD59-A6C34878D82A}">
                    <a16:rowId xmlns:a16="http://schemas.microsoft.com/office/drawing/2014/main" val="10011"/>
                  </a:ext>
                </a:extLst>
              </a:tr>
              <a:tr h="242679">
                <a:tc>
                  <a:txBody>
                    <a:bodyPr/>
                    <a:lstStyle/>
                    <a:p>
                      <a:r>
                        <a:rPr lang="en-US" sz="1400">
                          <a:latin typeface="Calibri" panose="020F0502020204030204" pitchFamily="34" charset="0"/>
                        </a:rPr>
                        <a:t>IgG</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0.001</a:t>
                      </a:r>
                    </a:p>
                  </a:txBody>
                  <a:tcPr marL="45260" marR="45260" marT="22630" marB="22630" anchor="ctr">
                    <a:lnL>
                      <a:noFill/>
                    </a:lnL>
                    <a:lnR>
                      <a:noFill/>
                    </a:lnR>
                    <a:lnT>
                      <a:noFill/>
                    </a:lnT>
                    <a:lnB>
                      <a:noFill/>
                    </a:lnB>
                  </a:tcPr>
                </a:tc>
                <a:extLst>
                  <a:ext uri="{0D108BD9-81ED-4DB2-BD59-A6C34878D82A}">
                    <a16:rowId xmlns:a16="http://schemas.microsoft.com/office/drawing/2014/main" val="10012"/>
                  </a:ext>
                </a:extLst>
              </a:tr>
              <a:tr h="242679">
                <a:tc>
                  <a:txBody>
                    <a:bodyPr/>
                    <a:lstStyle/>
                    <a:p>
                      <a:r>
                        <a:rPr lang="en-US" sz="1400">
                          <a:latin typeface="Calibri" panose="020F0502020204030204" pitchFamily="34" charset="0"/>
                        </a:rPr>
                        <a:t>lysozyme</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0.05</a:t>
                      </a:r>
                    </a:p>
                  </a:txBody>
                  <a:tcPr marL="45260" marR="45260" marT="22630" marB="22630" anchor="ctr">
                    <a:lnL>
                      <a:noFill/>
                    </a:lnL>
                    <a:lnR>
                      <a:noFill/>
                    </a:lnR>
                    <a:lnT>
                      <a:noFill/>
                    </a:lnT>
                    <a:lnB>
                      <a:noFill/>
                    </a:lnB>
                  </a:tcPr>
                </a:tc>
                <a:extLst>
                  <a:ext uri="{0D108BD9-81ED-4DB2-BD59-A6C34878D82A}">
                    <a16:rowId xmlns:a16="http://schemas.microsoft.com/office/drawing/2014/main" val="10013"/>
                  </a:ext>
                </a:extLst>
              </a:tr>
              <a:tr h="242679">
                <a:tc>
                  <a:txBody>
                    <a:bodyPr/>
                    <a:lstStyle/>
                    <a:p>
                      <a:r>
                        <a:rPr lang="en-US" sz="1400">
                          <a:latin typeface="Calibri" panose="020F0502020204030204" pitchFamily="34" charset="0"/>
                        </a:rPr>
                        <a:t>serum albumin</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0.05</a:t>
                      </a:r>
                    </a:p>
                  </a:txBody>
                  <a:tcPr marL="45260" marR="45260" marT="22630" marB="22630" anchor="ctr">
                    <a:lnL>
                      <a:noFill/>
                    </a:lnL>
                    <a:lnR>
                      <a:noFill/>
                    </a:lnR>
                    <a:lnT>
                      <a:noFill/>
                    </a:lnT>
                    <a:lnB>
                      <a:noFill/>
                    </a:lnB>
                  </a:tcPr>
                </a:tc>
                <a:extLst>
                  <a:ext uri="{0D108BD9-81ED-4DB2-BD59-A6C34878D82A}">
                    <a16:rowId xmlns:a16="http://schemas.microsoft.com/office/drawing/2014/main" val="10014"/>
                  </a:ext>
                </a:extLst>
              </a:tr>
              <a:tr h="242679">
                <a:tc>
                  <a:txBody>
                    <a:bodyPr/>
                    <a:lstStyle/>
                    <a:p>
                      <a:r>
                        <a:rPr lang="en-US" sz="1400" dirty="0">
                          <a:latin typeface="Calibri" panose="020F0502020204030204" pitchFamily="34" charset="0"/>
                        </a:rPr>
                        <a:t>ß-</a:t>
                      </a:r>
                      <a:r>
                        <a:rPr lang="en-US" sz="1400" dirty="0" err="1">
                          <a:latin typeface="Calibri" panose="020F0502020204030204" pitchFamily="34" charset="0"/>
                        </a:rPr>
                        <a:t>lactoglobulin</a:t>
                      </a:r>
                      <a:endParaRPr lang="en-US" sz="1400" dirty="0">
                        <a:latin typeface="Calibri" panose="020F0502020204030204" pitchFamily="34" charset="0"/>
                      </a:endParaRP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a:t>
                      </a:r>
                    </a:p>
                  </a:txBody>
                  <a:tcPr marL="45260" marR="45260" marT="22630" marB="22630" anchor="ctr">
                    <a:lnL>
                      <a:noFill/>
                    </a:lnL>
                    <a:lnR>
                      <a:noFill/>
                    </a:lnR>
                    <a:lnT>
                      <a:noFill/>
                    </a:lnT>
                    <a:lnB>
                      <a:noFill/>
                    </a:lnB>
                  </a:tcPr>
                </a:tc>
                <a:extLst>
                  <a:ext uri="{0D108BD9-81ED-4DB2-BD59-A6C34878D82A}">
                    <a16:rowId xmlns:a16="http://schemas.microsoft.com/office/drawing/2014/main" val="10015"/>
                  </a:ext>
                </a:extLst>
              </a:tr>
              <a:tr h="242679">
                <a:tc gridSpan="2">
                  <a:txBody>
                    <a:bodyPr/>
                    <a:lstStyle/>
                    <a:p>
                      <a:r>
                        <a:rPr lang="en-US" sz="1400" b="1" dirty="0">
                          <a:latin typeface="Calibri" panose="020F0502020204030204" pitchFamily="34" charset="0"/>
                        </a:rPr>
                        <a:t>Carbohydrate</a:t>
                      </a:r>
                      <a:r>
                        <a:rPr lang="en-US" sz="1400" dirty="0">
                          <a:latin typeface="Calibri" panose="020F0502020204030204" pitchFamily="34" charset="0"/>
                        </a:rPr>
                        <a:t> (g/100 ml)</a:t>
                      </a:r>
                    </a:p>
                  </a:txBody>
                  <a:tcPr marL="45260" marR="45260" marT="22630" marB="2263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6"/>
                  </a:ext>
                </a:extLst>
              </a:tr>
              <a:tr h="242679">
                <a:tc>
                  <a:txBody>
                    <a:bodyPr/>
                    <a:lstStyle/>
                    <a:p>
                      <a:r>
                        <a:rPr lang="en-US" sz="1400">
                          <a:latin typeface="Calibri" panose="020F0502020204030204" pitchFamily="34" charset="0"/>
                        </a:rPr>
                        <a:t>lactose</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7</a:t>
                      </a:r>
                    </a:p>
                  </a:txBody>
                  <a:tcPr marL="45260" marR="45260" marT="22630" marB="22630" anchor="ctr">
                    <a:lnL>
                      <a:noFill/>
                    </a:lnL>
                    <a:lnR>
                      <a:noFill/>
                    </a:lnR>
                    <a:lnT>
                      <a:noFill/>
                    </a:lnT>
                    <a:lnB>
                      <a:noFill/>
                    </a:lnB>
                  </a:tcPr>
                </a:tc>
                <a:extLst>
                  <a:ext uri="{0D108BD9-81ED-4DB2-BD59-A6C34878D82A}">
                    <a16:rowId xmlns:a16="http://schemas.microsoft.com/office/drawing/2014/main" val="10017"/>
                  </a:ext>
                </a:extLst>
              </a:tr>
              <a:tr h="242679">
                <a:tc>
                  <a:txBody>
                    <a:bodyPr/>
                    <a:lstStyle/>
                    <a:p>
                      <a:r>
                        <a:rPr lang="en-US" sz="1400">
                          <a:latin typeface="Calibri" panose="020F0502020204030204" pitchFamily="34" charset="0"/>
                        </a:rPr>
                        <a:t>oligosaccharides</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0.5</a:t>
                      </a:r>
                    </a:p>
                  </a:txBody>
                  <a:tcPr marL="45260" marR="45260" marT="22630" marB="22630" anchor="ctr">
                    <a:lnL>
                      <a:noFill/>
                    </a:lnL>
                    <a:lnR>
                      <a:noFill/>
                    </a:lnR>
                    <a:lnT>
                      <a:noFill/>
                    </a:lnT>
                    <a:lnB>
                      <a:noFill/>
                    </a:lnB>
                  </a:tcPr>
                </a:tc>
                <a:extLst>
                  <a:ext uri="{0D108BD9-81ED-4DB2-BD59-A6C34878D82A}">
                    <a16:rowId xmlns:a16="http://schemas.microsoft.com/office/drawing/2014/main" val="10018"/>
                  </a:ext>
                </a:extLst>
              </a:tr>
              <a:tr h="242679">
                <a:tc gridSpan="2">
                  <a:txBody>
                    <a:bodyPr/>
                    <a:lstStyle/>
                    <a:p>
                      <a:r>
                        <a:rPr lang="en-US" sz="1400" b="1" dirty="0">
                          <a:latin typeface="Calibri" panose="020F0502020204030204" pitchFamily="34" charset="0"/>
                        </a:rPr>
                        <a:t>Minerals</a:t>
                      </a:r>
                      <a:r>
                        <a:rPr lang="en-US" sz="1400" dirty="0">
                          <a:latin typeface="Calibri" panose="020F0502020204030204" pitchFamily="34" charset="0"/>
                        </a:rPr>
                        <a:t> (g/100 ml)</a:t>
                      </a:r>
                    </a:p>
                  </a:txBody>
                  <a:tcPr marL="45260" marR="45260" marT="22630" marB="2263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9"/>
                  </a:ext>
                </a:extLst>
              </a:tr>
              <a:tr h="242679">
                <a:tc>
                  <a:txBody>
                    <a:bodyPr/>
                    <a:lstStyle/>
                    <a:p>
                      <a:r>
                        <a:rPr lang="en-US" sz="1400">
                          <a:latin typeface="Calibri" panose="020F0502020204030204" pitchFamily="34" charset="0"/>
                        </a:rPr>
                        <a:t>calcium</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0.03</a:t>
                      </a:r>
                    </a:p>
                  </a:txBody>
                  <a:tcPr marL="45260" marR="45260" marT="22630" marB="22630" anchor="ctr">
                    <a:lnL>
                      <a:noFill/>
                    </a:lnL>
                    <a:lnR>
                      <a:noFill/>
                    </a:lnR>
                    <a:lnT>
                      <a:noFill/>
                    </a:lnT>
                    <a:lnB>
                      <a:noFill/>
                    </a:lnB>
                  </a:tcPr>
                </a:tc>
                <a:extLst>
                  <a:ext uri="{0D108BD9-81ED-4DB2-BD59-A6C34878D82A}">
                    <a16:rowId xmlns:a16="http://schemas.microsoft.com/office/drawing/2014/main" val="10020"/>
                  </a:ext>
                </a:extLst>
              </a:tr>
              <a:tr h="242679">
                <a:tc>
                  <a:txBody>
                    <a:bodyPr/>
                    <a:lstStyle/>
                    <a:p>
                      <a:r>
                        <a:rPr lang="en-US" sz="1400">
                          <a:latin typeface="Calibri" panose="020F0502020204030204" pitchFamily="34" charset="0"/>
                        </a:rPr>
                        <a:t>phosphorus</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0.014</a:t>
                      </a:r>
                    </a:p>
                  </a:txBody>
                  <a:tcPr marL="45260" marR="45260" marT="22630" marB="22630" anchor="ctr">
                    <a:lnL>
                      <a:noFill/>
                    </a:lnL>
                    <a:lnR>
                      <a:noFill/>
                    </a:lnR>
                    <a:lnT>
                      <a:noFill/>
                    </a:lnT>
                    <a:lnB>
                      <a:noFill/>
                    </a:lnB>
                  </a:tcPr>
                </a:tc>
                <a:extLst>
                  <a:ext uri="{0D108BD9-81ED-4DB2-BD59-A6C34878D82A}">
                    <a16:rowId xmlns:a16="http://schemas.microsoft.com/office/drawing/2014/main" val="10021"/>
                  </a:ext>
                </a:extLst>
              </a:tr>
              <a:tr h="242679">
                <a:tc>
                  <a:txBody>
                    <a:bodyPr/>
                    <a:lstStyle/>
                    <a:p>
                      <a:r>
                        <a:rPr lang="en-US" sz="1400">
                          <a:latin typeface="Calibri" panose="020F0502020204030204" pitchFamily="34" charset="0"/>
                        </a:rPr>
                        <a:t>sodium</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0.015</a:t>
                      </a:r>
                    </a:p>
                  </a:txBody>
                  <a:tcPr marL="45260" marR="45260" marT="22630" marB="22630" anchor="ctr">
                    <a:lnL>
                      <a:noFill/>
                    </a:lnL>
                    <a:lnR>
                      <a:noFill/>
                    </a:lnR>
                    <a:lnT>
                      <a:noFill/>
                    </a:lnT>
                    <a:lnB>
                      <a:noFill/>
                    </a:lnB>
                  </a:tcPr>
                </a:tc>
                <a:extLst>
                  <a:ext uri="{0D108BD9-81ED-4DB2-BD59-A6C34878D82A}">
                    <a16:rowId xmlns:a16="http://schemas.microsoft.com/office/drawing/2014/main" val="10022"/>
                  </a:ext>
                </a:extLst>
              </a:tr>
              <a:tr h="242679">
                <a:tc>
                  <a:txBody>
                    <a:bodyPr/>
                    <a:lstStyle/>
                    <a:p>
                      <a:r>
                        <a:rPr lang="en-US" sz="1400">
                          <a:latin typeface="Calibri" panose="020F0502020204030204" pitchFamily="34" charset="0"/>
                        </a:rPr>
                        <a:t>potassium</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0.055</a:t>
                      </a:r>
                    </a:p>
                  </a:txBody>
                  <a:tcPr marL="45260" marR="45260" marT="22630" marB="22630" anchor="ctr">
                    <a:lnL>
                      <a:noFill/>
                    </a:lnL>
                    <a:lnR>
                      <a:noFill/>
                    </a:lnR>
                    <a:lnT>
                      <a:noFill/>
                    </a:lnT>
                    <a:lnB>
                      <a:noFill/>
                    </a:lnB>
                  </a:tcPr>
                </a:tc>
                <a:extLst>
                  <a:ext uri="{0D108BD9-81ED-4DB2-BD59-A6C34878D82A}">
                    <a16:rowId xmlns:a16="http://schemas.microsoft.com/office/drawing/2014/main" val="10023"/>
                  </a:ext>
                </a:extLst>
              </a:tr>
              <a:tr h="242679">
                <a:tc>
                  <a:txBody>
                    <a:bodyPr/>
                    <a:lstStyle/>
                    <a:p>
                      <a:r>
                        <a:rPr lang="en-US" sz="1400">
                          <a:latin typeface="Calibri" panose="020F0502020204030204" pitchFamily="34" charset="0"/>
                        </a:rPr>
                        <a:t>chlorine</a:t>
                      </a:r>
                    </a:p>
                  </a:txBody>
                  <a:tcPr marL="45260" marR="45260" marT="22630" marB="22630" anchor="ctr">
                    <a:lnL>
                      <a:noFill/>
                    </a:lnL>
                    <a:lnR>
                      <a:noFill/>
                    </a:lnR>
                    <a:lnT>
                      <a:noFill/>
                    </a:lnT>
                    <a:lnB>
                      <a:noFill/>
                    </a:lnB>
                  </a:tcPr>
                </a:tc>
                <a:tc>
                  <a:txBody>
                    <a:bodyPr/>
                    <a:lstStyle/>
                    <a:p>
                      <a:r>
                        <a:rPr lang="en-US" sz="1400" dirty="0">
                          <a:latin typeface="Calibri" panose="020F0502020204030204" pitchFamily="34" charset="0"/>
                        </a:rPr>
                        <a:t>0.043</a:t>
                      </a:r>
                    </a:p>
                  </a:txBody>
                  <a:tcPr marL="45260" marR="45260" marT="22630" marB="22630" anchor="ctr">
                    <a:lnL>
                      <a:noFill/>
                    </a:lnL>
                    <a:lnR>
                      <a:noFill/>
                    </a:lnR>
                    <a:lnT>
                      <a:noFill/>
                    </a:lnT>
                    <a:lnB>
                      <a:noFill/>
                    </a:lnB>
                  </a:tcPr>
                </a:tc>
                <a:extLst>
                  <a:ext uri="{0D108BD9-81ED-4DB2-BD59-A6C34878D82A}">
                    <a16:rowId xmlns:a16="http://schemas.microsoft.com/office/drawing/2014/main" val="10024"/>
                  </a:ext>
                </a:extLst>
              </a:tr>
            </a:tbl>
          </a:graphicData>
        </a:graphic>
      </p:graphicFrame>
      <p:pic>
        <p:nvPicPr>
          <p:cNvPr id="3" name="صورة 2"/>
          <p:cNvPicPr>
            <a:picLocks noChangeAspect="1"/>
          </p:cNvPicPr>
          <p:nvPr/>
        </p:nvPicPr>
        <p:blipFill>
          <a:blip r:embed="rId2"/>
          <a:stretch>
            <a:fillRect/>
          </a:stretch>
        </p:blipFill>
        <p:spPr>
          <a:xfrm>
            <a:off x="4572000" y="0"/>
            <a:ext cx="4572000" cy="6858000"/>
          </a:xfrm>
          <a:prstGeom prst="rect">
            <a:avLst/>
          </a:prstGeom>
        </p:spPr>
      </p:pic>
    </p:spTree>
    <p:extLst>
      <p:ext uri="{BB962C8B-B14F-4D97-AF65-F5344CB8AC3E}">
        <p14:creationId xmlns:p14="http://schemas.microsoft.com/office/powerpoint/2010/main" val="1771215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82"/>
            <a:ext cx="9144000" cy="8032968"/>
          </a:xfrm>
          <a:prstGeom prst="rect">
            <a:avLst/>
          </a:prstGeom>
        </p:spPr>
        <p:txBody>
          <a:bodyPr wrap="square">
            <a:spAutoFit/>
          </a:bodyPr>
          <a:lstStyle/>
          <a:p>
            <a:endParaRPr lang="en-US" dirty="0"/>
          </a:p>
          <a:p>
            <a:r>
              <a:rPr lang="en-US" sz="1400" dirty="0"/>
              <a:t> </a:t>
            </a:r>
            <a:r>
              <a:rPr lang="en-US" sz="2400" b="1" dirty="0">
                <a:latin typeface="Calibri" panose="020F0502020204030204" pitchFamily="34" charset="0"/>
              </a:rPr>
              <a:t>Breastfeeding Policy of the Department of Health</a:t>
            </a:r>
            <a:endParaRPr lang="en-US" sz="2400" dirty="0">
              <a:latin typeface="Calibri" panose="020F0502020204030204" pitchFamily="34" charset="0"/>
            </a:endParaRPr>
          </a:p>
          <a:p>
            <a:r>
              <a:rPr lang="en-US" sz="2000" dirty="0">
                <a:latin typeface="Calibri" panose="020F0502020204030204" pitchFamily="34" charset="0"/>
              </a:rPr>
              <a:t>The Department of Health is committed to protecting, promoting and supporting breastfeeding through advocacy; implementation </a:t>
            </a:r>
            <a:r>
              <a:rPr lang="en-US" sz="2000" dirty="0" err="1">
                <a:latin typeface="Calibri" panose="020F0502020204030204" pitchFamily="34" charset="0"/>
              </a:rPr>
              <a:t>of“Ten</a:t>
            </a:r>
            <a:r>
              <a:rPr lang="en-US" sz="2000" dirty="0">
                <a:latin typeface="Calibri" panose="020F0502020204030204" pitchFamily="34" charset="0"/>
              </a:rPr>
              <a:t> Steps to Successful Breastfeeding”</a:t>
            </a:r>
          </a:p>
          <a:p>
            <a:endParaRPr lang="en-US" dirty="0">
              <a:latin typeface="Calibri" panose="020F0502020204030204" pitchFamily="34" charset="0"/>
            </a:endParaRPr>
          </a:p>
          <a:p>
            <a:r>
              <a:rPr lang="en-US" sz="2000" dirty="0">
                <a:latin typeface="Calibri" panose="020F0502020204030204" pitchFamily="34" charset="0"/>
              </a:rPr>
              <a:t> </a:t>
            </a:r>
            <a:r>
              <a:rPr lang="en-US" sz="2000" b="1" dirty="0">
                <a:latin typeface="Calibri" panose="020F0502020204030204" pitchFamily="34" charset="0"/>
              </a:rPr>
              <a:t>Ten Steps to Successful Breastfeeding</a:t>
            </a:r>
            <a:endParaRPr lang="en-US" sz="2000" dirty="0">
              <a:latin typeface="Calibri" panose="020F0502020204030204" pitchFamily="34" charset="0"/>
            </a:endParaRPr>
          </a:p>
          <a:p>
            <a:pPr marL="342900" indent="-342900">
              <a:buFont typeface="+mj-lt"/>
              <a:buAutoNum type="arabicPeriod"/>
            </a:pPr>
            <a:r>
              <a:rPr lang="en-US" sz="2000" dirty="0">
                <a:latin typeface="Calibri" panose="020F0502020204030204" pitchFamily="34" charset="0"/>
              </a:rPr>
              <a:t>Have a written breastfeeding policy that is routinely communicated to all healthcare staff.</a:t>
            </a:r>
          </a:p>
          <a:p>
            <a:pPr marL="342900" indent="-342900">
              <a:buFont typeface="+mj-lt"/>
              <a:buAutoNum type="arabicPeriod"/>
            </a:pPr>
            <a:r>
              <a:rPr lang="en-US" sz="2000" dirty="0">
                <a:latin typeface="Calibri" panose="020F0502020204030204" pitchFamily="34" charset="0"/>
              </a:rPr>
              <a:t>Train all healthcare staff in skills necessary to implement this policy.</a:t>
            </a:r>
          </a:p>
          <a:p>
            <a:pPr marL="342900" indent="-342900">
              <a:buFont typeface="+mj-lt"/>
              <a:buAutoNum type="arabicPeriod"/>
            </a:pPr>
            <a:r>
              <a:rPr lang="en-US" sz="2000" dirty="0">
                <a:latin typeface="Calibri" panose="020F0502020204030204" pitchFamily="34" charset="0"/>
              </a:rPr>
              <a:t>Inform all pregnant women about the benefits and management of breastfeeding.</a:t>
            </a:r>
          </a:p>
          <a:p>
            <a:pPr marL="342900" indent="-342900">
              <a:buFont typeface="+mj-lt"/>
              <a:buAutoNum type="arabicPeriod"/>
            </a:pPr>
            <a:r>
              <a:rPr lang="en-US" sz="2000" dirty="0">
                <a:latin typeface="Calibri" panose="020F0502020204030204" pitchFamily="34" charset="0"/>
              </a:rPr>
              <a:t>Help mothers to initiate breastfeeding within a half-hour of birth.</a:t>
            </a:r>
          </a:p>
          <a:p>
            <a:pPr marL="342900" indent="-342900">
              <a:buFont typeface="+mj-lt"/>
              <a:buAutoNum type="arabicPeriod"/>
            </a:pPr>
            <a:r>
              <a:rPr lang="en-US" sz="2000" dirty="0">
                <a:latin typeface="Calibri" panose="020F0502020204030204" pitchFamily="34" charset="0"/>
              </a:rPr>
              <a:t>Show mothers how to breast feed, and how to maintain lactation even if they are separated from their infants. </a:t>
            </a:r>
          </a:p>
          <a:p>
            <a:pPr marL="342900" indent="-342900">
              <a:buFont typeface="+mj-lt"/>
              <a:buAutoNum type="arabicPeriod"/>
            </a:pPr>
            <a:r>
              <a:rPr lang="en-US" sz="2000" dirty="0">
                <a:latin typeface="Calibri" panose="020F0502020204030204" pitchFamily="34" charset="0"/>
              </a:rPr>
              <a:t>Give newborn infants no food or drink other than breastmilk, unless medically indicated.</a:t>
            </a:r>
          </a:p>
          <a:p>
            <a:r>
              <a:rPr lang="en-US" sz="2000" dirty="0">
                <a:latin typeface="Calibri" panose="020F0502020204030204" pitchFamily="34" charset="0"/>
              </a:rPr>
              <a:t>7.Practise rooming-in, allow mothers and infants to remain together 24 hours a day.</a:t>
            </a:r>
          </a:p>
          <a:p>
            <a:r>
              <a:rPr lang="en-US" sz="2000" dirty="0">
                <a:latin typeface="Calibri" panose="020F0502020204030204" pitchFamily="34" charset="0"/>
              </a:rPr>
              <a:t>8. Encourage breast feeding on demand.</a:t>
            </a:r>
          </a:p>
          <a:p>
            <a:r>
              <a:rPr lang="en-US" sz="2000" dirty="0">
                <a:latin typeface="Calibri" panose="020F0502020204030204" pitchFamily="34" charset="0"/>
              </a:rPr>
              <a:t>9. Give no artificial teats or pacifiers(also called dummies or soothers)to breastfeeding infants.</a:t>
            </a:r>
          </a:p>
          <a:p>
            <a:r>
              <a:rPr lang="en-US" sz="2000" dirty="0">
                <a:latin typeface="Calibri" panose="020F0502020204030204" pitchFamily="34" charset="0"/>
              </a:rPr>
              <a:t>10. Foster the establishment of breastfeeding support groups and refer mothers to them on discharge from the hospital or clinic.</a:t>
            </a:r>
          </a:p>
          <a:p>
            <a:endParaRPr lang="en-US" sz="2000" dirty="0">
              <a:latin typeface="Calibri" panose="020F0502020204030204" pitchFamily="34" charset="0"/>
            </a:endParaRPr>
          </a:p>
          <a:p>
            <a:endParaRPr lang="en-US" sz="2000" dirty="0">
              <a:latin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09972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800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09601"/>
            <a:ext cx="4114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359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868"/>
          <a:stretch/>
        </p:blipFill>
        <p:spPr bwMode="auto">
          <a:xfrm>
            <a:off x="152400" y="228601"/>
            <a:ext cx="8763000"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628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8763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7630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5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a:latin typeface="Calibri" panose="020F0502020204030204" pitchFamily="34" charset="0"/>
              </a:rPr>
              <a:t>COMMON DIFFICULTIES DURING BREAST FEEDING</a:t>
            </a:r>
          </a:p>
        </p:txBody>
      </p:sp>
      <p:sp>
        <p:nvSpPr>
          <p:cNvPr id="3" name="Content Placeholder 2"/>
          <p:cNvSpPr>
            <a:spLocks noGrp="1"/>
          </p:cNvSpPr>
          <p:nvPr>
            <p:ph idx="1"/>
          </p:nvPr>
        </p:nvSpPr>
        <p:spPr>
          <a:xfrm>
            <a:off x="0" y="1066800"/>
            <a:ext cx="9144000" cy="5638800"/>
          </a:xfrm>
        </p:spPr>
        <p:txBody>
          <a:bodyPr>
            <a:normAutofit fontScale="92500" lnSpcReduction="10000"/>
          </a:bodyPr>
          <a:lstStyle/>
          <a:p>
            <a:pPr marL="109728" indent="0">
              <a:buNone/>
            </a:pPr>
            <a:r>
              <a:rPr lang="en-US" b="1" dirty="0">
                <a:latin typeface="Calibri" panose="020F0502020204030204" pitchFamily="34" charset="0"/>
              </a:rPr>
              <a:t>1-Breast engorgement:</a:t>
            </a:r>
          </a:p>
          <a:p>
            <a:pPr marL="109728" indent="0">
              <a:buNone/>
            </a:pPr>
            <a:r>
              <a:rPr lang="en-US" b="1" dirty="0">
                <a:latin typeface="Calibri" panose="020F0502020204030204" pitchFamily="34" charset="0"/>
              </a:rPr>
              <a:t> Symptoms:</a:t>
            </a:r>
            <a:r>
              <a:rPr lang="en-US" dirty="0">
                <a:latin typeface="Calibri" panose="020F0502020204030204" pitchFamily="34" charset="0"/>
              </a:rPr>
              <a:t> </a:t>
            </a:r>
          </a:p>
          <a:p>
            <a:r>
              <a:rPr lang="en-US" dirty="0">
                <a:latin typeface="Calibri" panose="020F0502020204030204" pitchFamily="34" charset="0"/>
              </a:rPr>
              <a:t>The breasts are swollen and edematous, and the skin looks shiny and diffusely red.</a:t>
            </a:r>
          </a:p>
          <a:p>
            <a:r>
              <a:rPr lang="en-US" dirty="0">
                <a:latin typeface="Calibri" panose="020F0502020204030204" pitchFamily="34" charset="0"/>
              </a:rPr>
              <a:t>The whole of both breasts are affected, and they are painful.</a:t>
            </a:r>
          </a:p>
          <a:p>
            <a:r>
              <a:rPr lang="en-US" dirty="0">
                <a:latin typeface="Calibri" panose="020F0502020204030204" pitchFamily="34" charset="0"/>
              </a:rPr>
              <a:t>Fever that usually subsides in 24 hours. </a:t>
            </a:r>
          </a:p>
          <a:p>
            <a:r>
              <a:rPr lang="en-US" dirty="0">
                <a:latin typeface="Calibri" panose="020F0502020204030204" pitchFamily="34" charset="0"/>
              </a:rPr>
              <a:t>The nipples may become stretched tight and flat which makes it difficult for the baby to attach and remove the milk. </a:t>
            </a:r>
          </a:p>
          <a:p>
            <a:r>
              <a:rPr lang="en-US" b="1" dirty="0">
                <a:latin typeface="Calibri" panose="020F0502020204030204" pitchFamily="34" charset="0"/>
              </a:rPr>
              <a:t>Cause:</a:t>
            </a:r>
            <a:r>
              <a:rPr lang="en-US" dirty="0">
                <a:latin typeface="Calibri" panose="020F0502020204030204" pitchFamily="34" charset="0"/>
              </a:rPr>
              <a:t> </a:t>
            </a:r>
          </a:p>
          <a:p>
            <a:r>
              <a:rPr lang="en-US" dirty="0">
                <a:latin typeface="Calibri" panose="020F0502020204030204" pitchFamily="34" charset="0"/>
              </a:rPr>
              <a:t>Failure to remove breast milk, especially in the first few days after delivery. </a:t>
            </a:r>
          </a:p>
          <a:p>
            <a:r>
              <a:rPr lang="en-US" dirty="0">
                <a:latin typeface="Calibri" panose="020F0502020204030204" pitchFamily="34" charset="0"/>
              </a:rPr>
              <a:t>The common reasons why milk is not removed adequately are delayed initiation of breastfeeding, infrequent feeds, poor attachment and ineffective suckling.</a:t>
            </a:r>
          </a:p>
          <a:p>
            <a:endParaRPr lang="en-US" dirty="0">
              <a:latin typeface="Calibri" panose="020F0502020204030204" pitchFamily="34" charset="0"/>
            </a:endParaRPr>
          </a:p>
        </p:txBody>
      </p:sp>
    </p:spTree>
    <p:extLst>
      <p:ext uri="{BB962C8B-B14F-4D97-AF65-F5344CB8AC3E}">
        <p14:creationId xmlns:p14="http://schemas.microsoft.com/office/powerpoint/2010/main" val="2428283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91600" cy="7478970"/>
          </a:xfrm>
          <a:prstGeom prst="rect">
            <a:avLst/>
          </a:prstGeom>
        </p:spPr>
        <p:txBody>
          <a:bodyPr wrap="square">
            <a:spAutoFit/>
          </a:bodyPr>
          <a:lstStyle/>
          <a:p>
            <a:r>
              <a:rPr lang="en-US" sz="2000" b="1" dirty="0">
                <a:latin typeface="Calibri" panose="020F0502020204030204" pitchFamily="34" charset="0"/>
              </a:rPr>
              <a:t>Management:</a:t>
            </a:r>
            <a:endParaRPr lang="en-US" sz="2000" dirty="0">
              <a:latin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rPr>
              <a:t>The mother must remove the breast milk. </a:t>
            </a:r>
          </a:p>
          <a:p>
            <a:pPr marL="342900" indent="-342900">
              <a:buFont typeface="Wingdings" panose="05000000000000000000" pitchFamily="2" charset="2"/>
              <a:buChar char="Ø"/>
            </a:pPr>
            <a:endParaRPr lang="en-US" sz="2400" dirty="0">
              <a:latin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rPr>
              <a:t>If the baby can attach well and suckle, then she should breastfeed as frequently as the baby is willing.</a:t>
            </a:r>
          </a:p>
          <a:p>
            <a:pPr marL="342900" indent="-342900">
              <a:buFont typeface="Wingdings" panose="05000000000000000000" pitchFamily="2" charset="2"/>
              <a:buChar char="Ø"/>
            </a:pPr>
            <a:endParaRPr lang="en-US" sz="2400" dirty="0">
              <a:latin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rPr>
              <a:t> If the baby is not able to attach and suckle effectively, she should express her milk by hand or with a pump a few times until the breasts are softer, so that the baby can attach better, and then get him or her to breastfeed frequently.</a:t>
            </a:r>
          </a:p>
          <a:p>
            <a:pPr marL="342900" indent="-342900">
              <a:buFont typeface="Wingdings" panose="05000000000000000000" pitchFamily="2" charset="2"/>
              <a:buChar char="Ø"/>
            </a:pPr>
            <a:endParaRPr lang="en-US" sz="2400" dirty="0">
              <a:latin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rPr>
              <a:t>She can apply warm compresses to the breast or take a warm shower before expressing, which helps the milk to flow. </a:t>
            </a:r>
          </a:p>
          <a:p>
            <a:pPr marL="342900" indent="-342900">
              <a:buFont typeface="Wingdings" panose="05000000000000000000" pitchFamily="2" charset="2"/>
              <a:buChar char="Ø"/>
            </a:pPr>
            <a:endParaRPr lang="en-US" sz="2400" dirty="0">
              <a:latin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rPr>
              <a:t>She can use cold compresses after feeding or expressing, which helps to reduce the </a:t>
            </a:r>
            <a:r>
              <a:rPr lang="en-US" sz="2400" dirty="0" err="1">
                <a:latin typeface="Calibri" panose="020F0502020204030204" pitchFamily="34" charset="0"/>
              </a:rPr>
              <a:t>oedema</a:t>
            </a:r>
            <a:r>
              <a:rPr lang="en-US" sz="2400" dirty="0">
                <a:latin typeface="Calibri" panose="020F0502020204030204" pitchFamily="34" charset="0"/>
              </a:rPr>
              <a:t>.</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p:txBody>
      </p:sp>
    </p:spTree>
    <p:extLst>
      <p:ext uri="{BB962C8B-B14F-4D97-AF65-F5344CB8AC3E}">
        <p14:creationId xmlns:p14="http://schemas.microsoft.com/office/powerpoint/2010/main" val="398801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أمٌّلَاتُ فِىْ كِتَابِ الله وَسُنَّةِ رَسُولِه - تأملات حول قوله تعالى  (وَالْوَالِدَاتُ يُرْضِعْنَ أَوْلاَدَهُنَّ حَوْلَيْنِ كَامِلَيْنِ لِمَنْ  أَرَادَ أَن يُتِمَّ الرَّضَاعَةَ وَعلَى الْمَوْلُودِ لَهُ رِزْقُهُنَّ  وَكِسْوَتُهُنَّ بِالْمَعْرُوفِ لاَ ...">
            <a:extLst>
              <a:ext uri="{FF2B5EF4-FFF2-40B4-BE49-F238E27FC236}">
                <a16:creationId xmlns:a16="http://schemas.microsoft.com/office/drawing/2014/main" id="{402F64B5-C5CD-164A-F040-5B31D7B78359}"/>
              </a:ext>
            </a:extLst>
          </p:cNvPr>
          <p:cNvPicPr>
            <a:picLocks noChangeAspect="1" noChangeArrowheads="1"/>
          </p:cNvPicPr>
          <p:nvPr/>
        </p:nvPicPr>
        <p:blipFill>
          <a:blip r:embed="rId2">
            <a:clrChange>
              <a:clrFrom>
                <a:srgbClr val="FFF4DD"/>
              </a:clrFrom>
              <a:clrTo>
                <a:srgbClr val="FFF4DD">
                  <a:alpha val="0"/>
                </a:srgbClr>
              </a:clrTo>
            </a:clrChange>
            <a:extLst>
              <a:ext uri="{28A0092B-C50C-407E-A947-70E740481C1C}">
                <a14:useLocalDpi xmlns:a14="http://schemas.microsoft.com/office/drawing/2010/main" val="0"/>
              </a:ext>
            </a:extLst>
          </a:blip>
          <a:srcRect/>
          <a:stretch>
            <a:fillRect/>
          </a:stretch>
        </p:blipFill>
        <p:spPr bwMode="auto">
          <a:xfrm>
            <a:off x="685800" y="762000"/>
            <a:ext cx="7543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9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08"/>
          </a:xfrm>
          <a:prstGeom prst="rect">
            <a:avLst/>
          </a:prstGeom>
        </p:spPr>
        <p:txBody>
          <a:bodyPr wrap="square">
            <a:spAutoFit/>
          </a:bodyPr>
          <a:lstStyle/>
          <a:p>
            <a:r>
              <a:rPr lang="en-US" b="1" dirty="0">
                <a:latin typeface="Calibri" panose="020F0502020204030204" pitchFamily="34" charset="0"/>
              </a:rPr>
              <a:t>2-Mastitis :</a:t>
            </a:r>
          </a:p>
          <a:p>
            <a:r>
              <a:rPr lang="en-US" b="1" dirty="0">
                <a:latin typeface="Calibri" panose="020F0502020204030204" pitchFamily="34" charset="0"/>
              </a:rPr>
              <a:t>Symptoms:</a:t>
            </a:r>
            <a:r>
              <a:rPr lang="en-US" dirty="0">
                <a:latin typeface="Calibri" panose="020F0502020204030204" pitchFamily="34" charset="0"/>
              </a:rPr>
              <a:t> </a:t>
            </a:r>
          </a:p>
          <a:p>
            <a:pPr marL="285750" indent="-285750">
              <a:buFont typeface="Wingdings" panose="05000000000000000000" pitchFamily="2" charset="2"/>
              <a:buChar char="Ø"/>
            </a:pPr>
            <a:r>
              <a:rPr lang="en-US" dirty="0">
                <a:latin typeface="Calibri" panose="020F0502020204030204" pitchFamily="34" charset="0"/>
              </a:rPr>
              <a:t>Hard swelling in the breast, with redness of the overlying skin and severe pain. </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Usually only a part of one breast is affected.</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Fever and feeling ill. </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Mastitis is commonest in the first 2–3 weeks after delivery but can occur at any time.</a:t>
            </a:r>
          </a:p>
          <a:p>
            <a:endParaRPr lang="en-US" dirty="0">
              <a:latin typeface="Calibri" panose="020F0502020204030204" pitchFamily="34" charset="0"/>
            </a:endParaRPr>
          </a:p>
          <a:p>
            <a:endParaRPr lang="en-US" dirty="0">
              <a:latin typeface="Calibri" panose="020F0502020204030204" pitchFamily="34" charset="0"/>
            </a:endParaRPr>
          </a:p>
          <a:p>
            <a:r>
              <a:rPr lang="en-US" b="1" dirty="0">
                <a:latin typeface="Calibri" panose="020F0502020204030204" pitchFamily="34" charset="0"/>
              </a:rPr>
              <a:t>Causes:</a:t>
            </a:r>
            <a:r>
              <a:rPr lang="en-US" dirty="0">
                <a:latin typeface="Calibri" panose="020F0502020204030204" pitchFamily="34" charset="0"/>
              </a:rPr>
              <a:t> </a:t>
            </a:r>
          </a:p>
          <a:p>
            <a:pPr marL="285750" indent="-285750">
              <a:buFont typeface="Wingdings" panose="05000000000000000000" pitchFamily="2" charset="2"/>
              <a:buChar char="Ø"/>
            </a:pPr>
            <a:r>
              <a:rPr lang="en-US" dirty="0">
                <a:latin typeface="Calibri" panose="020F0502020204030204" pitchFamily="34" charset="0"/>
              </a:rPr>
              <a:t>An important cause is long gaps between feeds, for example when the mother is busy or resumes employment outside the home, or when the baby starts sleeping through the night. </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Other causes include poor attachment, with incomplete removal of milk; unrelieved engorgement; frequent pressure on one part of the breast from fingers or tight clothing; and trauma. </a:t>
            </a:r>
          </a:p>
          <a:p>
            <a:pPr marL="285750" indent="-285750">
              <a:buFont typeface="Wingdings" panose="05000000000000000000" pitchFamily="2" charset="2"/>
              <a:buChar char="Ø"/>
            </a:pPr>
            <a:r>
              <a:rPr lang="en-US" dirty="0">
                <a:latin typeface="Calibri" panose="020F0502020204030204" pitchFamily="34" charset="0"/>
              </a:rPr>
              <a:t>Mastitis is usually caused in the first place by milk staying in the breast, or </a:t>
            </a:r>
            <a:r>
              <a:rPr lang="en-US" i="1" dirty="0">
                <a:latin typeface="Calibri" panose="020F0502020204030204" pitchFamily="34" charset="0"/>
              </a:rPr>
              <a:t>milk stasis</a:t>
            </a:r>
            <a:r>
              <a:rPr lang="en-US" dirty="0">
                <a:latin typeface="Calibri" panose="020F0502020204030204" pitchFamily="34" charset="0"/>
              </a:rPr>
              <a:t>, which results in </a:t>
            </a:r>
            <a:r>
              <a:rPr lang="en-US" i="1" dirty="0">
                <a:latin typeface="Calibri" panose="020F0502020204030204" pitchFamily="34" charset="0"/>
              </a:rPr>
              <a:t>non-infective inflammation</a:t>
            </a:r>
            <a:r>
              <a:rPr lang="en-US" dirty="0">
                <a:latin typeface="Calibri" panose="020F0502020204030204" pitchFamily="34" charset="0"/>
              </a:rPr>
              <a:t>. </a:t>
            </a:r>
          </a:p>
          <a:p>
            <a:pPr marL="285750" indent="-285750">
              <a:buFont typeface="Wingdings" panose="05000000000000000000" pitchFamily="2" charset="2"/>
              <a:buChar char="Ø"/>
            </a:pPr>
            <a:r>
              <a:rPr lang="en-US" dirty="0">
                <a:latin typeface="Calibri" panose="020F0502020204030204" pitchFamily="34" charset="0"/>
              </a:rPr>
              <a:t>Infection may supervene if the stasis persists, or if the woman also has a nipple fissure that becomes infected. </a:t>
            </a:r>
          </a:p>
          <a:p>
            <a:pPr marL="285750" indent="-285750">
              <a:buFont typeface="Wingdings" panose="05000000000000000000" pitchFamily="2" charset="2"/>
              <a:buChar char="Ø"/>
            </a:pPr>
            <a:r>
              <a:rPr lang="en-US" dirty="0">
                <a:latin typeface="Calibri" panose="020F0502020204030204" pitchFamily="34" charset="0"/>
              </a:rPr>
              <a:t>The condition may then become </a:t>
            </a:r>
            <a:r>
              <a:rPr lang="en-US" i="1" dirty="0">
                <a:latin typeface="Calibri" panose="020F0502020204030204" pitchFamily="34" charset="0"/>
              </a:rPr>
              <a:t>infective mastitis</a:t>
            </a:r>
            <a:r>
              <a:rPr lang="en-US" dirty="0">
                <a:latin typeface="Calibri" panose="020F0502020204030204" pitchFamily="34" charset="0"/>
              </a:rPr>
              <a:t>.</a:t>
            </a:r>
          </a:p>
        </p:txBody>
      </p:sp>
    </p:spTree>
    <p:extLst>
      <p:ext uri="{BB962C8B-B14F-4D97-AF65-F5344CB8AC3E}">
        <p14:creationId xmlns:p14="http://schemas.microsoft.com/office/powerpoint/2010/main" val="383336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3999" cy="5324535"/>
          </a:xfrm>
          <a:prstGeom prst="rect">
            <a:avLst/>
          </a:prstGeom>
        </p:spPr>
        <p:txBody>
          <a:bodyPr wrap="square">
            <a:spAutoFit/>
          </a:bodyPr>
          <a:lstStyle/>
          <a:p>
            <a:r>
              <a:rPr lang="en-US" sz="2000" b="1" dirty="0">
                <a:latin typeface="Calibri" panose="020F0502020204030204" pitchFamily="34" charset="0"/>
              </a:rPr>
              <a:t>Management:</a:t>
            </a:r>
            <a:r>
              <a:rPr lang="en-US" sz="2000" dirty="0">
                <a:latin typeface="Calibri" panose="020F0502020204030204" pitchFamily="34" charset="0"/>
              </a:rPr>
              <a:t> </a:t>
            </a:r>
          </a:p>
          <a:p>
            <a:pPr marL="342900" indent="-342900">
              <a:buFont typeface="Wingdings" panose="05000000000000000000" pitchFamily="2" charset="2"/>
              <a:buChar char="Ø"/>
            </a:pPr>
            <a:r>
              <a:rPr lang="en-US" sz="2000" dirty="0">
                <a:latin typeface="Calibri" panose="020F0502020204030204" pitchFamily="34" charset="0"/>
              </a:rPr>
              <a:t>Improve the removal of milk and try to correct any specific cause that is identified.</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Advise the mother to rest, to breastfeed the baby frequently and to avoid leaving long gaps between feeds. </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No stop of  breastfeeding.</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Analgesics (if available, ibuprofen, which also reduces the inflammation of the breast; or paracetamol).</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If symptoms are severe, if there is an infected nipple fissure or if no improvement is seen after 24 hours of improved milk removal, the treatment should then include penicillinase-resistant antibiotics (e.g., </a:t>
            </a:r>
            <a:r>
              <a:rPr lang="en-US" sz="2000" dirty="0" err="1">
                <a:latin typeface="Calibri" panose="020F0502020204030204" pitchFamily="34" charset="0"/>
              </a:rPr>
              <a:t>flucloxacillin</a:t>
            </a:r>
            <a:r>
              <a:rPr lang="en-US" sz="2000" dirty="0">
                <a:latin typeface="Calibri" panose="020F0502020204030204" pitchFamily="34" charset="0"/>
              </a:rPr>
              <a:t>). </a:t>
            </a:r>
          </a:p>
          <a:p>
            <a:r>
              <a:rPr lang="en-US" sz="2000" dirty="0">
                <a:latin typeface="Calibri" panose="020F0502020204030204" pitchFamily="34" charset="0"/>
              </a:rPr>
              <a:t>      N.B antibiotics will not be effective without improved removal of milk.</a:t>
            </a:r>
          </a:p>
        </p:txBody>
      </p:sp>
    </p:spTree>
    <p:extLst>
      <p:ext uri="{BB962C8B-B14F-4D97-AF65-F5344CB8AC3E}">
        <p14:creationId xmlns:p14="http://schemas.microsoft.com/office/powerpoint/2010/main" val="2969816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632311"/>
          </a:xfrm>
          <a:prstGeom prst="rect">
            <a:avLst/>
          </a:prstGeom>
        </p:spPr>
        <p:txBody>
          <a:bodyPr wrap="square">
            <a:spAutoFit/>
          </a:bodyPr>
          <a:lstStyle/>
          <a:p>
            <a:r>
              <a:rPr lang="en-US" b="1" dirty="0">
                <a:latin typeface="Calibri" panose="020F0502020204030204" pitchFamily="34" charset="0"/>
              </a:rPr>
              <a:t>3-Breast abscess </a:t>
            </a:r>
          </a:p>
          <a:p>
            <a:r>
              <a:rPr lang="en-US" b="1" dirty="0">
                <a:latin typeface="Calibri" panose="020F0502020204030204" pitchFamily="34" charset="0"/>
              </a:rPr>
              <a:t>Symptoms:</a:t>
            </a:r>
            <a:r>
              <a:rPr lang="en-US" dirty="0">
                <a:latin typeface="Calibri" panose="020F0502020204030204" pitchFamily="34" charset="0"/>
              </a:rPr>
              <a:t> </a:t>
            </a:r>
          </a:p>
          <a:p>
            <a:r>
              <a:rPr lang="en-US" dirty="0">
                <a:latin typeface="Calibri" panose="020F0502020204030204" pitchFamily="34" charset="0"/>
              </a:rPr>
              <a:t>A painful swelling in the breast, which feels full of fluid. There may be discoloration of the skin at the point of the swelling.</a:t>
            </a:r>
          </a:p>
          <a:p>
            <a:endParaRPr lang="en-US" dirty="0">
              <a:latin typeface="Calibri" panose="020F0502020204030204" pitchFamily="34" charset="0"/>
            </a:endParaRPr>
          </a:p>
          <a:p>
            <a:r>
              <a:rPr lang="en-US" b="1" dirty="0">
                <a:latin typeface="Calibri" panose="020F0502020204030204" pitchFamily="34" charset="0"/>
              </a:rPr>
              <a:t>Cause:</a:t>
            </a:r>
            <a:r>
              <a:rPr lang="en-US" dirty="0">
                <a:latin typeface="Calibri" panose="020F0502020204030204" pitchFamily="34" charset="0"/>
              </a:rPr>
              <a:t> Usually secondary to mastitis that has not been effectively managed.</a:t>
            </a:r>
          </a:p>
          <a:p>
            <a:endParaRPr lang="en-US" dirty="0">
              <a:latin typeface="Calibri" panose="020F0502020204030204" pitchFamily="34" charset="0"/>
            </a:endParaRPr>
          </a:p>
          <a:p>
            <a:r>
              <a:rPr lang="en-US" b="1" dirty="0">
                <a:latin typeface="Calibri" panose="020F0502020204030204" pitchFamily="34" charset="0"/>
              </a:rPr>
              <a:t>Management:</a:t>
            </a:r>
          </a:p>
          <a:p>
            <a:pPr marL="285750" indent="-285750">
              <a:buFont typeface="Wingdings" panose="05000000000000000000" pitchFamily="2" charset="2"/>
              <a:buChar char="Ø"/>
            </a:pPr>
            <a:r>
              <a:rPr lang="en-US" dirty="0">
                <a:latin typeface="Calibri" panose="020F0502020204030204" pitchFamily="34" charset="0"/>
              </a:rPr>
              <a:t> An abscess needs to be drained and treated with penicillinase-resistant antibiotics. </a:t>
            </a:r>
          </a:p>
          <a:p>
            <a:pPr marL="285750" indent="-285750">
              <a:buFont typeface="Wingdings" panose="05000000000000000000" pitchFamily="2" charset="2"/>
              <a:buChar char="Ø"/>
            </a:pPr>
            <a:r>
              <a:rPr lang="en-US" dirty="0">
                <a:latin typeface="Calibri" panose="020F0502020204030204" pitchFamily="34" charset="0"/>
              </a:rPr>
              <a:t>When possible drainage should be either by catheter through a small incision, or by needle aspiration (which may need to be repeated). </a:t>
            </a:r>
          </a:p>
          <a:p>
            <a:pPr marL="285750" indent="-285750">
              <a:buFont typeface="Wingdings" panose="05000000000000000000" pitchFamily="2" charset="2"/>
              <a:buChar char="Ø"/>
            </a:pPr>
            <a:r>
              <a:rPr lang="en-US" dirty="0">
                <a:latin typeface="Calibri" panose="020F0502020204030204" pitchFamily="34" charset="0"/>
              </a:rPr>
              <a:t>Placement of a catheter or needle should be guided by ultrasound. </a:t>
            </a:r>
          </a:p>
          <a:p>
            <a:pPr marL="285750" indent="-285750">
              <a:buFont typeface="Wingdings" panose="05000000000000000000" pitchFamily="2" charset="2"/>
              <a:buChar char="Ø"/>
            </a:pPr>
            <a:r>
              <a:rPr lang="en-US" dirty="0">
                <a:latin typeface="Calibri" panose="020F0502020204030204" pitchFamily="34" charset="0"/>
              </a:rPr>
              <a:t>A large surgical incision  should be avoided. </a:t>
            </a:r>
          </a:p>
          <a:p>
            <a:pPr marL="285750" indent="-285750">
              <a:buFont typeface="Wingdings" panose="05000000000000000000" pitchFamily="2" charset="2"/>
              <a:buChar char="Ø"/>
            </a:pPr>
            <a:r>
              <a:rPr lang="en-US" dirty="0">
                <a:latin typeface="Calibri" panose="020F0502020204030204" pitchFamily="34" charset="0"/>
              </a:rPr>
              <a:t>The mother may continue to feed from the affected breast. However, if suckling is too painful or if the mother is unwilling, she can be shown how to express her milk, and advised to let her baby start to feed from the breast again as soon as the pain is less, usually in 2–3 days. </a:t>
            </a:r>
          </a:p>
          <a:p>
            <a:pPr marL="285750" indent="-285750">
              <a:buFont typeface="Wingdings" panose="05000000000000000000" pitchFamily="2" charset="2"/>
              <a:buChar char="Ø"/>
            </a:pPr>
            <a:r>
              <a:rPr lang="en-US" dirty="0">
                <a:latin typeface="Calibri" panose="020F0502020204030204" pitchFamily="34" charset="0"/>
              </a:rPr>
              <a:t>She can continue to feed from the other breast. Feeding from an infected breast does not affect the infant .</a:t>
            </a:r>
          </a:p>
          <a:p>
            <a:pPr marL="285750" indent="-285750">
              <a:buFont typeface="Wingdings" panose="05000000000000000000" pitchFamily="2" charset="2"/>
              <a:buChar char="Ø"/>
            </a:pPr>
            <a:r>
              <a:rPr lang="en-US" dirty="0">
                <a:latin typeface="Calibri" panose="020F0502020204030204" pitchFamily="34" charset="0"/>
              </a:rPr>
              <a:t>Sometimes milk drains from the incision if lactation continues. </a:t>
            </a:r>
          </a:p>
          <a:p>
            <a:pPr marL="285750" indent="-285750">
              <a:buFont typeface="Wingdings" panose="05000000000000000000" pitchFamily="2" charset="2"/>
              <a:buChar char="Ø"/>
            </a:pPr>
            <a:r>
              <a:rPr lang="en-US" dirty="0">
                <a:latin typeface="Calibri" panose="020F0502020204030204" pitchFamily="34" charset="0"/>
              </a:rPr>
              <a:t>This dries up after a time and is not a reason to stop breastfeeding.</a:t>
            </a:r>
            <a:endParaRPr lang="en-US" dirty="0">
              <a:effectLst/>
              <a:latin typeface="Calibri" panose="020F0502020204030204" pitchFamily="34" charset="0"/>
            </a:endParaRPr>
          </a:p>
        </p:txBody>
      </p:sp>
    </p:spTree>
    <p:extLst>
      <p:ext uri="{BB962C8B-B14F-4D97-AF65-F5344CB8AC3E}">
        <p14:creationId xmlns:p14="http://schemas.microsoft.com/office/powerpoint/2010/main" val="966190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 y="0"/>
            <a:ext cx="9109364" cy="6832640"/>
          </a:xfrm>
          <a:prstGeom prst="rect">
            <a:avLst/>
          </a:prstGeom>
        </p:spPr>
        <p:txBody>
          <a:bodyPr wrap="square">
            <a:spAutoFit/>
          </a:bodyPr>
          <a:lstStyle/>
          <a:p>
            <a:r>
              <a:rPr lang="en-US" sz="1600" b="1" dirty="0">
                <a:latin typeface="Calibri" panose="020F0502020204030204" pitchFamily="34" charset="0"/>
              </a:rPr>
              <a:t>4-Sore or fissured nipple</a:t>
            </a:r>
          </a:p>
          <a:p>
            <a:r>
              <a:rPr lang="en-US" sz="1600" b="1" dirty="0">
                <a:latin typeface="Calibri" panose="020F0502020204030204" pitchFamily="34" charset="0"/>
              </a:rPr>
              <a:t>Symptoms:</a:t>
            </a:r>
            <a:r>
              <a:rPr lang="en-US" sz="1600" dirty="0">
                <a:latin typeface="Calibri" panose="020F0502020204030204" pitchFamily="34" charset="0"/>
              </a:rPr>
              <a:t> </a:t>
            </a:r>
          </a:p>
          <a:p>
            <a:pPr marL="285750" indent="-285750">
              <a:buFont typeface="Wingdings" panose="05000000000000000000" pitchFamily="2" charset="2"/>
              <a:buChar char="Ø"/>
            </a:pPr>
            <a:r>
              <a:rPr lang="en-US" sz="1600" dirty="0">
                <a:latin typeface="Calibri" panose="020F0502020204030204" pitchFamily="34" charset="0"/>
              </a:rPr>
              <a:t>The mother has severe nipple pain when the baby is suckling. </a:t>
            </a:r>
          </a:p>
          <a:p>
            <a:pPr marL="285750" indent="-285750">
              <a:buFont typeface="Wingdings" panose="05000000000000000000" pitchFamily="2" charset="2"/>
              <a:buChar char="Ø"/>
            </a:pPr>
            <a:endParaRPr lang="en-US" sz="1600" dirty="0">
              <a:latin typeface="Calibri" panose="020F0502020204030204" pitchFamily="34" charset="0"/>
            </a:endParaRPr>
          </a:p>
          <a:p>
            <a:pPr marL="285750" indent="-285750">
              <a:buFont typeface="Wingdings" panose="05000000000000000000" pitchFamily="2" charset="2"/>
              <a:buChar char="Ø"/>
            </a:pPr>
            <a:r>
              <a:rPr lang="en-US" sz="1600" dirty="0">
                <a:latin typeface="Calibri" panose="020F0502020204030204" pitchFamily="34" charset="0"/>
              </a:rPr>
              <a:t>There may be a visible fissure across the tip of the nipple or around the base. </a:t>
            </a:r>
          </a:p>
          <a:p>
            <a:pPr marL="285750" indent="-285750">
              <a:buFont typeface="Wingdings" panose="05000000000000000000" pitchFamily="2" charset="2"/>
              <a:buChar char="Ø"/>
            </a:pPr>
            <a:endParaRPr lang="en-US" sz="1600" dirty="0">
              <a:latin typeface="Calibri" panose="020F0502020204030204" pitchFamily="34" charset="0"/>
            </a:endParaRPr>
          </a:p>
          <a:p>
            <a:pPr marL="285750" indent="-285750">
              <a:buFont typeface="Wingdings" panose="05000000000000000000" pitchFamily="2" charset="2"/>
              <a:buChar char="Ø"/>
            </a:pPr>
            <a:r>
              <a:rPr lang="en-US" sz="1600" dirty="0">
                <a:latin typeface="Calibri" panose="020F0502020204030204" pitchFamily="34" charset="0"/>
              </a:rPr>
              <a:t>The nipple may look squashed from side-to-side at the end of a feed, with a white pressure line across the tip.</a:t>
            </a:r>
          </a:p>
          <a:p>
            <a:r>
              <a:rPr lang="en-US" sz="1600" b="1" dirty="0">
                <a:latin typeface="Calibri" panose="020F0502020204030204" pitchFamily="34" charset="0"/>
              </a:rPr>
              <a:t>Cause:</a:t>
            </a:r>
            <a:r>
              <a:rPr lang="en-US" sz="1600" dirty="0">
                <a:latin typeface="Calibri" panose="020F0502020204030204" pitchFamily="34" charset="0"/>
              </a:rPr>
              <a:t> </a:t>
            </a:r>
          </a:p>
          <a:p>
            <a:pPr marL="285750" indent="-285750">
              <a:buFont typeface="Wingdings" panose="05000000000000000000" pitchFamily="2" charset="2"/>
              <a:buChar char="Ø"/>
            </a:pPr>
            <a:r>
              <a:rPr lang="en-US" sz="1600" dirty="0">
                <a:latin typeface="Calibri" panose="020F0502020204030204" pitchFamily="34" charset="0"/>
              </a:rPr>
              <a:t>The main cause is poor attachment. </a:t>
            </a:r>
          </a:p>
          <a:p>
            <a:pPr marL="285750" indent="-285750">
              <a:buFont typeface="Wingdings" panose="05000000000000000000" pitchFamily="2" charset="2"/>
              <a:buChar char="Ø"/>
            </a:pPr>
            <a:endParaRPr lang="en-US" sz="1600" dirty="0">
              <a:latin typeface="Calibri" panose="020F0502020204030204" pitchFamily="34" charset="0"/>
            </a:endParaRPr>
          </a:p>
          <a:p>
            <a:pPr marL="285750" indent="-285750">
              <a:buFont typeface="Wingdings" panose="05000000000000000000" pitchFamily="2" charset="2"/>
              <a:buChar char="Ø"/>
            </a:pPr>
            <a:r>
              <a:rPr lang="en-US" sz="1600" dirty="0">
                <a:latin typeface="Calibri" panose="020F0502020204030204" pitchFamily="34" charset="0"/>
              </a:rPr>
              <a:t>This may be due to the baby pulling the nipple in and out as he or she suckles, and rubbing the skin against his or her mouth; or it may be due to the strong pressure on the nipple resulting from incorrect suckling.</a:t>
            </a:r>
          </a:p>
          <a:p>
            <a:r>
              <a:rPr lang="en-US" sz="1600" b="1" dirty="0">
                <a:latin typeface="Calibri" panose="020F0502020204030204" pitchFamily="34" charset="0"/>
              </a:rPr>
              <a:t>Management:</a:t>
            </a:r>
            <a:r>
              <a:rPr lang="en-US" sz="1600" dirty="0">
                <a:latin typeface="Calibri" panose="020F0502020204030204" pitchFamily="34" charset="0"/>
              </a:rPr>
              <a:t> </a:t>
            </a:r>
          </a:p>
          <a:p>
            <a:pPr marL="285750" indent="-285750">
              <a:buFont typeface="Wingdings" panose="05000000000000000000" pitchFamily="2" charset="2"/>
              <a:buChar char="Ø"/>
            </a:pPr>
            <a:r>
              <a:rPr lang="en-US" sz="1600" dirty="0">
                <a:latin typeface="Calibri" panose="020F0502020204030204" pitchFamily="34" charset="0"/>
              </a:rPr>
              <a:t>The baby can continue breastfeeding normally. </a:t>
            </a:r>
          </a:p>
          <a:p>
            <a:pPr marL="285750" indent="-285750">
              <a:buFont typeface="Wingdings" panose="05000000000000000000" pitchFamily="2" charset="2"/>
              <a:buChar char="Ø"/>
            </a:pPr>
            <a:r>
              <a:rPr lang="en-US" sz="1600" dirty="0">
                <a:latin typeface="Calibri" panose="020F0502020204030204" pitchFamily="34" charset="0"/>
              </a:rPr>
              <a:t>There is no need to rest the breast – the nipple will heal quickly when it is no longer being damaged.</a:t>
            </a:r>
          </a:p>
          <a:p>
            <a:pPr marL="285750" indent="-285750">
              <a:buFont typeface="Wingdings" panose="05000000000000000000" pitchFamily="2" charset="2"/>
              <a:buChar char="Ø"/>
            </a:pPr>
            <a:r>
              <a:rPr lang="en-US" sz="1600" dirty="0">
                <a:effectLst/>
                <a:latin typeface="Calibri" panose="020F0502020204030204" pitchFamily="34" charset="0"/>
              </a:rPr>
              <a:t>Always start feeding with a healthy breast that d</a:t>
            </a:r>
            <a:r>
              <a:rPr lang="en-US" sz="1600" dirty="0">
                <a:latin typeface="Calibri" panose="020F0502020204030204" pitchFamily="34" charset="0"/>
              </a:rPr>
              <a:t>oes not have an injury.</a:t>
            </a:r>
          </a:p>
          <a:p>
            <a:pPr marL="285750" indent="-285750">
              <a:buFont typeface="Wingdings" panose="05000000000000000000" pitchFamily="2" charset="2"/>
              <a:buChar char="Ø"/>
            </a:pPr>
            <a:r>
              <a:rPr lang="en-US" sz="1600" dirty="0">
                <a:latin typeface="Calibri" panose="020F0502020204030204" pitchFamily="34" charset="0"/>
              </a:rPr>
              <a:t>Enhancing the baby's position and attachment, demonstrate to the mother the criteria for good attachment and ensure her understanding.</a:t>
            </a:r>
          </a:p>
          <a:p>
            <a:pPr marL="285750" indent="-285750">
              <a:buFont typeface="Wingdings" panose="05000000000000000000" pitchFamily="2" charset="2"/>
              <a:buChar char="Ø"/>
            </a:pPr>
            <a:r>
              <a:rPr lang="en-US" sz="1600" dirty="0">
                <a:latin typeface="Calibri" panose="020F0502020204030204" pitchFamily="34" charset="0"/>
              </a:rPr>
              <a:t>After feeding let the nipples air dry to speed up healing</a:t>
            </a:r>
          </a:p>
          <a:p>
            <a:pPr marL="285750" indent="-285750">
              <a:buFont typeface="Wingdings" panose="05000000000000000000" pitchFamily="2" charset="2"/>
              <a:buChar char="Ø"/>
            </a:pPr>
            <a:r>
              <a:rPr lang="en-US" sz="1600" dirty="0">
                <a:latin typeface="Calibri" panose="020F0502020204030204" pitchFamily="34" charset="0"/>
              </a:rPr>
              <a:t>Anti-sore cream containing lanolin can be applied</a:t>
            </a:r>
          </a:p>
          <a:p>
            <a:pPr marL="285750" indent="-285750">
              <a:buFont typeface="Wingdings" panose="05000000000000000000" pitchFamily="2" charset="2"/>
              <a:buChar char="Ø"/>
            </a:pPr>
            <a:r>
              <a:rPr lang="en-US" sz="1600" dirty="0">
                <a:latin typeface="Calibri" panose="020F0502020204030204" pitchFamily="34" charset="0"/>
              </a:rPr>
              <a:t>Applying cold backs between feeds can help reduce pain and swellings</a:t>
            </a:r>
          </a:p>
          <a:p>
            <a:pPr marL="285750" indent="-285750">
              <a:buFont typeface="Wingdings" panose="05000000000000000000" pitchFamily="2" charset="2"/>
              <a:buChar char="Ø"/>
            </a:pPr>
            <a:r>
              <a:rPr lang="en-US" sz="1600" dirty="0">
                <a:latin typeface="Calibri" panose="020F0502020204030204" pitchFamily="34" charset="0"/>
              </a:rPr>
              <a:t>If nipple pain is preventing the baby from emptying the breast, a breast pump can be used to empty the breast to give the nipple a chance to heal and prevent engorgement</a:t>
            </a:r>
          </a:p>
          <a:p>
            <a:pPr marL="285750" indent="-285750">
              <a:buFont typeface="Wingdings" panose="05000000000000000000" pitchFamily="2" charset="2"/>
              <a:buChar char="Ø"/>
            </a:pPr>
            <a:endParaRPr lang="en-US" sz="1600" dirty="0">
              <a:latin typeface="Calibri" panose="020F0502020204030204" pitchFamily="34" charset="0"/>
            </a:endParaRPr>
          </a:p>
          <a:p>
            <a:r>
              <a:rPr lang="en-US" sz="1600" dirty="0">
                <a:latin typeface="Calibri" panose="020F0502020204030204" pitchFamily="34" charset="0"/>
              </a:rPr>
              <a:t> </a:t>
            </a:r>
          </a:p>
        </p:txBody>
      </p:sp>
    </p:spTree>
    <p:extLst>
      <p:ext uri="{BB962C8B-B14F-4D97-AF65-F5344CB8AC3E}">
        <p14:creationId xmlns:p14="http://schemas.microsoft.com/office/powerpoint/2010/main" val="2284972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2" t="3448" r="4687" b="2298"/>
          <a:stretch/>
        </p:blipFill>
        <p:spPr bwMode="auto">
          <a:xfrm>
            <a:off x="389744" y="381001"/>
            <a:ext cx="4563256"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399"/>
            <a:ext cx="3886200"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866"/>
          <a:stretch/>
        </p:blipFill>
        <p:spPr bwMode="auto">
          <a:xfrm>
            <a:off x="5257800" y="3657600"/>
            <a:ext cx="3886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005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2"/>
            <a:ext cx="9144000" cy="5693866"/>
          </a:xfrm>
          <a:prstGeom prst="rect">
            <a:avLst/>
          </a:prstGeom>
        </p:spPr>
        <p:txBody>
          <a:bodyPr wrap="square">
            <a:spAutoFit/>
          </a:bodyPr>
          <a:lstStyle/>
          <a:p>
            <a:r>
              <a:rPr lang="en-US" sz="2800" b="1" dirty="0">
                <a:latin typeface="Calibri" panose="020F0502020204030204" pitchFamily="34" charset="0"/>
              </a:rPr>
              <a:t>5-</a:t>
            </a:r>
            <a:r>
              <a:rPr lang="en-US" sz="2000" b="1" dirty="0">
                <a:latin typeface="Calibri" panose="020F0502020204030204" pitchFamily="34" charset="0"/>
              </a:rPr>
              <a:t> </a:t>
            </a:r>
            <a:r>
              <a:rPr lang="en-US" sz="2400" b="1" dirty="0">
                <a:latin typeface="Calibri" panose="020F0502020204030204" pitchFamily="34" charset="0"/>
              </a:rPr>
              <a:t>Perceived insufficiency and low breast-milk production</a:t>
            </a:r>
          </a:p>
          <a:p>
            <a:r>
              <a:rPr lang="en-US" sz="2400" b="1" dirty="0">
                <a:latin typeface="Calibri" panose="020F0502020204030204" pitchFamily="34" charset="0"/>
              </a:rPr>
              <a:t>Symptoms which make a mother think that her breast milk is insufficient include:</a:t>
            </a:r>
          </a:p>
          <a:p>
            <a:pPr marL="285750" indent="-285750">
              <a:buFont typeface="Wingdings" panose="05000000000000000000" pitchFamily="2" charset="2"/>
              <a:buChar char="Ø"/>
            </a:pPr>
            <a:r>
              <a:rPr lang="en-US" dirty="0">
                <a:latin typeface="Calibri" panose="020F0502020204030204" pitchFamily="34" charset="0"/>
              </a:rPr>
              <a:t>The baby crying a lot, and seeming not to be satisfied with feeds.</a:t>
            </a:r>
          </a:p>
          <a:p>
            <a:pPr marL="285750" indent="-285750">
              <a:buFont typeface="Wingdings" panose="05000000000000000000" pitchFamily="2" charset="2"/>
              <a:buChar char="Ø"/>
            </a:pPr>
            <a:r>
              <a:rPr lang="en-US" dirty="0">
                <a:latin typeface="Calibri" panose="020F0502020204030204" pitchFamily="34" charset="0"/>
              </a:rPr>
              <a:t>The baby wanting to feed very often or for a long time at each feed.</a:t>
            </a:r>
          </a:p>
          <a:p>
            <a:pPr marL="285750" indent="-285750">
              <a:buFont typeface="Wingdings" panose="05000000000000000000" pitchFamily="2" charset="2"/>
              <a:buChar char="Ø"/>
            </a:pPr>
            <a:r>
              <a:rPr lang="en-US" dirty="0">
                <a:latin typeface="Calibri" panose="020F0502020204030204" pitchFamily="34" charset="0"/>
              </a:rPr>
              <a:t>The breasts feeling soft.</a:t>
            </a:r>
          </a:p>
          <a:p>
            <a:pPr marL="285750" indent="-285750">
              <a:buFont typeface="Wingdings" panose="05000000000000000000" pitchFamily="2" charset="2"/>
              <a:buChar char="Ø"/>
            </a:pPr>
            <a:r>
              <a:rPr lang="en-US" dirty="0">
                <a:latin typeface="Calibri" panose="020F0502020204030204" pitchFamily="34" charset="0"/>
              </a:rPr>
              <a:t>Not being able to express her milk.</a:t>
            </a:r>
          </a:p>
          <a:p>
            <a:pPr marL="285750" indent="-285750">
              <a:buFont typeface="Wingdings" panose="05000000000000000000" pitchFamily="2" charset="2"/>
              <a:buChar char="Ø"/>
            </a:pPr>
            <a:r>
              <a:rPr lang="en-US" dirty="0">
                <a:latin typeface="Calibri" panose="020F0502020204030204" pitchFamily="34" charset="0"/>
              </a:rPr>
              <a:t>These symptoms can occur for other reasons, and they do not necessarily show that a baby's intake is low.</a:t>
            </a:r>
          </a:p>
          <a:p>
            <a:pPr marL="285750" indent="-285750">
              <a:buFont typeface="Wingdings" panose="05000000000000000000" pitchFamily="2" charset="2"/>
              <a:buChar char="Ø"/>
            </a:pPr>
            <a:r>
              <a:rPr lang="en-US" dirty="0">
                <a:latin typeface="Calibri" panose="020F0502020204030204" pitchFamily="34" charset="0"/>
              </a:rPr>
              <a:t>If a mother is worried about her milk supply, it is necessary to decide if the baby is taking enough milk or not.</a:t>
            </a: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endParaRPr lang="en-US" dirty="0">
              <a:latin typeface="Calibri" panose="020F0502020204030204" pitchFamily="34" charset="0"/>
            </a:endParaRPr>
          </a:p>
          <a:p>
            <a:pPr marL="285750" indent="-285750">
              <a:buFont typeface="Wingdings" panose="05000000000000000000" pitchFamily="2" charset="2"/>
              <a:buChar char="Ø"/>
            </a:pPr>
            <a:endParaRPr lang="en-US" dirty="0">
              <a:latin typeface="Calibri" panose="020F0502020204030204" pitchFamily="34" charset="0"/>
            </a:endParaRPr>
          </a:p>
          <a:p>
            <a:r>
              <a:rPr lang="en-US" b="1" dirty="0">
                <a:latin typeface="Calibri" panose="020F0502020204030204" pitchFamily="34" charset="0"/>
              </a:rPr>
              <a:t>LOW BREAST-MILK INTAKE</a:t>
            </a:r>
          </a:p>
          <a:p>
            <a:r>
              <a:rPr lang="en-US" b="1" dirty="0">
                <a:latin typeface="Calibri" panose="020F0502020204030204" pitchFamily="34" charset="0"/>
              </a:rPr>
              <a:t>Signs:</a:t>
            </a:r>
          </a:p>
          <a:p>
            <a:r>
              <a:rPr lang="en-US" dirty="0">
                <a:latin typeface="Calibri" panose="020F0502020204030204" pitchFamily="34" charset="0"/>
              </a:rPr>
              <a:t> There are </a:t>
            </a:r>
            <a:r>
              <a:rPr lang="en-US" b="1" u="sng" dirty="0">
                <a:latin typeface="Calibri" panose="020F0502020204030204" pitchFamily="34" charset="0"/>
              </a:rPr>
              <a:t>two reliable signs </a:t>
            </a:r>
            <a:r>
              <a:rPr lang="en-US" dirty="0">
                <a:latin typeface="Calibri" panose="020F0502020204030204" pitchFamily="34" charset="0"/>
              </a:rPr>
              <a:t>that a baby is not getting enough milk:</a:t>
            </a:r>
          </a:p>
          <a:p>
            <a:pPr marL="342900" indent="-342900">
              <a:buFont typeface="+mj-lt"/>
              <a:buAutoNum type="arabicPeriod"/>
            </a:pPr>
            <a:r>
              <a:rPr lang="en-US" u="sng" dirty="0">
                <a:latin typeface="Calibri" panose="020F0502020204030204" pitchFamily="34" charset="0"/>
              </a:rPr>
              <a:t>Poor weight gain.</a:t>
            </a:r>
          </a:p>
          <a:p>
            <a:pPr marL="342900" indent="-342900">
              <a:buFont typeface="+mj-lt"/>
              <a:buAutoNum type="arabicPeriod"/>
            </a:pPr>
            <a:r>
              <a:rPr lang="en-US" u="sng" dirty="0">
                <a:latin typeface="Calibri" panose="020F0502020204030204" pitchFamily="34" charset="0"/>
              </a:rPr>
              <a:t>Low urine output.</a:t>
            </a:r>
            <a:endParaRPr lang="en-US" sz="1600" dirty="0">
              <a:latin typeface="Calibri" panose="020F0502020204030204" pitchFamily="34" charset="0"/>
            </a:endParaRPr>
          </a:p>
        </p:txBody>
      </p:sp>
    </p:spTree>
    <p:extLst>
      <p:ext uri="{BB962C8B-B14F-4D97-AF65-F5344CB8AC3E}">
        <p14:creationId xmlns:p14="http://schemas.microsoft.com/office/powerpoint/2010/main" val="4006419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40088"/>
          </a:xfrm>
          <a:prstGeom prst="rect">
            <a:avLst/>
          </a:prstGeom>
        </p:spPr>
        <p:txBody>
          <a:bodyPr wrap="square">
            <a:spAutoFit/>
          </a:bodyPr>
          <a:lstStyle/>
          <a:p>
            <a:endParaRPr lang="en-US" sz="2000" u="sng" dirty="0">
              <a:latin typeface="Calibri" panose="020F0502020204030204" pitchFamily="34" charset="0"/>
            </a:endParaRPr>
          </a:p>
          <a:p>
            <a:r>
              <a:rPr lang="en-US" sz="2000" b="1" dirty="0">
                <a:latin typeface="Calibri" panose="020F0502020204030204" pitchFamily="34" charset="0"/>
              </a:rPr>
              <a:t>Poor weight gain</a:t>
            </a:r>
          </a:p>
          <a:p>
            <a:pPr marL="285750" indent="-285750">
              <a:buFont typeface="Wingdings" panose="05000000000000000000" pitchFamily="2" charset="2"/>
              <a:buChar char="Ø"/>
            </a:pPr>
            <a:r>
              <a:rPr lang="en-US" sz="2000" dirty="0">
                <a:latin typeface="Calibri" panose="020F0502020204030204" pitchFamily="34" charset="0"/>
              </a:rPr>
              <a:t>Soon after birth a baby may lose weight for a few days. </a:t>
            </a:r>
          </a:p>
          <a:p>
            <a:pPr marL="285750" indent="-285750">
              <a:buFont typeface="Wingdings" panose="05000000000000000000" pitchFamily="2" charset="2"/>
              <a:buChar char="Ø"/>
            </a:pPr>
            <a:r>
              <a:rPr lang="en-US" sz="2000" dirty="0">
                <a:latin typeface="Calibri" panose="020F0502020204030204" pitchFamily="34" charset="0"/>
              </a:rPr>
              <a:t>Most recover their birth weight by the end of the first week, if they are healthy and feeding well. </a:t>
            </a:r>
          </a:p>
          <a:p>
            <a:pPr marL="285750" indent="-285750">
              <a:buFont typeface="Wingdings" panose="05000000000000000000" pitchFamily="2" charset="2"/>
              <a:buChar char="Ø"/>
            </a:pPr>
            <a:r>
              <a:rPr lang="en-US" sz="2000" dirty="0">
                <a:latin typeface="Calibri" panose="020F0502020204030204" pitchFamily="34" charset="0"/>
              </a:rPr>
              <a:t>All babies should recover their birth weight by 2 weeks of age. </a:t>
            </a:r>
          </a:p>
          <a:p>
            <a:pPr marL="285750" indent="-285750">
              <a:buFont typeface="Wingdings" panose="05000000000000000000" pitchFamily="2" charset="2"/>
              <a:buChar char="Ø"/>
            </a:pPr>
            <a:r>
              <a:rPr lang="en-US" sz="2000" dirty="0">
                <a:latin typeface="Calibri" panose="020F0502020204030204" pitchFamily="34" charset="0"/>
              </a:rPr>
              <a:t>From 2 weeks, babies who are breastfed may gain from about 500 g to 1 kg or more each month. </a:t>
            </a:r>
          </a:p>
          <a:p>
            <a:pPr marL="285750" indent="-285750">
              <a:buFont typeface="Wingdings" panose="05000000000000000000" pitchFamily="2" charset="2"/>
              <a:buChar char="Ø"/>
            </a:pPr>
            <a:r>
              <a:rPr lang="en-US" sz="2000" dirty="0">
                <a:latin typeface="Calibri" panose="020F0502020204030204" pitchFamily="34" charset="0"/>
              </a:rPr>
              <a:t>The baby should be checked for illness or congenital abnormality and urine output. </a:t>
            </a:r>
          </a:p>
          <a:p>
            <a:pPr marL="285750" indent="-285750">
              <a:buFont typeface="Wingdings" panose="05000000000000000000" pitchFamily="2" charset="2"/>
              <a:buChar char="Ø"/>
            </a:pPr>
            <a:r>
              <a:rPr lang="en-US" sz="2000" dirty="0">
                <a:latin typeface="Calibri" panose="020F0502020204030204" pitchFamily="34" charset="0"/>
              </a:rPr>
              <a:t>The technique and pattern of breastfeeding, and the mother-baby interaction should also be assessed, to decide the cause of poor weight gain.</a:t>
            </a:r>
          </a:p>
          <a:p>
            <a:pPr marL="285750" indent="-285750">
              <a:buFont typeface="Wingdings" panose="05000000000000000000" pitchFamily="2" charset="2"/>
              <a:buChar char="Ø"/>
            </a:pPr>
            <a:endParaRPr lang="en-US" sz="2000" dirty="0">
              <a:latin typeface="Calibri" panose="020F0502020204030204" pitchFamily="34" charset="0"/>
            </a:endParaRPr>
          </a:p>
          <a:p>
            <a:pPr marL="285750" indent="-285750">
              <a:buFont typeface="Wingdings" panose="05000000000000000000" pitchFamily="2" charset="2"/>
              <a:buChar char="Ø"/>
            </a:pPr>
            <a:endParaRPr lang="en-US" sz="2000" dirty="0">
              <a:latin typeface="Calibri" panose="020F0502020204030204" pitchFamily="34" charset="0"/>
            </a:endParaRPr>
          </a:p>
          <a:p>
            <a:r>
              <a:rPr lang="en-US" sz="2000" b="1" dirty="0">
                <a:latin typeface="Calibri" panose="020F0502020204030204" pitchFamily="34" charset="0"/>
              </a:rPr>
              <a:t>Low Urine Output</a:t>
            </a:r>
          </a:p>
          <a:p>
            <a:pPr marL="285750" indent="-285750">
              <a:buFont typeface="Wingdings" panose="05000000000000000000" pitchFamily="2" charset="2"/>
              <a:buChar char="Ø"/>
            </a:pPr>
            <a:r>
              <a:rPr lang="en-US" sz="2000" dirty="0">
                <a:latin typeface="Calibri" panose="020F0502020204030204" pitchFamily="34" charset="0"/>
              </a:rPr>
              <a:t>An exclusively breastfed baby who is taking enough milk usually passes dilute urine 6-8 times or more in 24 hours. </a:t>
            </a:r>
          </a:p>
          <a:p>
            <a:pPr marL="285750" indent="-285750">
              <a:buFont typeface="Wingdings" panose="05000000000000000000" pitchFamily="2" charset="2"/>
              <a:buChar char="Ø"/>
            </a:pPr>
            <a:r>
              <a:rPr lang="en-US" sz="2000" dirty="0">
                <a:latin typeface="Calibri" panose="020F0502020204030204" pitchFamily="34" charset="0"/>
              </a:rPr>
              <a:t>If a baby is passing urine less than 6 times a day, especially if the urine is dark yellow and strong smelling, then he or she is not getting enough milk. </a:t>
            </a:r>
          </a:p>
          <a:p>
            <a:endParaRPr lang="en-US" sz="2000" dirty="0">
              <a:latin typeface="Calibri" panose="020F0502020204030204" pitchFamily="34" charset="0"/>
            </a:endParaRPr>
          </a:p>
        </p:txBody>
      </p:sp>
    </p:spTree>
    <p:extLst>
      <p:ext uri="{BB962C8B-B14F-4D97-AF65-F5344CB8AC3E}">
        <p14:creationId xmlns:p14="http://schemas.microsoft.com/office/powerpoint/2010/main" val="276660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5001456"/>
              </p:ext>
            </p:extLst>
          </p:nvPr>
        </p:nvGraphicFramePr>
        <p:xfrm>
          <a:off x="152400" y="803472"/>
          <a:ext cx="8915400" cy="5981896"/>
        </p:xfrm>
        <a:graphic>
          <a:graphicData uri="http://schemas.openxmlformats.org/drawingml/2006/table">
            <a:tbl>
              <a:tblPr/>
              <a:tblGrid>
                <a:gridCol w="1779721">
                  <a:extLst>
                    <a:ext uri="{9D8B030D-6E8A-4147-A177-3AD203B41FA5}">
                      <a16:colId xmlns:a16="http://schemas.microsoft.com/office/drawing/2014/main" val="20000"/>
                    </a:ext>
                  </a:extLst>
                </a:gridCol>
                <a:gridCol w="1779721">
                  <a:extLst>
                    <a:ext uri="{9D8B030D-6E8A-4147-A177-3AD203B41FA5}">
                      <a16:colId xmlns:a16="http://schemas.microsoft.com/office/drawing/2014/main" val="20001"/>
                    </a:ext>
                  </a:extLst>
                </a:gridCol>
                <a:gridCol w="1779721">
                  <a:extLst>
                    <a:ext uri="{9D8B030D-6E8A-4147-A177-3AD203B41FA5}">
                      <a16:colId xmlns:a16="http://schemas.microsoft.com/office/drawing/2014/main" val="20002"/>
                    </a:ext>
                  </a:extLst>
                </a:gridCol>
                <a:gridCol w="3576237">
                  <a:extLst>
                    <a:ext uri="{9D8B030D-6E8A-4147-A177-3AD203B41FA5}">
                      <a16:colId xmlns:a16="http://schemas.microsoft.com/office/drawing/2014/main" val="20003"/>
                    </a:ext>
                  </a:extLst>
                </a:gridCol>
              </a:tblGrid>
              <a:tr h="762052">
                <a:tc>
                  <a:txBody>
                    <a:bodyPr/>
                    <a:lstStyle/>
                    <a:p>
                      <a:pPr algn="l" fontAlgn="t"/>
                      <a:r>
                        <a:rPr lang="en-US" sz="1600" dirty="0">
                          <a:effectLst/>
                          <a:latin typeface="Calibri" panose="020F0502020204030204" pitchFamily="34" charset="0"/>
                        </a:rPr>
                        <a:t>BREASTFEEDING FACTORS</a:t>
                      </a:r>
                    </a:p>
                  </a:txBody>
                  <a:tcPr marL="58779" marR="58779" marT="29389" marB="29389">
                    <a:lnL>
                      <a:noFill/>
                    </a:lnL>
                    <a:lnR>
                      <a:noFill/>
                    </a:lnR>
                    <a:lnT>
                      <a:noFill/>
                    </a:lnT>
                    <a:lnB>
                      <a:noFill/>
                    </a:lnB>
                  </a:tcPr>
                </a:tc>
                <a:tc>
                  <a:txBody>
                    <a:bodyPr/>
                    <a:lstStyle/>
                    <a:p>
                      <a:pPr algn="l" fontAlgn="t"/>
                      <a:r>
                        <a:rPr lang="en-US" sz="1600" dirty="0">
                          <a:effectLst/>
                          <a:latin typeface="Calibri" panose="020F0502020204030204" pitchFamily="34" charset="0"/>
                        </a:rPr>
                        <a:t>MOTHER: PSYCHOLOGICAL FACTORS</a:t>
                      </a: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MOTHER: PHYSICAL CONDITION</a:t>
                      </a: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BABY'S CONDITION</a:t>
                      </a:r>
                    </a:p>
                  </a:txBody>
                  <a:tcPr marL="58779" marR="58779" marT="29389" marB="29389">
                    <a:lnL>
                      <a:noFill/>
                    </a:lnL>
                    <a:lnR>
                      <a:noFill/>
                    </a:lnR>
                    <a:lnT>
                      <a:noFill/>
                    </a:lnT>
                    <a:lnB>
                      <a:noFill/>
                    </a:lnB>
                  </a:tcPr>
                </a:tc>
                <a:extLst>
                  <a:ext uri="{0D108BD9-81ED-4DB2-BD59-A6C34878D82A}">
                    <a16:rowId xmlns:a16="http://schemas.microsoft.com/office/drawing/2014/main" val="10000"/>
                  </a:ext>
                </a:extLst>
              </a:tr>
              <a:tr h="532615">
                <a:tc>
                  <a:txBody>
                    <a:bodyPr/>
                    <a:lstStyle/>
                    <a:p>
                      <a:pPr algn="l" fontAlgn="t"/>
                      <a:r>
                        <a:rPr lang="en-US" sz="1600">
                          <a:effectLst/>
                          <a:latin typeface="Calibri" panose="020F0502020204030204" pitchFamily="34" charset="0"/>
                        </a:rPr>
                        <a:t>■ delayed start</a:t>
                      </a:r>
                    </a:p>
                  </a:txBody>
                  <a:tcPr marL="58779" marR="58779" marT="29389" marB="29389">
                    <a:lnL>
                      <a:noFill/>
                    </a:lnL>
                    <a:lnR>
                      <a:noFill/>
                    </a:lnR>
                    <a:lnT>
                      <a:noFill/>
                    </a:lnT>
                    <a:lnB>
                      <a:noFill/>
                    </a:lnB>
                  </a:tcPr>
                </a:tc>
                <a:tc>
                  <a:txBody>
                    <a:bodyPr/>
                    <a:lstStyle/>
                    <a:p>
                      <a:pPr algn="l" fontAlgn="t"/>
                      <a:r>
                        <a:rPr lang="en-US" sz="1600" dirty="0">
                          <a:effectLst/>
                          <a:latin typeface="Calibri" panose="020F0502020204030204" pitchFamily="34" charset="0"/>
                        </a:rPr>
                        <a:t>■ lack of confidence</a:t>
                      </a:r>
                    </a:p>
                  </a:txBody>
                  <a:tcPr marL="58779" marR="58779" marT="29389" marB="29389">
                    <a:lnL>
                      <a:noFill/>
                    </a:lnL>
                    <a:lnR>
                      <a:noFill/>
                    </a:lnR>
                    <a:lnT>
                      <a:noFill/>
                    </a:lnT>
                    <a:lnB>
                      <a:noFill/>
                    </a:lnB>
                  </a:tcPr>
                </a:tc>
                <a:tc>
                  <a:txBody>
                    <a:bodyPr/>
                    <a:lstStyle/>
                    <a:p>
                      <a:pPr algn="l" fontAlgn="t"/>
                      <a:r>
                        <a:rPr lang="en-US" sz="1600" dirty="0">
                          <a:effectLst/>
                          <a:latin typeface="Calibri" panose="020F0502020204030204" pitchFamily="34" charset="0"/>
                        </a:rPr>
                        <a:t>■ Contraceptive pill, diuretics</a:t>
                      </a: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Illness</a:t>
                      </a:r>
                    </a:p>
                  </a:txBody>
                  <a:tcPr marL="58779" marR="58779" marT="29389" marB="29389">
                    <a:lnL>
                      <a:noFill/>
                    </a:lnL>
                    <a:lnR>
                      <a:noFill/>
                    </a:lnR>
                    <a:lnT>
                      <a:noFill/>
                    </a:lnT>
                    <a:lnB>
                      <a:noFill/>
                    </a:lnB>
                  </a:tcPr>
                </a:tc>
                <a:extLst>
                  <a:ext uri="{0D108BD9-81ED-4DB2-BD59-A6C34878D82A}">
                    <a16:rowId xmlns:a16="http://schemas.microsoft.com/office/drawing/2014/main" val="10001"/>
                  </a:ext>
                </a:extLst>
              </a:tr>
              <a:tr h="532615">
                <a:tc>
                  <a:txBody>
                    <a:bodyPr/>
                    <a:lstStyle/>
                    <a:p>
                      <a:pPr algn="l" fontAlgn="t"/>
                      <a:r>
                        <a:rPr lang="en-US" sz="1600">
                          <a:effectLst/>
                          <a:latin typeface="Calibri" panose="020F0502020204030204" pitchFamily="34" charset="0"/>
                        </a:rPr>
                        <a:t>■ Feeding at fixed times</a:t>
                      </a:r>
                    </a:p>
                  </a:txBody>
                  <a:tcPr marL="58779" marR="58779" marT="29389" marB="29389">
                    <a:lnL>
                      <a:noFill/>
                    </a:lnL>
                    <a:lnR>
                      <a:noFill/>
                    </a:lnR>
                    <a:lnT>
                      <a:noFill/>
                    </a:lnT>
                    <a:lnB>
                      <a:noFill/>
                    </a:lnB>
                  </a:tcPr>
                </a:tc>
                <a:tc>
                  <a:txBody>
                    <a:bodyPr/>
                    <a:lstStyle/>
                    <a:p>
                      <a:pPr algn="l" fontAlgn="t"/>
                      <a:r>
                        <a:rPr lang="en-US" sz="1600" dirty="0">
                          <a:effectLst/>
                          <a:latin typeface="Calibri" panose="020F0502020204030204" pitchFamily="34" charset="0"/>
                        </a:rPr>
                        <a:t>■ depression</a:t>
                      </a:r>
                    </a:p>
                  </a:txBody>
                  <a:tcPr marL="58779" marR="58779" marT="29389" marB="29389">
                    <a:lnL>
                      <a:noFill/>
                    </a:lnL>
                    <a:lnR>
                      <a:noFill/>
                    </a:lnR>
                    <a:lnT>
                      <a:noFill/>
                    </a:lnT>
                    <a:lnB>
                      <a:noFill/>
                    </a:lnB>
                  </a:tcPr>
                </a:tc>
                <a:tc>
                  <a:txBody>
                    <a:bodyPr/>
                    <a:lstStyle/>
                    <a:p>
                      <a:pPr algn="l" fontAlgn="t"/>
                      <a:r>
                        <a:rPr lang="en-US" sz="1600" dirty="0">
                          <a:effectLst/>
                          <a:latin typeface="Calibri" panose="020F0502020204030204" pitchFamily="34" charset="0"/>
                        </a:rPr>
                        <a:t>■ Pregnancy</a:t>
                      </a:r>
                    </a:p>
                  </a:txBody>
                  <a:tcPr marL="58779" marR="58779" marT="29389" marB="29389">
                    <a:lnL>
                      <a:noFill/>
                    </a:lnL>
                    <a:lnR>
                      <a:noFill/>
                    </a:lnR>
                    <a:lnT>
                      <a:noFill/>
                    </a:lnT>
                    <a:lnB>
                      <a:noFill/>
                    </a:lnB>
                  </a:tcPr>
                </a:tc>
                <a:tc>
                  <a:txBody>
                    <a:bodyPr/>
                    <a:lstStyle/>
                    <a:p>
                      <a:pPr algn="l" fontAlgn="t"/>
                      <a:r>
                        <a:rPr lang="en-US" sz="1600" dirty="0">
                          <a:effectLst/>
                          <a:latin typeface="Calibri" panose="020F0502020204030204" pitchFamily="34" charset="0"/>
                        </a:rPr>
                        <a:t>■ Abnormality</a:t>
                      </a:r>
                    </a:p>
                  </a:txBody>
                  <a:tcPr marL="58779" marR="58779" marT="29389" marB="29389">
                    <a:lnL>
                      <a:noFill/>
                    </a:lnL>
                    <a:lnR>
                      <a:noFill/>
                    </a:lnR>
                    <a:lnT>
                      <a:noFill/>
                    </a:lnT>
                    <a:lnB>
                      <a:noFill/>
                    </a:lnB>
                  </a:tcPr>
                </a:tc>
                <a:extLst>
                  <a:ext uri="{0D108BD9-81ED-4DB2-BD59-A6C34878D82A}">
                    <a16:rowId xmlns:a16="http://schemas.microsoft.com/office/drawing/2014/main" val="10002"/>
                  </a:ext>
                </a:extLst>
              </a:tr>
              <a:tr h="516196">
                <a:tc>
                  <a:txBody>
                    <a:bodyPr/>
                    <a:lstStyle/>
                    <a:p>
                      <a:pPr algn="l" fontAlgn="t"/>
                      <a:r>
                        <a:rPr lang="en-US" sz="1600">
                          <a:effectLst/>
                          <a:latin typeface="Calibri" panose="020F0502020204030204" pitchFamily="34" charset="0"/>
                        </a:rPr>
                        <a:t>■ Infrequent feeds</a:t>
                      </a:r>
                    </a:p>
                  </a:txBody>
                  <a:tcPr marL="58779" marR="58779" marT="29389" marB="29389">
                    <a:lnL>
                      <a:noFill/>
                    </a:lnL>
                    <a:lnR>
                      <a:noFill/>
                    </a:lnR>
                    <a:lnT>
                      <a:noFill/>
                    </a:lnT>
                    <a:lnB>
                      <a:noFill/>
                    </a:lnB>
                  </a:tcPr>
                </a:tc>
                <a:tc>
                  <a:txBody>
                    <a:bodyPr/>
                    <a:lstStyle/>
                    <a:p>
                      <a:pPr algn="l" fontAlgn="t"/>
                      <a:r>
                        <a:rPr lang="en-US" sz="1600" dirty="0">
                          <a:effectLst/>
                          <a:latin typeface="Calibri" panose="020F0502020204030204" pitchFamily="34" charset="0"/>
                        </a:rPr>
                        <a:t>■ Worry, stress</a:t>
                      </a: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severe malnutrition</a:t>
                      </a:r>
                    </a:p>
                  </a:txBody>
                  <a:tcPr marL="58779" marR="58779" marT="29389" marB="29389">
                    <a:lnL>
                      <a:noFill/>
                    </a:lnL>
                    <a:lnR>
                      <a:noFill/>
                    </a:lnR>
                    <a:lnT>
                      <a:noFill/>
                    </a:lnT>
                    <a:lnB>
                      <a:noFill/>
                    </a:lnB>
                  </a:tcPr>
                </a:tc>
                <a:tc>
                  <a:txBody>
                    <a:bodyPr/>
                    <a:lstStyle/>
                    <a:p>
                      <a:pPr algn="l" fontAlgn="t"/>
                      <a:endParaRPr lang="en-US" sz="1600" dirty="0">
                        <a:effectLst/>
                        <a:latin typeface="Calibri" panose="020F0502020204030204" pitchFamily="34" charset="0"/>
                      </a:endParaRPr>
                    </a:p>
                  </a:txBody>
                  <a:tcPr marL="58779" marR="58779" marT="29389" marB="29389">
                    <a:lnL>
                      <a:noFill/>
                    </a:lnL>
                    <a:lnR>
                      <a:noFill/>
                    </a:lnR>
                    <a:lnT>
                      <a:noFill/>
                    </a:lnT>
                    <a:lnB>
                      <a:noFill/>
                    </a:lnB>
                  </a:tcPr>
                </a:tc>
                <a:extLst>
                  <a:ext uri="{0D108BD9-81ED-4DB2-BD59-A6C34878D82A}">
                    <a16:rowId xmlns:a16="http://schemas.microsoft.com/office/drawing/2014/main" val="10003"/>
                  </a:ext>
                </a:extLst>
              </a:tr>
              <a:tr h="532615">
                <a:tc>
                  <a:txBody>
                    <a:bodyPr/>
                    <a:lstStyle/>
                    <a:p>
                      <a:pPr algn="l" fontAlgn="t"/>
                      <a:r>
                        <a:rPr lang="en-US" sz="1600">
                          <a:effectLst/>
                          <a:latin typeface="Calibri" panose="020F0502020204030204" pitchFamily="34" charset="0"/>
                        </a:rPr>
                        <a:t>■ no night feeds</a:t>
                      </a: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dislike of breastfeeding</a:t>
                      </a: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Alcohol</a:t>
                      </a:r>
                    </a:p>
                  </a:txBody>
                  <a:tcPr marL="58779" marR="58779" marT="29389" marB="29389">
                    <a:lnL>
                      <a:noFill/>
                    </a:lnL>
                    <a:lnR>
                      <a:noFill/>
                    </a:lnR>
                    <a:lnT>
                      <a:noFill/>
                    </a:lnT>
                    <a:lnB>
                      <a:noFill/>
                    </a:lnB>
                  </a:tcPr>
                </a:tc>
                <a:tc>
                  <a:txBody>
                    <a:bodyPr/>
                    <a:lstStyle/>
                    <a:p>
                      <a:pPr algn="l" fontAlgn="t"/>
                      <a:endParaRPr lang="en-US" sz="1600" dirty="0">
                        <a:effectLst/>
                        <a:latin typeface="Calibri" panose="020F0502020204030204" pitchFamily="34" charset="0"/>
                      </a:endParaRPr>
                    </a:p>
                  </a:txBody>
                  <a:tcPr marL="58779" marR="58779" marT="29389" marB="29389">
                    <a:lnL>
                      <a:noFill/>
                    </a:lnL>
                    <a:lnR>
                      <a:noFill/>
                    </a:lnR>
                    <a:lnT>
                      <a:noFill/>
                    </a:lnT>
                    <a:lnB>
                      <a:noFill/>
                    </a:lnB>
                  </a:tcPr>
                </a:tc>
                <a:extLst>
                  <a:ext uri="{0D108BD9-81ED-4DB2-BD59-A6C34878D82A}">
                    <a16:rowId xmlns:a16="http://schemas.microsoft.com/office/drawing/2014/main" val="10004"/>
                  </a:ext>
                </a:extLst>
              </a:tr>
              <a:tr h="516196">
                <a:tc>
                  <a:txBody>
                    <a:bodyPr/>
                    <a:lstStyle/>
                    <a:p>
                      <a:pPr algn="l" fontAlgn="t"/>
                      <a:r>
                        <a:rPr lang="en-US" sz="1600">
                          <a:effectLst/>
                          <a:latin typeface="Calibri" panose="020F0502020204030204" pitchFamily="34" charset="0"/>
                        </a:rPr>
                        <a:t>■ short feeds</a:t>
                      </a: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Rejection of baby</a:t>
                      </a: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smoking</a:t>
                      </a:r>
                    </a:p>
                  </a:txBody>
                  <a:tcPr marL="58779" marR="58779" marT="29389" marB="29389">
                    <a:lnL>
                      <a:noFill/>
                    </a:lnL>
                    <a:lnR>
                      <a:noFill/>
                    </a:lnR>
                    <a:lnT>
                      <a:noFill/>
                    </a:lnT>
                    <a:lnB>
                      <a:noFill/>
                    </a:lnB>
                  </a:tcPr>
                </a:tc>
                <a:tc>
                  <a:txBody>
                    <a:bodyPr/>
                    <a:lstStyle/>
                    <a:p>
                      <a:pPr algn="l" fontAlgn="t"/>
                      <a:endParaRPr lang="en-US" sz="1600" dirty="0">
                        <a:effectLst/>
                        <a:latin typeface="Calibri" panose="020F0502020204030204" pitchFamily="34" charset="0"/>
                      </a:endParaRPr>
                    </a:p>
                  </a:txBody>
                  <a:tcPr marL="58779" marR="58779" marT="29389" marB="29389">
                    <a:lnL>
                      <a:noFill/>
                    </a:lnL>
                    <a:lnR>
                      <a:noFill/>
                    </a:lnR>
                    <a:lnT>
                      <a:noFill/>
                    </a:lnT>
                    <a:lnB>
                      <a:noFill/>
                    </a:lnB>
                  </a:tcPr>
                </a:tc>
                <a:extLst>
                  <a:ext uri="{0D108BD9-81ED-4DB2-BD59-A6C34878D82A}">
                    <a16:rowId xmlns:a16="http://schemas.microsoft.com/office/drawing/2014/main" val="10005"/>
                  </a:ext>
                </a:extLst>
              </a:tr>
              <a:tr h="532615">
                <a:tc>
                  <a:txBody>
                    <a:bodyPr/>
                    <a:lstStyle/>
                    <a:p>
                      <a:pPr algn="l" fontAlgn="t"/>
                      <a:r>
                        <a:rPr lang="en-US" sz="1600">
                          <a:effectLst/>
                          <a:latin typeface="Calibri" panose="020F0502020204030204" pitchFamily="34" charset="0"/>
                        </a:rPr>
                        <a:t>■ Poor attachment</a:t>
                      </a:r>
                    </a:p>
                  </a:txBody>
                  <a:tcPr marL="58779" marR="58779" marT="29389" marB="29389">
                    <a:lnL>
                      <a:noFill/>
                    </a:lnL>
                    <a:lnR>
                      <a:noFill/>
                    </a:lnR>
                    <a:lnT>
                      <a:noFill/>
                    </a:lnT>
                    <a:lnB>
                      <a:noFill/>
                    </a:lnB>
                  </a:tcPr>
                </a:tc>
                <a:tc>
                  <a:txBody>
                    <a:bodyPr/>
                    <a:lstStyle/>
                    <a:p>
                      <a:pPr algn="l" fontAlgn="t"/>
                      <a:endParaRPr lang="en-US" sz="1600">
                        <a:effectLst/>
                        <a:latin typeface="Calibri" panose="020F0502020204030204" pitchFamily="34" charset="0"/>
                      </a:endParaRP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Retained piece of placenta</a:t>
                      </a:r>
                    </a:p>
                  </a:txBody>
                  <a:tcPr marL="58779" marR="58779" marT="29389" marB="29389">
                    <a:lnL>
                      <a:noFill/>
                    </a:lnL>
                    <a:lnR>
                      <a:noFill/>
                    </a:lnR>
                    <a:lnT>
                      <a:noFill/>
                    </a:lnT>
                    <a:lnB>
                      <a:noFill/>
                    </a:lnB>
                  </a:tcPr>
                </a:tc>
                <a:tc>
                  <a:txBody>
                    <a:bodyPr/>
                    <a:lstStyle/>
                    <a:p>
                      <a:pPr algn="l" fontAlgn="t"/>
                      <a:endParaRPr lang="en-US" sz="1600" dirty="0">
                        <a:effectLst/>
                        <a:latin typeface="Calibri" panose="020F0502020204030204" pitchFamily="34" charset="0"/>
                      </a:endParaRPr>
                    </a:p>
                  </a:txBody>
                  <a:tcPr marL="58779" marR="58779" marT="29389" marB="29389">
                    <a:lnL>
                      <a:noFill/>
                    </a:lnL>
                    <a:lnR>
                      <a:noFill/>
                    </a:lnR>
                    <a:lnT>
                      <a:noFill/>
                    </a:lnT>
                    <a:lnB>
                      <a:noFill/>
                    </a:lnB>
                  </a:tcPr>
                </a:tc>
                <a:extLst>
                  <a:ext uri="{0D108BD9-81ED-4DB2-BD59-A6C34878D82A}">
                    <a16:rowId xmlns:a16="http://schemas.microsoft.com/office/drawing/2014/main" val="10006"/>
                  </a:ext>
                </a:extLst>
              </a:tr>
              <a:tr h="532615">
                <a:tc>
                  <a:txBody>
                    <a:bodyPr/>
                    <a:lstStyle/>
                    <a:p>
                      <a:pPr algn="l" fontAlgn="t"/>
                      <a:r>
                        <a:rPr lang="en-US" sz="1600">
                          <a:effectLst/>
                          <a:latin typeface="Calibri" panose="020F0502020204030204" pitchFamily="34" charset="0"/>
                        </a:rPr>
                        <a:t>■ Bottles, pacifiers</a:t>
                      </a:r>
                    </a:p>
                  </a:txBody>
                  <a:tcPr marL="58779" marR="58779" marT="29389" marB="29389">
                    <a:lnL>
                      <a:noFill/>
                    </a:lnL>
                    <a:lnR>
                      <a:noFill/>
                    </a:lnR>
                    <a:lnT>
                      <a:noFill/>
                    </a:lnT>
                    <a:lnB>
                      <a:noFill/>
                    </a:lnB>
                  </a:tcPr>
                </a:tc>
                <a:tc>
                  <a:txBody>
                    <a:bodyPr/>
                    <a:lstStyle/>
                    <a:p>
                      <a:pPr algn="l" fontAlgn="t"/>
                      <a:endParaRPr lang="en-US" sz="1600">
                        <a:effectLst/>
                        <a:latin typeface="Calibri" panose="020F0502020204030204" pitchFamily="34" charset="0"/>
                      </a:endParaRP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Pituitary failure (rare)</a:t>
                      </a:r>
                    </a:p>
                  </a:txBody>
                  <a:tcPr marL="58779" marR="58779" marT="29389" marB="29389">
                    <a:lnL>
                      <a:noFill/>
                    </a:lnL>
                    <a:lnR>
                      <a:noFill/>
                    </a:lnR>
                    <a:lnT>
                      <a:noFill/>
                    </a:lnT>
                    <a:lnB>
                      <a:noFill/>
                    </a:lnB>
                  </a:tcPr>
                </a:tc>
                <a:tc>
                  <a:txBody>
                    <a:bodyPr/>
                    <a:lstStyle/>
                    <a:p>
                      <a:pPr algn="l" fontAlgn="t"/>
                      <a:endParaRPr lang="en-US" sz="1600" dirty="0">
                        <a:effectLst/>
                        <a:latin typeface="Calibri" panose="020F0502020204030204" pitchFamily="34" charset="0"/>
                      </a:endParaRPr>
                    </a:p>
                  </a:txBody>
                  <a:tcPr marL="58779" marR="58779" marT="29389" marB="29389">
                    <a:lnL>
                      <a:noFill/>
                    </a:lnL>
                    <a:lnR>
                      <a:noFill/>
                    </a:lnR>
                    <a:lnT>
                      <a:noFill/>
                    </a:lnT>
                    <a:lnB>
                      <a:noFill/>
                    </a:lnB>
                  </a:tcPr>
                </a:tc>
                <a:extLst>
                  <a:ext uri="{0D108BD9-81ED-4DB2-BD59-A6C34878D82A}">
                    <a16:rowId xmlns:a16="http://schemas.microsoft.com/office/drawing/2014/main" val="10007"/>
                  </a:ext>
                </a:extLst>
              </a:tr>
              <a:tr h="762052">
                <a:tc>
                  <a:txBody>
                    <a:bodyPr/>
                    <a:lstStyle/>
                    <a:p>
                      <a:pPr algn="l" fontAlgn="t"/>
                      <a:r>
                        <a:rPr lang="en-US" sz="1600">
                          <a:effectLst/>
                          <a:latin typeface="Calibri" panose="020F0502020204030204" pitchFamily="34" charset="0"/>
                        </a:rPr>
                        <a:t>■ other foods or fluids (water, teas)</a:t>
                      </a:r>
                    </a:p>
                  </a:txBody>
                  <a:tcPr marL="58779" marR="58779" marT="29389" marB="29389">
                    <a:lnL>
                      <a:noFill/>
                    </a:lnL>
                    <a:lnR>
                      <a:noFill/>
                    </a:lnR>
                    <a:lnT>
                      <a:noFill/>
                    </a:lnT>
                    <a:lnB>
                      <a:noFill/>
                    </a:lnB>
                  </a:tcPr>
                </a:tc>
                <a:tc>
                  <a:txBody>
                    <a:bodyPr/>
                    <a:lstStyle/>
                    <a:p>
                      <a:pPr algn="l" fontAlgn="t"/>
                      <a:endParaRPr lang="en-US" sz="1600">
                        <a:effectLst/>
                        <a:latin typeface="Calibri" panose="020F0502020204030204" pitchFamily="34" charset="0"/>
                      </a:endParaRPr>
                    </a:p>
                  </a:txBody>
                  <a:tcPr marL="58779" marR="58779" marT="29389" marB="29389">
                    <a:lnL>
                      <a:noFill/>
                    </a:lnL>
                    <a:lnR>
                      <a:noFill/>
                    </a:lnR>
                    <a:lnT>
                      <a:noFill/>
                    </a:lnT>
                    <a:lnB>
                      <a:noFill/>
                    </a:lnB>
                  </a:tcPr>
                </a:tc>
                <a:tc>
                  <a:txBody>
                    <a:bodyPr/>
                    <a:lstStyle/>
                    <a:p>
                      <a:pPr algn="l" fontAlgn="t"/>
                      <a:r>
                        <a:rPr lang="en-US" sz="1600">
                          <a:effectLst/>
                          <a:latin typeface="Calibri" panose="020F0502020204030204" pitchFamily="34" charset="0"/>
                        </a:rPr>
                        <a:t>■ Poor breast development (very rare)</a:t>
                      </a:r>
                    </a:p>
                  </a:txBody>
                  <a:tcPr marL="58779" marR="58779" marT="29389" marB="29389">
                    <a:lnL>
                      <a:noFill/>
                    </a:lnL>
                    <a:lnR>
                      <a:noFill/>
                    </a:lnR>
                    <a:lnT>
                      <a:noFill/>
                    </a:lnT>
                    <a:lnB>
                      <a:noFill/>
                    </a:lnB>
                  </a:tcPr>
                </a:tc>
                <a:tc>
                  <a:txBody>
                    <a:bodyPr/>
                    <a:lstStyle/>
                    <a:p>
                      <a:pPr algn="l" fontAlgn="t"/>
                      <a:endParaRPr lang="en-US" sz="1600" dirty="0">
                        <a:effectLst/>
                        <a:latin typeface="Calibri" panose="020F0502020204030204" pitchFamily="34" charset="0"/>
                      </a:endParaRPr>
                    </a:p>
                  </a:txBody>
                  <a:tcPr marL="58779" marR="58779" marT="29389" marB="29389">
                    <a:lnL>
                      <a:noFill/>
                    </a:lnL>
                    <a:lnR>
                      <a:noFill/>
                    </a:lnR>
                    <a:lnT>
                      <a:noFill/>
                    </a:lnT>
                    <a:lnB>
                      <a:noFill/>
                    </a:lnB>
                  </a:tcPr>
                </a:tc>
                <a:extLst>
                  <a:ext uri="{0D108BD9-81ED-4DB2-BD59-A6C34878D82A}">
                    <a16:rowId xmlns:a16="http://schemas.microsoft.com/office/drawing/2014/main" val="10008"/>
                  </a:ext>
                </a:extLst>
              </a:tr>
              <a:tr h="303178">
                <a:tc gridSpan="4">
                  <a:txBody>
                    <a:bodyPr/>
                    <a:lstStyle/>
                    <a:p>
                      <a:pPr algn="ctr" fontAlgn="b"/>
                      <a:endParaRPr lang="en-US" sz="1600" dirty="0">
                        <a:effectLst/>
                        <a:latin typeface="Calibri" panose="020F0502020204030204" pitchFamily="34" charset="0"/>
                      </a:endParaRPr>
                    </a:p>
                  </a:txBody>
                  <a:tcPr marL="58779" marR="58779" marT="29389" marB="29389"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03178">
                <a:tc gridSpan="2">
                  <a:txBody>
                    <a:bodyPr/>
                    <a:lstStyle/>
                    <a:p>
                      <a:pPr algn="ctr" fontAlgn="t"/>
                      <a:r>
                        <a:rPr lang="en-US" sz="1600" b="1">
                          <a:effectLst/>
                          <a:latin typeface="Calibri" panose="020F0502020204030204" pitchFamily="34" charset="0"/>
                        </a:rPr>
                        <a:t>THESE ARE COMMON</a:t>
                      </a:r>
                      <a:endParaRPr lang="en-US" sz="1600">
                        <a:effectLst/>
                        <a:latin typeface="Calibri" panose="020F0502020204030204" pitchFamily="34" charset="0"/>
                      </a:endParaRPr>
                    </a:p>
                  </a:txBody>
                  <a:tcPr marL="58779" marR="58779" marT="29389" marB="29389">
                    <a:lnL>
                      <a:noFill/>
                    </a:lnL>
                    <a:lnR>
                      <a:noFill/>
                    </a:lnR>
                    <a:lnT>
                      <a:noFill/>
                    </a:lnT>
                    <a:lnB>
                      <a:noFill/>
                    </a:lnB>
                  </a:tcPr>
                </a:tc>
                <a:tc hMerge="1">
                  <a:txBody>
                    <a:bodyPr/>
                    <a:lstStyle/>
                    <a:p>
                      <a:endParaRPr lang="en-US"/>
                    </a:p>
                  </a:txBody>
                  <a:tcPr/>
                </a:tc>
                <a:tc gridSpan="2">
                  <a:txBody>
                    <a:bodyPr/>
                    <a:lstStyle/>
                    <a:p>
                      <a:pPr algn="ctr" fontAlgn="t"/>
                      <a:r>
                        <a:rPr lang="en-US" sz="1600" b="1" dirty="0">
                          <a:effectLst/>
                          <a:latin typeface="Calibri" panose="020F0502020204030204" pitchFamily="34" charset="0"/>
                        </a:rPr>
                        <a:t>THESE ARE NOT COMMON</a:t>
                      </a:r>
                      <a:endParaRPr lang="en-US" sz="1600" dirty="0">
                        <a:effectLst/>
                        <a:latin typeface="Calibri" panose="020F0502020204030204" pitchFamily="34" charset="0"/>
                      </a:endParaRPr>
                    </a:p>
                  </a:txBody>
                  <a:tcPr marL="58779" marR="58779" marT="29389" marB="29389">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6928" y="102514"/>
            <a:ext cx="876992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itchFamily="34" charset="0"/>
                <a:cs typeface="Arial" pitchFamily="34" charset="0"/>
              </a:rPr>
              <a:t>   </a:t>
            </a:r>
            <a:r>
              <a:rPr kumimoji="0" lang="en-US" altLang="en-US" sz="2800" b="1" i="0" u="none" strike="noStrike" cap="none" normalizeH="0" baseline="0" dirty="0">
                <a:ln>
                  <a:noFill/>
                </a:ln>
                <a:solidFill>
                  <a:srgbClr val="000000"/>
                </a:solidFill>
                <a:effectLst/>
                <a:latin typeface="Calibri" panose="020F0502020204030204" pitchFamily="34" charset="0"/>
                <a:cs typeface="Arial" pitchFamily="34" charset="0"/>
              </a:rPr>
              <a:t>Reasons why a baby may not get enough breast milk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Arial" pitchFamily="34" charset="0"/>
            </a:endParaRPr>
          </a:p>
        </p:txBody>
      </p:sp>
    </p:spTree>
    <p:extLst>
      <p:ext uri="{BB962C8B-B14F-4D97-AF65-F5344CB8AC3E}">
        <p14:creationId xmlns:p14="http://schemas.microsoft.com/office/powerpoint/2010/main" val="4118610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6370975"/>
          </a:xfrm>
          <a:prstGeom prst="rect">
            <a:avLst/>
          </a:prstGeom>
        </p:spPr>
        <p:txBody>
          <a:bodyPr wrap="square">
            <a:spAutoFit/>
          </a:bodyPr>
          <a:lstStyle/>
          <a:p>
            <a:r>
              <a:rPr lang="en-US" b="1" dirty="0">
                <a:latin typeface="Calibri" panose="020F0502020204030204" pitchFamily="34" charset="0"/>
              </a:rPr>
              <a:t>6-SHORT-TERM SEPARATION SUCH AS EMPLOYMENT OUTSIDE THE HOME</a:t>
            </a:r>
          </a:p>
          <a:p>
            <a:r>
              <a:rPr lang="en-US" dirty="0">
                <a:latin typeface="Calibri" panose="020F0502020204030204" pitchFamily="34" charset="0"/>
              </a:rPr>
              <a:t>The commonest reason for a mother being separated from her baby for part of the day is because she is employed outside the home.</a:t>
            </a:r>
          </a:p>
          <a:p>
            <a:r>
              <a:rPr lang="en-US" b="1" dirty="0">
                <a:latin typeface="Calibri" panose="020F0502020204030204" pitchFamily="34" charset="0"/>
              </a:rPr>
              <a:t>Management</a:t>
            </a:r>
            <a:endParaRPr lang="en-US" dirty="0">
              <a:latin typeface="Calibri" panose="020F0502020204030204" pitchFamily="34" charset="0"/>
            </a:endParaRPr>
          </a:p>
          <a:p>
            <a:r>
              <a:rPr lang="en-US" dirty="0">
                <a:latin typeface="Calibri" panose="020F0502020204030204" pitchFamily="34" charset="0"/>
              </a:rPr>
              <a:t>She should be encouraged to breastfeed the baby as much as possible when she is at home, and to consider expressing her milk to leave for someone else to give to her baby.</a:t>
            </a:r>
          </a:p>
          <a:p>
            <a:r>
              <a:rPr lang="en-US" sz="2000" b="1" dirty="0">
                <a:latin typeface="Calibri" panose="020F0502020204030204" pitchFamily="34" charset="0"/>
              </a:rPr>
              <a:t>How to maintain her milk supply</a:t>
            </a:r>
          </a:p>
          <a:p>
            <a:pPr marL="342900" indent="-342900">
              <a:buFont typeface="Wingdings" panose="05000000000000000000" pitchFamily="2" charset="2"/>
              <a:buChar char="Ø"/>
            </a:pPr>
            <a:r>
              <a:rPr lang="en-US" sz="2000" dirty="0">
                <a:latin typeface="Calibri" panose="020F0502020204030204" pitchFamily="34" charset="0"/>
              </a:rPr>
              <a:t>Breastfeed her baby whenever she is at home, such as at night and weekends.</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Sleep with her baby, so that she can breastfeed at night and early in the morning.</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Express milk in the morning before she leaves for work.</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Express her milk while she is at work to keep up the supply. </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She can refrigerate the milk if this is possible, or keep it for up to 8 hours at room temperature and bring it home. </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If this is not possible, she may have to discard it. She needs to understand that the milk is not lost – her breasts will make more. If a mother does not express when at work, her milk production will decrease.</a:t>
            </a:r>
          </a:p>
        </p:txBody>
      </p:sp>
    </p:spTree>
    <p:extLst>
      <p:ext uri="{BB962C8B-B14F-4D97-AF65-F5344CB8AC3E}">
        <p14:creationId xmlns:p14="http://schemas.microsoft.com/office/powerpoint/2010/main" val="3462179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difference between breastmilk and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3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3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6019800"/>
          </a:xfrm>
        </p:spPr>
        <p:txBody>
          <a:bodyPr>
            <a:normAutofit/>
          </a:bodyPr>
          <a:lstStyle/>
          <a:p>
            <a:r>
              <a:rPr lang="en-US" sz="2000" b="1" dirty="0">
                <a:latin typeface="Calibri" panose="020F0502020204030204" pitchFamily="34" charset="0"/>
              </a:rPr>
              <a:t>Breastfeeding</a:t>
            </a:r>
            <a:r>
              <a:rPr lang="en-US" sz="2000" dirty="0">
                <a:latin typeface="Calibri" panose="020F0502020204030204" pitchFamily="34" charset="0"/>
              </a:rPr>
              <a:t>, also known as </a:t>
            </a:r>
            <a:r>
              <a:rPr lang="en-US" sz="2000" b="1" dirty="0">
                <a:latin typeface="Calibri" panose="020F0502020204030204" pitchFamily="34" charset="0"/>
              </a:rPr>
              <a:t>nursing</a:t>
            </a:r>
            <a:r>
              <a:rPr lang="en-US" sz="2000" dirty="0">
                <a:latin typeface="Calibri" panose="020F0502020204030204" pitchFamily="34" charset="0"/>
              </a:rPr>
              <a:t>, is the feeding of babies and young children with milk from a woman’s breast.</a:t>
            </a:r>
          </a:p>
          <a:p>
            <a:pPr marL="109728" indent="0">
              <a:buNone/>
            </a:pPr>
            <a:r>
              <a:rPr lang="en-US" sz="2400" b="1" dirty="0">
                <a:latin typeface="Calibri" panose="020F0502020204030204" pitchFamily="34" charset="0"/>
              </a:rPr>
              <a:t>Advantages of breastfeeding for the baby</a:t>
            </a:r>
          </a:p>
          <a:p>
            <a:r>
              <a:rPr lang="en-US" sz="2400" dirty="0">
                <a:latin typeface="Calibri" panose="020F0502020204030204" pitchFamily="34" charset="0"/>
              </a:rPr>
              <a:t>Superior nutrition ,perfectly balanced and nutritionally complete food for babies.</a:t>
            </a:r>
          </a:p>
          <a:p>
            <a:r>
              <a:rPr lang="en-US" sz="2400" dirty="0">
                <a:latin typeface="Calibri" panose="020F0502020204030204" pitchFamily="34" charset="0"/>
              </a:rPr>
              <a:t>Breast milk is sterile ,always fresh, self regulated and at proper temperature.</a:t>
            </a:r>
          </a:p>
          <a:p>
            <a:r>
              <a:rPr lang="en-US" sz="2400" dirty="0">
                <a:latin typeface="Calibri" panose="020F0502020204030204" pitchFamily="34" charset="0"/>
              </a:rPr>
              <a:t>There is an increased resistance to infections.</a:t>
            </a:r>
          </a:p>
          <a:p>
            <a:r>
              <a:rPr lang="en-US" sz="2400" dirty="0">
                <a:latin typeface="Calibri" panose="020F0502020204030204" pitchFamily="34" charset="0"/>
              </a:rPr>
              <a:t>Decreased risk of allergies ( atopic eczema ,allergic rhinitis ,asthma and allergic </a:t>
            </a:r>
            <a:r>
              <a:rPr lang="en-US" sz="2400" dirty="0" err="1">
                <a:latin typeface="Calibri" panose="020F0502020204030204" pitchFamily="34" charset="0"/>
              </a:rPr>
              <a:t>gastroenteropathy</a:t>
            </a:r>
            <a:r>
              <a:rPr lang="en-US" sz="2400" dirty="0">
                <a:latin typeface="Calibri" panose="020F0502020204030204" pitchFamily="34" charset="0"/>
              </a:rPr>
              <a:t> )  and lactose intolerance .</a:t>
            </a:r>
          </a:p>
          <a:p>
            <a:r>
              <a:rPr lang="en-US" sz="2400" dirty="0">
                <a:latin typeface="Calibri" panose="020F0502020204030204" pitchFamily="34" charset="0"/>
              </a:rPr>
              <a:t>Baby experiences less nappy rash and thrush .</a:t>
            </a:r>
          </a:p>
          <a:p>
            <a:r>
              <a:rPr lang="en-US" sz="2400" dirty="0">
                <a:latin typeface="Calibri" panose="020F0502020204030204" pitchFamily="34" charset="0"/>
              </a:rPr>
              <a:t>Baby experiences fewer stomach upsets and constipation .</a:t>
            </a:r>
          </a:p>
          <a:p>
            <a:r>
              <a:rPr lang="en-US" sz="2400" dirty="0">
                <a:latin typeface="Calibri" panose="020F0502020204030204" pitchFamily="34" charset="0"/>
              </a:rPr>
              <a:t>Breastfed infants tend to have fewer cavities .</a:t>
            </a:r>
          </a:p>
          <a:p>
            <a:endParaRPr lang="en-US" sz="2000" dirty="0"/>
          </a:p>
        </p:txBody>
      </p:sp>
      <p:sp>
        <p:nvSpPr>
          <p:cNvPr id="3" name="Title 2"/>
          <p:cNvSpPr>
            <a:spLocks noGrp="1"/>
          </p:cNvSpPr>
          <p:nvPr>
            <p:ph type="title"/>
          </p:nvPr>
        </p:nvSpPr>
        <p:spPr>
          <a:xfrm>
            <a:off x="0" y="27709"/>
            <a:ext cx="9144000" cy="962891"/>
          </a:xfrm>
        </p:spPr>
        <p:txBody>
          <a:bodyPr/>
          <a:lstStyle/>
          <a:p>
            <a:r>
              <a:rPr lang="en-US" dirty="0">
                <a:effectLst>
                  <a:outerShdw blurRad="38100" dist="38100" dir="2700000" algn="tl">
                    <a:srgbClr val="000000">
                      <a:alpha val="43137"/>
                    </a:srgbClr>
                  </a:outerShdw>
                </a:effectLst>
                <a:latin typeface="Calibri" panose="020F0502020204030204" pitchFamily="34" charset="0"/>
              </a:rPr>
              <a:t>ADVANTAGES OF BREAST FEEDING</a:t>
            </a:r>
          </a:p>
        </p:txBody>
      </p:sp>
    </p:spTree>
    <p:extLst>
      <p:ext uri="{BB962C8B-B14F-4D97-AF65-F5344CB8AC3E}">
        <p14:creationId xmlns:p14="http://schemas.microsoft.com/office/powerpoint/2010/main" val="714149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2672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
            <a:ext cx="40386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616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dirty="0">
                <a:latin typeface="Calibri" panose="020F0502020204030204" pitchFamily="34" charset="0"/>
              </a:rPr>
              <a:t>Alternative to breast feeding</a:t>
            </a:r>
            <a:br>
              <a:rPr lang="en-US" sz="3600" dirty="0">
                <a:latin typeface="Calibri" panose="020F0502020204030204" pitchFamily="34" charset="0"/>
              </a:rPr>
            </a:br>
            <a:r>
              <a:rPr lang="en-US" sz="3600" dirty="0">
                <a:latin typeface="Calibri" panose="020F0502020204030204" pitchFamily="34" charset="0"/>
              </a:rPr>
              <a:t>(formula feeding)</a:t>
            </a:r>
          </a:p>
        </p:txBody>
      </p:sp>
      <p:sp>
        <p:nvSpPr>
          <p:cNvPr id="3" name="Content Placeholder 2"/>
          <p:cNvSpPr>
            <a:spLocks noGrp="1"/>
          </p:cNvSpPr>
          <p:nvPr>
            <p:ph idx="1"/>
          </p:nvPr>
        </p:nvSpPr>
        <p:spPr>
          <a:xfrm>
            <a:off x="76200" y="1066800"/>
            <a:ext cx="9067800" cy="5562600"/>
          </a:xfrm>
        </p:spPr>
        <p:txBody>
          <a:bodyPr>
            <a:noAutofit/>
          </a:bodyPr>
          <a:lstStyle/>
          <a:p>
            <a:r>
              <a:rPr lang="en-US" sz="2000" i="1" dirty="0">
                <a:effectLst>
                  <a:outerShdw blurRad="38100" dist="38100" dir="2700000" algn="tl">
                    <a:srgbClr val="000000">
                      <a:alpha val="43137"/>
                    </a:srgbClr>
                  </a:outerShdw>
                </a:effectLst>
                <a:latin typeface="Calibri" panose="020F0502020204030204" pitchFamily="34" charset="0"/>
              </a:rPr>
              <a:t>Breastfeeding for all infants is the best, but if it is impossible , a formula as compositionally close to breast milk as possible is desirable</a:t>
            </a:r>
          </a:p>
          <a:p>
            <a:endParaRPr lang="en-US" sz="2000" i="1" dirty="0">
              <a:effectLst>
                <a:outerShdw blurRad="38100" dist="38100" dir="2700000" algn="tl">
                  <a:srgbClr val="000000">
                    <a:alpha val="43137"/>
                  </a:srgbClr>
                </a:outerShdw>
              </a:effectLst>
              <a:latin typeface="Calibri" panose="020F0502020204030204" pitchFamily="34" charset="0"/>
            </a:endParaRPr>
          </a:p>
          <a:p>
            <a:r>
              <a:rPr lang="en-US" sz="2800" b="1" dirty="0">
                <a:latin typeface="Calibri" panose="020F0502020204030204" pitchFamily="34" charset="0"/>
              </a:rPr>
              <a:t>INDICATIONS OF FORMULA FEEDING</a:t>
            </a:r>
          </a:p>
          <a:p>
            <a:pPr marL="624078" indent="-514350">
              <a:buFont typeface="+mj-lt"/>
              <a:buAutoNum type="arabicPeriod"/>
            </a:pPr>
            <a:r>
              <a:rPr lang="en-US" sz="2400" dirty="0">
                <a:latin typeface="Calibri" panose="020F0502020204030204" pitchFamily="34" charset="0"/>
              </a:rPr>
              <a:t>Death of mother.</a:t>
            </a:r>
          </a:p>
          <a:p>
            <a:pPr marL="624078" indent="-514350">
              <a:buFont typeface="+mj-lt"/>
              <a:buAutoNum type="arabicPeriod"/>
            </a:pPr>
            <a:r>
              <a:rPr lang="en-US" sz="2400" dirty="0">
                <a:latin typeface="Calibri" panose="020F0502020204030204" pitchFamily="34" charset="0"/>
              </a:rPr>
              <a:t>Institutes and nurseries.</a:t>
            </a:r>
          </a:p>
          <a:p>
            <a:pPr marL="624078" indent="-514350">
              <a:buFont typeface="+mj-lt"/>
              <a:buAutoNum type="arabicPeriod"/>
            </a:pPr>
            <a:r>
              <a:rPr lang="en-US" sz="2400" dirty="0">
                <a:latin typeface="Calibri" panose="020F0502020204030204" pitchFamily="34" charset="0"/>
              </a:rPr>
              <a:t>Absolute contraindications to breast feeding (e.g. </a:t>
            </a:r>
            <a:r>
              <a:rPr lang="en-US" sz="2400" dirty="0" err="1">
                <a:latin typeface="Calibri" panose="020F0502020204030204" pitchFamily="34" charset="0"/>
              </a:rPr>
              <a:t>galactosemia</a:t>
            </a:r>
            <a:r>
              <a:rPr lang="en-US" sz="2400" dirty="0">
                <a:latin typeface="Calibri" panose="020F0502020204030204" pitchFamily="34" charset="0"/>
              </a:rPr>
              <a:t> and maternal AIDS )</a:t>
            </a:r>
          </a:p>
          <a:p>
            <a:pPr marL="624078" indent="-514350">
              <a:buFont typeface="+mj-lt"/>
              <a:buAutoNum type="arabicPeriod"/>
            </a:pPr>
            <a:r>
              <a:rPr lang="en-US" sz="2400" dirty="0">
                <a:latin typeface="Calibri" panose="020F0502020204030204" pitchFamily="34" charset="0"/>
              </a:rPr>
              <a:t>Failure of lactation : no or very little milk.</a:t>
            </a:r>
          </a:p>
          <a:p>
            <a:pPr marL="624078" indent="-514350">
              <a:buFont typeface="+mj-lt"/>
              <a:buAutoNum type="arabicPeriod"/>
            </a:pPr>
            <a:r>
              <a:rPr lang="en-US" sz="2400" dirty="0">
                <a:latin typeface="Calibri" panose="020F0502020204030204" pitchFamily="34" charset="0"/>
              </a:rPr>
              <a:t>Supplemental feeding (both breast milk and formula):</a:t>
            </a:r>
          </a:p>
          <a:p>
            <a:pPr marL="109728" indent="0">
              <a:buNone/>
            </a:pPr>
            <a:r>
              <a:rPr lang="en-US" sz="2400" dirty="0">
                <a:latin typeface="Calibri" panose="020F0502020204030204" pitchFamily="34" charset="0"/>
              </a:rPr>
              <a:t>Suitable for employed mothers ( as a second option after expressed breast milk ) ,multiple delivery or if the amount of breast milk is inadequate.</a:t>
            </a:r>
          </a:p>
        </p:txBody>
      </p:sp>
    </p:spTree>
    <p:extLst>
      <p:ext uri="{BB962C8B-B14F-4D97-AF65-F5344CB8AC3E}">
        <p14:creationId xmlns:p14="http://schemas.microsoft.com/office/powerpoint/2010/main" val="4180154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01424"/>
          </a:xfrm>
          <a:prstGeom prst="rect">
            <a:avLst/>
          </a:prstGeom>
        </p:spPr>
        <p:txBody>
          <a:bodyPr wrap="square">
            <a:spAutoFit/>
          </a:bodyPr>
          <a:lstStyle/>
          <a:p>
            <a:pPr fontAlgn="base"/>
            <a:r>
              <a:rPr lang="en-US" sz="3200" b="1" dirty="0">
                <a:latin typeface="Calibri" panose="020F0502020204030204" pitchFamily="34" charset="0"/>
              </a:rPr>
              <a:t>                            FORMULA FEEDING</a:t>
            </a:r>
          </a:p>
          <a:p>
            <a:pPr marL="285750" indent="-285750" fontAlgn="base">
              <a:buFont typeface="Wingdings" panose="05000000000000000000" pitchFamily="2" charset="2"/>
              <a:buChar char="Ø"/>
            </a:pPr>
            <a:r>
              <a:rPr lang="en-US" sz="2000" dirty="0">
                <a:latin typeface="Calibri" panose="020F0502020204030204" pitchFamily="34" charset="0"/>
              </a:rPr>
              <a:t>Created in a lab, and in most cases, is commercially altered cow’s milk.</a:t>
            </a:r>
          </a:p>
          <a:p>
            <a:pPr marL="285750" indent="-285750" fontAlgn="base">
              <a:buFont typeface="Wingdings" panose="05000000000000000000" pitchFamily="2" charset="2"/>
              <a:buChar char="Ø"/>
            </a:pPr>
            <a:r>
              <a:rPr lang="en-US" sz="2000" dirty="0">
                <a:latin typeface="Calibri" panose="020F0502020204030204" pitchFamily="34" charset="0"/>
              </a:rPr>
              <a:t>Formula does not contain the same antibodies found in breast milk. </a:t>
            </a:r>
          </a:p>
          <a:p>
            <a:pPr marL="285750" indent="-285750" fontAlgn="base">
              <a:buFont typeface="Wingdings" panose="05000000000000000000" pitchFamily="2" charset="2"/>
              <a:buChar char="Ø"/>
            </a:pPr>
            <a:r>
              <a:rPr lang="en-US" sz="2000" dirty="0">
                <a:latin typeface="Calibri" panose="020F0502020204030204" pitchFamily="34" charset="0"/>
              </a:rPr>
              <a:t>There are substances added to formula to help protect babies from illness but these are not as easily absorbed by baby as breast milk and do not offer the same kind of protection. Higher concentrations of vitamins and minerals in formula make it more difficult to digest and more likely that your baby will suffer:</a:t>
            </a:r>
          </a:p>
          <a:p>
            <a:pPr marL="1714500" lvl="3" indent="-342900" fontAlgn="base">
              <a:buFont typeface="Wingdings" panose="05000000000000000000" pitchFamily="2" charset="2"/>
              <a:buChar char="§"/>
            </a:pPr>
            <a:r>
              <a:rPr lang="en-US" sz="2000" dirty="0">
                <a:latin typeface="Calibri" panose="020F0502020204030204" pitchFamily="34" charset="0"/>
              </a:rPr>
              <a:t>Gas</a:t>
            </a:r>
          </a:p>
          <a:p>
            <a:pPr marL="1714500" lvl="3" indent="-342900" fontAlgn="base">
              <a:buFont typeface="Wingdings" panose="05000000000000000000" pitchFamily="2" charset="2"/>
              <a:buChar char="§"/>
            </a:pPr>
            <a:r>
              <a:rPr lang="en-US" sz="2000" dirty="0">
                <a:latin typeface="Calibri" panose="020F0502020204030204" pitchFamily="34" charset="0"/>
              </a:rPr>
              <a:t>Constipation</a:t>
            </a:r>
          </a:p>
          <a:p>
            <a:pPr marL="1714500" lvl="3" indent="-342900" fontAlgn="base">
              <a:buFont typeface="Wingdings" panose="05000000000000000000" pitchFamily="2" charset="2"/>
              <a:buChar char="§"/>
            </a:pPr>
            <a:r>
              <a:rPr lang="en-US" sz="2000" dirty="0">
                <a:latin typeface="Calibri" panose="020F0502020204030204" pitchFamily="34" charset="0"/>
              </a:rPr>
              <a:t>Upset stomach</a:t>
            </a:r>
          </a:p>
          <a:p>
            <a:pPr marL="285750" indent="-285750" fontAlgn="base">
              <a:buFont typeface="Wingdings" panose="05000000000000000000" pitchFamily="2" charset="2"/>
              <a:buChar char="Ø"/>
            </a:pPr>
            <a:r>
              <a:rPr lang="en-US" sz="2000" dirty="0">
                <a:latin typeface="Calibri" panose="020F0502020204030204" pitchFamily="34" charset="0"/>
              </a:rPr>
              <a:t>Formula fed babies have a higher risk of SIDS.</a:t>
            </a:r>
          </a:p>
          <a:p>
            <a:pPr marL="285750" indent="-285750" fontAlgn="base">
              <a:buFont typeface="Wingdings" panose="05000000000000000000" pitchFamily="2" charset="2"/>
              <a:buChar char="Ø"/>
            </a:pPr>
            <a:r>
              <a:rPr lang="en-US" sz="2000" dirty="0">
                <a:latin typeface="Calibri" panose="020F0502020204030204" pitchFamily="34" charset="0"/>
              </a:rPr>
              <a:t>Formula is expensive.</a:t>
            </a:r>
          </a:p>
          <a:p>
            <a:pPr marL="285750" indent="-285750" fontAlgn="base">
              <a:buFont typeface="Wingdings" panose="05000000000000000000" pitchFamily="2" charset="2"/>
              <a:buChar char="Ø"/>
            </a:pPr>
            <a:r>
              <a:rPr lang="en-US" sz="2000" dirty="0">
                <a:latin typeface="Calibri" panose="020F0502020204030204" pitchFamily="34" charset="0"/>
              </a:rPr>
              <a:t>A 2013 World Health Organization report found formula fed babies scored lower on IQ tests than those who were breastfed.</a:t>
            </a:r>
          </a:p>
          <a:p>
            <a:pPr marL="285750" indent="-285750" fontAlgn="base">
              <a:buFont typeface="Wingdings" panose="05000000000000000000" pitchFamily="2" charset="2"/>
              <a:buChar char="Ø"/>
            </a:pPr>
            <a:r>
              <a:rPr lang="en-US" sz="2000" dirty="0">
                <a:latin typeface="Calibri" panose="020F0502020204030204" pitchFamily="34" charset="0"/>
              </a:rPr>
              <a:t>Formula must be prepared following certain guidelines to ensure it is sterile , Bottles must always be thoroughly cleaned and sanitized.</a:t>
            </a:r>
          </a:p>
        </p:txBody>
      </p:sp>
    </p:spTree>
    <p:extLst>
      <p:ext uri="{BB962C8B-B14F-4D97-AF65-F5344CB8AC3E}">
        <p14:creationId xmlns:p14="http://schemas.microsoft.com/office/powerpoint/2010/main" val="3754962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610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939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446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HOW MUCH TO FEED?</a:t>
            </a:r>
          </a:p>
        </p:txBody>
      </p:sp>
      <p:sp>
        <p:nvSpPr>
          <p:cNvPr id="3" name="Content Placeholder 2"/>
          <p:cNvSpPr>
            <a:spLocks noGrp="1"/>
          </p:cNvSpPr>
          <p:nvPr>
            <p:ph idx="1"/>
          </p:nvPr>
        </p:nvSpPr>
        <p:spPr>
          <a:xfrm>
            <a:off x="0" y="1144682"/>
            <a:ext cx="9144000" cy="3579717"/>
          </a:xfrm>
        </p:spPr>
        <p:txBody>
          <a:bodyPr>
            <a:normAutofit lnSpcReduction="10000"/>
          </a:bodyPr>
          <a:lstStyle/>
          <a:p>
            <a:r>
              <a:rPr lang="en-US" dirty="0"/>
              <a:t>The amount of formula needed is calculated according to weight as follows:</a:t>
            </a:r>
          </a:p>
          <a:p>
            <a:r>
              <a:rPr lang="en-US" dirty="0"/>
              <a:t>Daily needs=150 ml formula/kg /day , then the calculated amount is divided by the number of feeds per day (6 to 8 feeds)</a:t>
            </a:r>
          </a:p>
          <a:p>
            <a:endParaRPr lang="en-US" dirty="0"/>
          </a:p>
          <a:p>
            <a:r>
              <a:rPr lang="en-US" sz="32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Amount of formula per feed=(150 ml X body </a:t>
            </a:r>
            <a:r>
              <a:rPr lang="en-US" sz="3200" b="1" i="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wt</a:t>
            </a:r>
            <a:r>
              <a:rPr lang="en-US" sz="32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in kg) / number of feeds per day</a:t>
            </a:r>
          </a:p>
        </p:txBody>
      </p:sp>
      <p:pic>
        <p:nvPicPr>
          <p:cNvPr id="4" name="Picture 2" descr="Formula Preparation Instructions">
            <a:extLst>
              <a:ext uri="{FF2B5EF4-FFF2-40B4-BE49-F238E27FC236}">
                <a16:creationId xmlns:a16="http://schemas.microsoft.com/office/drawing/2014/main" id="{BA1D47A3-C71B-47E6-A006-D44F934F5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343400"/>
            <a:ext cx="5181600" cy="324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86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w to prepare baby formula with boiled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3" y="76200"/>
            <a:ext cx="8998527"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935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1"/>
            <a:ext cx="9144000" cy="1829761"/>
          </a:xfrm>
        </p:spPr>
        <p:txBody>
          <a:bodyPr>
            <a:noAutofit/>
          </a:bodyPr>
          <a:lstStyle/>
          <a:p>
            <a:r>
              <a:rPr lang="en-US" sz="11500" dirty="0">
                <a:effectLst>
                  <a:outerShdw blurRad="38100" dist="38100" dir="2700000" algn="tl">
                    <a:srgbClr val="000000">
                      <a:alpha val="43137"/>
                    </a:srgbClr>
                  </a:outerShdw>
                </a:effectLst>
              </a:rPr>
              <a:t>THANK YOU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922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555641"/>
          </a:xfrm>
          <a:prstGeom prst="rect">
            <a:avLst/>
          </a:prstGeom>
        </p:spPr>
        <p:txBody>
          <a:bodyPr wrap="square">
            <a:spAutoFit/>
          </a:bodyPr>
          <a:lstStyle/>
          <a:p>
            <a:pPr marL="285750" indent="-285750">
              <a:buFont typeface="Wingdings" panose="05000000000000000000" pitchFamily="2" charset="2"/>
              <a:buChar char="Ø"/>
            </a:pPr>
            <a:r>
              <a:rPr lang="en-US" sz="2800" dirty="0">
                <a:latin typeface="Calibri" panose="020F0502020204030204" pitchFamily="34" charset="0"/>
              </a:rPr>
              <a:t>Breastfeeding promotes the proper development of baby’s jaw and teeth. </a:t>
            </a:r>
          </a:p>
          <a:p>
            <a:pPr marL="285750" indent="-285750">
              <a:buFont typeface="Wingdings" panose="05000000000000000000" pitchFamily="2" charset="2"/>
              <a:buChar char="Ø"/>
            </a:pPr>
            <a:endParaRPr lang="en-US" sz="2800" dirty="0">
              <a:latin typeface="Calibri" panose="020F0502020204030204" pitchFamily="34" charset="0"/>
            </a:endParaRPr>
          </a:p>
          <a:p>
            <a:pPr marL="285750" indent="-285750">
              <a:buFont typeface="Wingdings" panose="05000000000000000000" pitchFamily="2" charset="2"/>
              <a:buChar char="Ø"/>
            </a:pPr>
            <a:r>
              <a:rPr lang="en-US" sz="2800" dirty="0">
                <a:latin typeface="Calibri" panose="020F0502020204030204" pitchFamily="34" charset="0"/>
              </a:rPr>
              <a:t>Breastfed infants tend to have higher IQs due to good brain development early in life .</a:t>
            </a:r>
          </a:p>
          <a:p>
            <a:pPr marL="285750" indent="-285750">
              <a:buFont typeface="Wingdings" panose="05000000000000000000" pitchFamily="2" charset="2"/>
              <a:buChar char="Ø"/>
            </a:pPr>
            <a:endParaRPr lang="en-US" sz="2800" dirty="0">
              <a:latin typeface="Calibri" panose="020F0502020204030204" pitchFamily="34" charset="0"/>
            </a:endParaRPr>
          </a:p>
          <a:p>
            <a:pPr marL="285750" indent="-285750">
              <a:buFont typeface="Wingdings" panose="05000000000000000000" pitchFamily="2" charset="2"/>
              <a:buChar char="Ø"/>
            </a:pPr>
            <a:r>
              <a:rPr lang="en-US" sz="2800" dirty="0">
                <a:latin typeface="Calibri" panose="020F0502020204030204" pitchFamily="34" charset="0"/>
              </a:rPr>
              <a:t>Babies benefit emotionally, because they are held more.</a:t>
            </a:r>
          </a:p>
          <a:p>
            <a:r>
              <a:rPr lang="en-US" sz="2800" dirty="0">
                <a:latin typeface="Calibri" panose="020F0502020204030204" pitchFamily="34" charset="0"/>
              </a:rPr>
              <a:t> </a:t>
            </a:r>
          </a:p>
          <a:p>
            <a:pPr marL="285750" indent="-285750">
              <a:buFont typeface="Wingdings" panose="05000000000000000000" pitchFamily="2" charset="2"/>
              <a:buChar char="Ø"/>
            </a:pPr>
            <a:r>
              <a:rPr lang="en-US" sz="2800" dirty="0">
                <a:latin typeface="Calibri" panose="020F0502020204030204" pitchFamily="34" charset="0"/>
              </a:rPr>
              <a:t>Breastfeeding promotes mother-baby bonding </a:t>
            </a:r>
          </a:p>
          <a:p>
            <a:pPr marL="285750" indent="-285750">
              <a:buFont typeface="Wingdings" panose="05000000000000000000" pitchFamily="2" charset="2"/>
              <a:buChar char="Ø"/>
            </a:pPr>
            <a:endParaRPr lang="en-US" sz="2800" dirty="0">
              <a:latin typeface="Calibri" panose="020F0502020204030204" pitchFamily="34" charset="0"/>
            </a:endParaRPr>
          </a:p>
          <a:p>
            <a:pPr marL="285750" indent="-285750">
              <a:buFont typeface="Wingdings" panose="05000000000000000000" pitchFamily="2" charset="2"/>
              <a:buChar char="Ø"/>
            </a:pPr>
            <a:r>
              <a:rPr lang="en-US" sz="2800" dirty="0">
                <a:latin typeface="Calibri" panose="020F0502020204030204" pitchFamily="34" charset="0"/>
              </a:rPr>
              <a:t>In the long term, breastfed babies have a decreased risk of malnutrition, obesity and heart disease compared to formula fed babies. </a:t>
            </a:r>
          </a:p>
          <a:p>
            <a:pPr marL="285750" indent="-285750">
              <a:buFont typeface="Wingdings" panose="05000000000000000000" pitchFamily="2" charset="2"/>
              <a:buChar char="Ø"/>
            </a:pPr>
            <a:endParaRPr lang="en-US" sz="2800" dirty="0">
              <a:latin typeface="Calibri" panose="020F0502020204030204" pitchFamily="34" charset="0"/>
            </a:endParaRPr>
          </a:p>
          <a:p>
            <a:pPr marL="285750" indent="-285750">
              <a:buFont typeface="Wingdings" panose="05000000000000000000" pitchFamily="2" charset="2"/>
              <a:buChar char="Ø"/>
            </a:pPr>
            <a:r>
              <a:rPr lang="en-US" sz="2800" dirty="0">
                <a:latin typeface="Calibri" panose="020F0502020204030204" pitchFamily="34" charset="0"/>
              </a:rPr>
              <a:t>Breast milk contains anti-inflammatory properties.</a:t>
            </a:r>
          </a:p>
        </p:txBody>
      </p:sp>
    </p:spTree>
    <p:extLst>
      <p:ext uri="{BB962C8B-B14F-4D97-AF65-F5344CB8AC3E}">
        <p14:creationId xmlns:p14="http://schemas.microsoft.com/office/powerpoint/2010/main" val="8006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41807"/>
            <a:ext cx="9067801" cy="6494085"/>
          </a:xfrm>
          <a:prstGeom prst="rect">
            <a:avLst/>
          </a:prstGeom>
        </p:spPr>
        <p:txBody>
          <a:bodyPr wrap="square">
            <a:spAutoFit/>
          </a:bodyPr>
          <a:lstStyle/>
          <a:p>
            <a:pPr marL="109728" indent="0">
              <a:buNone/>
            </a:pPr>
            <a:r>
              <a:rPr lang="en-US" sz="2800" b="1" dirty="0">
                <a:latin typeface="Calibri" panose="020F0502020204030204" pitchFamily="34" charset="0"/>
              </a:rPr>
              <a:t>Advantages of breastfeeding for the mother</a:t>
            </a:r>
          </a:p>
          <a:p>
            <a:pPr marL="109728" indent="0">
              <a:buNone/>
            </a:pPr>
            <a:endParaRPr lang="en-US" b="1" dirty="0">
              <a:latin typeface="Calibri" panose="020F0502020204030204" pitchFamily="34" charset="0"/>
            </a:endParaRPr>
          </a:p>
          <a:p>
            <a:pPr marL="285750" indent="-285750">
              <a:buFont typeface="Wingdings" panose="05000000000000000000" pitchFamily="2" charset="2"/>
              <a:buChar char="Ø"/>
            </a:pPr>
            <a:r>
              <a:rPr lang="en-US" dirty="0"/>
              <a:t>The baby's sucking causes a mother’s uterus to contract and reduces the flow of blood after delivery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During lactation, menstruation ceases, offering a form of contraception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Mothers who breastfeed tend to lose weight and achieve their pre-pregnancy figure more easily than mothers who bottle feed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Mothers who breastfeed are less likely to develop breast cancer &amp; ovary cancer later in life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Breastfeeding is more economical and convenient than formula feeding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There are less trips to the doctor and less money is spent on medications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Breastfeeding promotes mother-baby bonding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Hormones released during breast-feeding create feelings of warmth and calm in the mother </a:t>
            </a:r>
          </a:p>
          <a:p>
            <a:pPr marL="109728" indent="0">
              <a:buNone/>
            </a:pPr>
            <a:endParaRPr lang="en-US" b="1" dirty="0">
              <a:latin typeface="Calibri" panose="020F0502020204030204" pitchFamily="34" charset="0"/>
            </a:endParaRPr>
          </a:p>
        </p:txBody>
      </p:sp>
    </p:spTree>
    <p:extLst>
      <p:ext uri="{BB962C8B-B14F-4D97-AF65-F5344CB8AC3E}">
        <p14:creationId xmlns:p14="http://schemas.microsoft.com/office/powerpoint/2010/main" val="93335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5262979"/>
          </a:xfrm>
          <a:prstGeom prst="rect">
            <a:avLst/>
          </a:prstGeom>
        </p:spPr>
        <p:txBody>
          <a:bodyPr wrap="square">
            <a:spAutoFit/>
          </a:bodyPr>
          <a:lstStyle/>
          <a:p>
            <a:r>
              <a:rPr lang="en-US" sz="2400" b="1" dirty="0"/>
              <a:t>The stages of lactation can be summarized as follows :</a:t>
            </a:r>
            <a:endParaRPr lang="en-US" sz="2400" b="1" dirty="0">
              <a:latin typeface="Calibri" panose="020F0502020204030204" pitchFamily="34" charset="0"/>
            </a:endParaRPr>
          </a:p>
          <a:p>
            <a:r>
              <a:rPr lang="en-US" sz="2800" b="1" dirty="0" err="1">
                <a:latin typeface="Calibri" panose="020F0502020204030204" pitchFamily="34" charset="0"/>
              </a:rPr>
              <a:t>Mammogenesis</a:t>
            </a:r>
            <a:r>
              <a:rPr lang="en-US" sz="2800" b="1" dirty="0">
                <a:latin typeface="Calibri" panose="020F0502020204030204" pitchFamily="34" charset="0"/>
              </a:rPr>
              <a:t>:</a:t>
            </a:r>
            <a:r>
              <a:rPr lang="en-US" sz="2800" dirty="0">
                <a:latin typeface="Calibri" panose="020F0502020204030204" pitchFamily="34" charset="0"/>
              </a:rPr>
              <a:t> </a:t>
            </a:r>
          </a:p>
          <a:p>
            <a:r>
              <a:rPr lang="en-US" sz="2000" dirty="0">
                <a:latin typeface="Calibri" panose="020F0502020204030204" pitchFamily="34" charset="0"/>
              </a:rPr>
              <a:t>Mammary (breast) growth occurs. The size and weight of the breast increase.</a:t>
            </a:r>
            <a:endParaRPr lang="en-US" sz="2800" b="1" dirty="0">
              <a:latin typeface="Calibri" panose="020F0502020204030204" pitchFamily="34" charset="0"/>
            </a:endParaRPr>
          </a:p>
          <a:p>
            <a:r>
              <a:rPr lang="en-US" sz="2800" b="1" dirty="0" err="1">
                <a:latin typeface="Calibri" panose="020F0502020204030204" pitchFamily="34" charset="0"/>
              </a:rPr>
              <a:t>Lactogenesis</a:t>
            </a:r>
            <a:endParaRPr lang="en-US" sz="2800" b="1" dirty="0">
              <a:latin typeface="Calibri" panose="020F0502020204030204" pitchFamily="34" charset="0"/>
            </a:endParaRPr>
          </a:p>
          <a:p>
            <a:r>
              <a:rPr lang="en-US" dirty="0">
                <a:latin typeface="Calibri" panose="020F0502020204030204" pitchFamily="34" charset="0"/>
              </a:rPr>
              <a:t>In </a:t>
            </a:r>
            <a:r>
              <a:rPr lang="en-US" dirty="0" err="1">
                <a:latin typeface="Calibri" panose="020F0502020204030204" pitchFamily="34" charset="0"/>
              </a:rPr>
              <a:t>lactogenesis</a:t>
            </a:r>
            <a:r>
              <a:rPr lang="en-US" dirty="0">
                <a:latin typeface="Calibri" panose="020F0502020204030204" pitchFamily="34" charset="0"/>
              </a:rPr>
              <a:t>, the mammary gland develops the capacity to secrete milk. </a:t>
            </a:r>
          </a:p>
          <a:p>
            <a:endParaRPr lang="en-US" dirty="0">
              <a:latin typeface="Calibri" panose="020F0502020204030204" pitchFamily="34" charset="0"/>
            </a:endParaRPr>
          </a:p>
          <a:p>
            <a:r>
              <a:rPr lang="en-US" b="1" u="sng" dirty="0">
                <a:latin typeface="Calibri" panose="020F0502020204030204" pitchFamily="34" charset="0"/>
              </a:rPr>
              <a:t>Stage 1 occurs by mid pregnancy. </a:t>
            </a:r>
            <a:r>
              <a:rPr lang="en-US" sz="2000" dirty="0">
                <a:latin typeface="Calibri" panose="020F0502020204030204" pitchFamily="34" charset="0"/>
              </a:rPr>
              <a:t>In stage 1, the mammary gland becomes competent to secrete milk. </a:t>
            </a:r>
          </a:p>
          <a:p>
            <a:pPr marL="285750" indent="-285750">
              <a:buFont typeface="Wingdings" panose="05000000000000000000" pitchFamily="2" charset="2"/>
              <a:buChar char="Ø"/>
            </a:pPr>
            <a:r>
              <a:rPr lang="en-US" sz="2000" dirty="0">
                <a:latin typeface="Calibri" panose="020F0502020204030204" pitchFamily="34" charset="0"/>
              </a:rPr>
              <a:t>Lactose, total protein, and immunoglobulin concentrations increase within the secreted glandular fluid, whereas sodium and chloride concentrations decrease. </a:t>
            </a:r>
          </a:p>
          <a:p>
            <a:pPr marL="285750" indent="-285750">
              <a:buFont typeface="Wingdings" panose="05000000000000000000" pitchFamily="2" charset="2"/>
              <a:buChar char="Ø"/>
            </a:pPr>
            <a:endParaRPr lang="en-US" sz="2000" dirty="0">
              <a:latin typeface="Calibri" panose="020F0502020204030204" pitchFamily="34" charset="0"/>
            </a:endParaRPr>
          </a:p>
          <a:p>
            <a:pPr marL="285750" indent="-285750">
              <a:buFont typeface="Wingdings" panose="05000000000000000000" pitchFamily="2" charset="2"/>
              <a:buChar char="Ø"/>
            </a:pPr>
            <a:r>
              <a:rPr lang="en-US" sz="2000" dirty="0">
                <a:latin typeface="Calibri" panose="020F0502020204030204" pitchFamily="34" charset="0"/>
              </a:rPr>
              <a:t>The gland is now sufficiently differentiated to secrete milk, as evidenced by the fact that women often describe drops of colostrum on their nipples in the second or third trimester.</a:t>
            </a:r>
          </a:p>
          <a:p>
            <a:pPr marL="285750" indent="-285750">
              <a:buFont typeface="Wingdings" panose="05000000000000000000" pitchFamily="2" charset="2"/>
              <a:buChar char="Ø"/>
            </a:pPr>
            <a:r>
              <a:rPr lang="en-US" sz="2000" dirty="0">
                <a:latin typeface="Calibri" panose="020F0502020204030204" pitchFamily="34" charset="0"/>
              </a:rPr>
              <a:t>High circulating levels of progesterone and estrogen hold the secretion of milk in check.</a:t>
            </a:r>
          </a:p>
        </p:txBody>
      </p:sp>
    </p:spTree>
    <p:extLst>
      <p:ext uri="{BB962C8B-B14F-4D97-AF65-F5344CB8AC3E}">
        <p14:creationId xmlns:p14="http://schemas.microsoft.com/office/powerpoint/2010/main" val="268007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91599" cy="5201424"/>
          </a:xfrm>
          <a:prstGeom prst="rect">
            <a:avLst/>
          </a:prstGeom>
        </p:spPr>
        <p:txBody>
          <a:bodyPr wrap="square">
            <a:spAutoFit/>
          </a:bodyPr>
          <a:lstStyle/>
          <a:p>
            <a:r>
              <a:rPr lang="en-US" sz="2400" b="1" u="sng" dirty="0">
                <a:latin typeface="Calibri" panose="020F0502020204030204" pitchFamily="34" charset="0"/>
              </a:rPr>
              <a:t>Stage 2 of </a:t>
            </a:r>
            <a:r>
              <a:rPr lang="en-US" sz="2400" b="1" u="sng" dirty="0" err="1">
                <a:latin typeface="Calibri" panose="020F0502020204030204" pitchFamily="34" charset="0"/>
              </a:rPr>
              <a:t>lactogenesis</a:t>
            </a:r>
            <a:r>
              <a:rPr lang="en-US" sz="2400" b="1" u="sng" dirty="0">
                <a:latin typeface="Calibri" panose="020F0502020204030204" pitchFamily="34" charset="0"/>
              </a:rPr>
              <a:t> </a:t>
            </a:r>
          </a:p>
          <a:p>
            <a:pPr marL="342900" indent="-342900">
              <a:buFont typeface="Wingdings" panose="05000000000000000000" pitchFamily="2" charset="2"/>
              <a:buChar char="Ø"/>
            </a:pPr>
            <a:r>
              <a:rPr lang="en-US" sz="2000" dirty="0"/>
              <a:t>Occurs around the time of delivery. It is defined as the onset of copious milk secretion. </a:t>
            </a:r>
          </a:p>
          <a:p>
            <a:pPr marL="342900" indent="-342900">
              <a:buFont typeface="Wingdings" panose="05000000000000000000" pitchFamily="2" charset="2"/>
              <a:buChar char="Ø"/>
            </a:pPr>
            <a:r>
              <a:rPr lang="en-US" sz="2000" dirty="0"/>
              <a:t>Blood flow, oxygen, and glucose uptake increase, and citrate concentration increases sharply.</a:t>
            </a:r>
          </a:p>
          <a:p>
            <a:pPr marL="342900" indent="-342900">
              <a:buFont typeface="Wingdings" panose="05000000000000000000" pitchFamily="2" charset="2"/>
              <a:buChar char="Ø"/>
            </a:pPr>
            <a:r>
              <a:rPr lang="en-US" sz="2000" dirty="0"/>
              <a:t>Increased milk citrate is considered a reliable marker for the second stage of </a:t>
            </a:r>
            <a:r>
              <a:rPr lang="en-US" sz="2000" dirty="0" err="1"/>
              <a:t>lactogenesis</a:t>
            </a:r>
            <a:r>
              <a:rPr lang="en-US" sz="2000" dirty="0"/>
              <a:t>. </a:t>
            </a:r>
          </a:p>
          <a:p>
            <a:endParaRPr lang="en-US" sz="2000" dirty="0">
              <a:latin typeface="Calibri" panose="020F0502020204030204" pitchFamily="34" charset="0"/>
            </a:endParaRPr>
          </a:p>
          <a:p>
            <a:r>
              <a:rPr lang="en-US" sz="2400" b="1" u="sng" dirty="0" err="1">
                <a:latin typeface="Calibri" panose="020F0502020204030204" pitchFamily="34" charset="0"/>
              </a:rPr>
              <a:t>Galactopoiesis</a:t>
            </a:r>
            <a:r>
              <a:rPr lang="en-US" sz="2400" dirty="0"/>
              <a:t> </a:t>
            </a:r>
            <a:r>
              <a:rPr lang="en-US" sz="2000" dirty="0"/>
              <a:t>(later than 9 d after birth to beginning of involution): Established secretion is maintained. Autocrine system control continues.</a:t>
            </a:r>
          </a:p>
          <a:p>
            <a:endParaRPr lang="en-US" sz="2000" dirty="0"/>
          </a:p>
          <a:p>
            <a:r>
              <a:rPr lang="en-US" sz="2400" b="1" u="sng" dirty="0">
                <a:latin typeface="Calibri" panose="020F0502020204030204" pitchFamily="34" charset="0"/>
              </a:rPr>
              <a:t>Involution</a:t>
            </a:r>
          </a:p>
          <a:p>
            <a:r>
              <a:rPr lang="en-US" sz="2000" dirty="0"/>
              <a:t> (average 40 d after last breastfeeding):</a:t>
            </a:r>
          </a:p>
          <a:p>
            <a:r>
              <a:rPr lang="en-US" sz="2000" dirty="0"/>
              <a:t>Milk secretion decreases from the buildup of inhibiting peptides.</a:t>
            </a:r>
          </a:p>
          <a:p>
            <a:endParaRPr lang="en-US" sz="2000" dirty="0">
              <a:latin typeface="Calibri" panose="020F0502020204030204" pitchFamily="34" charset="0"/>
            </a:endParaRPr>
          </a:p>
        </p:txBody>
      </p:sp>
    </p:spTree>
    <p:extLst>
      <p:ext uri="{BB962C8B-B14F-4D97-AF65-F5344CB8AC3E}">
        <p14:creationId xmlns:p14="http://schemas.microsoft.com/office/powerpoint/2010/main" val="117379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RM: Mammary Gland Histology (Dr. Shaw - 1 hr) Flashcards | Quizlet">
            <a:extLst>
              <a:ext uri="{FF2B5EF4-FFF2-40B4-BE49-F238E27FC236}">
                <a16:creationId xmlns:a16="http://schemas.microsoft.com/office/drawing/2014/main" id="{92893711-C9E9-4E0D-A72B-51F97B7E19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70" b="1449"/>
          <a:stretch/>
        </p:blipFill>
        <p:spPr bwMode="auto">
          <a:xfrm>
            <a:off x="228600" y="533400"/>
            <a:ext cx="8686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53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5265</TotalTime>
  <Words>3787</Words>
  <Application>Microsoft Office PowerPoint</Application>
  <PresentationFormat>On-screen Show (4:3)</PresentationFormat>
  <Paragraphs>481</Paragraphs>
  <Slides>47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Lucida Sans Unicode</vt:lpstr>
      <vt:lpstr>Verdana</vt:lpstr>
      <vt:lpstr>Wingdings</vt:lpstr>
      <vt:lpstr>Wingdings 2</vt:lpstr>
      <vt:lpstr>Wingdings 3</vt:lpstr>
      <vt:lpstr>Concourse</vt:lpstr>
      <vt:lpstr> BREASTFEEDING AND ALTERNATIVE TO BREASTFEEDING prepared by:DR.SALMA ELGAZZAR MRCPI-pediatrics Master’s degree in Pediatrics Alexandria University </vt:lpstr>
      <vt:lpstr>LEARNING OBJECTIVES:</vt:lpstr>
      <vt:lpstr>PowerPoint Presentation</vt:lpstr>
      <vt:lpstr>ADVANTAGES OF BREAST FEEDING</vt:lpstr>
      <vt:lpstr>PowerPoint Presentation</vt:lpstr>
      <vt:lpstr>PowerPoint Presentation</vt:lpstr>
      <vt:lpstr>PowerPoint Presentation</vt:lpstr>
      <vt:lpstr>PowerPoint Presentation</vt:lpstr>
      <vt:lpstr>PowerPoint Presentation</vt:lpstr>
      <vt:lpstr>BREAST FEEDING REFLEXES</vt:lpstr>
      <vt:lpstr>PHYSIOLOGY OF LACTATION</vt:lpstr>
      <vt:lpstr>PowerPoint Presentation</vt:lpstr>
      <vt:lpstr>PowerPoint Presentation</vt:lpstr>
      <vt:lpstr>PowerPoint Presentation</vt:lpstr>
      <vt:lpstr>FACTORS INFLUENCING MILK PRODUCTION AND EJECTION</vt:lpstr>
      <vt:lpstr>PowerPoint Presentation</vt:lpstr>
      <vt:lpstr>COMPOSITION OF BREAST MILK</vt:lpstr>
      <vt:lpstr>PowerPoint Presentation</vt:lpstr>
      <vt:lpstr>                         COLOSTRUM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DIFFICULTIES DURING BREAST FEEDING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to breast feeding (formula feeding)</vt:lpstr>
      <vt:lpstr>PowerPoint Presentation</vt:lpstr>
      <vt:lpstr>PowerPoint Presentation</vt:lpstr>
      <vt:lpstr>PowerPoint Presentation</vt:lpstr>
      <vt:lpstr>HOW MUCH TO FEED?</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 El Gazzar</dc:creator>
  <cp:lastModifiedBy>hassan barakate</cp:lastModifiedBy>
  <cp:revision>153</cp:revision>
  <dcterms:created xsi:type="dcterms:W3CDTF">2017-04-30T05:31:55Z</dcterms:created>
  <dcterms:modified xsi:type="dcterms:W3CDTF">2024-10-24T03:38:02Z</dcterms:modified>
</cp:coreProperties>
</file>