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7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B1263-12FC-4453-A22A-51A2841A7B8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50C09F-F3F3-431E-9C77-51CE16B76339}">
      <dgm:prSet/>
      <dgm:spPr/>
      <dgm:t>
        <a:bodyPr/>
        <a:lstStyle/>
        <a:p>
          <a:r>
            <a:rPr lang="en-US" b="0" i="0" baseline="0" dirty="0"/>
            <a:t>The frequency is approximately 1 in 2000 live-born female infants.</a:t>
          </a:r>
          <a:endParaRPr lang="en-US" dirty="0"/>
        </a:p>
      </dgm:t>
    </dgm:pt>
    <dgm:pt modelId="{B4E4DE72-A171-496D-9D35-EEA0DD51A485}" type="parTrans" cxnId="{603C103F-43C4-440F-A312-72110CFB7B6A}">
      <dgm:prSet/>
      <dgm:spPr/>
      <dgm:t>
        <a:bodyPr/>
        <a:lstStyle/>
        <a:p>
          <a:endParaRPr lang="en-US"/>
        </a:p>
      </dgm:t>
    </dgm:pt>
    <dgm:pt modelId="{53E5EFA9-AB72-4F3F-A0FA-8390B19CED0F}" type="sibTrans" cxnId="{603C103F-43C4-440F-A312-72110CFB7B6A}">
      <dgm:prSet/>
      <dgm:spPr/>
      <dgm:t>
        <a:bodyPr/>
        <a:lstStyle/>
        <a:p>
          <a:endParaRPr lang="en-US"/>
        </a:p>
      </dgm:t>
    </dgm:pt>
    <dgm:pt modelId="{610C3F67-B351-4021-9175-022074693919}">
      <dgm:prSet/>
      <dgm:spPr/>
      <dgm:t>
        <a:bodyPr/>
        <a:lstStyle/>
        <a:p>
          <a:r>
            <a:rPr lang="en-US" b="0" i="0" baseline="0"/>
            <a:t>As many as 15 % of spontaneous abortions have a 45,X karyotype.</a:t>
          </a:r>
          <a:endParaRPr lang="en-US"/>
        </a:p>
      </dgm:t>
    </dgm:pt>
    <dgm:pt modelId="{1C0F9667-B1CC-41B1-B21F-1E5B4F42ED57}" type="parTrans" cxnId="{ABA0E40A-2F88-4079-8CE3-CE3634697E3E}">
      <dgm:prSet/>
      <dgm:spPr/>
      <dgm:t>
        <a:bodyPr/>
        <a:lstStyle/>
        <a:p>
          <a:endParaRPr lang="en-US"/>
        </a:p>
      </dgm:t>
    </dgm:pt>
    <dgm:pt modelId="{257D743F-3F31-47F1-87B4-84ABF950135C}" type="sibTrans" cxnId="{ABA0E40A-2F88-4079-8CE3-CE3634697E3E}">
      <dgm:prSet/>
      <dgm:spPr/>
      <dgm:t>
        <a:bodyPr/>
        <a:lstStyle/>
        <a:p>
          <a:endParaRPr lang="en-US"/>
        </a:p>
      </dgm:t>
    </dgm:pt>
    <dgm:pt modelId="{351FBAAE-9885-4BFA-8D52-4616346BE96F}">
      <dgm:prSet/>
      <dgm:spPr/>
      <dgm:t>
        <a:bodyPr/>
        <a:lstStyle/>
        <a:p>
          <a:r>
            <a:rPr lang="en-US" b="0" i="0" baseline="0"/>
            <a:t>Turner syndrome is caused by the absence of one set of genes from the short arm of one X chromosome.</a:t>
          </a:r>
          <a:endParaRPr lang="en-US"/>
        </a:p>
      </dgm:t>
    </dgm:pt>
    <dgm:pt modelId="{DFC16274-4D4A-4344-829E-E1DDF053B4EF}" type="parTrans" cxnId="{987CC801-68D3-4170-9968-1016D5225258}">
      <dgm:prSet/>
      <dgm:spPr/>
      <dgm:t>
        <a:bodyPr/>
        <a:lstStyle/>
        <a:p>
          <a:endParaRPr lang="en-US"/>
        </a:p>
      </dgm:t>
    </dgm:pt>
    <dgm:pt modelId="{547A536A-2F8E-4689-9606-D222FAEE3C3C}" type="sibTrans" cxnId="{987CC801-68D3-4170-9968-1016D5225258}">
      <dgm:prSet/>
      <dgm:spPr/>
      <dgm:t>
        <a:bodyPr/>
        <a:lstStyle/>
        <a:p>
          <a:endParaRPr lang="en-US"/>
        </a:p>
      </dgm:t>
    </dgm:pt>
    <dgm:pt modelId="{AF9D0AF9-9092-47C8-88A0-7897020EC107}">
      <dgm:prSet/>
      <dgm:spPr/>
      <dgm:t>
        <a:bodyPr/>
        <a:lstStyle/>
        <a:p>
          <a:r>
            <a:rPr lang="en-US" b="0" i="1" baseline="0"/>
            <a:t>45,X karyotype </a:t>
          </a:r>
          <a:r>
            <a:rPr lang="en-US" b="0" i="0" baseline="0"/>
            <a:t>(about two thirds are missing the paternal  X chromosome)</a:t>
          </a:r>
          <a:endParaRPr lang="en-US"/>
        </a:p>
      </dgm:t>
    </dgm:pt>
    <dgm:pt modelId="{8E4BF8E2-F0CE-4BA6-ABE7-104CBECE2172}" type="parTrans" cxnId="{949677F1-425A-405E-9044-DB8138ECB19C}">
      <dgm:prSet/>
      <dgm:spPr/>
      <dgm:t>
        <a:bodyPr/>
        <a:lstStyle/>
        <a:p>
          <a:endParaRPr lang="en-US"/>
        </a:p>
      </dgm:t>
    </dgm:pt>
    <dgm:pt modelId="{51C1CDA5-CDFD-4FE0-9285-E9E4AEFC5392}" type="sibTrans" cxnId="{949677F1-425A-405E-9044-DB8138ECB19C}">
      <dgm:prSet/>
      <dgm:spPr/>
      <dgm:t>
        <a:bodyPr/>
        <a:lstStyle/>
        <a:p>
          <a:endParaRPr lang="en-US"/>
        </a:p>
      </dgm:t>
    </dgm:pt>
    <dgm:pt modelId="{5E968DA3-A92A-443D-BE68-37B33233903D}" type="pres">
      <dgm:prSet presAssocID="{421B1263-12FC-4453-A22A-51A2841A7B88}" presName="linear" presStyleCnt="0">
        <dgm:presLayoutVars>
          <dgm:animLvl val="lvl"/>
          <dgm:resizeHandles val="exact"/>
        </dgm:presLayoutVars>
      </dgm:prSet>
      <dgm:spPr/>
    </dgm:pt>
    <dgm:pt modelId="{C0D9A877-2018-428B-A669-94CA7DB0BA7C}" type="pres">
      <dgm:prSet presAssocID="{2750C09F-F3F3-431E-9C77-51CE16B763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7172BE2-2D83-46F3-B7E3-C096FB6B8F17}" type="pres">
      <dgm:prSet presAssocID="{53E5EFA9-AB72-4F3F-A0FA-8390B19CED0F}" presName="spacer" presStyleCnt="0"/>
      <dgm:spPr/>
    </dgm:pt>
    <dgm:pt modelId="{0F43BB33-26B6-4745-A15B-B0845DEE2098}" type="pres">
      <dgm:prSet presAssocID="{610C3F67-B351-4021-9175-0220746939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175A91-9AD6-49DC-BDA8-7503AACC9471}" type="pres">
      <dgm:prSet presAssocID="{257D743F-3F31-47F1-87B4-84ABF950135C}" presName="spacer" presStyleCnt="0"/>
      <dgm:spPr/>
    </dgm:pt>
    <dgm:pt modelId="{48A15810-A568-41D4-9877-03C8815EA42A}" type="pres">
      <dgm:prSet presAssocID="{351FBAAE-9885-4BFA-8D52-4616346BE96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7B9E16-0818-4C04-8144-82B247A39A03}" type="pres">
      <dgm:prSet presAssocID="{547A536A-2F8E-4689-9606-D222FAEE3C3C}" presName="spacer" presStyleCnt="0"/>
      <dgm:spPr/>
    </dgm:pt>
    <dgm:pt modelId="{4ED4652E-12F9-4129-A065-8CBD4F3651AD}" type="pres">
      <dgm:prSet presAssocID="{AF9D0AF9-9092-47C8-88A0-7897020EC1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7CC801-68D3-4170-9968-1016D5225258}" srcId="{421B1263-12FC-4453-A22A-51A2841A7B88}" destId="{351FBAAE-9885-4BFA-8D52-4616346BE96F}" srcOrd="2" destOrd="0" parTransId="{DFC16274-4D4A-4344-829E-E1DDF053B4EF}" sibTransId="{547A536A-2F8E-4689-9606-D222FAEE3C3C}"/>
    <dgm:cxn modelId="{ABA0E40A-2F88-4079-8CE3-CE3634697E3E}" srcId="{421B1263-12FC-4453-A22A-51A2841A7B88}" destId="{610C3F67-B351-4021-9175-022074693919}" srcOrd="1" destOrd="0" parTransId="{1C0F9667-B1CC-41B1-B21F-1E5B4F42ED57}" sibTransId="{257D743F-3F31-47F1-87B4-84ABF950135C}"/>
    <dgm:cxn modelId="{CC8B231B-C32A-43C1-9307-4EFE3E490760}" type="presOf" srcId="{421B1263-12FC-4453-A22A-51A2841A7B88}" destId="{5E968DA3-A92A-443D-BE68-37B33233903D}" srcOrd="0" destOrd="0" presId="urn:microsoft.com/office/officeart/2005/8/layout/vList2"/>
    <dgm:cxn modelId="{603C103F-43C4-440F-A312-72110CFB7B6A}" srcId="{421B1263-12FC-4453-A22A-51A2841A7B88}" destId="{2750C09F-F3F3-431E-9C77-51CE16B76339}" srcOrd="0" destOrd="0" parTransId="{B4E4DE72-A171-496D-9D35-EEA0DD51A485}" sibTransId="{53E5EFA9-AB72-4F3F-A0FA-8390B19CED0F}"/>
    <dgm:cxn modelId="{B9C73480-596E-4CD2-BFC3-399275C6293D}" type="presOf" srcId="{351FBAAE-9885-4BFA-8D52-4616346BE96F}" destId="{48A15810-A568-41D4-9877-03C8815EA42A}" srcOrd="0" destOrd="0" presId="urn:microsoft.com/office/officeart/2005/8/layout/vList2"/>
    <dgm:cxn modelId="{8EDB0396-5151-4CD7-897D-552912A7A67F}" type="presOf" srcId="{2750C09F-F3F3-431E-9C77-51CE16B76339}" destId="{C0D9A877-2018-428B-A669-94CA7DB0BA7C}" srcOrd="0" destOrd="0" presId="urn:microsoft.com/office/officeart/2005/8/layout/vList2"/>
    <dgm:cxn modelId="{7CD1B5ED-FB78-461C-904D-55887D3924EE}" type="presOf" srcId="{610C3F67-B351-4021-9175-022074693919}" destId="{0F43BB33-26B6-4745-A15B-B0845DEE2098}" srcOrd="0" destOrd="0" presId="urn:microsoft.com/office/officeart/2005/8/layout/vList2"/>
    <dgm:cxn modelId="{949677F1-425A-405E-9044-DB8138ECB19C}" srcId="{421B1263-12FC-4453-A22A-51A2841A7B88}" destId="{AF9D0AF9-9092-47C8-88A0-7897020EC107}" srcOrd="3" destOrd="0" parTransId="{8E4BF8E2-F0CE-4BA6-ABE7-104CBECE2172}" sibTransId="{51C1CDA5-CDFD-4FE0-9285-E9E4AEFC5392}"/>
    <dgm:cxn modelId="{68A56DFE-E134-43BC-8480-7BABFB0BC372}" type="presOf" srcId="{AF9D0AF9-9092-47C8-88A0-7897020EC107}" destId="{4ED4652E-12F9-4129-A065-8CBD4F3651AD}" srcOrd="0" destOrd="0" presId="urn:microsoft.com/office/officeart/2005/8/layout/vList2"/>
    <dgm:cxn modelId="{3C16CA97-3866-4D09-B208-E0DB152BC483}" type="presParOf" srcId="{5E968DA3-A92A-443D-BE68-37B33233903D}" destId="{C0D9A877-2018-428B-A669-94CA7DB0BA7C}" srcOrd="0" destOrd="0" presId="urn:microsoft.com/office/officeart/2005/8/layout/vList2"/>
    <dgm:cxn modelId="{A49F5C13-C5A1-43EE-9DEF-57B5494F15E9}" type="presParOf" srcId="{5E968DA3-A92A-443D-BE68-37B33233903D}" destId="{67172BE2-2D83-46F3-B7E3-C096FB6B8F17}" srcOrd="1" destOrd="0" presId="urn:microsoft.com/office/officeart/2005/8/layout/vList2"/>
    <dgm:cxn modelId="{031F5ADC-0C87-4922-90D6-4E625C5A1771}" type="presParOf" srcId="{5E968DA3-A92A-443D-BE68-37B33233903D}" destId="{0F43BB33-26B6-4745-A15B-B0845DEE2098}" srcOrd="2" destOrd="0" presId="urn:microsoft.com/office/officeart/2005/8/layout/vList2"/>
    <dgm:cxn modelId="{AB7C53FC-A792-47A6-B442-1CE66FDC396C}" type="presParOf" srcId="{5E968DA3-A92A-443D-BE68-37B33233903D}" destId="{7E175A91-9AD6-49DC-BDA8-7503AACC9471}" srcOrd="3" destOrd="0" presId="urn:microsoft.com/office/officeart/2005/8/layout/vList2"/>
    <dgm:cxn modelId="{1C71C502-34AC-4BC5-9BA0-F80575B1F77B}" type="presParOf" srcId="{5E968DA3-A92A-443D-BE68-37B33233903D}" destId="{48A15810-A568-41D4-9877-03C8815EA42A}" srcOrd="4" destOrd="0" presId="urn:microsoft.com/office/officeart/2005/8/layout/vList2"/>
    <dgm:cxn modelId="{5EB5169C-70D6-42EC-9CDD-F7821F94DB73}" type="presParOf" srcId="{5E968DA3-A92A-443D-BE68-37B33233903D}" destId="{1A7B9E16-0818-4C04-8144-82B247A39A03}" srcOrd="5" destOrd="0" presId="urn:microsoft.com/office/officeart/2005/8/layout/vList2"/>
    <dgm:cxn modelId="{C967DD15-CD41-459A-828F-C5DDBAB6C676}" type="presParOf" srcId="{5E968DA3-A92A-443D-BE68-37B33233903D}" destId="{4ED4652E-12F9-4129-A065-8CBD4F3651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9A877-2018-428B-A669-94CA7DB0BA7C}">
      <dsp:nvSpPr>
        <dsp:cNvPr id="0" name=""/>
        <dsp:cNvSpPr/>
      </dsp:nvSpPr>
      <dsp:spPr>
        <a:xfrm>
          <a:off x="0" y="182312"/>
          <a:ext cx="6158753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The frequency is approximately 1 in 2000 live-born female infants.</a:t>
          </a:r>
          <a:endParaRPr lang="en-US" sz="2100" kern="1200" dirty="0"/>
        </a:p>
      </dsp:txBody>
      <dsp:txXfrm>
        <a:off x="40780" y="223092"/>
        <a:ext cx="6077193" cy="753819"/>
      </dsp:txXfrm>
    </dsp:sp>
    <dsp:sp modelId="{0F43BB33-26B6-4745-A15B-B0845DEE2098}">
      <dsp:nvSpPr>
        <dsp:cNvPr id="0" name=""/>
        <dsp:cNvSpPr/>
      </dsp:nvSpPr>
      <dsp:spPr>
        <a:xfrm>
          <a:off x="0" y="1078172"/>
          <a:ext cx="6158753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As many as 15 % of spontaneous abortions have a 45,X karyotype.</a:t>
          </a:r>
          <a:endParaRPr lang="en-US" sz="2100" kern="1200"/>
        </a:p>
      </dsp:txBody>
      <dsp:txXfrm>
        <a:off x="40780" y="1118952"/>
        <a:ext cx="6077193" cy="753819"/>
      </dsp:txXfrm>
    </dsp:sp>
    <dsp:sp modelId="{48A15810-A568-41D4-9877-03C8815EA42A}">
      <dsp:nvSpPr>
        <dsp:cNvPr id="0" name=""/>
        <dsp:cNvSpPr/>
      </dsp:nvSpPr>
      <dsp:spPr>
        <a:xfrm>
          <a:off x="0" y="1974032"/>
          <a:ext cx="6158753" cy="8353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Turner syndrome is caused by the absence of one set of genes from the short arm of one X chromosome.</a:t>
          </a:r>
          <a:endParaRPr lang="en-US" sz="2100" kern="1200"/>
        </a:p>
      </dsp:txBody>
      <dsp:txXfrm>
        <a:off x="40780" y="2014812"/>
        <a:ext cx="6077193" cy="753819"/>
      </dsp:txXfrm>
    </dsp:sp>
    <dsp:sp modelId="{4ED4652E-12F9-4129-A065-8CBD4F3651AD}">
      <dsp:nvSpPr>
        <dsp:cNvPr id="0" name=""/>
        <dsp:cNvSpPr/>
      </dsp:nvSpPr>
      <dsp:spPr>
        <a:xfrm>
          <a:off x="0" y="2869892"/>
          <a:ext cx="6158753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 baseline="0"/>
            <a:t>45,X karyotype </a:t>
          </a:r>
          <a:r>
            <a:rPr lang="en-US" sz="2100" b="0" i="0" kern="1200" baseline="0"/>
            <a:t>(about two thirds are missing the paternal  X chromosome)</a:t>
          </a:r>
          <a:endParaRPr lang="en-US" sz="2100" kern="1200"/>
        </a:p>
      </dsp:txBody>
      <dsp:txXfrm>
        <a:off x="40780" y="2910672"/>
        <a:ext cx="6077193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B4EDE54B-7E27-43A4-AC44-6CD685D1E28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4FC790D3-87C1-4783-921E-E6940EE98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5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Prognosis:</a:t>
            </a:r>
          </a:p>
          <a:p>
            <a:r>
              <a:rPr lang="en-US" dirty="0"/>
              <a:t>50% die in the  1</a:t>
            </a:r>
            <a:r>
              <a:rPr lang="en-US" baseline="30000" dirty="0"/>
              <a:t>St</a:t>
            </a:r>
            <a:r>
              <a:rPr lang="en-US" dirty="0"/>
              <a:t> week</a:t>
            </a:r>
          </a:p>
          <a:p>
            <a:r>
              <a:rPr lang="en-US" dirty="0"/>
              <a:t>90% die by  1 year of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C61D-2E63-494B-9EDE-33C0CAA210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7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FB61-5C8C-474D-9C70-391491523C64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E2B4-C700-480B-A768-B865DFA7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gital globe">
            <a:extLst>
              <a:ext uri="{FF2B5EF4-FFF2-40B4-BE49-F238E27FC236}">
                <a16:creationId xmlns:a16="http://schemas.microsoft.com/office/drawing/2014/main" id="{10FBC8A6-93D0-404D-B33A-A37CB0360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25"/>
          <a:stretch/>
        </p:blipFill>
        <p:spPr>
          <a:xfrm>
            <a:off x="20" y="29506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11001-1C32-4115-BBF0-259F12FE2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86020"/>
            <a:ext cx="9826170" cy="274298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GENETIC &amp; DYSMORPHOLOGY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34E14-0A89-424E-9EDE-CC8F5D281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83" y="3602038"/>
            <a:ext cx="5859787" cy="2569942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Prepared by:</a:t>
            </a:r>
          </a:p>
          <a:p>
            <a:endParaRPr lang="en-US" sz="2400" b="1" dirty="0"/>
          </a:p>
          <a:p>
            <a:r>
              <a:rPr lang="en-US" sz="2400" b="1" dirty="0" err="1"/>
              <a:t>Dr.Salma</a:t>
            </a:r>
            <a:r>
              <a:rPr lang="en-US" sz="2400" b="1" dirty="0"/>
              <a:t> </a:t>
            </a:r>
            <a:r>
              <a:rPr lang="en-US" sz="2400" b="1" dirty="0" err="1"/>
              <a:t>Elgazzar</a:t>
            </a:r>
            <a:endParaRPr lang="en-US" sz="1700" b="1" dirty="0"/>
          </a:p>
          <a:p>
            <a:r>
              <a:rPr lang="en-US" sz="1700" b="1" dirty="0"/>
              <a:t>MRCPI in pediatrics</a:t>
            </a:r>
          </a:p>
          <a:p>
            <a:r>
              <a:rPr lang="en-US" sz="1700" b="1" dirty="0"/>
              <a:t>Master’s  degree in pediatrics</a:t>
            </a:r>
          </a:p>
          <a:p>
            <a:r>
              <a:rPr lang="en-US" sz="1700" b="1" dirty="0"/>
              <a:t>Lecturer of pediatrics / </a:t>
            </a:r>
            <a:r>
              <a:rPr lang="en-US" sz="1700" b="1" dirty="0" err="1"/>
              <a:t>Almaraffa</a:t>
            </a:r>
            <a:r>
              <a:rPr lang="en-US" sz="1700" b="1" dirty="0"/>
              <a:t> University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3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931D-1915-460A-A157-7C8F2684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24" y="218598"/>
            <a:ext cx="7685037" cy="819788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942A-FF76-4A09-8741-8F043C1C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2" y="1428750"/>
            <a:ext cx="4000500" cy="5210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809AE-6856-4053-A58C-78ECF3E723F9}"/>
              </a:ext>
            </a:extLst>
          </p:cNvPr>
          <p:cNvSpPr txBox="1"/>
          <p:nvPr/>
        </p:nvSpPr>
        <p:spPr>
          <a:xfrm>
            <a:off x="4082742" y="879366"/>
            <a:ext cx="810925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Short stature                                       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Lymphedema of hands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&amp; </a:t>
            </a:r>
            <a:r>
              <a:rPr lang="en-US" b="0" i="0" u="none" strike="noStrike" baseline="0" dirty="0">
                <a:latin typeface="Arial" panose="020B0604020202020204" pitchFamily="34" charset="0"/>
              </a:rPr>
              <a:t>feet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Shield chest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Cubitus valgus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Low posterior hairline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Posterior rotated ears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Webbed neck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Short </a:t>
            </a:r>
            <a:r>
              <a:rPr lang="en-US" sz="1400" b="0" i="0" u="none" strike="noStrike" baseline="0" dirty="0">
                <a:latin typeface="Arial" panose="020B0604020202020204" pitchFamily="34" charset="0"/>
              </a:rPr>
              <a:t>4 </a:t>
            </a:r>
            <a:r>
              <a:rPr lang="en-US" sz="1400" b="0" i="0" u="none" strike="noStrike" baseline="0" dirty="0" err="1">
                <a:latin typeface="Arial" panose="020B0604020202020204" pitchFamily="34" charset="0"/>
              </a:rPr>
              <a:t>th</a:t>
            </a:r>
            <a:r>
              <a:rPr lang="en-US" sz="14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b="0" i="0" u="none" strike="noStrike" baseline="0" dirty="0">
                <a:latin typeface="Arial" panose="020B0604020202020204" pitchFamily="34" charset="0"/>
              </a:rPr>
              <a:t>metacarpal bone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Normal intelligence </a:t>
            </a:r>
            <a:r>
              <a:rPr lang="en-US" sz="1600" b="0" i="0" u="none" strike="noStrike" baseline="0" dirty="0">
                <a:latin typeface="Times New Roman" panose="02020603050405020304" pitchFamily="18" charset="0"/>
              </a:rPr>
              <a:t>(except Math)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Short stature (SHOX gene)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Ovarian dysgenesis  (High FSH ,High FSH/LH ,Low estradiol)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800" b="1" i="0" u="sng" strike="noStrike" baseline="0" dirty="0">
                <a:latin typeface="Arial" panose="020B0604020202020204" pitchFamily="34" charset="0"/>
              </a:rPr>
              <a:t>Cardiac defect:</a:t>
            </a: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1. Bicuspid aortic valve</a:t>
            </a: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2. Coarctation of aorta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800" b="1" i="0" u="sng" strike="noStrike" baseline="0" dirty="0">
                <a:latin typeface="Arial" panose="020B0604020202020204" pitchFamily="34" charset="0"/>
              </a:rPr>
              <a:t>common renal anomaly: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Horseshoe kidney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Double collecting system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Increases risk of :  Hypothyroidism ,Hashimoto disease, Celiac disease Inflammatory bowel disease ,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Gonadoblastoma</a:t>
            </a:r>
            <a:r>
              <a:rPr lang="en-US" sz="1800" b="0" i="0" u="none" strike="noStrike" baseline="0" dirty="0">
                <a:solidFill>
                  <a:srgbClr val="252021"/>
                </a:solidFill>
                <a:latin typeface="Arial" panose="020B0604020202020204" pitchFamily="34" charset="0"/>
              </a:rPr>
              <a:t>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15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F40B9-6E81-4B6D-8C28-7054B90E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90" b="84766" l="33163" r="92167">
                        <a14:foregroundMark x1="40630" y1="34245" x2="40630" y2="34245"/>
                        <a14:foregroundMark x1="40630" y1="34245" x2="40630" y2="34245"/>
                        <a14:foregroundMark x1="40630" y1="34245" x2="40630" y2="34245"/>
                        <a14:foregroundMark x1="37408" y1="31380" x2="40117" y2="31250"/>
                        <a14:foregroundMark x1="40117" y1="31250" x2="45608" y2="32031"/>
                        <a14:foregroundMark x1="45608" y1="32031" x2="47291" y2="34896"/>
                        <a14:foregroundMark x1="47291" y1="34896" x2="47145" y2="39453"/>
                        <a14:foregroundMark x1="47145" y1="39453" x2="41215" y2="45573"/>
                        <a14:foregroundMark x1="41215" y1="45573" x2="36530" y2="42578"/>
                        <a14:foregroundMark x1="36530" y1="42578" x2="36237" y2="35677"/>
                        <a14:foregroundMark x1="36237" y1="35677" x2="36457" y2="34635"/>
                        <a14:foregroundMark x1="34480" y1="31380" x2="42167" y2="30208"/>
                        <a14:foregroundMark x1="42167" y1="30208" x2="46266" y2="31250"/>
                        <a14:foregroundMark x1="46266" y1="31250" x2="49780" y2="35156"/>
                        <a14:foregroundMark x1="49780" y1="35156" x2="46779" y2="44792"/>
                        <a14:foregroundMark x1="46779" y1="44792" x2="44246" y2="48046"/>
                        <a14:foregroundMark x1="38141" y1="47917" x2="34566" y2="40063"/>
                        <a14:foregroundMark x1="34301" y1="32695" x2="34773" y2="31510"/>
                        <a14:foregroundMark x1="33529" y1="34635" x2="33654" y2="34320"/>
                        <a14:foregroundMark x1="34773" y1="31510" x2="35286" y2="30990"/>
                        <a14:foregroundMark x1="51757" y1="36198" x2="54392" y2="34115"/>
                        <a14:foregroundMark x1="54392" y1="34115" x2="58931" y2="34245"/>
                        <a14:foregroundMark x1="58931" y1="34245" x2="62518" y2="36849"/>
                        <a14:foregroundMark x1="62518" y1="36849" x2="63543" y2="41667"/>
                        <a14:foregroundMark x1="63543" y1="41667" x2="61274" y2="46745"/>
                        <a14:foregroundMark x1="61274" y1="46745" x2="56881" y2="46615"/>
                        <a14:foregroundMark x1="56881" y1="46615" x2="53294" y2="44531"/>
                        <a14:foregroundMark x1="53294" y1="44531" x2="52562" y2="41797"/>
                        <a14:foregroundMark x1="74305" y1="48698" x2="74305" y2="48698"/>
                        <a14:foregroundMark x1="49048" y1="58854" x2="56223" y2="59375"/>
                        <a14:foregroundMark x1="56223" y1="59375" x2="61713" y2="63151"/>
                        <a14:foregroundMark x1="61713" y1="63151" x2="62738" y2="70703"/>
                        <a14:foregroundMark x1="62738" y1="70703" x2="59224" y2="75781"/>
                        <a14:foregroundMark x1="59224" y1="75781" x2="51903" y2="68490"/>
                        <a14:foregroundMark x1="51903" y1="68490" x2="51025" y2="66146"/>
                        <a14:foregroundMark x1="48829" y1="58333" x2="58053" y2="57161"/>
                        <a14:foregroundMark x1="58053" y1="57161" x2="62152" y2="59766"/>
                        <a14:foregroundMark x1="62152" y1="59766" x2="63616" y2="69922"/>
                        <a14:foregroundMark x1="63616" y1="69922" x2="61201" y2="77344"/>
                        <a14:foregroundMark x1="61201" y1="77344" x2="56808" y2="83073"/>
                        <a14:foregroundMark x1="56808" y1="83073" x2="51098" y2="80990"/>
                        <a14:foregroundMark x1="51098" y1="80990" x2="48170" y2="69661"/>
                        <a14:foregroundMark x1="48170" y1="69661" x2="49561" y2="63021"/>
                        <a14:foregroundMark x1="49561" y1="63021" x2="50073" y2="62500"/>
                        <a14:foregroundMark x1="33529" y1="60938" x2="34700" y2="61328"/>
                        <a14:foregroundMark x1="33455" y1="60677" x2="34261" y2="60807"/>
                        <a14:foregroundMark x1="34993" y1="61458" x2="42606" y2="62240"/>
                        <a14:foregroundMark x1="33455" y1="65234" x2="36018" y2="64844"/>
                        <a14:foregroundMark x1="36018" y1="64844" x2="42313" y2="65625"/>
                        <a14:foregroundMark x1="42313" y1="65625" x2="42533" y2="65495"/>
                        <a14:foregroundMark x1="40849" y1="65234" x2="42972" y2="65495"/>
                        <a14:foregroundMark x1="33602" y1="64844" x2="41581" y2="66276"/>
                        <a14:foregroundMark x1="41581" y1="66276" x2="42460" y2="65365"/>
                        <a14:foregroundMark x1="33675" y1="67448" x2="38287" y2="67188"/>
                        <a14:foregroundMark x1="38287" y1="67188" x2="41801" y2="68229"/>
                        <a14:foregroundMark x1="41801" y1="68229" x2="42533" y2="67578"/>
                        <a14:foregroundMark x1="34846" y1="64453" x2="42533" y2="65234"/>
                        <a14:foregroundMark x1="42167" y1="64714" x2="42972" y2="64974"/>
                        <a14:foregroundMark x1="33455" y1="81771" x2="43411" y2="80990"/>
                        <a14:foregroundMark x1="43411" y1="80990" x2="65886" y2="83333"/>
                        <a14:foregroundMark x1="72498" y1="82886" x2="79356" y2="82422"/>
                        <a14:foregroundMark x1="65886" y1="83333" x2="72491" y2="82886"/>
                        <a14:foregroundMark x1="79356" y1="82422" x2="86816" y2="82733"/>
                        <a14:foregroundMark x1="65897" y1="82136" x2="71596" y2="81901"/>
                        <a14:foregroundMark x1="65563" y1="82150" x2="65888" y2="82137"/>
                        <a14:foregroundMark x1="65300" y1="82161" x2="65534" y2="82151"/>
                        <a14:foregroundMark x1="72386" y1="81933" x2="77965" y2="82161"/>
                        <a14:foregroundMark x1="71596" y1="81901" x2="72311" y2="81930"/>
                        <a14:foregroundMark x1="77965" y1="82161" x2="82064" y2="81901"/>
                        <a14:foregroundMark x1="82064" y1="81901" x2="84700" y2="81901"/>
                        <a14:foregroundMark x1="84700" y1="81901" x2="84627" y2="81901"/>
                        <a14:foregroundMark x1="33529" y1="84635" x2="38799" y2="84896"/>
                        <a14:foregroundMark x1="38799" y1="84896" x2="44436" y2="84505"/>
                        <a14:foregroundMark x1="44436" y1="84505" x2="53367" y2="85417"/>
                        <a14:foregroundMark x1="53367" y1="85417" x2="63543" y2="84766"/>
                        <a14:foregroundMark x1="63543" y1="84766" x2="64275" y2="84766"/>
                        <a14:foregroundMark x1="38873" y1="82552" x2="44949" y2="82031"/>
                        <a14:foregroundMark x1="44949" y1="82031" x2="49561" y2="82292"/>
                        <a14:foregroundMark x1="42387" y1="83984" x2="45242" y2="84635"/>
                        <a14:foregroundMark x1="45242" y1="84635" x2="51684" y2="83724"/>
                        <a14:foregroundMark x1="51684" y1="83724" x2="57906" y2="84635"/>
                        <a14:foregroundMark x1="64348" y1="81771" x2="65187" y2="81726"/>
                        <a14:foregroundMark x1="33455" y1="81641" x2="34334" y2="81510"/>
                        <a14:foregroundMark x1="33163" y1="80859" x2="34627" y2="81250"/>
                        <a14:foregroundMark x1="35139" y1="61198" x2="38433" y2="62240"/>
                        <a14:foregroundMark x1="38433" y1="62240" x2="40922" y2="61719"/>
                        <a14:foregroundMark x1="40922" y1="61719" x2="42533" y2="62370"/>
                        <a14:foregroundMark x1="37482" y1="61068" x2="40117" y2="61589"/>
                        <a14:foregroundMark x1="40117" y1="61589" x2="42387" y2="61198"/>
                        <a14:foregroundMark x1="42387" y1="61198" x2="42387" y2="61198"/>
                        <a14:foregroundMark x1="39824" y1="61068" x2="40630" y2="61328"/>
                        <a14:foregroundMark x1="35505" y1="62500" x2="37262" y2="62760"/>
                        <a14:foregroundMark x1="36676" y1="61198" x2="37408" y2="61198"/>
                        <a14:foregroundMark x1="38580" y1="64714" x2="42533" y2="64844"/>
                        <a14:foregroundMark x1="38580" y1="64583" x2="42972" y2="64844"/>
                        <a14:foregroundMark x1="42460" y1="67448" x2="43119" y2="67578"/>
                        <a14:foregroundMark x1="42313" y1="64714" x2="42606" y2="65104"/>
                        <a14:foregroundMark x1="42899" y1="67318" x2="42899" y2="67318"/>
                        <a14:foregroundMark x1="42240" y1="64714" x2="42826" y2="64714"/>
                        <a14:foregroundMark x1="42387" y1="64844" x2="42606" y2="64844"/>
                        <a14:foregroundMark x1="42387" y1="64583" x2="42972" y2="64453"/>
                        <a14:foregroundMark x1="42972" y1="67057" x2="43119" y2="67188"/>
                        <a14:foregroundMark x1="37335" y1="67969" x2="38287" y2="67708"/>
                        <a14:foregroundMark x1="33602" y1="60026" x2="40190" y2="59115"/>
                        <a14:foregroundMark x1="40190" y1="59115" x2="43119" y2="59766"/>
                        <a14:foregroundMark x1="43119" y1="59766" x2="43558" y2="72266"/>
                        <a14:foregroundMark x1="43558" y1="72266" x2="40264" y2="72786"/>
                        <a14:foregroundMark x1="40264" y1="72786" x2="37848" y2="70313"/>
                        <a14:foregroundMark x1="37848" y1="70313" x2="33455" y2="70703"/>
                        <a14:foregroundMark x1="34627" y1="81120" x2="40264" y2="80339"/>
                        <a14:foregroundMark x1="40264" y1="80339" x2="44363" y2="80339"/>
                        <a14:foregroundMark x1="44363" y1="80339" x2="48902" y2="80078"/>
                        <a14:foregroundMark x1="48902" y1="80078" x2="56589" y2="80339"/>
                        <a14:foregroundMark x1="72789" y1="79624" x2="74305" y2="79557"/>
                        <a14:foregroundMark x1="56589" y1="80339" x2="65807" y2="79932"/>
                        <a14:foregroundMark x1="90626" y1="79914" x2="92167" y2="79948"/>
                        <a14:foregroundMark x1="74305" y1="79557" x2="87284" y2="79841"/>
                        <a14:foregroundMark x1="33455" y1="82682" x2="36603" y2="82422"/>
                        <a14:foregroundMark x1="36603" y1="82422" x2="38214" y2="82813"/>
                        <a14:foregroundMark x1="49414" y1="83203" x2="51903" y2="82682"/>
                        <a14:foregroundMark x1="51903" y1="82682" x2="54319" y2="83073"/>
                        <a14:foregroundMark x1="54319" y1="83073" x2="54319" y2="83073"/>
                        <a14:foregroundMark x1="65373" y1="81771" x2="70717" y2="81250"/>
                        <a14:foregroundMark x1="70717" y1="81250" x2="71230" y2="81380"/>
                        <a14:foregroundMark x1="72694" y1="80208" x2="72694" y2="79036"/>
                        <a14:foregroundMark x1="72694" y1="79948" x2="72621" y2="79297"/>
                        <a14:backgroundMark x1="80161" y1="62500" x2="87628" y2="61979"/>
                        <a14:backgroundMark x1="87116" y1="83073" x2="88726" y2="82943"/>
                        <a14:backgroundMark x1="87848" y1="80208" x2="90117" y2="80078"/>
                        <a14:backgroundMark x1="90117" y1="80078" x2="90410" y2="80339"/>
                        <a14:backgroundMark x1="87189" y1="82943" x2="86969" y2="83073"/>
                        <a14:backgroundMark x1="72108" y1="80859" x2="72035" y2="80078"/>
                        <a14:backgroundMark x1="71596" y1="79818" x2="72767" y2="79688"/>
                        <a14:backgroundMark x1="38067" y1="47917" x2="43631" y2="48047"/>
                        <a14:backgroundMark x1="43631" y1="48047" x2="41288" y2="49740"/>
                        <a14:backgroundMark x1="41288" y1="49740" x2="38799" y2="48307"/>
                        <a14:backgroundMark x1="38799" y1="48307" x2="38507" y2="47786"/>
                        <a14:backgroundMark x1="43924" y1="48828" x2="44217" y2="48177"/>
                        <a14:backgroundMark x1="87921" y1="79948" x2="87555" y2="80339"/>
                        <a14:backgroundMark x1="65709" y1="79916" x2="65739" y2="79427"/>
                        <a14:backgroundMark x1="65958" y1="79892" x2="66032" y2="79297"/>
                        <a14:backgroundMark x1="65520" y1="80078" x2="65520" y2="79427"/>
                        <a14:backgroundMark x1="33675" y1="39583" x2="34187" y2="29297"/>
                        <a14:backgroundMark x1="34187" y1="29297" x2="33895" y2="28776"/>
                        <a14:backgroundMark x1="34261" y1="39063" x2="34114" y2="37240"/>
                        <a14:backgroundMark x1="33675" y1="35807" x2="33529" y2="33984"/>
                        <a14:backgroundMark x1="34041" y1="39063" x2="34114" y2="36849"/>
                        <a14:backgroundMark x1="33968" y1="38021" x2="33895" y2="36589"/>
                      </a14:backgroundRemoval>
                    </a14:imgEffect>
                  </a14:imgLayer>
                </a14:imgProps>
              </a:ext>
            </a:extLst>
          </a:blip>
          <a:srcRect l="33290" t="28293" r="9474" b="146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7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49BD-BB94-436E-9728-B0CBD44E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4" y="411375"/>
            <a:ext cx="7885563" cy="743656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KLIENFILTER SYNDROME 47 ,XXY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1D0EE-8D8A-4E1A-B0EE-2687D83DC9FF}"/>
              </a:ext>
            </a:extLst>
          </p:cNvPr>
          <p:cNvSpPr txBox="1"/>
          <p:nvPr/>
        </p:nvSpPr>
        <p:spPr>
          <a:xfrm>
            <a:off x="0" y="1155031"/>
            <a:ext cx="90665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TimesNewRomanPSMT"/>
              </a:rPr>
              <a:t>The most common chromosomal disorder associated with male hypogonadism and infertility.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latin typeface="TimesNewRomanPSMT"/>
              </a:rPr>
              <a:t>It is defined classically by a 47,XXY karyotype with variants that demonstrate additional X and Y chromosomes</a:t>
            </a:r>
          </a:p>
          <a:p>
            <a:pPr algn="l" rtl="0"/>
            <a:r>
              <a:rPr lang="en-US" sz="2000" b="1" i="0" u="sng" strike="noStrike" baseline="0" dirty="0">
                <a:latin typeface="TimesNewRomanPS-BoldMT2"/>
              </a:rPr>
              <a:t>Clinical presentation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Language impairment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Academic difficulty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Poor self-esteem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Behavioral problems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Fatigue and weakness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Osteoporosis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Hypogonadism (pathognomonic)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Subnormal libido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Erectile dysfunction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Small penis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Infertility (azoospermia)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Delayed secondary sexual characteristics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TimesNewRomanPSMT"/>
              </a:rPr>
              <a:t>Tall with gynecomastia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1" i="0" u="none" strike="noStrike" baseline="0" dirty="0">
                <a:latin typeface="TimesNewRomanPS-BoldMT2"/>
              </a:rPr>
              <a:t>Risk of cancers</a:t>
            </a:r>
          </a:p>
          <a:p>
            <a:pPr algn="l" rtl="0"/>
            <a:r>
              <a:rPr lang="en-US" sz="1600" b="0" i="0" u="none" strike="noStrike" baseline="0" dirty="0">
                <a:latin typeface="TimesNewRomanPSMT"/>
              </a:rPr>
              <a:t>Increased</a:t>
            </a:r>
            <a:r>
              <a:rPr lang="en-US" sz="1600" dirty="0">
                <a:latin typeface="TimesNewRomanPSMT"/>
              </a:rPr>
              <a:t> </a:t>
            </a:r>
            <a:r>
              <a:rPr lang="en-US" sz="1600" b="0" i="0" u="none" strike="noStrike" baseline="0" dirty="0">
                <a:latin typeface="TimesNewRomanPSMT"/>
              </a:rPr>
              <a:t>risk of extra testicular germ cell tumors and possibly increased risk of breast cancer.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600" b="0" i="0" u="none" strike="noStrike" baseline="0" dirty="0">
                <a:latin typeface="Arial" panose="020B0604020202020204" pitchFamily="34" charset="0"/>
              </a:rPr>
              <a:t>Increases risk of :Pulmonary disease ,Varicose vain ,ADHD</a:t>
            </a:r>
            <a:endParaRPr lang="en-US" sz="1800" b="0" i="0" u="none" strike="noStrike" baseline="0" dirty="0">
              <a:latin typeface="TimesNewRomanPS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10B38-68CA-40B2-899C-68C1DE15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4" y="2322393"/>
            <a:ext cx="6529198" cy="31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FF37A-9CD2-489D-A71A-D8F52460CBCC}"/>
              </a:ext>
            </a:extLst>
          </p:cNvPr>
          <p:cNvSpPr txBox="1"/>
          <p:nvPr/>
        </p:nvSpPr>
        <p:spPr>
          <a:xfrm>
            <a:off x="1" y="527539"/>
            <a:ext cx="84155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1" i="0" u="sng" strike="noStrike" baseline="0" dirty="0">
                <a:latin typeface="TimesNewRomanPSMT"/>
              </a:rPr>
              <a:t>Laboratory (typical patient with Klinefelter syndrome presents with):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latin typeface="TimesNewRomanPS-ItalicMT"/>
              </a:rPr>
              <a:t>Low </a:t>
            </a:r>
            <a:r>
              <a:rPr lang="en-US" sz="1800" b="0" i="0" u="none" strike="noStrike" baseline="0" dirty="0">
                <a:latin typeface="TimesNewRomanPSMT"/>
              </a:rPr>
              <a:t>serum testosterone levels.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latin typeface="TimesNewRomanPS-ItalicMT"/>
              </a:rPr>
              <a:t>High </a:t>
            </a:r>
            <a:r>
              <a:rPr lang="en-US" sz="1800" b="0" i="0" u="none" strike="noStrike" baseline="0" dirty="0">
                <a:latin typeface="TimesNewRomanPSMT"/>
              </a:rPr>
              <a:t>luteinizing hormone (LH) and follicle stimulating hormone (FSH) levels, and, often, elevated estradiol levels.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The decline in testosterone production is progressive over the life span, and not all men suffer from hypogonadism.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endParaRPr lang="en-US" dirty="0">
              <a:latin typeface="TimesNewRomanPSMT"/>
            </a:endParaRPr>
          </a:p>
          <a:p>
            <a:pPr algn="l" rtl="0"/>
            <a:r>
              <a:rPr lang="en-US" sz="2400" b="1" i="0" u="sng" strike="noStrike" baseline="0" dirty="0">
                <a:latin typeface="Arial" panose="020B0604020202020204" pitchFamily="34" charset="0"/>
              </a:rPr>
              <a:t>Treatment:</a:t>
            </a: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Testosterone replacement therapy</a:t>
            </a:r>
            <a:endParaRPr lang="en-US" sz="1800" b="0" i="0" u="none" strike="noStrike" baseline="0" dirty="0">
              <a:latin typeface="TimesNewRomanPSM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FABC6-6C99-47B2-BE5A-8A5AEEE6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26" y="1328737"/>
            <a:ext cx="3288631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5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9E3D-9507-4160-84D1-5262541F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8" y="311588"/>
            <a:ext cx="7685037" cy="76284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MARFAN SYNDROME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F434A-A041-42A7-A787-0C8A358CB6D2}"/>
              </a:ext>
            </a:extLst>
          </p:cNvPr>
          <p:cNvSpPr txBox="1"/>
          <p:nvPr/>
        </p:nvSpPr>
        <p:spPr>
          <a:xfrm>
            <a:off x="0" y="1074432"/>
            <a:ext cx="7841127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NewRomanPSMT"/>
              </a:rPr>
              <a:t>It is heritable genetic defect of connective tissue.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NewRomanPSMT"/>
              </a:rPr>
              <a:t>Autosomal dominant mode of transmission.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NewRomanPSMT"/>
              </a:rPr>
              <a:t>Boys and girls are equally affected.</a:t>
            </a:r>
          </a:p>
          <a:p>
            <a:pPr algn="l" rtl="0"/>
            <a:r>
              <a:rPr lang="en-US" sz="2400" b="1" i="0" u="none" strike="noStrike" baseline="0" dirty="0">
                <a:latin typeface="TimesNewRomanPS-BoldMT2"/>
              </a:rPr>
              <a:t>Major criteria</a:t>
            </a:r>
          </a:p>
          <a:p>
            <a:pPr algn="l" rtl="0"/>
            <a:r>
              <a:rPr lang="en-US" sz="1800" b="1" i="0" u="none" strike="noStrike" baseline="0" dirty="0">
                <a:latin typeface="TimesNewRomanPSMT"/>
              </a:rPr>
              <a:t>Skeletal system</a:t>
            </a:r>
          </a:p>
          <a:p>
            <a:pPr lvl="1" algn="l" rtl="0"/>
            <a:r>
              <a:rPr lang="en-US" b="0" i="1" u="none" strike="noStrike" baseline="0" dirty="0">
                <a:latin typeface="TimesNewRomanPS-ItalicMT"/>
              </a:rPr>
              <a:t>Pectus carinatum </a:t>
            </a:r>
            <a:r>
              <a:rPr lang="en-US" b="0" i="0" u="none" strike="noStrike" baseline="0" dirty="0">
                <a:latin typeface="TimesNewRomanPSMT"/>
              </a:rPr>
              <a:t>(pigeon breast)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Pectus excavatum (funnel chest) 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Wrist sign (overlapping of the thumb and 5th finger when encircling the wrist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Scoliosis &gt; 20 %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Reduced extension of the elbow (&lt; 170 %)</a:t>
            </a:r>
          </a:p>
          <a:p>
            <a:pPr lvl="1" algn="l" rtl="0"/>
            <a:r>
              <a:rPr lang="en-US" b="0" i="0" u="none" strike="noStrike" baseline="0" dirty="0" err="1">
                <a:latin typeface="TimesNewRomanPSMT"/>
              </a:rPr>
              <a:t>Protrusio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0" u="none" strike="noStrike" baseline="0" dirty="0" err="1">
                <a:latin typeface="TimesNewRomanPSMT"/>
              </a:rPr>
              <a:t>acetabuli</a:t>
            </a:r>
            <a:r>
              <a:rPr lang="en-US" b="0" i="0" u="none" strike="noStrike" baseline="0" dirty="0">
                <a:latin typeface="TimesNewRomanPSMT"/>
              </a:rPr>
              <a:t> (inward bulging of acetabulum)</a:t>
            </a:r>
          </a:p>
          <a:p>
            <a:pPr algn="l" rtl="0"/>
            <a:r>
              <a:rPr lang="en-US" b="1" dirty="0">
                <a:latin typeface="TimesNewRomanPSMT"/>
              </a:rPr>
              <a:t>Ocular system</a:t>
            </a:r>
          </a:p>
          <a:p>
            <a:pPr lvl="1" algn="l" rtl="0"/>
            <a:r>
              <a:rPr lang="en-US" b="0" i="1" u="none" strike="noStrike" baseline="0" dirty="0">
                <a:latin typeface="TimesNewRomanPS-ItalicMT"/>
              </a:rPr>
              <a:t>Ectopia </a:t>
            </a:r>
            <a:r>
              <a:rPr lang="en-US" b="0" i="1" u="none" strike="noStrike" baseline="0" dirty="0" err="1">
                <a:latin typeface="TimesNewRomanPS-ItalicMT"/>
              </a:rPr>
              <a:t>lentis</a:t>
            </a:r>
            <a:r>
              <a:rPr lang="en-US" b="0" i="1" u="none" strike="noStrike" baseline="0" dirty="0">
                <a:latin typeface="TimesNewRomanPS-ItalicMT"/>
              </a:rPr>
              <a:t> </a:t>
            </a:r>
            <a:r>
              <a:rPr lang="en-US" b="0" i="0" u="none" strike="noStrike" baseline="0" dirty="0">
                <a:latin typeface="TimesNewRomanPSMT"/>
              </a:rPr>
              <a:t>(upward displacement of the lens or dislocated lens)</a:t>
            </a:r>
          </a:p>
          <a:p>
            <a:pPr algn="l" rtl="0"/>
            <a:r>
              <a:rPr lang="en-US" b="1" dirty="0">
                <a:latin typeface="TimesNewRomanPSMT"/>
              </a:rPr>
              <a:t>Cardiovascular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Dilatati</a:t>
            </a:r>
            <a:r>
              <a:rPr lang="en-US" b="0" i="1" u="none" strike="noStrike" baseline="0" dirty="0">
                <a:latin typeface="TimesNewRomanPS-ItalicMT"/>
              </a:rPr>
              <a:t>on of the ascending aorta</a:t>
            </a:r>
          </a:p>
          <a:p>
            <a:pPr lvl="1" algn="l" rtl="0"/>
            <a:r>
              <a:rPr lang="en-US" b="0" i="1" u="none" strike="noStrike" baseline="0" dirty="0">
                <a:latin typeface="TimesNewRomanPS-ItalicMT"/>
              </a:rPr>
              <a:t>Dissection of </a:t>
            </a:r>
            <a:r>
              <a:rPr lang="en-US" b="0" i="0" u="none" strike="noStrike" baseline="0" dirty="0">
                <a:latin typeface="TimesNewRomanPSMT"/>
              </a:rPr>
              <a:t>the ascending aorta</a:t>
            </a:r>
          </a:p>
          <a:p>
            <a:pPr algn="l" rtl="0"/>
            <a:r>
              <a:rPr lang="en-US" b="1" dirty="0">
                <a:latin typeface="TimesNewRomanPSMT"/>
              </a:rPr>
              <a:t>Dura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Lumbosacral </a:t>
            </a:r>
            <a:r>
              <a:rPr lang="en-US" b="0" i="0" u="none" strike="noStrike" baseline="0" dirty="0" err="1">
                <a:latin typeface="TimesNewRomanPSMT"/>
              </a:rPr>
              <a:t>dural</a:t>
            </a:r>
            <a:r>
              <a:rPr lang="en-US" b="0" i="0" u="none" strike="noStrike" baseline="0" dirty="0">
                <a:latin typeface="TimesNewRomanPSMT"/>
              </a:rPr>
              <a:t> ectasia (dilatation)</a:t>
            </a:r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B6E85-DD73-4AA8-A5C8-BC0BE1EAE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9318"/>
          <a:stretch/>
        </p:blipFill>
        <p:spPr>
          <a:xfrm>
            <a:off x="8828057" y="627203"/>
            <a:ext cx="3363943" cy="229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E2EEA-10B1-4CE3-864B-CF25E8987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138" y="3108822"/>
            <a:ext cx="3363943" cy="254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F34A8-8C54-48EA-8646-AB4317B9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65" y="754254"/>
            <a:ext cx="2131390" cy="216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0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2E7DF5-40E2-49C8-AAB7-91128A12EB1E}"/>
              </a:ext>
            </a:extLst>
          </p:cNvPr>
          <p:cNvSpPr txBox="1"/>
          <p:nvPr/>
        </p:nvSpPr>
        <p:spPr>
          <a:xfrm>
            <a:off x="154982" y="225606"/>
            <a:ext cx="708909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b="1" i="0" u="none" strike="noStrike" baseline="0" dirty="0">
                <a:latin typeface="TimesNewRomanPS-BoldMT2"/>
              </a:rPr>
              <a:t>Minor Criteria</a:t>
            </a:r>
          </a:p>
          <a:p>
            <a:pPr algn="l" rtl="0"/>
            <a:r>
              <a:rPr lang="en-US" sz="2400" b="1" i="0" u="none" strike="noStrike" baseline="0" dirty="0">
                <a:latin typeface="TimesNewRomanPSMT"/>
              </a:rPr>
              <a:t>Skeletal</a:t>
            </a:r>
          </a:p>
          <a:p>
            <a:pPr lvl="1" algn="l" rtl="0"/>
            <a:r>
              <a:rPr lang="en-US" b="0" i="1" u="none" strike="noStrike" baseline="0" dirty="0">
                <a:latin typeface="TimesNewRomanPS-ItalicMT"/>
              </a:rPr>
              <a:t>High arc</a:t>
            </a:r>
            <a:r>
              <a:rPr lang="en-US" b="0" i="0" u="none" strike="noStrike" baseline="0" dirty="0">
                <a:latin typeface="TimesNewRomanPSMT"/>
              </a:rPr>
              <a:t>hed palate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Moderate pectus excavatum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Joint hypermobility</a:t>
            </a:r>
          </a:p>
          <a:p>
            <a:pPr algn="l" rtl="0"/>
            <a:r>
              <a:rPr lang="en-US" sz="2400" b="1" dirty="0">
                <a:latin typeface="TimesNewRomanPSMT"/>
              </a:rPr>
              <a:t>Cardiovascular</a:t>
            </a:r>
          </a:p>
          <a:p>
            <a:pPr lvl="1" algn="l" rtl="0"/>
            <a:r>
              <a:rPr lang="en-US" b="0" i="1" u="none" strike="noStrike" baseline="0" dirty="0">
                <a:latin typeface="TimesNewRomanPS-ItalicMT"/>
              </a:rPr>
              <a:t>Mitral </a:t>
            </a:r>
            <a:r>
              <a:rPr lang="en-US" b="0" i="0" u="none" strike="noStrike" baseline="0" dirty="0">
                <a:latin typeface="TimesNewRomanPSMT"/>
              </a:rPr>
              <a:t>v</a:t>
            </a:r>
            <a:r>
              <a:rPr lang="en-US" b="0" i="1" u="none" strike="noStrike" baseline="0" dirty="0">
                <a:latin typeface="TimesNewRomanPS-ItalicMT"/>
              </a:rPr>
              <a:t>alve prolapse</a:t>
            </a:r>
          </a:p>
          <a:p>
            <a:pPr algn="l" rtl="0"/>
            <a:r>
              <a:rPr lang="en-US" sz="2400" b="1" dirty="0">
                <a:latin typeface="TimesNewRomanPSMT"/>
              </a:rPr>
              <a:t>Pulmonary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Dilatation of the main pulmonary artery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Spontaneous pneumothorax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Apical blebs</a:t>
            </a:r>
          </a:p>
          <a:p>
            <a:pPr algn="l" rtl="0"/>
            <a:r>
              <a:rPr lang="en-US" sz="2800" b="1" i="1" dirty="0">
                <a:latin typeface="TimesNewRomanPS-ItalicMT"/>
              </a:rPr>
              <a:t>Skin</a:t>
            </a: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Striae </a:t>
            </a:r>
            <a:r>
              <a:rPr lang="en-US" b="0" i="0" u="none" strike="noStrike" baseline="0" dirty="0" err="1">
                <a:latin typeface="TimesNewRomanPSMT"/>
              </a:rPr>
              <a:t>atrophicae</a:t>
            </a:r>
            <a:endParaRPr lang="en-US" b="0" i="0" u="none" strike="noStrike" baseline="0" dirty="0">
              <a:latin typeface="TimesNewRomanPSMT"/>
            </a:endParaRPr>
          </a:p>
          <a:p>
            <a:pPr lvl="1" algn="l" rtl="0"/>
            <a:r>
              <a:rPr lang="en-US" b="0" i="0" u="none" strike="noStrike" baseline="0" dirty="0">
                <a:latin typeface="TimesNewRomanPSMT"/>
              </a:rPr>
              <a:t>Recurrent incisional hernias</a:t>
            </a:r>
            <a:endParaRPr lang="en-US" dirty="0">
              <a:latin typeface="TimesNewRomanPSMT"/>
            </a:endParaRPr>
          </a:p>
          <a:p>
            <a:pPr algn="l" rtl="0"/>
            <a:r>
              <a:rPr lang="en-US" sz="2400" b="1" i="0" u="none" strike="noStrike" baseline="0" dirty="0">
                <a:latin typeface="Arial" panose="020B0604020202020204" pitchFamily="34" charset="0"/>
              </a:rPr>
              <a:t>Monitoring:</a:t>
            </a:r>
          </a:p>
          <a:p>
            <a:pPr algn="l" rtl="0"/>
            <a:r>
              <a:rPr lang="en-US" sz="1800" b="0" i="0" u="none" strike="noStrike" baseline="0" dirty="0">
                <a:latin typeface="Arial" panose="020B0604020202020204" pitchFamily="34" charset="0"/>
              </a:rPr>
              <a:t>.Annual echocardiogram .</a:t>
            </a:r>
          </a:p>
          <a:p>
            <a:pPr algn="l" rtl="0"/>
            <a:r>
              <a:rPr lang="en-US" sz="2400" b="1" i="0" u="none" strike="noStrike" baseline="0" dirty="0">
                <a:latin typeface="Arial" panose="020B0604020202020204" pitchFamily="34" charset="0"/>
              </a:rPr>
              <a:t>Most common cause of death:</a:t>
            </a:r>
          </a:p>
          <a:p>
            <a:pPr lvl="1" algn="l" rtl="0"/>
            <a:r>
              <a:rPr lang="en-US" b="1" i="1" dirty="0">
                <a:latin typeface="TimesNewRomanPS-ItalicMT"/>
              </a:rPr>
              <a:t>Cardiovascular complications</a:t>
            </a:r>
          </a:p>
          <a:p>
            <a:pPr lvl="1" algn="l" rtl="0"/>
            <a:r>
              <a:rPr lang="en-US" b="1" i="1" dirty="0">
                <a:latin typeface="TimesNewRomanPS-ItalicMT"/>
              </a:rPr>
              <a:t>Rupture aortic root dilatation</a:t>
            </a:r>
          </a:p>
        </p:txBody>
      </p:sp>
    </p:spTree>
    <p:extLst>
      <p:ext uri="{BB962C8B-B14F-4D97-AF65-F5344CB8AC3E}">
        <p14:creationId xmlns:p14="http://schemas.microsoft.com/office/powerpoint/2010/main" val="330209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B2E6-6513-496C-AA39-AC885263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0" y="114258"/>
            <a:ext cx="7997858" cy="1048456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SYNDROME (7q11.23)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64BB6-5A05-4042-9E18-CEBD15033478}"/>
              </a:ext>
            </a:extLst>
          </p:cNvPr>
          <p:cNvSpPr txBox="1"/>
          <p:nvPr/>
        </p:nvSpPr>
        <p:spPr>
          <a:xfrm>
            <a:off x="0" y="1162714"/>
            <a:ext cx="699322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0" i="0" u="none" strike="noStrike" baseline="0" dirty="0">
                <a:latin typeface="TimesNewRomanPSMT"/>
              </a:rPr>
              <a:t>Due to a deletion at chromosome band 7q11.23</a:t>
            </a:r>
          </a:p>
          <a:p>
            <a:pPr algn="l" rtl="0"/>
            <a:r>
              <a:rPr lang="en-US" sz="2400" b="1" i="0" u="sng" strike="noStrike" baseline="0" dirty="0">
                <a:latin typeface="BrandingSans-Roman"/>
              </a:rPr>
              <a:t>Clinical features of Williams syndrome</a:t>
            </a:r>
          </a:p>
          <a:p>
            <a:pPr algn="l" rtl="0"/>
            <a:r>
              <a:rPr lang="en-US" sz="2000" b="0" i="0" u="none" strike="noStrike" baseline="0" dirty="0">
                <a:latin typeface="BrandingSans-Roman"/>
              </a:rPr>
              <a:t>• Short stature</a:t>
            </a:r>
          </a:p>
          <a:p>
            <a:pPr algn="l" rtl="0"/>
            <a:r>
              <a:rPr lang="en-US" sz="2000" b="0" i="0" u="none" strike="noStrike" baseline="0" dirty="0">
                <a:latin typeface="BrandingSans-Roman"/>
              </a:rPr>
              <a:t>• Characteristic facies</a:t>
            </a:r>
          </a:p>
          <a:p>
            <a:pPr algn="l" rtl="0"/>
            <a:r>
              <a:rPr lang="en-US" sz="2000" b="0" i="0" u="none" strike="noStrike" baseline="0" dirty="0">
                <a:latin typeface="BrandingSans-Roman"/>
              </a:rPr>
              <a:t>• Transient neonatal </a:t>
            </a:r>
            <a:r>
              <a:rPr lang="en-US" sz="2000" b="0" i="0" u="none" strike="noStrike" baseline="0" dirty="0" err="1">
                <a:latin typeface="BrandingSans-Roman"/>
              </a:rPr>
              <a:t>hypercalcaemia</a:t>
            </a:r>
            <a:r>
              <a:rPr lang="en-US" sz="2000" dirty="0">
                <a:latin typeface="BrandingSans-Roman"/>
              </a:rPr>
              <a:t> </a:t>
            </a:r>
            <a:r>
              <a:rPr lang="en-US" sz="2000" b="0" i="0" u="none" strike="noStrike" baseline="0" dirty="0">
                <a:latin typeface="BrandingSans-Roman"/>
              </a:rPr>
              <a:t>(occasionally)</a:t>
            </a:r>
          </a:p>
          <a:p>
            <a:pPr algn="l" rtl="0"/>
            <a:r>
              <a:rPr lang="en-US" sz="2000" b="0" i="0" u="none" strike="noStrike" baseline="0" dirty="0">
                <a:latin typeface="BrandingSans-Roman"/>
              </a:rPr>
              <a:t>• Congenital heart disease</a:t>
            </a:r>
            <a:r>
              <a:rPr lang="en-US" sz="2000" b="1" i="0" u="none" strike="noStrike" baseline="0" dirty="0">
                <a:latin typeface="BrandingSans-Roman"/>
              </a:rPr>
              <a:t>(supravalvular aortic stenosis)</a:t>
            </a:r>
          </a:p>
          <a:p>
            <a:pPr algn="l" rtl="0"/>
            <a:r>
              <a:rPr lang="en-US" sz="2000" b="0" i="0" u="none" strike="noStrike" baseline="0" dirty="0">
                <a:latin typeface="BrandingSans-Roman"/>
              </a:rPr>
              <a:t>• Mild-to-moderate learning difficulties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NewRomanPSMT"/>
              </a:rPr>
              <a:t>Failure to thrive</a:t>
            </a:r>
          </a:p>
          <a:p>
            <a:pPr algn="l" rtl="0"/>
            <a:r>
              <a:rPr lang="en-US" sz="2000" b="0" i="0" u="none" strike="noStrike" baseline="0" dirty="0">
                <a:latin typeface="SymbolMT"/>
              </a:rPr>
              <a:t>•</a:t>
            </a:r>
            <a:r>
              <a:rPr lang="en-US" sz="2000" b="0" i="0" u="none" strike="noStrike" baseline="0" dirty="0">
                <a:latin typeface="TimesNewRomanPSMT"/>
              </a:rPr>
              <a:t>Periorbital fullness with downturned, prominent lower lip</a:t>
            </a:r>
          </a:p>
          <a:p>
            <a:pPr algn="l" rtl="0"/>
            <a:r>
              <a:rPr lang="en-US" sz="2000" b="0" i="0" u="none" strike="noStrike" baseline="0" dirty="0">
                <a:latin typeface="SymbolMT"/>
              </a:rPr>
              <a:t>•</a:t>
            </a:r>
            <a:r>
              <a:rPr lang="en-US" sz="2000" b="0" i="0" u="none" strike="noStrike" baseline="0" dirty="0">
                <a:latin typeface="TimesNewRomanPSMT"/>
              </a:rPr>
              <a:t>Friendly “cocktail party” personality</a:t>
            </a:r>
          </a:p>
          <a:p>
            <a:pPr algn="l" rtl="0"/>
            <a:r>
              <a:rPr lang="en-US" sz="2000" b="0" i="0" u="none" strike="noStrike" baseline="0" dirty="0">
                <a:latin typeface="SymbolMT"/>
              </a:rPr>
              <a:t>•</a:t>
            </a:r>
            <a:r>
              <a:rPr lang="en-US" sz="2000" b="0" i="0" u="none" strike="noStrike" baseline="0" dirty="0">
                <a:latin typeface="TimesNewRomanPSMT"/>
              </a:rPr>
              <a:t>Stellate pattern of the iris</a:t>
            </a:r>
          </a:p>
          <a:p>
            <a:pPr algn="l" rtl="0"/>
            <a:r>
              <a:rPr lang="en-US" sz="2000" b="0" i="0" u="none" strike="noStrike" baseline="0" dirty="0">
                <a:latin typeface="SymbolMT"/>
              </a:rPr>
              <a:t>•</a:t>
            </a:r>
            <a:r>
              <a:rPr lang="en-US" sz="2000" b="0" i="0" u="none" strike="noStrike" baseline="0" dirty="0">
                <a:latin typeface="TimesNewRomanPSMT"/>
              </a:rPr>
              <a:t>Strabismus, and cataract</a:t>
            </a:r>
          </a:p>
          <a:p>
            <a:pPr algn="l" rtl="0"/>
            <a:r>
              <a:rPr lang="en-US" sz="2000" b="0" i="0" u="none" strike="noStrike" baseline="0" dirty="0">
                <a:latin typeface="SymbolMT"/>
              </a:rPr>
              <a:t>•</a:t>
            </a:r>
            <a:r>
              <a:rPr lang="en-US" sz="2000" b="0" i="0" u="none" strike="noStrike" baseline="0" dirty="0">
                <a:latin typeface="TimesNewRomanPSMT"/>
              </a:rPr>
              <a:t>Sensorineural hearing loss</a:t>
            </a:r>
          </a:p>
          <a:p>
            <a:pPr algn="l" rtl="0"/>
            <a:endParaRPr lang="en-US" sz="2000" dirty="0">
              <a:latin typeface="TimesNewRomanPSMT"/>
            </a:endParaRPr>
          </a:p>
          <a:p>
            <a:pPr algn="l" rtl="0"/>
            <a:r>
              <a:rPr lang="en-US" sz="1800" b="1" i="0" u="none" strike="noStrike" baseline="0" dirty="0">
                <a:latin typeface="TimesNewRomanPS-BoldMT2"/>
              </a:rPr>
              <a:t>Diagnosis</a:t>
            </a:r>
          </a:p>
          <a:p>
            <a:pPr algn="l" rtl="0"/>
            <a:r>
              <a:rPr lang="en-US" sz="1800" b="0" i="0" u="none" strike="noStrike" baseline="0" dirty="0">
                <a:latin typeface="TimesNewRomanPSMT"/>
              </a:rPr>
              <a:t>Fluorescent in situ hybridization (FISH) for the 7q11.23 elastin gene deletion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458CD-121B-4DFE-8DDF-531F84AC7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" t="2041" r="3413" b="5101"/>
          <a:stretch/>
        </p:blipFill>
        <p:spPr>
          <a:xfrm>
            <a:off x="7103390" y="1716505"/>
            <a:ext cx="4231038" cy="2820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26B701-B70B-4C6A-8A39-062F7A6CA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390" y="4537198"/>
            <a:ext cx="4231038" cy="22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8FE0-0F4D-4CF5-989E-242FAB60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32" y="206791"/>
            <a:ext cx="7685037" cy="823867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ACHONDROPLASIA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99A3A-9104-4A7E-9F35-1ECEF4B3B3B6}"/>
              </a:ext>
            </a:extLst>
          </p:cNvPr>
          <p:cNvSpPr txBox="1"/>
          <p:nvPr/>
        </p:nvSpPr>
        <p:spPr>
          <a:xfrm>
            <a:off x="0" y="1030658"/>
            <a:ext cx="94384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NewRomanPSMT"/>
              </a:rPr>
              <a:t>Mutation in the gene for fibroblast growth factor receptor 3 (FGFR3) on chromosome 4.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BrandingSans-Roman"/>
              </a:rPr>
              <a:t>Inheritance is autosomal dominant, but about 50% are new mutations.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imesNewRomanPSMT"/>
              </a:rPr>
              <a:t>Achondroplasia is the most common type of short limb disproportionate dwarfism.</a:t>
            </a:r>
            <a:r>
              <a:rPr lang="en-US" sz="1800" b="0" i="0" u="none" strike="noStrike" baseline="0" dirty="0">
                <a:latin typeface="BrandingSans-Roman"/>
              </a:rPr>
              <a:t> </a:t>
            </a:r>
          </a:p>
          <a:p>
            <a:pPr algn="l" rtl="0"/>
            <a:endParaRPr lang="en-US" sz="1800" b="0" i="0" u="none" strike="noStrike" baseline="0" dirty="0">
              <a:latin typeface="BrandingSans-Roman"/>
            </a:endParaRPr>
          </a:p>
          <a:p>
            <a:pPr algn="l" rtl="0"/>
            <a:r>
              <a:rPr lang="en-US" sz="2800" b="1" i="0" u="sng" strike="noStrike" baseline="0" dirty="0">
                <a:latin typeface="BrandingSans-Roman"/>
              </a:rPr>
              <a:t>Clinical features :</a:t>
            </a:r>
          </a:p>
          <a:p>
            <a:pPr algn="l" rtl="0"/>
            <a:r>
              <a:rPr lang="en-US" sz="1800" b="0" i="0" u="none" strike="noStrike" baseline="0" dirty="0">
                <a:latin typeface="BrandingSans-Roman"/>
              </a:rPr>
              <a:t>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BrandingSans-Roman"/>
              </a:rPr>
              <a:t>Short stature .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BrandingSans-Roman"/>
              </a:rPr>
              <a:t>Marked shortening of the limbs.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BrandingSans-Roman"/>
              </a:rPr>
              <a:t>Rhizomelic</a:t>
            </a:r>
            <a:r>
              <a:rPr lang="en-US" sz="2000" dirty="0">
                <a:latin typeface="BrandingSans-Roman"/>
              </a:rPr>
              <a:t> Shorting (Short proximal long bones)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BrandingSans-Roman"/>
              </a:rPr>
              <a:t> A large head, frontal bossing.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BrandingSans-Roman"/>
              </a:rPr>
              <a:t>Depression of the nasal bridge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BrandingSans-Roman"/>
              </a:rPr>
              <a:t>The hands are short and broad.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BrandingSans-Roman"/>
              </a:rPr>
              <a:t>A marked lumbar lordosis develops. </a:t>
            </a:r>
          </a:p>
          <a:p>
            <a:pPr marL="342900" indent="-342900" algn="l" rtl="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BrandingSans-Roman"/>
              </a:rPr>
              <a:t>Hydrocephalus sometimes occurs.</a:t>
            </a:r>
          </a:p>
          <a:p>
            <a:pPr algn="l" rtl="0"/>
            <a:r>
              <a:rPr lang="en-US" sz="2800" b="1" i="0" u="none" strike="noStrike" baseline="0" dirty="0">
                <a:latin typeface="TimesNewRomanPS-BoldMT2"/>
              </a:rPr>
              <a:t>Management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Growth hormone is currently being used to augment the height of patients with achondroplasia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Limb lengthening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7282B-AF9D-4A13-B6EE-E6D1459D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294" y="2274134"/>
            <a:ext cx="3938651" cy="35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2DF3-E2AE-4F55-A936-E6419FA9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85" y="2368512"/>
            <a:ext cx="7685037" cy="1363816"/>
          </a:xfrm>
        </p:spPr>
        <p:txBody>
          <a:bodyPr>
            <a:normAutofit/>
          </a:bodyPr>
          <a:lstStyle/>
          <a:p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7695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E29AB-BF6A-48FE-B383-4325BE994C7B}"/>
              </a:ext>
            </a:extLst>
          </p:cNvPr>
          <p:cNvSpPr txBox="1"/>
          <p:nvPr/>
        </p:nvSpPr>
        <p:spPr>
          <a:xfrm>
            <a:off x="0" y="595196"/>
            <a:ext cx="12192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L</a:t>
            </a:r>
          </a:p>
          <a:p>
            <a:pPr algn="ctr"/>
            <a:r>
              <a:rPr lang="en-US" sz="2000" b="1" dirty="0"/>
              <a:t>Learning  objectives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l"/>
            <a:r>
              <a:rPr lang="en-US" dirty="0"/>
              <a:t>Recognize the various genetic disorders and have a basic knowledge of the appropriate diagnostic tests and clinical course for common disorders such as: </a:t>
            </a:r>
          </a:p>
          <a:p>
            <a:pPr algn="l"/>
            <a:r>
              <a:rPr lang="en-US" dirty="0"/>
              <a:t> Trisomy 13,Trisomy 18 ,Trisomy 21 ,Turner syndrome , Klinefelter syndrome , Marfan syndrome, Achondroplasia and William’s syndrome.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2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F7A44-8310-0406-1AC4-8C5E57DD5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0" t="24603" r="10462" b="11748"/>
          <a:stretch/>
        </p:blipFill>
        <p:spPr>
          <a:xfrm>
            <a:off x="2096086" y="0"/>
            <a:ext cx="10095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5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68C6-1717-437B-B168-A1051F2C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165984" cy="12192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INHERITANCE OF DOWN SYNDROME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34F1C-B086-4CE2-A3A3-2B72A7881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3" t="17762" r="17237" b="22793"/>
          <a:stretch/>
        </p:blipFill>
        <p:spPr>
          <a:xfrm>
            <a:off x="110766" y="1219201"/>
            <a:ext cx="5012778" cy="4721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C0693-FA72-48B9-91F3-F0D776514F86}"/>
              </a:ext>
            </a:extLst>
          </p:cNvPr>
          <p:cNvSpPr txBox="1"/>
          <p:nvPr/>
        </p:nvSpPr>
        <p:spPr>
          <a:xfrm>
            <a:off x="5229725" y="831936"/>
            <a:ext cx="642499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i="0" u="none" strike="noStrike" baseline="0" dirty="0">
                <a:latin typeface="BrandingSans-SemiBold"/>
              </a:rPr>
              <a:t>Meiotic nondisjunction (94%)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BrandingSans-Roman"/>
              </a:rPr>
              <a:t>Most cases result from an error at meiosis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BrandingSans-Roman"/>
              </a:rPr>
              <a:t>The chromosome 21 pair fails to separate, so that one gamete has two chromosome 21s and one has none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BrandingSans-Roman"/>
              </a:rPr>
              <a:t>Fertilization of the gamete with two chromosome 21s gives rise to a zygote with trisomy 21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BrandingSans-Roman"/>
              </a:rPr>
              <a:t>The incidence of trisomy 21 due to nondisjunction is related to maternal age</a:t>
            </a:r>
          </a:p>
          <a:p>
            <a:pPr algn="l" rtl="0"/>
            <a:endParaRPr lang="en-US" dirty="0">
              <a:latin typeface="BrandingSans-Roman"/>
            </a:endParaRPr>
          </a:p>
          <a:p>
            <a:pPr algn="l" rtl="0"/>
            <a:r>
              <a:rPr lang="en-US" sz="1800" b="1" i="0" u="none" strike="noStrike" baseline="0" dirty="0">
                <a:latin typeface="BrandingSans-SemiBold"/>
              </a:rPr>
              <a:t>Translocation (5%)</a:t>
            </a:r>
          </a:p>
          <a:p>
            <a:pPr algn="l" rtl="0"/>
            <a:r>
              <a:rPr lang="en-US" sz="1800" b="0" i="0" u="none" strike="noStrike" baseline="0" dirty="0">
                <a:latin typeface="BrandingSans-Roman"/>
              </a:rPr>
              <a:t>When the extra chromosome 21 is joined onto another chromosome (usually chromosome 14, but occasionally chromosome 15, 22, or 21), this is known as a Robertsonian translocation. </a:t>
            </a:r>
          </a:p>
          <a:p>
            <a:pPr algn="l" rtl="0"/>
            <a:endParaRPr lang="en-US" dirty="0">
              <a:latin typeface="BrandingSans-Roman"/>
            </a:endParaRPr>
          </a:p>
          <a:p>
            <a:pPr algn="l" rtl="0"/>
            <a:r>
              <a:rPr lang="en-US" sz="1800" b="1" i="0" u="none" strike="noStrike" baseline="0" dirty="0">
                <a:latin typeface="BrandingSans-SemiBold"/>
              </a:rPr>
              <a:t>Mosaicism (1%)</a:t>
            </a:r>
          </a:p>
          <a:p>
            <a:pPr algn="l" rtl="0"/>
            <a:r>
              <a:rPr lang="en-US" sz="1800" b="0" i="0" u="none" strike="noStrike" baseline="0" dirty="0">
                <a:latin typeface="BrandingSans-Roman"/>
              </a:rPr>
              <a:t>In mosaicism, some of the cells are normal and some have trisomy 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5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4194-11D7-422E-B08B-9F0069304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0" y="319706"/>
            <a:ext cx="7808408" cy="113172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RECURRENCE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9630F-ED2B-471B-839A-DD0ACA2DF6F8}"/>
              </a:ext>
            </a:extLst>
          </p:cNvPr>
          <p:cNvSpPr txBox="1"/>
          <p:nvPr/>
        </p:nvSpPr>
        <p:spPr>
          <a:xfrm>
            <a:off x="232230" y="1308970"/>
            <a:ext cx="108645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NewRomanPSMT"/>
              </a:rPr>
              <a:t>Trisomy 21 recurrence risk if non </a:t>
            </a:r>
            <a:r>
              <a:rPr lang="en-US" sz="2400" b="0" i="0" u="none" strike="noStrike" baseline="0" dirty="0" err="1">
                <a:latin typeface="TimesNewRomanPSMT"/>
              </a:rPr>
              <a:t>disjunctional</a:t>
            </a:r>
            <a:r>
              <a:rPr lang="en-US" sz="2400" b="0" i="0" u="none" strike="noStrike" baseline="0" dirty="0">
                <a:latin typeface="TimesNewRomanPSMT"/>
              </a:rPr>
              <a:t> add 1 %to maternal age related risk which range from 1–4 %, so most likely 96–99 % will not have a child with Down syndrome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NewRomanPSMT"/>
              </a:rPr>
              <a:t> Risk of recurrence in Robertsonian translocation</a:t>
            </a:r>
          </a:p>
          <a:p>
            <a:pPr marL="800100" lvl="1" indent="-342900" algn="l" rtl="0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latin typeface="TimesNewRomanPSMT"/>
              </a:rPr>
              <a:t> If the mother is a carrier 14q:21q translocation; the</a:t>
            </a:r>
          </a:p>
          <a:p>
            <a:pPr marL="800100" lvl="1" indent="-342900" algn="l" rtl="0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latin typeface="TimesNewRomanPSMT"/>
              </a:rPr>
              <a:t>risk is 15 % with amniocentesis and 10 % for a liveborn child with Down Syndrome.</a:t>
            </a:r>
          </a:p>
          <a:p>
            <a:pPr marL="800100" lvl="1" indent="-342900" algn="l" rtl="0">
              <a:buFont typeface="Wingdings" panose="05000000000000000000" pitchFamily="2" charset="2"/>
              <a:buChar char="ü"/>
            </a:pPr>
            <a:r>
              <a:rPr lang="en-US" sz="2400" b="0" i="0" u="none" strike="noStrike" baseline="0" dirty="0">
                <a:latin typeface="TimesNewRomanPSMT"/>
              </a:rPr>
              <a:t>If the mother is 21q:21q translocation the risk of recurrence is 100 %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4A55DE-B658-45CB-BE6A-E802C969C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8816" t="75100" r="14210" b="8389"/>
          <a:stretch/>
        </p:blipFill>
        <p:spPr>
          <a:xfrm>
            <a:off x="641685" y="4479069"/>
            <a:ext cx="5947802" cy="22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9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8431-1696-4F82-931B-2E9FBF75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60049"/>
            <a:ext cx="9144677" cy="1015608"/>
          </a:xfrm>
        </p:spPr>
        <p:txBody>
          <a:bodyPr>
            <a:no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18 (EDWARD SYNDROME)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2E39B-AED5-42A5-AC86-5B9CADCAD0BD}"/>
              </a:ext>
            </a:extLst>
          </p:cNvPr>
          <p:cNvSpPr txBox="1"/>
          <p:nvPr/>
        </p:nvSpPr>
        <p:spPr>
          <a:xfrm>
            <a:off x="192506" y="1342639"/>
            <a:ext cx="73113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Trisomy 18 is the second most common autosomal trisomy 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Risk of recurrence in future pregnancy is less than 1 %.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The risk is higher with increased maternal age.</a:t>
            </a:r>
            <a:endParaRPr lang="en-US" dirty="0">
              <a:latin typeface="TimesNewRomanPSMT"/>
            </a:endParaRPr>
          </a:p>
          <a:p>
            <a:pPr algn="l" rtl="0"/>
            <a:r>
              <a:rPr lang="en-US" sz="1800" b="1" i="0" u="none" strike="noStrike" baseline="0" dirty="0">
                <a:latin typeface="TimesNewRomanPS-BoldMT2"/>
              </a:rPr>
              <a:t>Clinical Presentation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Apneic episodes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Poor feeding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Marked failure to thrive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Intrauterine growth retardation (IUGR)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Microcephaly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High forehead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Intellectual disability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latin typeface="TimesNewRomanPS-ItalicMT"/>
              </a:rPr>
              <a:t>Rocker bottom feet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Clubfoot/clenched fist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Overlapping fingers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imesNewRomanPSMT"/>
              </a:rPr>
              <a:t>Hypoplastic nails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latin typeface="TimesNewRomanPS-ItalicMT"/>
              </a:rPr>
              <a:t>Ventricular septal defect (VSD) </a:t>
            </a:r>
            <a:r>
              <a:rPr lang="en-US" sz="1800" b="0" i="0" u="none" strike="noStrike" baseline="0" dirty="0">
                <a:latin typeface="TimesNewRomanPSMT"/>
              </a:rPr>
              <a:t>is most common (90 % have structural heart defect).,ASD,PDA as well</a:t>
            </a:r>
            <a:endParaRPr lang="en-US" dirty="0"/>
          </a:p>
        </p:txBody>
      </p:sp>
      <p:pic>
        <p:nvPicPr>
          <p:cNvPr id="6148" name="Picture 4" descr="Edward's syndrome karyotype, 47,XY,+18 | Wellcome Collection">
            <a:extLst>
              <a:ext uri="{FF2B5EF4-FFF2-40B4-BE49-F238E27FC236}">
                <a16:creationId xmlns:a16="http://schemas.microsoft.com/office/drawing/2014/main" id="{2D4F7462-4C0A-4859-85BB-E31C1D1D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53" y="1175657"/>
            <a:ext cx="4005632" cy="29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9B942-40D8-4D28-B617-8DB6AB96A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652" y="4090736"/>
            <a:ext cx="4005633" cy="22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FFC90-6B80-EE6F-18A2-4C969346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8" y="321734"/>
            <a:ext cx="3824152" cy="2905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4FDE1-6AB6-6A81-FF15-944EDC4C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35" y="3631096"/>
            <a:ext cx="3747495" cy="2760560"/>
          </a:xfrm>
          <a:prstGeom prst="rect">
            <a:avLst/>
          </a:prstGeom>
        </p:spPr>
      </p:pic>
      <p:pic>
        <p:nvPicPr>
          <p:cNvPr id="1026" name="Picture 2" descr="Histology Slides Database: Rocker Bottom Feet">
            <a:extLst>
              <a:ext uri="{FF2B5EF4-FFF2-40B4-BE49-F238E27FC236}">
                <a16:creationId xmlns:a16="http://schemas.microsoft.com/office/drawing/2014/main" id="{E956C06B-3D39-C006-61E0-B60C24808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2416" r="4457" b="3360"/>
          <a:stretch/>
        </p:blipFill>
        <p:spPr bwMode="auto">
          <a:xfrm>
            <a:off x="6424862" y="1532021"/>
            <a:ext cx="5021179" cy="46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32BD75-2188-1F62-AA48-A18F4BC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411" y="398100"/>
            <a:ext cx="4451684" cy="966370"/>
          </a:xfrm>
        </p:spPr>
        <p:txBody>
          <a:bodyPr>
            <a:normAutofit fontScale="90000"/>
          </a:bodyPr>
          <a:lstStyle/>
          <a:p>
            <a:r>
              <a:rPr lang="en-US" sz="4400" b="0" i="1" u="none" strike="noStrike" baseline="0" dirty="0">
                <a:latin typeface="TimesNewRomanPS-ItalicMT"/>
              </a:rPr>
              <a:t>Rocker bottom feet</a:t>
            </a:r>
            <a:br>
              <a:rPr lang="en-US" sz="4400" b="0" i="1" u="none" strike="noStrike" baseline="0" dirty="0">
                <a:latin typeface="TimesNewRomanPS-ItalicM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0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6DB8-93DF-41A2-862A-5AB4FB65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290677"/>
            <a:ext cx="7851951" cy="1048726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13 (PATAUA SYNDROME)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6F3F1-CC16-4B66-8FC3-64FE485462A9}"/>
              </a:ext>
            </a:extLst>
          </p:cNvPr>
          <p:cNvSpPr txBox="1"/>
          <p:nvPr/>
        </p:nvSpPr>
        <p:spPr>
          <a:xfrm>
            <a:off x="0" y="1225689"/>
            <a:ext cx="85395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1" i="0" u="none" strike="noStrike" baseline="0" dirty="0">
              <a:latin typeface="TimesNewRomanPS-BoldMT2"/>
            </a:endParaRP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It is the least common and most severe of the viable autosomal </a:t>
            </a:r>
            <a:r>
              <a:rPr lang="en-US" b="0" i="0" u="none" strike="noStrike" baseline="0" dirty="0" err="1">
                <a:latin typeface="TimesNewRomanPSMT"/>
              </a:rPr>
              <a:t>trisomies</a:t>
            </a:r>
            <a:r>
              <a:rPr lang="en-US" b="0" i="0" u="none" strike="noStrike" baseline="0" dirty="0">
                <a:latin typeface="TimesNewRomanPSMT"/>
              </a:rPr>
              <a:t>.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Risk of recurrence &lt; 1 %.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The risk is higher with increased maternal age.</a:t>
            </a:r>
          </a:p>
          <a:p>
            <a:pPr algn="l" rtl="0"/>
            <a:r>
              <a:rPr lang="en-US" sz="1800" b="1" i="0" u="none" strike="noStrike" baseline="0" dirty="0">
                <a:latin typeface="TimesNewRomanPS-BoldMT2"/>
              </a:rPr>
              <a:t>Clinical presentation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Cleft lip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Cleft palate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Polydactyly (postaxial)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Microcephaly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Microphthalmia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Scalp defects (cutis aplasia)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Omphalocele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Hernias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Neural tube defects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Cardiac defects occur in 80 % of cases, e.g., Patent ductus arteriosus (PDA) or VSD</a:t>
            </a:r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r>
              <a:rPr lang="en-US" b="0" i="0" u="none" strike="noStrike" baseline="0" dirty="0">
                <a:latin typeface="TimesNewRomanPSMT"/>
              </a:rPr>
              <a:t>Genital anomalies</a:t>
            </a:r>
          </a:p>
          <a:p>
            <a:pPr algn="l" rtl="0"/>
            <a:r>
              <a:rPr lang="en-US" sz="1800" b="1" i="0" u="none" strike="noStrike" baseline="0" dirty="0">
                <a:latin typeface="TimesNewRomanPS-BoldMT2"/>
              </a:rPr>
              <a:t>Prognosis</a:t>
            </a:r>
          </a:p>
          <a:p>
            <a:pPr algn="l" rtl="0"/>
            <a:r>
              <a:rPr lang="en-US" sz="1800" b="0" i="0" u="none" strike="noStrike" baseline="0" dirty="0">
                <a:latin typeface="TimesNewRomanPSMT"/>
              </a:rPr>
              <a:t>Median survival is only 2.5 days; 82 % die within 1 month, and 95 % die within 6 months.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499AC-DBB7-47DE-A48D-5A608531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304" y="433953"/>
            <a:ext cx="3661407" cy="3967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FF7C1-1EC7-4517-BABD-D8C2F16F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305" y="4401585"/>
            <a:ext cx="366140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1654-3CEF-4DBC-B74D-EA1128B6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69" y="321071"/>
            <a:ext cx="6158753" cy="773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TURNER SYNDROME 45X0</a:t>
            </a:r>
          </a:p>
        </p:txBody>
      </p:sp>
      <p:pic>
        <p:nvPicPr>
          <p:cNvPr id="2050" name="Picture 2" descr="Turner Syndrome Signs and Symptoms">
            <a:extLst>
              <a:ext uri="{FF2B5EF4-FFF2-40B4-BE49-F238E27FC236}">
                <a16:creationId xmlns:a16="http://schemas.microsoft.com/office/drawing/2014/main" id="{FDA01389-EEC9-470F-89CE-E99587EC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045" y="1375046"/>
            <a:ext cx="4816699" cy="35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650E0619-BA7F-543F-F657-6B549D280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654518"/>
              </p:ext>
            </p:extLst>
          </p:nvPr>
        </p:nvGraphicFramePr>
        <p:xfrm>
          <a:off x="225380" y="1191296"/>
          <a:ext cx="6158753" cy="388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AA66CD1A-D6C7-4678-BBEB-405171189897}"/>
              </a:ext>
            </a:extLst>
          </p:cNvPr>
          <p:cNvSpPr txBox="1"/>
          <p:nvPr/>
        </p:nvSpPr>
        <p:spPr>
          <a:xfrm>
            <a:off x="354168" y="5311174"/>
            <a:ext cx="7347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0" i="0" u="none" strike="noStrike" baseline="0" dirty="0">
                <a:latin typeface="TimesNewRomanPSMT"/>
              </a:rPr>
              <a:t>Short female is considered Turner syndrome until otherwise</a:t>
            </a:r>
          </a:p>
          <a:p>
            <a:pPr algn="l" rtl="0"/>
            <a:r>
              <a:rPr lang="en-US" sz="2000" b="0" i="0" u="none" strike="noStrike" baseline="0" dirty="0">
                <a:latin typeface="TimesNewRomanPSMT"/>
              </a:rPr>
              <a:t>is proved</a:t>
            </a:r>
            <a:r>
              <a:rPr lang="en-US" sz="1800" b="0" i="0" u="none" strike="noStrike" baseline="0" dirty="0">
                <a:latin typeface="TimesNewRomanPS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277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1192</Words>
  <Application>Microsoft Office PowerPoint</Application>
  <PresentationFormat>Widescreen</PresentationFormat>
  <Paragraphs>201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BrandingSans-Roman</vt:lpstr>
      <vt:lpstr>BrandingSans-SemiBold</vt:lpstr>
      <vt:lpstr>Calibri</vt:lpstr>
      <vt:lpstr>Calibri Light</vt:lpstr>
      <vt:lpstr>SymbolMT</vt:lpstr>
      <vt:lpstr>Times New Roman</vt:lpstr>
      <vt:lpstr>TimesNewRomanPS-BoldMT2</vt:lpstr>
      <vt:lpstr>TimesNewRomanPS-ItalicMT</vt:lpstr>
      <vt:lpstr>TimesNewRomanPSMT</vt:lpstr>
      <vt:lpstr>Wingdings</vt:lpstr>
      <vt:lpstr>نسق Office</vt:lpstr>
      <vt:lpstr>GENETIC &amp; DYSMORPHOLOGY</vt:lpstr>
      <vt:lpstr>PowerPoint Presentation</vt:lpstr>
      <vt:lpstr>PowerPoint Presentation</vt:lpstr>
      <vt:lpstr>INHERITANCE OF DOWN SYNDROME</vt:lpstr>
      <vt:lpstr>RISK OF RECURRENCE</vt:lpstr>
      <vt:lpstr>TRISOMY 18 (EDWARD SYNDROME)</vt:lpstr>
      <vt:lpstr>Rocker bottom feet </vt:lpstr>
      <vt:lpstr>TRISOMY 13 (PATAUA SYNDROME)</vt:lpstr>
      <vt:lpstr>TURNER SYNDROME 45X0</vt:lpstr>
      <vt:lpstr>CLINICAL PRESENTATION</vt:lpstr>
      <vt:lpstr>PowerPoint Presentation</vt:lpstr>
      <vt:lpstr>KLIENFILTER SYNDROME 47 ,XXY</vt:lpstr>
      <vt:lpstr>PowerPoint Presentation</vt:lpstr>
      <vt:lpstr>MARFAN SYNDROME</vt:lpstr>
      <vt:lpstr>PowerPoint Presentation</vt:lpstr>
      <vt:lpstr>WILLIAM SYNDROME (7q11.23)</vt:lpstr>
      <vt:lpstr>ACHONDROPLASIA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Salma El Gazzar</dc:creator>
  <cp:lastModifiedBy>hassan barakate</cp:lastModifiedBy>
  <cp:revision>29</cp:revision>
  <dcterms:created xsi:type="dcterms:W3CDTF">2023-08-23T10:30:59Z</dcterms:created>
  <dcterms:modified xsi:type="dcterms:W3CDTF">2024-09-03T07:52:45Z</dcterms:modified>
</cp:coreProperties>
</file>