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82" r:id="rId5"/>
    <p:sldId id="347" r:id="rId6"/>
    <p:sldId id="284" r:id="rId7"/>
    <p:sldId id="348" r:id="rId8"/>
    <p:sldId id="286" r:id="rId9"/>
    <p:sldId id="285" r:id="rId10"/>
    <p:sldId id="289" r:id="rId11"/>
    <p:sldId id="287" r:id="rId12"/>
    <p:sldId id="346" r:id="rId13"/>
    <p:sldId id="288" r:id="rId14"/>
    <p:sldId id="290" r:id="rId15"/>
    <p:sldId id="292" r:id="rId16"/>
    <p:sldId id="291" r:id="rId17"/>
    <p:sldId id="293" r:id="rId18"/>
    <p:sldId id="294" r:id="rId19"/>
    <p:sldId id="296" r:id="rId20"/>
    <p:sldId id="349" r:id="rId21"/>
    <p:sldId id="300" r:id="rId22"/>
    <p:sldId id="298" r:id="rId23"/>
    <p:sldId id="334" r:id="rId24"/>
    <p:sldId id="336" r:id="rId25"/>
    <p:sldId id="301" r:id="rId26"/>
    <p:sldId id="303" r:id="rId27"/>
    <p:sldId id="302" r:id="rId28"/>
    <p:sldId id="304" r:id="rId29"/>
    <p:sldId id="316" r:id="rId30"/>
    <p:sldId id="308" r:id="rId31"/>
    <p:sldId id="307" r:id="rId32"/>
    <p:sldId id="309" r:id="rId33"/>
    <p:sldId id="310" r:id="rId34"/>
    <p:sldId id="311" r:id="rId35"/>
    <p:sldId id="313" r:id="rId36"/>
    <p:sldId id="312" r:id="rId37"/>
    <p:sldId id="314" r:id="rId38"/>
    <p:sldId id="315" r:id="rId39"/>
    <p:sldId id="317" r:id="rId40"/>
    <p:sldId id="338" r:id="rId41"/>
    <p:sldId id="340" r:id="rId42"/>
    <p:sldId id="318" r:id="rId43"/>
    <p:sldId id="319" r:id="rId44"/>
    <p:sldId id="320" r:id="rId45"/>
    <p:sldId id="321" r:id="rId46"/>
    <p:sldId id="342" r:id="rId47"/>
    <p:sldId id="323" r:id="rId48"/>
    <p:sldId id="324" r:id="rId49"/>
    <p:sldId id="325" r:id="rId50"/>
    <p:sldId id="343" r:id="rId51"/>
    <p:sldId id="328" r:id="rId52"/>
    <p:sldId id="32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32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B74F3-1EB4-45A6-80FF-3AEC3420F9F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3DFB24E-F66E-45B7-885C-43B5DD24951A}">
      <dgm:prSet phldrT="[Text]"/>
      <dgm:spPr/>
      <dgm:t>
        <a:bodyPr/>
        <a:lstStyle/>
        <a:p>
          <a:r>
            <a:rPr lang="en-US" b="1" dirty="0">
              <a:solidFill>
                <a:schemeClr val="tx1"/>
              </a:solidFill>
            </a:rPr>
            <a:t>ACCUMULATION OF MUCUS</a:t>
          </a:r>
        </a:p>
      </dgm:t>
    </dgm:pt>
    <dgm:pt modelId="{75F638ED-D985-4069-BA2A-3EA4F2630103}" type="parTrans" cxnId="{DBAA494A-BF04-48A6-AB56-FC92FD700D06}">
      <dgm:prSet/>
      <dgm:spPr/>
      <dgm:t>
        <a:bodyPr/>
        <a:lstStyle/>
        <a:p>
          <a:endParaRPr lang="en-US"/>
        </a:p>
      </dgm:t>
    </dgm:pt>
    <dgm:pt modelId="{CFEAA552-CD9D-4059-9909-3675FFC3B48E}" type="sibTrans" cxnId="{DBAA494A-BF04-48A6-AB56-FC92FD700D06}">
      <dgm:prSet/>
      <dgm:spPr/>
      <dgm:t>
        <a:bodyPr/>
        <a:lstStyle/>
        <a:p>
          <a:endParaRPr lang="en-US"/>
        </a:p>
      </dgm:t>
    </dgm:pt>
    <dgm:pt modelId="{727E82F4-7945-43B1-B769-63C0538F924E}">
      <dgm:prSet phldrT="[Text]"/>
      <dgm:spPr/>
      <dgm:t>
        <a:bodyPr/>
        <a:lstStyle/>
        <a:p>
          <a:r>
            <a:rPr lang="en-US" b="1" dirty="0">
              <a:solidFill>
                <a:schemeClr val="tx1"/>
              </a:solidFill>
            </a:rPr>
            <a:t>CELLULAR DEBRIS</a:t>
          </a:r>
        </a:p>
      </dgm:t>
    </dgm:pt>
    <dgm:pt modelId="{0CAA09C6-5F72-4038-8F1E-2A4CC5384E34}" type="parTrans" cxnId="{D4BA168A-12D9-4058-BE0F-D741E23FEFDB}">
      <dgm:prSet/>
      <dgm:spPr/>
      <dgm:t>
        <a:bodyPr/>
        <a:lstStyle/>
        <a:p>
          <a:endParaRPr lang="en-US"/>
        </a:p>
      </dgm:t>
    </dgm:pt>
    <dgm:pt modelId="{74F848BB-EBDA-48E8-9CD9-C456E94FF51C}" type="sibTrans" cxnId="{D4BA168A-12D9-4058-BE0F-D741E23FEFDB}">
      <dgm:prSet/>
      <dgm:spPr/>
      <dgm:t>
        <a:bodyPr/>
        <a:lstStyle/>
        <a:p>
          <a:endParaRPr lang="en-US"/>
        </a:p>
      </dgm:t>
    </dgm:pt>
    <dgm:pt modelId="{D4CF48B0-A144-492B-870B-48316069B4A6}">
      <dgm:prSet phldrT="[Text]"/>
      <dgm:spPr/>
      <dgm:t>
        <a:bodyPr/>
        <a:lstStyle/>
        <a:p>
          <a:r>
            <a:rPr lang="en-US" b="1" dirty="0">
              <a:solidFill>
                <a:schemeClr val="tx1"/>
              </a:solidFill>
            </a:rPr>
            <a:t>EDEMA</a:t>
          </a:r>
        </a:p>
      </dgm:t>
    </dgm:pt>
    <dgm:pt modelId="{E22E131F-4A9B-4749-B06B-B1AE96A3C0EA}" type="sibTrans" cxnId="{16D28104-E7D2-4EF1-8EB7-20C31DE8CF30}">
      <dgm:prSet/>
      <dgm:spPr/>
      <dgm:t>
        <a:bodyPr/>
        <a:lstStyle/>
        <a:p>
          <a:endParaRPr lang="en-US"/>
        </a:p>
      </dgm:t>
    </dgm:pt>
    <dgm:pt modelId="{3A4B5EA4-6040-4D1C-A8C9-D43C07045389}" type="parTrans" cxnId="{16D28104-E7D2-4EF1-8EB7-20C31DE8CF30}">
      <dgm:prSet/>
      <dgm:spPr/>
      <dgm:t>
        <a:bodyPr/>
        <a:lstStyle/>
        <a:p>
          <a:endParaRPr lang="en-US"/>
        </a:p>
      </dgm:t>
    </dgm:pt>
    <dgm:pt modelId="{3D125E28-CE8F-4B6A-9155-773B8FC3B42A}" type="pres">
      <dgm:prSet presAssocID="{8CEB74F3-1EB4-45A6-80FF-3AEC3420F9F1}" presName="linear" presStyleCnt="0">
        <dgm:presLayoutVars>
          <dgm:dir/>
          <dgm:animLvl val="lvl"/>
          <dgm:resizeHandles val="exact"/>
        </dgm:presLayoutVars>
      </dgm:prSet>
      <dgm:spPr/>
    </dgm:pt>
    <dgm:pt modelId="{9EB69971-8BD6-41BF-B354-F783B076886F}" type="pres">
      <dgm:prSet presAssocID="{D4CF48B0-A144-492B-870B-48316069B4A6}" presName="parentLin" presStyleCnt="0"/>
      <dgm:spPr/>
    </dgm:pt>
    <dgm:pt modelId="{39DEE437-7C22-457E-BA08-AABB829AECAE}" type="pres">
      <dgm:prSet presAssocID="{D4CF48B0-A144-492B-870B-48316069B4A6}" presName="parentLeftMargin" presStyleLbl="node1" presStyleIdx="0" presStyleCnt="3"/>
      <dgm:spPr/>
    </dgm:pt>
    <dgm:pt modelId="{9A1B0008-E923-4028-A081-6195854DF4D2}" type="pres">
      <dgm:prSet presAssocID="{D4CF48B0-A144-492B-870B-48316069B4A6}" presName="parentText" presStyleLbl="node1" presStyleIdx="0" presStyleCnt="3" custLinFactNeighborX="71126" custLinFactNeighborY="-14983">
        <dgm:presLayoutVars>
          <dgm:chMax val="0"/>
          <dgm:bulletEnabled val="1"/>
        </dgm:presLayoutVars>
      </dgm:prSet>
      <dgm:spPr/>
    </dgm:pt>
    <dgm:pt modelId="{A8CC12F2-DFAA-469F-B109-4CA6A04576F5}" type="pres">
      <dgm:prSet presAssocID="{D4CF48B0-A144-492B-870B-48316069B4A6}" presName="negativeSpace" presStyleCnt="0"/>
      <dgm:spPr/>
    </dgm:pt>
    <dgm:pt modelId="{C1F65470-48CC-49B6-A1EF-4107B8E15444}" type="pres">
      <dgm:prSet presAssocID="{D4CF48B0-A144-492B-870B-48316069B4A6}" presName="childText" presStyleLbl="conFgAcc1" presStyleIdx="0" presStyleCnt="3" custLinFactY="-118976" custLinFactNeighborX="1754" custLinFactNeighborY="-200000">
        <dgm:presLayoutVars>
          <dgm:bulletEnabled val="1"/>
        </dgm:presLayoutVars>
      </dgm:prSet>
      <dgm:spPr/>
    </dgm:pt>
    <dgm:pt modelId="{1DFE079B-B648-45A9-AEA7-CD6623A13B93}" type="pres">
      <dgm:prSet presAssocID="{E22E131F-4A9B-4749-B06B-B1AE96A3C0EA}" presName="spaceBetweenRectangles" presStyleCnt="0"/>
      <dgm:spPr/>
    </dgm:pt>
    <dgm:pt modelId="{0BE088F6-E534-4D02-9383-D92AAEE4395D}" type="pres">
      <dgm:prSet presAssocID="{B3DFB24E-F66E-45B7-885C-43B5DD24951A}" presName="parentLin" presStyleCnt="0"/>
      <dgm:spPr/>
    </dgm:pt>
    <dgm:pt modelId="{CAA173B4-6267-4E4A-87F0-B51FD7F4BEC2}" type="pres">
      <dgm:prSet presAssocID="{B3DFB24E-F66E-45B7-885C-43B5DD24951A}" presName="parentLeftMargin" presStyleLbl="node1" presStyleIdx="0" presStyleCnt="3"/>
      <dgm:spPr/>
    </dgm:pt>
    <dgm:pt modelId="{341AFD50-6F14-447A-B657-79A5DF84FAAE}" type="pres">
      <dgm:prSet presAssocID="{B3DFB24E-F66E-45B7-885C-43B5DD24951A}" presName="parentText" presStyleLbl="node1" presStyleIdx="1" presStyleCnt="3" custScaleY="210143" custLinFactNeighborX="44525" custLinFactNeighborY="-71384">
        <dgm:presLayoutVars>
          <dgm:chMax val="0"/>
          <dgm:bulletEnabled val="1"/>
        </dgm:presLayoutVars>
      </dgm:prSet>
      <dgm:spPr/>
    </dgm:pt>
    <dgm:pt modelId="{D666F5D5-7676-45BC-95D6-D6813CEEE595}" type="pres">
      <dgm:prSet presAssocID="{B3DFB24E-F66E-45B7-885C-43B5DD24951A}" presName="negativeSpace" presStyleCnt="0"/>
      <dgm:spPr/>
    </dgm:pt>
    <dgm:pt modelId="{C95127E9-3C98-4285-A085-775B045BB14C}" type="pres">
      <dgm:prSet presAssocID="{B3DFB24E-F66E-45B7-885C-43B5DD24951A}" presName="childText" presStyleLbl="conFgAcc1" presStyleIdx="1" presStyleCnt="3">
        <dgm:presLayoutVars>
          <dgm:bulletEnabled val="1"/>
        </dgm:presLayoutVars>
      </dgm:prSet>
      <dgm:spPr/>
    </dgm:pt>
    <dgm:pt modelId="{1324F16E-9E43-458D-8D33-B8E67D02CF2F}" type="pres">
      <dgm:prSet presAssocID="{CFEAA552-CD9D-4059-9909-3675FFC3B48E}" presName="spaceBetweenRectangles" presStyleCnt="0"/>
      <dgm:spPr/>
    </dgm:pt>
    <dgm:pt modelId="{8184CE0C-78E1-46D6-A3CF-02A5F52D3215}" type="pres">
      <dgm:prSet presAssocID="{727E82F4-7945-43B1-B769-63C0538F924E}" presName="parentLin" presStyleCnt="0"/>
      <dgm:spPr/>
    </dgm:pt>
    <dgm:pt modelId="{1D21B8ED-BEDD-46E7-A84C-B823AA790367}" type="pres">
      <dgm:prSet presAssocID="{727E82F4-7945-43B1-B769-63C0538F924E}" presName="parentLeftMargin" presStyleLbl="node1" presStyleIdx="1" presStyleCnt="3"/>
      <dgm:spPr/>
    </dgm:pt>
    <dgm:pt modelId="{1E0CAAB7-811B-433B-93AF-070574091D17}" type="pres">
      <dgm:prSet presAssocID="{727E82F4-7945-43B1-B769-63C0538F924E}" presName="parentText" presStyleLbl="node1" presStyleIdx="2" presStyleCnt="3" custLinFactY="-9759" custLinFactNeighborX="62679" custLinFactNeighborY="-100000">
        <dgm:presLayoutVars>
          <dgm:chMax val="0"/>
          <dgm:bulletEnabled val="1"/>
        </dgm:presLayoutVars>
      </dgm:prSet>
      <dgm:spPr/>
    </dgm:pt>
    <dgm:pt modelId="{903712F5-0542-4F9E-BFD0-7C11D1AC2BE4}" type="pres">
      <dgm:prSet presAssocID="{727E82F4-7945-43B1-B769-63C0538F924E}" presName="negativeSpace" presStyleCnt="0"/>
      <dgm:spPr/>
    </dgm:pt>
    <dgm:pt modelId="{AF2346AB-E6A7-44B4-86B9-E0FE21815E7A}" type="pres">
      <dgm:prSet presAssocID="{727E82F4-7945-43B1-B769-63C0538F924E}" presName="childText" presStyleLbl="conFgAcc1" presStyleIdx="2" presStyleCnt="3" custLinFactY="-100000" custLinFactNeighborY="-151436">
        <dgm:presLayoutVars>
          <dgm:bulletEnabled val="1"/>
        </dgm:presLayoutVars>
      </dgm:prSet>
      <dgm:spPr/>
    </dgm:pt>
  </dgm:ptLst>
  <dgm:cxnLst>
    <dgm:cxn modelId="{16D28104-E7D2-4EF1-8EB7-20C31DE8CF30}" srcId="{8CEB74F3-1EB4-45A6-80FF-3AEC3420F9F1}" destId="{D4CF48B0-A144-492B-870B-48316069B4A6}" srcOrd="0" destOrd="0" parTransId="{3A4B5EA4-6040-4D1C-A8C9-D43C07045389}" sibTransId="{E22E131F-4A9B-4749-B06B-B1AE96A3C0EA}"/>
    <dgm:cxn modelId="{36DA9A0F-4760-44D5-AA11-51D89F3779E1}" type="presOf" srcId="{727E82F4-7945-43B1-B769-63C0538F924E}" destId="{1D21B8ED-BEDD-46E7-A84C-B823AA790367}" srcOrd="0" destOrd="0" presId="urn:microsoft.com/office/officeart/2005/8/layout/list1"/>
    <dgm:cxn modelId="{A0808422-AE85-43F6-B199-8454FE1EC216}" type="presOf" srcId="{B3DFB24E-F66E-45B7-885C-43B5DD24951A}" destId="{CAA173B4-6267-4E4A-87F0-B51FD7F4BEC2}" srcOrd="0" destOrd="0" presId="urn:microsoft.com/office/officeart/2005/8/layout/list1"/>
    <dgm:cxn modelId="{367F2541-9FB5-4D76-A15D-BA584D3CF3CB}" type="presOf" srcId="{727E82F4-7945-43B1-B769-63C0538F924E}" destId="{1E0CAAB7-811B-433B-93AF-070574091D17}" srcOrd="1" destOrd="0" presId="urn:microsoft.com/office/officeart/2005/8/layout/list1"/>
    <dgm:cxn modelId="{195CE943-FFEC-4A21-8D9A-CA2E0976512C}" type="presOf" srcId="{D4CF48B0-A144-492B-870B-48316069B4A6}" destId="{39DEE437-7C22-457E-BA08-AABB829AECAE}" srcOrd="0" destOrd="0" presId="urn:microsoft.com/office/officeart/2005/8/layout/list1"/>
    <dgm:cxn modelId="{DBAA494A-BF04-48A6-AB56-FC92FD700D06}" srcId="{8CEB74F3-1EB4-45A6-80FF-3AEC3420F9F1}" destId="{B3DFB24E-F66E-45B7-885C-43B5DD24951A}" srcOrd="1" destOrd="0" parTransId="{75F638ED-D985-4069-BA2A-3EA4F2630103}" sibTransId="{CFEAA552-CD9D-4059-9909-3675FFC3B48E}"/>
    <dgm:cxn modelId="{52318B6B-BB46-494B-844B-B2582C1A5941}" type="presOf" srcId="{D4CF48B0-A144-492B-870B-48316069B4A6}" destId="{9A1B0008-E923-4028-A081-6195854DF4D2}" srcOrd="1" destOrd="0" presId="urn:microsoft.com/office/officeart/2005/8/layout/list1"/>
    <dgm:cxn modelId="{D4BA168A-12D9-4058-BE0F-D741E23FEFDB}" srcId="{8CEB74F3-1EB4-45A6-80FF-3AEC3420F9F1}" destId="{727E82F4-7945-43B1-B769-63C0538F924E}" srcOrd="2" destOrd="0" parTransId="{0CAA09C6-5F72-4038-8F1E-2A4CC5384E34}" sibTransId="{74F848BB-EBDA-48E8-9CD9-C456E94FF51C}"/>
    <dgm:cxn modelId="{92F0B598-2BE5-4D40-927F-DDEFADAA4B0D}" type="presOf" srcId="{B3DFB24E-F66E-45B7-885C-43B5DD24951A}" destId="{341AFD50-6F14-447A-B657-79A5DF84FAAE}" srcOrd="1" destOrd="0" presId="urn:microsoft.com/office/officeart/2005/8/layout/list1"/>
    <dgm:cxn modelId="{62BB1CF0-0F33-45E9-84F1-35CDCF24404D}" type="presOf" srcId="{8CEB74F3-1EB4-45A6-80FF-3AEC3420F9F1}" destId="{3D125E28-CE8F-4B6A-9155-773B8FC3B42A}" srcOrd="0" destOrd="0" presId="urn:microsoft.com/office/officeart/2005/8/layout/list1"/>
    <dgm:cxn modelId="{015DF384-7BBC-4D60-8B48-75B0C4EA531B}" type="presParOf" srcId="{3D125E28-CE8F-4B6A-9155-773B8FC3B42A}" destId="{9EB69971-8BD6-41BF-B354-F783B076886F}" srcOrd="0" destOrd="0" presId="urn:microsoft.com/office/officeart/2005/8/layout/list1"/>
    <dgm:cxn modelId="{0C860DE7-02B7-474B-9FD9-FE2B66070AA7}" type="presParOf" srcId="{9EB69971-8BD6-41BF-B354-F783B076886F}" destId="{39DEE437-7C22-457E-BA08-AABB829AECAE}" srcOrd="0" destOrd="0" presId="urn:microsoft.com/office/officeart/2005/8/layout/list1"/>
    <dgm:cxn modelId="{CB7138C6-1F7C-4CC3-B741-1E954F4322F0}" type="presParOf" srcId="{9EB69971-8BD6-41BF-B354-F783B076886F}" destId="{9A1B0008-E923-4028-A081-6195854DF4D2}" srcOrd="1" destOrd="0" presId="urn:microsoft.com/office/officeart/2005/8/layout/list1"/>
    <dgm:cxn modelId="{4F6E3974-3C15-4E61-9B9D-950BE0B1B8DB}" type="presParOf" srcId="{3D125E28-CE8F-4B6A-9155-773B8FC3B42A}" destId="{A8CC12F2-DFAA-469F-B109-4CA6A04576F5}" srcOrd="1" destOrd="0" presId="urn:microsoft.com/office/officeart/2005/8/layout/list1"/>
    <dgm:cxn modelId="{75993644-C337-4267-8B29-2F7CC8ED8B84}" type="presParOf" srcId="{3D125E28-CE8F-4B6A-9155-773B8FC3B42A}" destId="{C1F65470-48CC-49B6-A1EF-4107B8E15444}" srcOrd="2" destOrd="0" presId="urn:microsoft.com/office/officeart/2005/8/layout/list1"/>
    <dgm:cxn modelId="{367E6254-FA07-4F6B-B20F-10D6045C14F9}" type="presParOf" srcId="{3D125E28-CE8F-4B6A-9155-773B8FC3B42A}" destId="{1DFE079B-B648-45A9-AEA7-CD6623A13B93}" srcOrd="3" destOrd="0" presId="urn:microsoft.com/office/officeart/2005/8/layout/list1"/>
    <dgm:cxn modelId="{6A06CE14-71C9-42BE-B7AA-A8717D406F85}" type="presParOf" srcId="{3D125E28-CE8F-4B6A-9155-773B8FC3B42A}" destId="{0BE088F6-E534-4D02-9383-D92AAEE4395D}" srcOrd="4" destOrd="0" presId="urn:microsoft.com/office/officeart/2005/8/layout/list1"/>
    <dgm:cxn modelId="{8F816FF6-A8B8-49C9-8153-29AD0F4D8848}" type="presParOf" srcId="{0BE088F6-E534-4D02-9383-D92AAEE4395D}" destId="{CAA173B4-6267-4E4A-87F0-B51FD7F4BEC2}" srcOrd="0" destOrd="0" presId="urn:microsoft.com/office/officeart/2005/8/layout/list1"/>
    <dgm:cxn modelId="{C7647231-CD41-44F9-8585-AB786A8FAFA3}" type="presParOf" srcId="{0BE088F6-E534-4D02-9383-D92AAEE4395D}" destId="{341AFD50-6F14-447A-B657-79A5DF84FAAE}" srcOrd="1" destOrd="0" presId="urn:microsoft.com/office/officeart/2005/8/layout/list1"/>
    <dgm:cxn modelId="{2689B69A-0948-421E-A74A-603DB6B8BA09}" type="presParOf" srcId="{3D125E28-CE8F-4B6A-9155-773B8FC3B42A}" destId="{D666F5D5-7676-45BC-95D6-D6813CEEE595}" srcOrd="5" destOrd="0" presId="urn:microsoft.com/office/officeart/2005/8/layout/list1"/>
    <dgm:cxn modelId="{32589205-AC08-4C67-A976-86DA25E738D4}" type="presParOf" srcId="{3D125E28-CE8F-4B6A-9155-773B8FC3B42A}" destId="{C95127E9-3C98-4285-A085-775B045BB14C}" srcOrd="6" destOrd="0" presId="urn:microsoft.com/office/officeart/2005/8/layout/list1"/>
    <dgm:cxn modelId="{69F34C27-6FEB-4575-9D3D-27A8EFDB0D79}" type="presParOf" srcId="{3D125E28-CE8F-4B6A-9155-773B8FC3B42A}" destId="{1324F16E-9E43-458D-8D33-B8E67D02CF2F}" srcOrd="7" destOrd="0" presId="urn:microsoft.com/office/officeart/2005/8/layout/list1"/>
    <dgm:cxn modelId="{6532D2D8-FEF7-4478-9AD4-A2386A574D70}" type="presParOf" srcId="{3D125E28-CE8F-4B6A-9155-773B8FC3B42A}" destId="{8184CE0C-78E1-46D6-A3CF-02A5F52D3215}" srcOrd="8" destOrd="0" presId="urn:microsoft.com/office/officeart/2005/8/layout/list1"/>
    <dgm:cxn modelId="{C1229EC4-A3F2-4B79-A250-1CCE0B82BEED}" type="presParOf" srcId="{8184CE0C-78E1-46D6-A3CF-02A5F52D3215}" destId="{1D21B8ED-BEDD-46E7-A84C-B823AA790367}" srcOrd="0" destOrd="0" presId="urn:microsoft.com/office/officeart/2005/8/layout/list1"/>
    <dgm:cxn modelId="{5EA6A2FD-2525-4C21-9ACF-2C1CFA256E2E}" type="presParOf" srcId="{8184CE0C-78E1-46D6-A3CF-02A5F52D3215}" destId="{1E0CAAB7-811B-433B-93AF-070574091D17}" srcOrd="1" destOrd="0" presId="urn:microsoft.com/office/officeart/2005/8/layout/list1"/>
    <dgm:cxn modelId="{2DDA1FBA-D23C-40A7-95BF-CE3C86E84741}" type="presParOf" srcId="{3D125E28-CE8F-4B6A-9155-773B8FC3B42A}" destId="{903712F5-0542-4F9E-BFD0-7C11D1AC2BE4}" srcOrd="9" destOrd="0" presId="urn:microsoft.com/office/officeart/2005/8/layout/list1"/>
    <dgm:cxn modelId="{4E50F043-5190-4B72-950F-3FA41D4FC0E5}" type="presParOf" srcId="{3D125E28-CE8F-4B6A-9155-773B8FC3B42A}" destId="{AF2346AB-E6A7-44B4-86B9-E0FE21815E7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65470-48CC-49B6-A1EF-4107B8E15444}">
      <dsp:nvSpPr>
        <dsp:cNvPr id="0" name=""/>
        <dsp:cNvSpPr/>
      </dsp:nvSpPr>
      <dsp:spPr>
        <a:xfrm>
          <a:off x="0" y="0"/>
          <a:ext cx="2171700"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1B0008-E923-4028-A081-6195854DF4D2}">
      <dsp:nvSpPr>
        <dsp:cNvPr id="0" name=""/>
        <dsp:cNvSpPr/>
      </dsp:nvSpPr>
      <dsp:spPr>
        <a:xfrm>
          <a:off x="185817" y="64019"/>
          <a:ext cx="152019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460" tIns="0" rIns="57460" bIns="0" numCol="1" spcCol="1270" anchor="ctr" anchorCtr="0">
          <a:noAutofit/>
        </a:bodyPr>
        <a:lstStyle/>
        <a:p>
          <a:pPr marL="0" lvl="0" indent="0" algn="l" defTabSz="400050">
            <a:lnSpc>
              <a:spcPct val="90000"/>
            </a:lnSpc>
            <a:spcBef>
              <a:spcPct val="0"/>
            </a:spcBef>
            <a:spcAft>
              <a:spcPct val="35000"/>
            </a:spcAft>
            <a:buNone/>
          </a:pPr>
          <a:r>
            <a:rPr lang="en-US" sz="900" b="1" kern="1200" dirty="0">
              <a:solidFill>
                <a:schemeClr val="tx1"/>
              </a:solidFill>
            </a:rPr>
            <a:t>EDEMA</a:t>
          </a:r>
        </a:p>
      </dsp:txBody>
      <dsp:txXfrm>
        <a:off x="198786" y="76988"/>
        <a:ext cx="1494252" cy="239742"/>
      </dsp:txXfrm>
    </dsp:sp>
    <dsp:sp modelId="{C95127E9-3C98-4285-A085-775B045BB14C}">
      <dsp:nvSpPr>
        <dsp:cNvPr id="0" name=""/>
        <dsp:cNvSpPr/>
      </dsp:nvSpPr>
      <dsp:spPr>
        <a:xfrm>
          <a:off x="0" y="937533"/>
          <a:ext cx="2171700"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1AFD50-6F14-447A-B657-79A5DF84FAAE}">
      <dsp:nvSpPr>
        <dsp:cNvPr id="0" name=""/>
        <dsp:cNvSpPr/>
      </dsp:nvSpPr>
      <dsp:spPr>
        <a:xfrm>
          <a:off x="156779" y="322413"/>
          <a:ext cx="1518705" cy="5583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460" tIns="0" rIns="57460" bIns="0" numCol="1" spcCol="1270" anchor="ctr" anchorCtr="0">
          <a:noAutofit/>
        </a:bodyPr>
        <a:lstStyle/>
        <a:p>
          <a:pPr marL="0" lvl="0" indent="0" algn="l" defTabSz="400050">
            <a:lnSpc>
              <a:spcPct val="90000"/>
            </a:lnSpc>
            <a:spcBef>
              <a:spcPct val="0"/>
            </a:spcBef>
            <a:spcAft>
              <a:spcPct val="35000"/>
            </a:spcAft>
            <a:buNone/>
          </a:pPr>
          <a:r>
            <a:rPr lang="en-US" sz="900" b="1" kern="1200" dirty="0">
              <a:solidFill>
                <a:schemeClr val="tx1"/>
              </a:solidFill>
            </a:rPr>
            <a:t>ACCUMULATION OF MUCUS</a:t>
          </a:r>
        </a:p>
      </dsp:txBody>
      <dsp:txXfrm>
        <a:off x="184033" y="349667"/>
        <a:ext cx="1464197" cy="503799"/>
      </dsp:txXfrm>
    </dsp:sp>
    <dsp:sp modelId="{AF2346AB-E6A7-44B4-86B9-E0FE21815E7A}">
      <dsp:nvSpPr>
        <dsp:cNvPr id="0" name=""/>
        <dsp:cNvSpPr/>
      </dsp:nvSpPr>
      <dsp:spPr>
        <a:xfrm>
          <a:off x="0" y="917806"/>
          <a:ext cx="2171700"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0CAAB7-811B-433B-93AF-070574091D17}">
      <dsp:nvSpPr>
        <dsp:cNvPr id="0" name=""/>
        <dsp:cNvSpPr/>
      </dsp:nvSpPr>
      <dsp:spPr>
        <a:xfrm>
          <a:off x="176644" y="921326"/>
          <a:ext cx="152019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460" tIns="0" rIns="57460" bIns="0" numCol="1" spcCol="1270" anchor="ctr" anchorCtr="0">
          <a:noAutofit/>
        </a:bodyPr>
        <a:lstStyle/>
        <a:p>
          <a:pPr marL="0" lvl="0" indent="0" algn="l" defTabSz="400050">
            <a:lnSpc>
              <a:spcPct val="90000"/>
            </a:lnSpc>
            <a:spcBef>
              <a:spcPct val="0"/>
            </a:spcBef>
            <a:spcAft>
              <a:spcPct val="35000"/>
            </a:spcAft>
            <a:buNone/>
          </a:pPr>
          <a:r>
            <a:rPr lang="en-US" sz="900" b="1" kern="1200" dirty="0">
              <a:solidFill>
                <a:schemeClr val="tx1"/>
              </a:solidFill>
            </a:rPr>
            <a:t>CELLULAR DEBRIS</a:t>
          </a:r>
        </a:p>
      </dsp:txBody>
      <dsp:txXfrm>
        <a:off x="189613" y="934295"/>
        <a:ext cx="1494252" cy="23974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58BD4-0441-10B8-5E75-8861D01303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91BF83-BD42-1F1A-8B45-AB77BD59C8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93E1F-46C7-9BDD-FAC7-37E151D2AE80}"/>
              </a:ext>
            </a:extLst>
          </p:cNvPr>
          <p:cNvSpPr>
            <a:spLocks noGrp="1"/>
          </p:cNvSpPr>
          <p:nvPr>
            <p:ph type="dt" sz="half" idx="10"/>
          </p:nvPr>
        </p:nvSpPr>
        <p:spPr/>
        <p:txBody>
          <a:bodyPr/>
          <a:lstStyle/>
          <a:p>
            <a:fld id="{E3C3B152-A515-4CDA-AB9F-ED0791708704}" type="datetimeFigureOut">
              <a:rPr lang="en-US" smtClean="0"/>
              <a:t>11/21/2024</a:t>
            </a:fld>
            <a:endParaRPr lang="en-US"/>
          </a:p>
        </p:txBody>
      </p:sp>
      <p:sp>
        <p:nvSpPr>
          <p:cNvPr id="5" name="Footer Placeholder 4">
            <a:extLst>
              <a:ext uri="{FF2B5EF4-FFF2-40B4-BE49-F238E27FC236}">
                <a16:creationId xmlns:a16="http://schemas.microsoft.com/office/drawing/2014/main" id="{23D9F200-4A21-521F-7586-D667D0DAC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CC53B-E6DD-391E-AAF5-565D2549E242}"/>
              </a:ext>
            </a:extLst>
          </p:cNvPr>
          <p:cNvSpPr>
            <a:spLocks noGrp="1"/>
          </p:cNvSpPr>
          <p:nvPr>
            <p:ph type="sldNum" sz="quarter" idx="12"/>
          </p:nvPr>
        </p:nvSpPr>
        <p:spPr/>
        <p:txBody>
          <a:bodyPr/>
          <a:lstStyle/>
          <a:p>
            <a:fld id="{16547578-AB15-4F3F-BFC1-87EC9AE67B06}" type="slidenum">
              <a:rPr lang="en-US" smtClean="0"/>
              <a:t>‹#›</a:t>
            </a:fld>
            <a:endParaRPr lang="en-US"/>
          </a:p>
        </p:txBody>
      </p:sp>
    </p:spTree>
    <p:extLst>
      <p:ext uri="{BB962C8B-B14F-4D97-AF65-F5344CB8AC3E}">
        <p14:creationId xmlns:p14="http://schemas.microsoft.com/office/powerpoint/2010/main" val="1940366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AEA6-90D2-53DB-6249-F0925C7DCD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0EDE73-59F8-83B4-1CC6-16B0AFB119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C0C7F-588E-D2AA-3427-5979FAF24E96}"/>
              </a:ext>
            </a:extLst>
          </p:cNvPr>
          <p:cNvSpPr>
            <a:spLocks noGrp="1"/>
          </p:cNvSpPr>
          <p:nvPr>
            <p:ph type="dt" sz="half" idx="10"/>
          </p:nvPr>
        </p:nvSpPr>
        <p:spPr/>
        <p:txBody>
          <a:bodyPr/>
          <a:lstStyle/>
          <a:p>
            <a:fld id="{E3C3B152-A515-4CDA-AB9F-ED0791708704}" type="datetimeFigureOut">
              <a:rPr lang="en-US" smtClean="0"/>
              <a:t>11/21/2024</a:t>
            </a:fld>
            <a:endParaRPr lang="en-US"/>
          </a:p>
        </p:txBody>
      </p:sp>
      <p:sp>
        <p:nvSpPr>
          <p:cNvPr id="5" name="Footer Placeholder 4">
            <a:extLst>
              <a:ext uri="{FF2B5EF4-FFF2-40B4-BE49-F238E27FC236}">
                <a16:creationId xmlns:a16="http://schemas.microsoft.com/office/drawing/2014/main" id="{337DA833-F2DE-3D4A-220B-A3DFACA4E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8C646-458A-2F78-0904-402612208EC0}"/>
              </a:ext>
            </a:extLst>
          </p:cNvPr>
          <p:cNvSpPr>
            <a:spLocks noGrp="1"/>
          </p:cNvSpPr>
          <p:nvPr>
            <p:ph type="sldNum" sz="quarter" idx="12"/>
          </p:nvPr>
        </p:nvSpPr>
        <p:spPr/>
        <p:txBody>
          <a:bodyPr/>
          <a:lstStyle/>
          <a:p>
            <a:fld id="{16547578-AB15-4F3F-BFC1-87EC9AE67B06}" type="slidenum">
              <a:rPr lang="en-US" smtClean="0"/>
              <a:t>‹#›</a:t>
            </a:fld>
            <a:endParaRPr lang="en-US"/>
          </a:p>
        </p:txBody>
      </p:sp>
    </p:spTree>
    <p:extLst>
      <p:ext uri="{BB962C8B-B14F-4D97-AF65-F5344CB8AC3E}">
        <p14:creationId xmlns:p14="http://schemas.microsoft.com/office/powerpoint/2010/main" val="72450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39E8C3-11F3-4E9C-14B5-C28B2251A3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9476D3-95F7-D28B-6888-8C2F4E0CBD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41781C-E64E-79DA-71B2-A79C18F72191}"/>
              </a:ext>
            </a:extLst>
          </p:cNvPr>
          <p:cNvSpPr>
            <a:spLocks noGrp="1"/>
          </p:cNvSpPr>
          <p:nvPr>
            <p:ph type="dt" sz="half" idx="10"/>
          </p:nvPr>
        </p:nvSpPr>
        <p:spPr/>
        <p:txBody>
          <a:bodyPr/>
          <a:lstStyle/>
          <a:p>
            <a:fld id="{E3C3B152-A515-4CDA-AB9F-ED0791708704}" type="datetimeFigureOut">
              <a:rPr lang="en-US" smtClean="0"/>
              <a:t>11/21/2024</a:t>
            </a:fld>
            <a:endParaRPr lang="en-US"/>
          </a:p>
        </p:txBody>
      </p:sp>
      <p:sp>
        <p:nvSpPr>
          <p:cNvPr id="5" name="Footer Placeholder 4">
            <a:extLst>
              <a:ext uri="{FF2B5EF4-FFF2-40B4-BE49-F238E27FC236}">
                <a16:creationId xmlns:a16="http://schemas.microsoft.com/office/drawing/2014/main" id="{26142098-9A3F-AC1C-E1E3-06CA83C09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758984-F813-AF6B-45BC-61F3B94475FD}"/>
              </a:ext>
            </a:extLst>
          </p:cNvPr>
          <p:cNvSpPr>
            <a:spLocks noGrp="1"/>
          </p:cNvSpPr>
          <p:nvPr>
            <p:ph type="sldNum" sz="quarter" idx="12"/>
          </p:nvPr>
        </p:nvSpPr>
        <p:spPr/>
        <p:txBody>
          <a:bodyPr/>
          <a:lstStyle/>
          <a:p>
            <a:fld id="{16547578-AB15-4F3F-BFC1-87EC9AE67B06}" type="slidenum">
              <a:rPr lang="en-US" smtClean="0"/>
              <a:t>‹#›</a:t>
            </a:fld>
            <a:endParaRPr lang="en-US"/>
          </a:p>
        </p:txBody>
      </p:sp>
    </p:spTree>
    <p:extLst>
      <p:ext uri="{BB962C8B-B14F-4D97-AF65-F5344CB8AC3E}">
        <p14:creationId xmlns:p14="http://schemas.microsoft.com/office/powerpoint/2010/main" val="1152967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779D9-D682-15CC-797E-987E290CDE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99F7BC-98B3-6882-8CA2-C9B8A64973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55F46-4AF4-9B42-2260-5830C374E72C}"/>
              </a:ext>
            </a:extLst>
          </p:cNvPr>
          <p:cNvSpPr>
            <a:spLocks noGrp="1"/>
          </p:cNvSpPr>
          <p:nvPr>
            <p:ph type="dt" sz="half" idx="10"/>
          </p:nvPr>
        </p:nvSpPr>
        <p:spPr/>
        <p:txBody>
          <a:bodyPr/>
          <a:lstStyle/>
          <a:p>
            <a:fld id="{E3C3B152-A515-4CDA-AB9F-ED0791708704}" type="datetimeFigureOut">
              <a:rPr lang="en-US" smtClean="0"/>
              <a:t>11/21/2024</a:t>
            </a:fld>
            <a:endParaRPr lang="en-US"/>
          </a:p>
        </p:txBody>
      </p:sp>
      <p:sp>
        <p:nvSpPr>
          <p:cNvPr id="5" name="Footer Placeholder 4">
            <a:extLst>
              <a:ext uri="{FF2B5EF4-FFF2-40B4-BE49-F238E27FC236}">
                <a16:creationId xmlns:a16="http://schemas.microsoft.com/office/drawing/2014/main" id="{BDBE42BE-CE95-36BD-9B80-52B101A43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AF515-A1A0-00D7-2F0A-5A4AA33BE1D7}"/>
              </a:ext>
            </a:extLst>
          </p:cNvPr>
          <p:cNvSpPr>
            <a:spLocks noGrp="1"/>
          </p:cNvSpPr>
          <p:nvPr>
            <p:ph type="sldNum" sz="quarter" idx="12"/>
          </p:nvPr>
        </p:nvSpPr>
        <p:spPr/>
        <p:txBody>
          <a:bodyPr/>
          <a:lstStyle/>
          <a:p>
            <a:fld id="{16547578-AB15-4F3F-BFC1-87EC9AE67B06}" type="slidenum">
              <a:rPr lang="en-US" smtClean="0"/>
              <a:t>‹#›</a:t>
            </a:fld>
            <a:endParaRPr lang="en-US"/>
          </a:p>
        </p:txBody>
      </p:sp>
    </p:spTree>
    <p:extLst>
      <p:ext uri="{BB962C8B-B14F-4D97-AF65-F5344CB8AC3E}">
        <p14:creationId xmlns:p14="http://schemas.microsoft.com/office/powerpoint/2010/main" val="3418444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86F21-1E98-5312-AD99-43FA83BCC2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B2E9AD-17D5-6171-71D4-A7F62E1507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7B720-07EB-560D-73DF-BD2C219A77C7}"/>
              </a:ext>
            </a:extLst>
          </p:cNvPr>
          <p:cNvSpPr>
            <a:spLocks noGrp="1"/>
          </p:cNvSpPr>
          <p:nvPr>
            <p:ph type="dt" sz="half" idx="10"/>
          </p:nvPr>
        </p:nvSpPr>
        <p:spPr/>
        <p:txBody>
          <a:bodyPr/>
          <a:lstStyle/>
          <a:p>
            <a:fld id="{E3C3B152-A515-4CDA-AB9F-ED0791708704}" type="datetimeFigureOut">
              <a:rPr lang="en-US" smtClean="0"/>
              <a:t>11/21/2024</a:t>
            </a:fld>
            <a:endParaRPr lang="en-US"/>
          </a:p>
        </p:txBody>
      </p:sp>
      <p:sp>
        <p:nvSpPr>
          <p:cNvPr id="5" name="Footer Placeholder 4">
            <a:extLst>
              <a:ext uri="{FF2B5EF4-FFF2-40B4-BE49-F238E27FC236}">
                <a16:creationId xmlns:a16="http://schemas.microsoft.com/office/drawing/2014/main" id="{6E6A7E93-3233-1012-7F27-9DAA14431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FC568-4262-B026-B040-8685CCC6B5BA}"/>
              </a:ext>
            </a:extLst>
          </p:cNvPr>
          <p:cNvSpPr>
            <a:spLocks noGrp="1"/>
          </p:cNvSpPr>
          <p:nvPr>
            <p:ph type="sldNum" sz="quarter" idx="12"/>
          </p:nvPr>
        </p:nvSpPr>
        <p:spPr/>
        <p:txBody>
          <a:bodyPr/>
          <a:lstStyle/>
          <a:p>
            <a:fld id="{16547578-AB15-4F3F-BFC1-87EC9AE67B06}" type="slidenum">
              <a:rPr lang="en-US" smtClean="0"/>
              <a:t>‹#›</a:t>
            </a:fld>
            <a:endParaRPr lang="en-US"/>
          </a:p>
        </p:txBody>
      </p:sp>
    </p:spTree>
    <p:extLst>
      <p:ext uri="{BB962C8B-B14F-4D97-AF65-F5344CB8AC3E}">
        <p14:creationId xmlns:p14="http://schemas.microsoft.com/office/powerpoint/2010/main" val="13511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EF943-50DF-42DC-2973-D265A0A548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F59019-01EA-26E3-BA16-2E2CF0811C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8ECCAB-2B1E-96EF-2471-1724F88160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BAD1B9-19D2-72DF-9F0F-C52DFAADB977}"/>
              </a:ext>
            </a:extLst>
          </p:cNvPr>
          <p:cNvSpPr>
            <a:spLocks noGrp="1"/>
          </p:cNvSpPr>
          <p:nvPr>
            <p:ph type="dt" sz="half" idx="10"/>
          </p:nvPr>
        </p:nvSpPr>
        <p:spPr/>
        <p:txBody>
          <a:bodyPr/>
          <a:lstStyle/>
          <a:p>
            <a:fld id="{E3C3B152-A515-4CDA-AB9F-ED0791708704}" type="datetimeFigureOut">
              <a:rPr lang="en-US" smtClean="0"/>
              <a:t>11/21/2024</a:t>
            </a:fld>
            <a:endParaRPr lang="en-US"/>
          </a:p>
        </p:txBody>
      </p:sp>
      <p:sp>
        <p:nvSpPr>
          <p:cNvPr id="6" name="Footer Placeholder 5">
            <a:extLst>
              <a:ext uri="{FF2B5EF4-FFF2-40B4-BE49-F238E27FC236}">
                <a16:creationId xmlns:a16="http://schemas.microsoft.com/office/drawing/2014/main" id="{138E7CF8-8FF8-7C19-C83E-81D5C24B15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D0E6D8-D0C8-9598-37EF-983CE4231FF9}"/>
              </a:ext>
            </a:extLst>
          </p:cNvPr>
          <p:cNvSpPr>
            <a:spLocks noGrp="1"/>
          </p:cNvSpPr>
          <p:nvPr>
            <p:ph type="sldNum" sz="quarter" idx="12"/>
          </p:nvPr>
        </p:nvSpPr>
        <p:spPr/>
        <p:txBody>
          <a:bodyPr/>
          <a:lstStyle/>
          <a:p>
            <a:fld id="{16547578-AB15-4F3F-BFC1-87EC9AE67B06}" type="slidenum">
              <a:rPr lang="en-US" smtClean="0"/>
              <a:t>‹#›</a:t>
            </a:fld>
            <a:endParaRPr lang="en-US"/>
          </a:p>
        </p:txBody>
      </p:sp>
    </p:spTree>
    <p:extLst>
      <p:ext uri="{BB962C8B-B14F-4D97-AF65-F5344CB8AC3E}">
        <p14:creationId xmlns:p14="http://schemas.microsoft.com/office/powerpoint/2010/main" val="111769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F9571-6272-DBD2-C017-8610FFD802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378AD0-818C-1C68-0777-74BA8087F6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1251E3-4E08-F84F-077D-DCCF1A0D50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7AD060-E242-7030-8DA2-1BAC5AADBB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B86D05-9587-4ED9-5B52-DC857FE18F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E974DB-C1F0-A661-3F89-6D800512E754}"/>
              </a:ext>
            </a:extLst>
          </p:cNvPr>
          <p:cNvSpPr>
            <a:spLocks noGrp="1"/>
          </p:cNvSpPr>
          <p:nvPr>
            <p:ph type="dt" sz="half" idx="10"/>
          </p:nvPr>
        </p:nvSpPr>
        <p:spPr/>
        <p:txBody>
          <a:bodyPr/>
          <a:lstStyle/>
          <a:p>
            <a:fld id="{E3C3B152-A515-4CDA-AB9F-ED0791708704}" type="datetimeFigureOut">
              <a:rPr lang="en-US" smtClean="0"/>
              <a:t>11/21/2024</a:t>
            </a:fld>
            <a:endParaRPr lang="en-US"/>
          </a:p>
        </p:txBody>
      </p:sp>
      <p:sp>
        <p:nvSpPr>
          <p:cNvPr id="8" name="Footer Placeholder 7">
            <a:extLst>
              <a:ext uri="{FF2B5EF4-FFF2-40B4-BE49-F238E27FC236}">
                <a16:creationId xmlns:a16="http://schemas.microsoft.com/office/drawing/2014/main" id="{FDDB832D-1439-76FD-EC65-FEB5D25F73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1FEC33-F6B7-7E95-6E33-2D7D9CFFE52F}"/>
              </a:ext>
            </a:extLst>
          </p:cNvPr>
          <p:cNvSpPr>
            <a:spLocks noGrp="1"/>
          </p:cNvSpPr>
          <p:nvPr>
            <p:ph type="sldNum" sz="quarter" idx="12"/>
          </p:nvPr>
        </p:nvSpPr>
        <p:spPr/>
        <p:txBody>
          <a:bodyPr/>
          <a:lstStyle/>
          <a:p>
            <a:fld id="{16547578-AB15-4F3F-BFC1-87EC9AE67B06}" type="slidenum">
              <a:rPr lang="en-US" smtClean="0"/>
              <a:t>‹#›</a:t>
            </a:fld>
            <a:endParaRPr lang="en-US"/>
          </a:p>
        </p:txBody>
      </p:sp>
    </p:spTree>
    <p:extLst>
      <p:ext uri="{BB962C8B-B14F-4D97-AF65-F5344CB8AC3E}">
        <p14:creationId xmlns:p14="http://schemas.microsoft.com/office/powerpoint/2010/main" val="3076618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1273C-1BB8-A69B-EFDA-F1C177116D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4091FD-43B1-7D47-272B-B48FB6795D13}"/>
              </a:ext>
            </a:extLst>
          </p:cNvPr>
          <p:cNvSpPr>
            <a:spLocks noGrp="1"/>
          </p:cNvSpPr>
          <p:nvPr>
            <p:ph type="dt" sz="half" idx="10"/>
          </p:nvPr>
        </p:nvSpPr>
        <p:spPr/>
        <p:txBody>
          <a:bodyPr/>
          <a:lstStyle/>
          <a:p>
            <a:fld id="{E3C3B152-A515-4CDA-AB9F-ED0791708704}" type="datetimeFigureOut">
              <a:rPr lang="en-US" smtClean="0"/>
              <a:t>11/21/2024</a:t>
            </a:fld>
            <a:endParaRPr lang="en-US"/>
          </a:p>
        </p:txBody>
      </p:sp>
      <p:sp>
        <p:nvSpPr>
          <p:cNvPr id="4" name="Footer Placeholder 3">
            <a:extLst>
              <a:ext uri="{FF2B5EF4-FFF2-40B4-BE49-F238E27FC236}">
                <a16:creationId xmlns:a16="http://schemas.microsoft.com/office/drawing/2014/main" id="{36C7C550-1530-AB2C-8AC2-854C7B9953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8E9703-6BDF-826F-DD20-BE188EB32771}"/>
              </a:ext>
            </a:extLst>
          </p:cNvPr>
          <p:cNvSpPr>
            <a:spLocks noGrp="1"/>
          </p:cNvSpPr>
          <p:nvPr>
            <p:ph type="sldNum" sz="quarter" idx="12"/>
          </p:nvPr>
        </p:nvSpPr>
        <p:spPr/>
        <p:txBody>
          <a:bodyPr/>
          <a:lstStyle/>
          <a:p>
            <a:fld id="{16547578-AB15-4F3F-BFC1-87EC9AE67B06}" type="slidenum">
              <a:rPr lang="en-US" smtClean="0"/>
              <a:t>‹#›</a:t>
            </a:fld>
            <a:endParaRPr lang="en-US"/>
          </a:p>
        </p:txBody>
      </p:sp>
    </p:spTree>
    <p:extLst>
      <p:ext uri="{BB962C8B-B14F-4D97-AF65-F5344CB8AC3E}">
        <p14:creationId xmlns:p14="http://schemas.microsoft.com/office/powerpoint/2010/main" val="335190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ABA0FE-5FA7-8D7B-AE36-CEAF2A74394A}"/>
              </a:ext>
            </a:extLst>
          </p:cNvPr>
          <p:cNvSpPr>
            <a:spLocks noGrp="1"/>
          </p:cNvSpPr>
          <p:nvPr>
            <p:ph type="dt" sz="half" idx="10"/>
          </p:nvPr>
        </p:nvSpPr>
        <p:spPr/>
        <p:txBody>
          <a:bodyPr/>
          <a:lstStyle/>
          <a:p>
            <a:fld id="{E3C3B152-A515-4CDA-AB9F-ED0791708704}" type="datetimeFigureOut">
              <a:rPr lang="en-US" smtClean="0"/>
              <a:t>11/21/2024</a:t>
            </a:fld>
            <a:endParaRPr lang="en-US"/>
          </a:p>
        </p:txBody>
      </p:sp>
      <p:sp>
        <p:nvSpPr>
          <p:cNvPr id="3" name="Footer Placeholder 2">
            <a:extLst>
              <a:ext uri="{FF2B5EF4-FFF2-40B4-BE49-F238E27FC236}">
                <a16:creationId xmlns:a16="http://schemas.microsoft.com/office/drawing/2014/main" id="{B6CA6AD6-E77B-87B2-B6D4-69109EDCCA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8A53A8-91F7-59DB-C404-A390A9364356}"/>
              </a:ext>
            </a:extLst>
          </p:cNvPr>
          <p:cNvSpPr>
            <a:spLocks noGrp="1"/>
          </p:cNvSpPr>
          <p:nvPr>
            <p:ph type="sldNum" sz="quarter" idx="12"/>
          </p:nvPr>
        </p:nvSpPr>
        <p:spPr/>
        <p:txBody>
          <a:bodyPr/>
          <a:lstStyle/>
          <a:p>
            <a:fld id="{16547578-AB15-4F3F-BFC1-87EC9AE67B06}" type="slidenum">
              <a:rPr lang="en-US" smtClean="0"/>
              <a:t>‹#›</a:t>
            </a:fld>
            <a:endParaRPr lang="en-US"/>
          </a:p>
        </p:txBody>
      </p:sp>
    </p:spTree>
    <p:extLst>
      <p:ext uri="{BB962C8B-B14F-4D97-AF65-F5344CB8AC3E}">
        <p14:creationId xmlns:p14="http://schemas.microsoft.com/office/powerpoint/2010/main" val="127263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C313-3C4B-C5FD-62CB-C7A98F468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1D28C-161F-465F-28ED-C504F63C64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69FD64-3280-D0D6-51D9-97FEE8F6B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FADEE6-01C0-F404-E09A-C9AEA36214F8}"/>
              </a:ext>
            </a:extLst>
          </p:cNvPr>
          <p:cNvSpPr>
            <a:spLocks noGrp="1"/>
          </p:cNvSpPr>
          <p:nvPr>
            <p:ph type="dt" sz="half" idx="10"/>
          </p:nvPr>
        </p:nvSpPr>
        <p:spPr/>
        <p:txBody>
          <a:bodyPr/>
          <a:lstStyle/>
          <a:p>
            <a:fld id="{E3C3B152-A515-4CDA-AB9F-ED0791708704}" type="datetimeFigureOut">
              <a:rPr lang="en-US" smtClean="0"/>
              <a:t>11/21/2024</a:t>
            </a:fld>
            <a:endParaRPr lang="en-US"/>
          </a:p>
        </p:txBody>
      </p:sp>
      <p:sp>
        <p:nvSpPr>
          <p:cNvPr id="6" name="Footer Placeholder 5">
            <a:extLst>
              <a:ext uri="{FF2B5EF4-FFF2-40B4-BE49-F238E27FC236}">
                <a16:creationId xmlns:a16="http://schemas.microsoft.com/office/drawing/2014/main" id="{48E392A7-882B-4E55-13D9-C625FC5A8E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C48C75-DCEB-1861-9210-A60C8B73DF67}"/>
              </a:ext>
            </a:extLst>
          </p:cNvPr>
          <p:cNvSpPr>
            <a:spLocks noGrp="1"/>
          </p:cNvSpPr>
          <p:nvPr>
            <p:ph type="sldNum" sz="quarter" idx="12"/>
          </p:nvPr>
        </p:nvSpPr>
        <p:spPr/>
        <p:txBody>
          <a:bodyPr/>
          <a:lstStyle/>
          <a:p>
            <a:fld id="{16547578-AB15-4F3F-BFC1-87EC9AE67B06}" type="slidenum">
              <a:rPr lang="en-US" smtClean="0"/>
              <a:t>‹#›</a:t>
            </a:fld>
            <a:endParaRPr lang="en-US"/>
          </a:p>
        </p:txBody>
      </p:sp>
    </p:spTree>
    <p:extLst>
      <p:ext uri="{BB962C8B-B14F-4D97-AF65-F5344CB8AC3E}">
        <p14:creationId xmlns:p14="http://schemas.microsoft.com/office/powerpoint/2010/main" val="1502328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F7AC-1BBB-D089-B781-5A2E02719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5C3CC7-58D2-446C-ACC1-2E2272761D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95D78-4572-48DB-81F2-118898F08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4A941-9774-DA45-0CEF-B2946162B564}"/>
              </a:ext>
            </a:extLst>
          </p:cNvPr>
          <p:cNvSpPr>
            <a:spLocks noGrp="1"/>
          </p:cNvSpPr>
          <p:nvPr>
            <p:ph type="dt" sz="half" idx="10"/>
          </p:nvPr>
        </p:nvSpPr>
        <p:spPr/>
        <p:txBody>
          <a:bodyPr/>
          <a:lstStyle/>
          <a:p>
            <a:fld id="{E3C3B152-A515-4CDA-AB9F-ED0791708704}" type="datetimeFigureOut">
              <a:rPr lang="en-US" smtClean="0"/>
              <a:t>11/21/2024</a:t>
            </a:fld>
            <a:endParaRPr lang="en-US"/>
          </a:p>
        </p:txBody>
      </p:sp>
      <p:sp>
        <p:nvSpPr>
          <p:cNvPr id="6" name="Footer Placeholder 5">
            <a:extLst>
              <a:ext uri="{FF2B5EF4-FFF2-40B4-BE49-F238E27FC236}">
                <a16:creationId xmlns:a16="http://schemas.microsoft.com/office/drawing/2014/main" id="{9691DB40-BD37-A74E-672D-7975446A90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1F9176-0E24-496B-44A2-8F94FBBBCFEE}"/>
              </a:ext>
            </a:extLst>
          </p:cNvPr>
          <p:cNvSpPr>
            <a:spLocks noGrp="1"/>
          </p:cNvSpPr>
          <p:nvPr>
            <p:ph type="sldNum" sz="quarter" idx="12"/>
          </p:nvPr>
        </p:nvSpPr>
        <p:spPr/>
        <p:txBody>
          <a:bodyPr/>
          <a:lstStyle/>
          <a:p>
            <a:fld id="{16547578-AB15-4F3F-BFC1-87EC9AE67B06}" type="slidenum">
              <a:rPr lang="en-US" smtClean="0"/>
              <a:t>‹#›</a:t>
            </a:fld>
            <a:endParaRPr lang="en-US"/>
          </a:p>
        </p:txBody>
      </p:sp>
    </p:spTree>
    <p:extLst>
      <p:ext uri="{BB962C8B-B14F-4D97-AF65-F5344CB8AC3E}">
        <p14:creationId xmlns:p14="http://schemas.microsoft.com/office/powerpoint/2010/main" val="3202315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7A53F2-9393-CBD8-B862-1B6471E926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DE402F-845C-E751-6A56-F9292BA49C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F33B9-0F38-F47B-3D0E-9A2B4861AE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3B152-A515-4CDA-AB9F-ED0791708704}" type="datetimeFigureOut">
              <a:rPr lang="en-US" smtClean="0"/>
              <a:t>11/21/2024</a:t>
            </a:fld>
            <a:endParaRPr lang="en-US"/>
          </a:p>
        </p:txBody>
      </p:sp>
      <p:sp>
        <p:nvSpPr>
          <p:cNvPr id="5" name="Footer Placeholder 4">
            <a:extLst>
              <a:ext uri="{FF2B5EF4-FFF2-40B4-BE49-F238E27FC236}">
                <a16:creationId xmlns:a16="http://schemas.microsoft.com/office/drawing/2014/main" id="{D8EE92AF-7BB0-04A1-AB89-F7440422CA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6388AA-4762-F734-D825-8B9D6D14E8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47578-AB15-4F3F-BFC1-87EC9AE67B06}" type="slidenum">
              <a:rPr lang="en-US" smtClean="0"/>
              <a:t>‹#›</a:t>
            </a:fld>
            <a:endParaRPr lang="en-US"/>
          </a:p>
        </p:txBody>
      </p:sp>
    </p:spTree>
    <p:extLst>
      <p:ext uri="{BB962C8B-B14F-4D97-AF65-F5344CB8AC3E}">
        <p14:creationId xmlns:p14="http://schemas.microsoft.com/office/powerpoint/2010/main" val="2494004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file:///C:\contents\ibuprofen-patient-drug-information%3fsource=see_link" TargetMode="External"/><Relationship Id="rId2" Type="http://schemas.openxmlformats.org/officeDocument/2006/relationships/hyperlink" Target="file:///C:\contents\acetaminophen-paracetamol-patient-drug-information%3fsource=see_link"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B56AA-53E0-EB79-9314-91E2A34DAF45}"/>
              </a:ext>
            </a:extLst>
          </p:cNvPr>
          <p:cNvSpPr>
            <a:spLocks noGrp="1"/>
          </p:cNvSpPr>
          <p:nvPr>
            <p:ph type="ctrTitle"/>
          </p:nvPr>
        </p:nvSpPr>
        <p:spPr/>
        <p:txBody>
          <a:bodyPr>
            <a:normAutofit fontScale="90000"/>
          </a:bodyPr>
          <a:lstStyle/>
          <a:p>
            <a:r>
              <a:rPr lang="en-US" sz="6000" b="1"/>
              <a:t>LOWER RESPIRATORY TRACT INFECTIONS </a:t>
            </a:r>
            <a:r>
              <a:rPr lang="en-US" sz="4800" b="1"/>
              <a:t>(BRONCHIOLITIS&amp;PNEUMONIA.)</a:t>
            </a:r>
            <a:endParaRPr lang="en-US" dirty="0"/>
          </a:p>
        </p:txBody>
      </p:sp>
      <p:sp>
        <p:nvSpPr>
          <p:cNvPr id="3" name="Subtitle 2">
            <a:extLst>
              <a:ext uri="{FF2B5EF4-FFF2-40B4-BE49-F238E27FC236}">
                <a16:creationId xmlns:a16="http://schemas.microsoft.com/office/drawing/2014/main" id="{2B3CF00A-0E81-CC21-A797-A0EB7443E145}"/>
              </a:ext>
            </a:extLst>
          </p:cNvPr>
          <p:cNvSpPr>
            <a:spLocks noGrp="1"/>
          </p:cNvSpPr>
          <p:nvPr>
            <p:ph type="subTitle" idx="1"/>
          </p:nvPr>
        </p:nvSpPr>
        <p:spPr/>
        <p:txBody>
          <a:bodyPr>
            <a:normAutofit/>
          </a:bodyPr>
          <a:lstStyle/>
          <a:p>
            <a:pPr algn="l"/>
            <a:r>
              <a:rPr lang="en-US" sz="2400" b="1" dirty="0">
                <a:solidFill>
                  <a:schemeClr val="tx1"/>
                </a:solidFill>
              </a:rPr>
              <a:t>Prepared by :</a:t>
            </a:r>
          </a:p>
          <a:p>
            <a:pPr algn="l"/>
            <a:r>
              <a:rPr lang="en-US" sz="2400" b="1" dirty="0">
                <a:solidFill>
                  <a:schemeClr val="tx1"/>
                </a:solidFill>
              </a:rPr>
              <a:t>DR. SALMA ELGAZZAR</a:t>
            </a:r>
          </a:p>
          <a:p>
            <a:pPr algn="l"/>
            <a:r>
              <a:rPr lang="en-US" sz="1600" b="1" dirty="0"/>
              <a:t>MRCPI in pediatrics</a:t>
            </a:r>
          </a:p>
          <a:p>
            <a:pPr algn="l"/>
            <a:r>
              <a:rPr lang="en-US" sz="1600" b="1" dirty="0"/>
              <a:t>Master’s degree in Pediatrics Alexandria University</a:t>
            </a:r>
          </a:p>
          <a:p>
            <a:endParaRPr lang="en-US" dirty="0"/>
          </a:p>
        </p:txBody>
      </p:sp>
    </p:spTree>
    <p:extLst>
      <p:ext uri="{BB962C8B-B14F-4D97-AF65-F5344CB8AC3E}">
        <p14:creationId xmlns:p14="http://schemas.microsoft.com/office/powerpoint/2010/main" val="881394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077200" cy="838200"/>
          </a:xfrm>
        </p:spPr>
        <p:txBody>
          <a:bodyPr/>
          <a:lstStyle/>
          <a:p>
            <a:r>
              <a:rPr lang="en-US" b="1" dirty="0"/>
              <a:t>DIAGNOSIS</a:t>
            </a:r>
          </a:p>
        </p:txBody>
      </p:sp>
      <p:sp>
        <p:nvSpPr>
          <p:cNvPr id="3" name="Rectangle 2"/>
          <p:cNvSpPr/>
          <p:nvPr/>
        </p:nvSpPr>
        <p:spPr>
          <a:xfrm>
            <a:off x="1524000" y="762000"/>
            <a:ext cx="8458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Young infant with mild URI  followed by :</a:t>
            </a:r>
          </a:p>
          <a:p>
            <a:pPr algn="ctr"/>
            <a:r>
              <a:rPr lang="en-US" sz="2800" dirty="0">
                <a:solidFill>
                  <a:schemeClr val="tx1"/>
                </a:solidFill>
              </a:rPr>
              <a:t>Respiratory distress + wheezes+ over inflated chest</a:t>
            </a:r>
          </a:p>
        </p:txBody>
      </p:sp>
      <p:sp>
        <p:nvSpPr>
          <p:cNvPr id="4" name="Rectangle 3"/>
          <p:cNvSpPr/>
          <p:nvPr/>
        </p:nvSpPr>
        <p:spPr>
          <a:xfrm>
            <a:off x="1676400" y="1905000"/>
            <a:ext cx="8153400" cy="4154984"/>
          </a:xfrm>
          <a:prstGeom prst="rect">
            <a:avLst/>
          </a:prstGeom>
        </p:spPr>
        <p:txBody>
          <a:bodyPr wrap="square">
            <a:spAutoFit/>
          </a:bodyPr>
          <a:lstStyle/>
          <a:p>
            <a:r>
              <a:rPr lang="en-US" sz="2400" b="1" u="sng" dirty="0"/>
              <a:t>LAB FINDINGS:</a:t>
            </a:r>
          </a:p>
          <a:p>
            <a:r>
              <a:rPr lang="en-US" sz="2400" dirty="0"/>
              <a:t>The diagnosis of bronchiolitis is based upon a history and physical examination. Blood tests and x-rays are not usually necessary.</a:t>
            </a:r>
          </a:p>
          <a:p>
            <a:endParaRPr lang="en-US" sz="2400" b="1" u="sng" dirty="0"/>
          </a:p>
          <a:p>
            <a:pPr marL="285750" indent="-285750">
              <a:buFont typeface="Wingdings" panose="05000000000000000000" pitchFamily="2" charset="2"/>
              <a:buChar char="ü"/>
            </a:pPr>
            <a:r>
              <a:rPr lang="en-US" sz="2400" dirty="0" err="1"/>
              <a:t>Leukocytic</a:t>
            </a:r>
            <a:r>
              <a:rPr lang="en-US" sz="2400" dirty="0"/>
              <a:t> count normal or mild increase.</a:t>
            </a:r>
          </a:p>
          <a:p>
            <a:pPr marL="285750" indent="-285750">
              <a:buFont typeface="Wingdings" panose="05000000000000000000" pitchFamily="2" charset="2"/>
              <a:buChar char="ü"/>
            </a:pPr>
            <a:r>
              <a:rPr lang="en-US" sz="2400" dirty="0"/>
              <a:t>PO2, PCO2 and PH may be measured to assess the severity of the disease.</a:t>
            </a:r>
          </a:p>
          <a:p>
            <a:pPr marL="285750" indent="-285750">
              <a:buFont typeface="Wingdings" panose="05000000000000000000" pitchFamily="2" charset="2"/>
              <a:buChar char="ü"/>
            </a:pPr>
            <a:r>
              <a:rPr lang="en-US" sz="2400" dirty="0"/>
              <a:t>RSV may be demonstrated in nasopharyngeal secretions by </a:t>
            </a:r>
            <a:r>
              <a:rPr lang="en-US" sz="2400" dirty="0" err="1"/>
              <a:t>immunofluroscence</a:t>
            </a:r>
            <a:r>
              <a:rPr lang="en-US" sz="2400" dirty="0"/>
              <a:t> or PCR</a:t>
            </a:r>
          </a:p>
          <a:p>
            <a:pPr marL="285750" indent="-285750">
              <a:buFont typeface="Wingdings" panose="05000000000000000000" pitchFamily="2" charset="2"/>
              <a:buChar char="ü"/>
            </a:pPr>
            <a:r>
              <a:rPr lang="en-US" sz="2400" dirty="0"/>
              <a:t>Rising </a:t>
            </a:r>
            <a:r>
              <a:rPr lang="en-US" sz="2400" dirty="0" err="1"/>
              <a:t>antibodty</a:t>
            </a:r>
            <a:r>
              <a:rPr lang="en-US" sz="2400" dirty="0"/>
              <a:t> </a:t>
            </a:r>
            <a:r>
              <a:rPr lang="en-US" sz="2400" dirty="0" err="1"/>
              <a:t>titre</a:t>
            </a:r>
            <a:r>
              <a:rPr lang="en-US" sz="2400" dirty="0"/>
              <a:t>  to RSV in serum.</a:t>
            </a:r>
          </a:p>
        </p:txBody>
      </p:sp>
    </p:spTree>
    <p:extLst>
      <p:ext uri="{BB962C8B-B14F-4D97-AF65-F5344CB8AC3E}">
        <p14:creationId xmlns:p14="http://schemas.microsoft.com/office/powerpoint/2010/main" val="144384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414" y="0"/>
            <a:ext cx="7620000" cy="685800"/>
          </a:xfrm>
        </p:spPr>
        <p:txBody>
          <a:bodyPr>
            <a:normAutofit fontScale="90000"/>
          </a:bodyPr>
          <a:lstStyle/>
          <a:p>
            <a:br>
              <a:rPr lang="en-US" b="1" dirty="0"/>
            </a:br>
            <a:r>
              <a:rPr lang="en-US" b="1" dirty="0"/>
              <a:t>X-ray finding                           </a:t>
            </a:r>
            <a:br>
              <a:rPr lang="en-US" b="1" dirty="0"/>
            </a:br>
            <a:r>
              <a:rPr lang="en-US" sz="2400" dirty="0" err="1"/>
              <a:t>hyperinflated</a:t>
            </a:r>
            <a:r>
              <a:rPr lang="en-US" sz="2400" dirty="0"/>
              <a:t> lungs.</a:t>
            </a:r>
            <a:br>
              <a:rPr lang="en-US" sz="2400" dirty="0"/>
            </a:br>
            <a:r>
              <a:rPr lang="en-US" sz="2400" dirty="0"/>
              <a:t>In 30% scattered areas of opacity dt consolidation or atelectasis.</a:t>
            </a:r>
            <a:endParaRPr lang="en-US" sz="24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733" y="1550487"/>
            <a:ext cx="4343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401" y="1550488"/>
            <a:ext cx="3792828" cy="464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752599" y="6198688"/>
            <a:ext cx="8104031" cy="646331"/>
          </a:xfrm>
          <a:prstGeom prst="rect">
            <a:avLst/>
          </a:prstGeom>
        </p:spPr>
        <p:txBody>
          <a:bodyPr wrap="square">
            <a:spAutoFit/>
          </a:bodyPr>
          <a:lstStyle/>
          <a:p>
            <a:r>
              <a:rPr lang="en-US" dirty="0"/>
              <a:t>An X-ray of a child with RSV showing the typical bilateral </a:t>
            </a:r>
            <a:r>
              <a:rPr lang="en-US" dirty="0" err="1"/>
              <a:t>perihilar</a:t>
            </a:r>
            <a:r>
              <a:rPr lang="en-US" dirty="0"/>
              <a:t> fullness of bronchiolitis.</a:t>
            </a:r>
          </a:p>
        </p:txBody>
      </p:sp>
    </p:spTree>
    <p:extLst>
      <p:ext uri="{BB962C8B-B14F-4D97-AF65-F5344CB8AC3E}">
        <p14:creationId xmlns:p14="http://schemas.microsoft.com/office/powerpoint/2010/main" val="1867315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est radiograph of a 3-month-old infant with severe RSV bronchiolitis:...  | Download Scientific Diagram">
            <a:extLst>
              <a:ext uri="{FF2B5EF4-FFF2-40B4-BE49-F238E27FC236}">
                <a16:creationId xmlns:a16="http://schemas.microsoft.com/office/drawing/2014/main" id="{752D3E51-356C-484A-AE90-F33C44FA8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73936"/>
            <a:ext cx="6096000" cy="53886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6AD272C-E46B-4F15-B01E-1EDA52FFF0CD}"/>
              </a:ext>
            </a:extLst>
          </p:cNvPr>
          <p:cNvSpPr>
            <a:spLocks noGrp="1"/>
          </p:cNvSpPr>
          <p:nvPr>
            <p:ph type="title"/>
          </p:nvPr>
        </p:nvSpPr>
        <p:spPr>
          <a:xfrm>
            <a:off x="1524000" y="5718313"/>
            <a:ext cx="8382000" cy="1143000"/>
          </a:xfrm>
        </p:spPr>
        <p:txBody>
          <a:bodyPr>
            <a:normAutofit fontScale="90000"/>
          </a:bodyPr>
          <a:lstStyle/>
          <a:p>
            <a:br>
              <a:rPr lang="en-US" sz="1600" b="1" dirty="0">
                <a:solidFill>
                  <a:srgbClr val="111111"/>
                </a:solidFill>
                <a:latin typeface="Roboto"/>
              </a:rPr>
            </a:br>
            <a:r>
              <a:rPr lang="en-US" sz="1600" b="1" dirty="0">
                <a:solidFill>
                  <a:srgbClr val="111111"/>
                </a:solidFill>
                <a:latin typeface="Roboto"/>
              </a:rPr>
              <a:t>Chest radiograph of a 3-month-old infant with severe RSV bronchiolitis: demonstrating a collapsed right upper lobe, hyperinflated left lung and bilateral perihilar, </a:t>
            </a:r>
            <a:r>
              <a:rPr lang="en-US" sz="1600" b="1" dirty="0" err="1">
                <a:solidFill>
                  <a:srgbClr val="111111"/>
                </a:solidFill>
                <a:latin typeface="Roboto"/>
              </a:rPr>
              <a:t>peribronchial</a:t>
            </a:r>
            <a:r>
              <a:rPr lang="en-US" sz="1600" b="1" dirty="0">
                <a:solidFill>
                  <a:srgbClr val="111111"/>
                </a:solidFill>
                <a:latin typeface="Roboto"/>
              </a:rPr>
              <a:t> thickening. The patient is intubated and has a nasogastric tube in situ. </a:t>
            </a:r>
            <a:br>
              <a:rPr lang="en-US" b="0" i="0" dirty="0">
                <a:solidFill>
                  <a:srgbClr val="111111"/>
                </a:solidFill>
                <a:effectLst/>
                <a:latin typeface="Roboto"/>
              </a:rPr>
            </a:br>
            <a:endParaRPr lang="en-US" dirty="0"/>
          </a:p>
        </p:txBody>
      </p:sp>
    </p:spTree>
    <p:extLst>
      <p:ext uri="{BB962C8B-B14F-4D97-AF65-F5344CB8AC3E}">
        <p14:creationId xmlns:p14="http://schemas.microsoft.com/office/powerpoint/2010/main" val="1741161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2657"/>
            <a:ext cx="8489324" cy="838200"/>
          </a:xfrm>
        </p:spPr>
        <p:txBody>
          <a:bodyPr/>
          <a:lstStyle/>
          <a:p>
            <a:r>
              <a:rPr lang="en-US" sz="3200" b="1" dirty="0"/>
              <a:t>DIFFERENTIAL DIAGNOSIS</a:t>
            </a:r>
          </a:p>
        </p:txBody>
      </p:sp>
      <p:sp>
        <p:nvSpPr>
          <p:cNvPr id="4" name="Rectangle 3"/>
          <p:cNvSpPr/>
          <p:nvPr/>
        </p:nvSpPr>
        <p:spPr>
          <a:xfrm>
            <a:off x="1491342" y="609600"/>
            <a:ext cx="9176658" cy="6986528"/>
          </a:xfrm>
          <a:prstGeom prst="rect">
            <a:avLst/>
          </a:prstGeom>
        </p:spPr>
        <p:txBody>
          <a:bodyPr wrap="square">
            <a:spAutoFit/>
          </a:bodyPr>
          <a:lstStyle/>
          <a:p>
            <a:pPr marL="285750" indent="-285750">
              <a:buFont typeface="Arial" panose="020B0604020202020204" pitchFamily="34" charset="0"/>
              <a:buChar char="•"/>
            </a:pPr>
            <a:r>
              <a:rPr lang="en-US" sz="2400" dirty="0"/>
              <a:t>Bacterial bronchopneumonia</a:t>
            </a:r>
          </a:p>
          <a:p>
            <a:pPr marL="285750" indent="-285750">
              <a:buFont typeface="Arial" panose="020B0604020202020204" pitchFamily="34" charset="0"/>
              <a:buChar char="•"/>
            </a:pPr>
            <a:r>
              <a:rPr lang="en-US" sz="2400" dirty="0"/>
              <a:t>Cystic fibrosis</a:t>
            </a:r>
          </a:p>
          <a:p>
            <a:pPr marL="285750" indent="-285750">
              <a:buFont typeface="Arial" panose="020B0604020202020204" pitchFamily="34" charset="0"/>
              <a:buChar char="•"/>
            </a:pPr>
            <a:r>
              <a:rPr lang="en-US" sz="2400" dirty="0"/>
              <a:t>Congestive heart failure</a:t>
            </a:r>
          </a:p>
          <a:p>
            <a:pPr marL="285750" indent="-285750">
              <a:buFont typeface="Arial" panose="020B0604020202020204" pitchFamily="34" charset="0"/>
              <a:buChar char="•"/>
            </a:pPr>
            <a:r>
              <a:rPr lang="en-US" sz="2400" dirty="0"/>
              <a:t>Organophosphorus poisoning. </a:t>
            </a:r>
          </a:p>
          <a:p>
            <a:pPr marL="342900" indent="-342900">
              <a:buFont typeface="Arial" panose="020B0604020202020204" pitchFamily="34" charset="0"/>
              <a:buChar char="•"/>
            </a:pPr>
            <a:r>
              <a:rPr lang="en-US" sz="2400" dirty="0"/>
              <a:t>Recurrent viral-induced wheeze</a:t>
            </a:r>
          </a:p>
          <a:p>
            <a:pPr marL="342900" indent="-342900">
              <a:buFont typeface="Arial" panose="020B0604020202020204" pitchFamily="34" charset="0"/>
              <a:buChar char="•"/>
            </a:pPr>
            <a:r>
              <a:rPr lang="en-US" sz="2400" dirty="0"/>
              <a:t>Early asthma</a:t>
            </a:r>
          </a:p>
          <a:p>
            <a:pPr marL="342900" indent="-342900">
              <a:buFont typeface="Arial" panose="020B0604020202020204" pitchFamily="34" charset="0"/>
              <a:buChar char="•"/>
            </a:pPr>
            <a:r>
              <a:rPr lang="en-US" sz="2400" dirty="0"/>
              <a:t>Pertussis</a:t>
            </a:r>
          </a:p>
          <a:p>
            <a:pPr marL="342900" indent="-342900">
              <a:buFont typeface="Arial" panose="020B0604020202020204" pitchFamily="34" charset="0"/>
              <a:buChar char="•"/>
            </a:pPr>
            <a:r>
              <a:rPr lang="en-US" sz="2400" dirty="0"/>
              <a:t>Recurrent aspiration</a:t>
            </a:r>
          </a:p>
          <a:p>
            <a:pPr marL="342900" indent="-342900">
              <a:buFont typeface="Arial" panose="020B0604020202020204" pitchFamily="34" charset="0"/>
              <a:buChar char="•"/>
            </a:pPr>
            <a:r>
              <a:rPr lang="en-US" sz="2400" dirty="0"/>
              <a:t>Foreign body in trachea</a:t>
            </a:r>
          </a:p>
          <a:p>
            <a:pPr marL="342900" indent="-342900">
              <a:buFont typeface="Arial" panose="020B0604020202020204" pitchFamily="34" charset="0"/>
              <a:buChar char="•"/>
            </a:pPr>
            <a:r>
              <a:rPr lang="en-US" sz="2400" dirty="0"/>
              <a:t>Congenital lung anomaly</a:t>
            </a:r>
            <a:endParaRPr lang="en-US" sz="2000" dirty="0"/>
          </a:p>
          <a:p>
            <a:r>
              <a:rPr lang="en-US" sz="3200" b="1" spc="-100" dirty="0">
                <a:solidFill>
                  <a:schemeClr val="tx2"/>
                </a:solidFill>
                <a:latin typeface="+mj-lt"/>
                <a:ea typeface="+mj-ea"/>
                <a:cs typeface="+mj-cs"/>
              </a:rPr>
              <a:t>COMPLICATIONS</a:t>
            </a:r>
          </a:p>
          <a:p>
            <a:pPr marL="457200" indent="-457200">
              <a:buFont typeface="Arial" panose="020B0604020202020204" pitchFamily="34" charset="0"/>
              <a:buChar char="•"/>
            </a:pPr>
            <a:r>
              <a:rPr lang="en-US" sz="2400" dirty="0"/>
              <a:t>Bacterial superinfection uncommon.</a:t>
            </a:r>
          </a:p>
          <a:p>
            <a:pPr marL="457200" indent="-457200">
              <a:buFont typeface="Arial" panose="020B0604020202020204" pitchFamily="34" charset="0"/>
              <a:buChar char="•"/>
            </a:pPr>
            <a:r>
              <a:rPr lang="en-US" sz="2400" dirty="0"/>
              <a:t>Cardiac failure rare</a:t>
            </a:r>
          </a:p>
          <a:p>
            <a:pPr marL="457200" indent="-457200">
              <a:buFont typeface="Arial" panose="020B0604020202020204" pitchFamily="34" charset="0"/>
              <a:buChar char="•"/>
            </a:pPr>
            <a:r>
              <a:rPr lang="en-US" sz="2400" dirty="0"/>
              <a:t>Death due to severe course</a:t>
            </a:r>
          </a:p>
          <a:p>
            <a:pPr marL="457200" indent="-457200">
              <a:buFont typeface="Arial" panose="020B0604020202020204" pitchFamily="34" charset="0"/>
              <a:buChar char="•"/>
            </a:pPr>
            <a:r>
              <a:rPr lang="en-US" sz="2400" dirty="0"/>
              <a:t>Recurrent apnea is a serious complication  especially in young infants.</a:t>
            </a:r>
          </a:p>
          <a:p>
            <a:pPr marL="457200" indent="-457200">
              <a:buFont typeface="Arial" panose="020B0604020202020204" pitchFamily="34" charset="0"/>
              <a:buChar char="•"/>
            </a:pPr>
            <a:endParaRPr lang="en-US" sz="2400" dirty="0"/>
          </a:p>
          <a:p>
            <a:endParaRPr lang="en-US" sz="3200" b="1" spc="-100" dirty="0">
              <a:solidFill>
                <a:schemeClr val="tx2"/>
              </a:solidFill>
              <a:latin typeface="+mj-lt"/>
              <a:ea typeface="+mj-ea"/>
              <a:cs typeface="+mj-cs"/>
            </a:endParaRPr>
          </a:p>
        </p:txBody>
      </p:sp>
    </p:spTree>
    <p:extLst>
      <p:ext uri="{BB962C8B-B14F-4D97-AF65-F5344CB8AC3E}">
        <p14:creationId xmlns:p14="http://schemas.microsoft.com/office/powerpoint/2010/main" val="81297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xEl>
                                              <p:pRg st="12" end="1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xEl>
                                              <p:pRg st="13" end="1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8382000" cy="868362"/>
          </a:xfrm>
        </p:spPr>
        <p:txBody>
          <a:bodyPr/>
          <a:lstStyle/>
          <a:p>
            <a:r>
              <a:rPr lang="en-US" sz="3600" b="1" dirty="0"/>
              <a:t>TREATMENT</a:t>
            </a:r>
          </a:p>
        </p:txBody>
      </p:sp>
      <p:sp>
        <p:nvSpPr>
          <p:cNvPr id="3" name="Rectangle 2"/>
          <p:cNvSpPr/>
          <p:nvPr/>
        </p:nvSpPr>
        <p:spPr>
          <a:xfrm>
            <a:off x="1524000" y="1066800"/>
            <a:ext cx="8382000" cy="5509200"/>
          </a:xfrm>
          <a:prstGeom prst="rect">
            <a:avLst/>
          </a:prstGeom>
        </p:spPr>
        <p:txBody>
          <a:bodyPr wrap="square">
            <a:spAutoFit/>
          </a:bodyPr>
          <a:lstStyle/>
          <a:p>
            <a:pPr marL="285750" indent="-285750">
              <a:buFont typeface="Arial" panose="020B0604020202020204" pitchFamily="34" charset="0"/>
              <a:buChar char="•"/>
            </a:pPr>
            <a:r>
              <a:rPr lang="en-US" sz="2400" dirty="0"/>
              <a:t>The healthcare provider must determine if the child's illness is severe or if there is a risk of complications. </a:t>
            </a:r>
          </a:p>
          <a:p>
            <a:pPr marL="285750" indent="-285750">
              <a:buFont typeface="Arial" panose="020B0604020202020204" pitchFamily="34" charset="0"/>
              <a:buChar char="•"/>
            </a:pPr>
            <a:r>
              <a:rPr lang="en-US" sz="2400" dirty="0"/>
              <a:t>In these cases, hospitalization is generally recommended to closely monitor the child and provide intravenous fluids or supplemental oxygen.</a:t>
            </a:r>
          </a:p>
          <a:p>
            <a:r>
              <a:rPr lang="en-US" sz="2400" dirty="0"/>
              <a:t> </a:t>
            </a:r>
          </a:p>
          <a:p>
            <a:endParaRPr lang="en-US" sz="2400" b="1" dirty="0"/>
          </a:p>
          <a:p>
            <a:r>
              <a:rPr lang="en-US" sz="2400" b="1" dirty="0"/>
              <a:t>Discharge to home:</a:t>
            </a:r>
          </a:p>
          <a:p>
            <a:pPr marL="285750" indent="-285750">
              <a:buFont typeface="Arial" panose="020B0604020202020204" pitchFamily="34" charset="0"/>
              <a:buChar char="•"/>
            </a:pPr>
            <a:r>
              <a:rPr lang="en-US" sz="2400" dirty="0"/>
              <a:t>Most children who require hospitalization are well enough to return home within three to four days. </a:t>
            </a:r>
          </a:p>
          <a:p>
            <a:pPr marL="285750" indent="-285750">
              <a:buFont typeface="Arial" panose="020B0604020202020204" pitchFamily="34" charset="0"/>
              <a:buChar char="•"/>
            </a:pPr>
            <a:r>
              <a:rPr lang="en-US" sz="2400" dirty="0"/>
              <a:t>Children who require ventilator usually need to stay in the hospital for four to eight days or longer before they are ready to go home.</a:t>
            </a:r>
          </a:p>
          <a:p>
            <a:endParaRPr lang="en-US" sz="2000" dirty="0"/>
          </a:p>
          <a:p>
            <a:endParaRPr lang="en-US" sz="2000" dirty="0"/>
          </a:p>
        </p:txBody>
      </p:sp>
    </p:spTree>
    <p:extLst>
      <p:ext uri="{BB962C8B-B14F-4D97-AF65-F5344CB8AC3E}">
        <p14:creationId xmlns:p14="http://schemas.microsoft.com/office/powerpoint/2010/main" val="3387742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06"/>
            <a:ext cx="8001000" cy="715962"/>
          </a:xfrm>
        </p:spPr>
        <p:txBody>
          <a:bodyPr/>
          <a:lstStyle/>
          <a:p>
            <a:r>
              <a:rPr lang="en-US" b="1" dirty="0"/>
              <a:t>AT HOME</a:t>
            </a:r>
          </a:p>
        </p:txBody>
      </p:sp>
      <p:sp>
        <p:nvSpPr>
          <p:cNvPr id="3" name="Rectangle 2"/>
          <p:cNvSpPr/>
          <p:nvPr/>
        </p:nvSpPr>
        <p:spPr>
          <a:xfrm>
            <a:off x="1524000" y="685801"/>
            <a:ext cx="8458200" cy="5262979"/>
          </a:xfrm>
          <a:prstGeom prst="rect">
            <a:avLst/>
          </a:prstGeom>
        </p:spPr>
        <p:txBody>
          <a:bodyPr wrap="square">
            <a:spAutoFit/>
          </a:bodyPr>
          <a:lstStyle/>
          <a:p>
            <a:pPr marL="285750" indent="-285750">
              <a:buFont typeface="Wingdings" panose="05000000000000000000" pitchFamily="2" charset="2"/>
              <a:buChar char="ü"/>
            </a:pPr>
            <a:r>
              <a:rPr lang="en-US" sz="2400" dirty="0"/>
              <a:t>There is no cure for bronchiolitis, so treatment is aimed at the symptoms (</a:t>
            </a:r>
            <a:r>
              <a:rPr lang="en-US" sz="2400" dirty="0" err="1"/>
              <a:t>eg</a:t>
            </a:r>
            <a:r>
              <a:rPr lang="en-US" sz="2400" dirty="0"/>
              <a:t>, difficulty breathing, fever). </a:t>
            </a:r>
          </a:p>
          <a:p>
            <a:pPr marL="285750" indent="-285750">
              <a:buFont typeface="Wingdings" panose="05000000000000000000" pitchFamily="2" charset="2"/>
              <a:buChar char="ü"/>
            </a:pPr>
            <a:r>
              <a:rPr lang="en-US" sz="2400" dirty="0"/>
              <a:t>Semi-sitting position (30-40 degrees) makes the infant more comfortable.</a:t>
            </a:r>
          </a:p>
          <a:p>
            <a:pPr marL="285750" indent="-285750">
              <a:buFont typeface="Wingdings" panose="05000000000000000000" pitchFamily="2" charset="2"/>
              <a:buChar char="ü"/>
            </a:pPr>
            <a:r>
              <a:rPr lang="en-US" sz="2400" dirty="0"/>
              <a:t>Fever control : </a:t>
            </a:r>
            <a:r>
              <a:rPr lang="en-US" sz="2400" dirty="0">
                <a:hlinkClick r:id="rId2" action="ppaction://hlinkfile"/>
              </a:rPr>
              <a:t>acetaminophen</a:t>
            </a:r>
            <a:r>
              <a:rPr lang="en-US" sz="2400" dirty="0"/>
              <a:t> ,</a:t>
            </a:r>
            <a:r>
              <a:rPr lang="en-US" sz="2400" dirty="0">
                <a:hlinkClick r:id="rId3" action="ppaction://hlinkfile"/>
              </a:rPr>
              <a:t>Ibuprofen</a:t>
            </a:r>
            <a:r>
              <a:rPr lang="en-US" sz="2400" dirty="0"/>
              <a:t>  </a:t>
            </a:r>
          </a:p>
          <a:p>
            <a:pPr marL="285750" indent="-285750">
              <a:buFont typeface="Wingdings" panose="05000000000000000000" pitchFamily="2" charset="2"/>
              <a:buChar char="ü"/>
            </a:pPr>
            <a:r>
              <a:rPr lang="en-US" sz="2400" dirty="0"/>
              <a:t>Nose drops or spray </a:t>
            </a:r>
          </a:p>
          <a:p>
            <a:pPr marL="285750" indent="-285750">
              <a:buFont typeface="Wingdings" panose="05000000000000000000" pitchFamily="2" charset="2"/>
              <a:buChar char="ü"/>
            </a:pPr>
            <a:r>
              <a:rPr lang="en-US" sz="2400" dirty="0"/>
              <a:t>Encourage fluids </a:t>
            </a:r>
          </a:p>
          <a:p>
            <a:pPr marL="285750" indent="-285750">
              <a:buFont typeface="Wingdings" panose="05000000000000000000" pitchFamily="2" charset="2"/>
              <a:buChar char="ü"/>
            </a:pPr>
            <a:r>
              <a:rPr lang="en-US" sz="2400" dirty="0"/>
              <a:t>Other therapies :</a:t>
            </a:r>
          </a:p>
          <a:p>
            <a:pPr lvl="1"/>
            <a:r>
              <a:rPr lang="en-US" sz="2400" dirty="0"/>
              <a:t>such as antibiotics, cough medicines, decongestants, and sedatives, </a:t>
            </a:r>
            <a:r>
              <a:rPr lang="en-US" sz="2400" u="sng" dirty="0"/>
              <a:t>are not recommended</a:t>
            </a:r>
            <a:r>
              <a:rPr lang="en-US" sz="2400" dirty="0"/>
              <a:t>. </a:t>
            </a:r>
          </a:p>
          <a:p>
            <a:pPr marL="342900" indent="-342900">
              <a:buFont typeface="Wingdings" panose="05000000000000000000" pitchFamily="2" charset="2"/>
              <a:buChar char="ü"/>
            </a:pPr>
            <a:r>
              <a:rPr lang="en-US" sz="2400" dirty="0"/>
              <a:t>Monitoring at home involves observing the child periodically for signs or symptoms of worsening ( increased rate of breathing, worsening chest retractions, nasal flaring, cyanosis, a decreased ability to feed or decreased urine output).</a:t>
            </a:r>
          </a:p>
        </p:txBody>
      </p:sp>
    </p:spTree>
    <p:extLst>
      <p:ext uri="{BB962C8B-B14F-4D97-AF65-F5344CB8AC3E}">
        <p14:creationId xmlns:p14="http://schemas.microsoft.com/office/powerpoint/2010/main" val="1654467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2586" y="23611"/>
            <a:ext cx="8373414" cy="6801862"/>
          </a:xfrm>
          <a:prstGeom prst="rect">
            <a:avLst/>
          </a:prstGeom>
        </p:spPr>
        <p:txBody>
          <a:bodyPr wrap="square">
            <a:spAutoFit/>
          </a:bodyPr>
          <a:lstStyle/>
          <a:p>
            <a:r>
              <a:rPr lang="en-US" sz="3600" b="1" spc="-100" dirty="0">
                <a:solidFill>
                  <a:schemeClr val="tx2"/>
                </a:solidFill>
              </a:rPr>
              <a:t>SUPPORTAIVE TREATMENT</a:t>
            </a:r>
          </a:p>
          <a:p>
            <a:pPr marL="285750" indent="-285750">
              <a:buFont typeface="Wingdings" panose="05000000000000000000" pitchFamily="2" charset="2"/>
              <a:buChar char="ü"/>
            </a:pPr>
            <a:r>
              <a:rPr lang="en-US" sz="2000" dirty="0"/>
              <a:t>Semi-sitting position (30-40 degrees) makes the infant more comfortable.</a:t>
            </a:r>
          </a:p>
          <a:p>
            <a:pPr marL="285750" indent="-285750">
              <a:buFont typeface="Wingdings" panose="05000000000000000000" pitchFamily="2" charset="2"/>
              <a:buChar char="ü"/>
            </a:pPr>
            <a:r>
              <a:rPr lang="en-US" sz="2000" b="1" dirty="0"/>
              <a:t>Oxygen:</a:t>
            </a:r>
            <a:r>
              <a:rPr lang="en-US" sz="2000" dirty="0"/>
              <a:t> </a:t>
            </a:r>
          </a:p>
          <a:p>
            <a:pPr marL="1200150" lvl="2" indent="-285750">
              <a:buFont typeface="Arial" panose="020B0604020202020204" pitchFamily="34" charset="0"/>
              <a:buChar char="•"/>
            </a:pPr>
            <a:r>
              <a:rPr lang="en-US" sz="2000" dirty="0"/>
              <a:t>Cool humidified oxygen by nasal cannula, or by placing a face mask over the nose and mouth. For infants, an oxygen head box (a clear plastic box) may be used.</a:t>
            </a:r>
          </a:p>
          <a:p>
            <a:pPr marL="1200150" lvl="2" indent="-285750">
              <a:buFont typeface="Arial" panose="020B0604020202020204" pitchFamily="34" charset="0"/>
              <a:buChar char="•"/>
            </a:pPr>
            <a:r>
              <a:rPr lang="en-US" sz="2000" dirty="0"/>
              <a:t> If a child is severely ill and unable to breathe adequately on his or her own, or if the child stops breathing, an endotracheal tube may be inserted and connected to a ventilator that breathes for the child at a regular rate. </a:t>
            </a:r>
          </a:p>
          <a:p>
            <a:pPr marL="1200150" lvl="2" indent="-285750">
              <a:buFont typeface="Arial" panose="020B0604020202020204" pitchFamily="34" charset="0"/>
              <a:buChar char="•"/>
            </a:pPr>
            <a:r>
              <a:rPr lang="en-US" sz="2000" dirty="0"/>
              <a:t>The use of an endotracheal tube and ventilator is a temporary measure that is discontinued when the child improves.</a:t>
            </a:r>
          </a:p>
          <a:p>
            <a:pPr marL="285750" indent="-285750">
              <a:buFont typeface="Wingdings" panose="05000000000000000000" pitchFamily="2" charset="2"/>
              <a:buChar char="ü"/>
            </a:pPr>
            <a:endParaRPr lang="en-US" sz="2000" dirty="0"/>
          </a:p>
          <a:p>
            <a:pPr marL="285750" indent="-285750">
              <a:buFont typeface="Wingdings" panose="05000000000000000000" pitchFamily="2" charset="2"/>
              <a:buChar char="ü"/>
            </a:pPr>
            <a:r>
              <a:rPr lang="en-US" sz="2000" dirty="0"/>
              <a:t>Fluids : parental + oral . </a:t>
            </a:r>
          </a:p>
          <a:p>
            <a:pPr marL="285750" indent="-285750">
              <a:buFont typeface="Wingdings" panose="05000000000000000000" pitchFamily="2" charset="2"/>
              <a:buChar char="ü"/>
            </a:pPr>
            <a:r>
              <a:rPr lang="en-US" sz="2000" dirty="0"/>
              <a:t>In case of respiratory acidosis ,suitable I.V. fluids are given to adjust PH and electrolytes.</a:t>
            </a:r>
          </a:p>
          <a:p>
            <a:pPr marL="285750" indent="-285750">
              <a:buFont typeface="Wingdings" panose="05000000000000000000" pitchFamily="2" charset="2"/>
              <a:buChar char="ü"/>
            </a:pPr>
            <a:r>
              <a:rPr lang="en-US" sz="2000" dirty="0"/>
              <a:t>Avoid sedatives.</a:t>
            </a:r>
          </a:p>
          <a:p>
            <a:pPr marL="285750" indent="-285750">
              <a:buFont typeface="Wingdings" panose="05000000000000000000" pitchFamily="2" charset="2"/>
              <a:buChar char="ü"/>
            </a:pPr>
            <a:r>
              <a:rPr lang="en-US" sz="2000" dirty="0"/>
              <a:t>Good nutrition</a:t>
            </a:r>
          </a:p>
          <a:p>
            <a:pPr marL="285750" indent="-285750">
              <a:buFont typeface="Wingdings" panose="05000000000000000000" pitchFamily="2" charset="2"/>
              <a:buChar char="ü"/>
            </a:pPr>
            <a:r>
              <a:rPr lang="en-US" sz="2000" dirty="0"/>
              <a:t>Antiviral ( </a:t>
            </a:r>
            <a:r>
              <a:rPr lang="en-US" sz="2000" dirty="0" err="1"/>
              <a:t>ribavarin</a:t>
            </a:r>
            <a:r>
              <a:rPr lang="en-US" sz="2000" dirty="0"/>
              <a:t>) is given only to those with documented sever RSV disease or high risk infants.it is given by continuous inhalation by aerosol generator 10-12hr/day for 3-4 days.</a:t>
            </a:r>
          </a:p>
        </p:txBody>
      </p:sp>
    </p:spTree>
    <p:extLst>
      <p:ext uri="{BB962C8B-B14F-4D97-AF65-F5344CB8AC3E}">
        <p14:creationId xmlns:p14="http://schemas.microsoft.com/office/powerpoint/2010/main" val="3317441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57400"/>
            <a:ext cx="7620000" cy="1143000"/>
          </a:xfrm>
        </p:spPr>
        <p:txBody>
          <a:bodyPr>
            <a:normAutofit fontScale="90000"/>
          </a:bodyPr>
          <a:lstStyle/>
          <a:p>
            <a:endParaRPr lang="en-US" sz="9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79248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2501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224" y="0"/>
            <a:ext cx="8458200" cy="685800"/>
          </a:xfrm>
        </p:spPr>
        <p:txBody>
          <a:bodyPr>
            <a:normAutofit fontScale="90000"/>
          </a:bodyPr>
          <a:lstStyle/>
          <a:p>
            <a:r>
              <a:rPr lang="en-US" b="1" dirty="0"/>
              <a:t>DEFINATION AND EPIDEMIOLOGY </a:t>
            </a:r>
          </a:p>
        </p:txBody>
      </p:sp>
      <p:sp>
        <p:nvSpPr>
          <p:cNvPr id="3" name="Rectangle 2"/>
          <p:cNvSpPr/>
          <p:nvPr/>
        </p:nvSpPr>
        <p:spPr>
          <a:xfrm>
            <a:off x="1524000" y="533400"/>
            <a:ext cx="8343900" cy="1107996"/>
          </a:xfrm>
          <a:prstGeom prst="rect">
            <a:avLst/>
          </a:prstGeom>
        </p:spPr>
        <p:txBody>
          <a:bodyPr wrap="square">
            <a:spAutoFit/>
          </a:bodyPr>
          <a:lstStyle/>
          <a:p>
            <a:pPr marL="285750" indent="-285750">
              <a:buFont typeface="Arial" panose="020B0604020202020204" pitchFamily="34" charset="0"/>
              <a:buChar char="•"/>
            </a:pPr>
            <a:r>
              <a:rPr lang="en-US" dirty="0"/>
              <a:t>PNEUMONIA is a primary inflammation of lung parenchyma.</a:t>
            </a:r>
          </a:p>
          <a:p>
            <a:endParaRPr lang="en-US" sz="2400" dirty="0"/>
          </a:p>
          <a:p>
            <a:endParaRPr lang="en-US" sz="2400" dirty="0"/>
          </a:p>
        </p:txBody>
      </p:sp>
      <p:sp>
        <p:nvSpPr>
          <p:cNvPr id="4" name="Rectangle 3"/>
          <p:cNvSpPr/>
          <p:nvPr/>
        </p:nvSpPr>
        <p:spPr>
          <a:xfrm>
            <a:off x="1545465" y="914400"/>
            <a:ext cx="8458200" cy="5355312"/>
          </a:xfrm>
          <a:prstGeom prst="rect">
            <a:avLst/>
          </a:prstGeom>
        </p:spPr>
        <p:txBody>
          <a:bodyPr wrap="square">
            <a:spAutoFit/>
          </a:bodyPr>
          <a:lstStyle/>
          <a:p>
            <a:pPr marL="285750" indent="-285750">
              <a:buFont typeface="Arial" panose="020B0604020202020204" pitchFamily="34" charset="0"/>
              <a:buChar char="•"/>
            </a:pPr>
            <a:r>
              <a:rPr lang="en-US" dirty="0"/>
              <a:t>Viruses are the most common cause in younger children, while bacteria are commoner in older children.</a:t>
            </a:r>
          </a:p>
          <a:p>
            <a:r>
              <a:rPr lang="en-US" b="1" dirty="0"/>
              <a:t>Mortality</a:t>
            </a:r>
            <a:r>
              <a:rPr lang="en-US" dirty="0"/>
              <a:t>:</a:t>
            </a:r>
          </a:p>
          <a:p>
            <a:r>
              <a:rPr lang="en-US" dirty="0"/>
              <a:t>The mortality rate in developed countries is low (&lt;1 per 1000 per year). In developing countries ,pneumonia is the number one killer of children in these societies</a:t>
            </a:r>
          </a:p>
          <a:p>
            <a:endParaRPr lang="en-US" dirty="0"/>
          </a:p>
          <a:p>
            <a:r>
              <a:rPr lang="en-US" b="1" dirty="0"/>
              <a:t>Seasonality</a:t>
            </a:r>
            <a:r>
              <a:rPr lang="en-US" dirty="0"/>
              <a:t> :</a:t>
            </a:r>
          </a:p>
          <a:p>
            <a:pPr fontAlgn="base"/>
            <a:r>
              <a:rPr lang="en-US" dirty="0"/>
              <a:t>Pneumonia is most common in winter and spring.</a:t>
            </a:r>
          </a:p>
          <a:p>
            <a:pPr fontAlgn="base"/>
            <a:endParaRPr lang="en-US" dirty="0"/>
          </a:p>
          <a:p>
            <a:r>
              <a:rPr lang="en-US" b="1" dirty="0"/>
              <a:t>Medical conditions predispose to pneumonia and contribute to increasing severity:</a:t>
            </a:r>
          </a:p>
          <a:p>
            <a:r>
              <a:rPr lang="en-US" dirty="0"/>
              <a:t>●Congenital heart disease</a:t>
            </a:r>
          </a:p>
          <a:p>
            <a:r>
              <a:rPr lang="en-US" dirty="0"/>
              <a:t>●</a:t>
            </a:r>
            <a:r>
              <a:rPr lang="en-US" dirty="0" err="1"/>
              <a:t>Bronchopulmonary</a:t>
            </a:r>
            <a:r>
              <a:rPr lang="en-US" dirty="0"/>
              <a:t> dysplasia</a:t>
            </a:r>
          </a:p>
          <a:p>
            <a:r>
              <a:rPr lang="en-US" dirty="0"/>
              <a:t>●Cystic fibrosis</a:t>
            </a:r>
          </a:p>
          <a:p>
            <a:r>
              <a:rPr lang="en-US" dirty="0"/>
              <a:t>●Asthma</a:t>
            </a:r>
          </a:p>
          <a:p>
            <a:r>
              <a:rPr lang="en-US" dirty="0"/>
              <a:t>●Sickle cell disease</a:t>
            </a:r>
          </a:p>
          <a:p>
            <a:r>
              <a:rPr lang="en-US" dirty="0"/>
              <a:t>●Neuromuscular disorders, especially those associated with a depressed consciousness</a:t>
            </a:r>
          </a:p>
          <a:p>
            <a:r>
              <a:rPr lang="en-US" dirty="0"/>
              <a:t>●Some gastrointestinal disorders (</a:t>
            </a:r>
            <a:r>
              <a:rPr lang="en-US" dirty="0" err="1"/>
              <a:t>eg</a:t>
            </a:r>
            <a:r>
              <a:rPr lang="en-US" dirty="0"/>
              <a:t>, </a:t>
            </a:r>
            <a:r>
              <a:rPr lang="en-US" dirty="0" err="1"/>
              <a:t>gastroesophageal</a:t>
            </a:r>
            <a:r>
              <a:rPr lang="en-US" dirty="0"/>
              <a:t> reflux, </a:t>
            </a:r>
            <a:r>
              <a:rPr lang="en-US" dirty="0" err="1"/>
              <a:t>tracheoesophageal</a:t>
            </a:r>
            <a:r>
              <a:rPr lang="en-US" dirty="0"/>
              <a:t> fistula)</a:t>
            </a:r>
          </a:p>
          <a:p>
            <a:r>
              <a:rPr lang="en-US" dirty="0"/>
              <a:t>●Congenital and acquired immunodeficiency disorders</a:t>
            </a:r>
          </a:p>
        </p:txBody>
      </p:sp>
    </p:spTree>
    <p:extLst>
      <p:ext uri="{BB962C8B-B14F-4D97-AF65-F5344CB8AC3E}">
        <p14:creationId xmlns:p14="http://schemas.microsoft.com/office/powerpoint/2010/main" val="4088999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75FFE5-428F-4E9F-ABF2-CC03ABA1C8D0}"/>
              </a:ext>
            </a:extLst>
          </p:cNvPr>
          <p:cNvSpPr>
            <a:spLocks noGrp="1"/>
          </p:cNvSpPr>
          <p:nvPr>
            <p:ph type="title"/>
          </p:nvPr>
        </p:nvSpPr>
        <p:spPr>
          <a:xfrm>
            <a:off x="1028700" y="1967266"/>
            <a:ext cx="2628900" cy="2547257"/>
          </a:xfrm>
          <a:noFill/>
        </p:spPr>
        <p:txBody>
          <a:bodyPr anchor="ctr">
            <a:normAutofit/>
          </a:bodyPr>
          <a:lstStyle/>
          <a:p>
            <a:pPr algn="ctr"/>
            <a:r>
              <a:rPr lang="en-US" sz="3600" b="1">
                <a:solidFill>
                  <a:srgbClr val="FFFFFF"/>
                </a:solidFill>
                <a:effectLst>
                  <a:outerShdw blurRad="38100" dist="38100" dir="2700000" algn="tl">
                    <a:srgbClr val="000000">
                      <a:alpha val="43137"/>
                    </a:srgbClr>
                  </a:outerShdw>
                </a:effectLst>
              </a:rPr>
              <a:t> AGE SPECIFIC ETIOLOGY OF PNEUMONIA</a:t>
            </a:r>
          </a:p>
        </p:txBody>
      </p:sp>
      <p:pic>
        <p:nvPicPr>
          <p:cNvPr id="3" name="Picture 2">
            <a:extLst>
              <a:ext uri="{FF2B5EF4-FFF2-40B4-BE49-F238E27FC236}">
                <a16:creationId xmlns:a16="http://schemas.microsoft.com/office/drawing/2014/main" id="{29F5F592-C07C-2511-3B78-09541715A57C}"/>
              </a:ext>
            </a:extLst>
          </p:cNvPr>
          <p:cNvPicPr>
            <a:picLocks noChangeAspect="1"/>
          </p:cNvPicPr>
          <p:nvPr/>
        </p:nvPicPr>
        <p:blipFill>
          <a:blip r:embed="rId2"/>
          <a:stretch>
            <a:fillRect/>
          </a:stretch>
        </p:blipFill>
        <p:spPr>
          <a:xfrm>
            <a:off x="4216526" y="670560"/>
            <a:ext cx="7913955" cy="5354320"/>
          </a:xfrm>
          <a:prstGeom prst="rect">
            <a:avLst/>
          </a:prstGeom>
        </p:spPr>
      </p:pic>
    </p:spTree>
    <p:extLst>
      <p:ext uri="{BB962C8B-B14F-4D97-AF65-F5344CB8AC3E}">
        <p14:creationId xmlns:p14="http://schemas.microsoft.com/office/powerpoint/2010/main" val="3171765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43836"/>
            <a:ext cx="7620000" cy="1143000"/>
          </a:xfrm>
        </p:spPr>
        <p:txBody>
          <a:bodyPr/>
          <a:lstStyle/>
          <a:p>
            <a:r>
              <a:rPr lang="en-US" dirty="0"/>
              <a:t>        </a:t>
            </a:r>
            <a:r>
              <a:rPr lang="en-US" b="1" dirty="0"/>
              <a:t>BRONCHIOLITIS</a:t>
            </a:r>
          </a:p>
        </p:txBody>
      </p:sp>
      <p:sp>
        <p:nvSpPr>
          <p:cNvPr id="3" name="Rectangle 2"/>
          <p:cNvSpPr/>
          <p:nvPr/>
        </p:nvSpPr>
        <p:spPr>
          <a:xfrm>
            <a:off x="1544782" y="1"/>
            <a:ext cx="6532418" cy="6001643"/>
          </a:xfrm>
          <a:prstGeom prst="rect">
            <a:avLst/>
          </a:prstGeom>
        </p:spPr>
        <p:txBody>
          <a:bodyPr wrap="square">
            <a:spAutoFit/>
          </a:bodyPr>
          <a:lstStyle/>
          <a:p>
            <a:endParaRPr lang="en-US" b="1" dirty="0"/>
          </a:p>
          <a:p>
            <a:endParaRPr lang="en-US" b="1" dirty="0"/>
          </a:p>
          <a:p>
            <a:endParaRPr lang="en-US" b="1" dirty="0"/>
          </a:p>
          <a:p>
            <a:endParaRPr lang="en-US" b="1" dirty="0"/>
          </a:p>
          <a:p>
            <a:r>
              <a:rPr lang="en-US" sz="3200" b="1" dirty="0"/>
              <a:t>INTRODUCTION</a:t>
            </a:r>
            <a:r>
              <a:rPr lang="en-US" sz="3200" dirty="0"/>
              <a:t> :</a:t>
            </a:r>
          </a:p>
          <a:p>
            <a:pPr marL="285750" indent="-285750">
              <a:buFont typeface="Arial" panose="020B0604020202020204" pitchFamily="34" charset="0"/>
              <a:buChar char="•"/>
            </a:pPr>
            <a:r>
              <a:rPr lang="en-US" sz="2000" dirty="0"/>
              <a:t>Bronchiolitis is a lower respiratory tract infection that occurs in children younger than two years </a:t>
            </a:r>
            <a:r>
              <a:rPr lang="en-US" sz="2000" dirty="0" err="1"/>
              <a:t>old,</a:t>
            </a:r>
            <a:r>
              <a:rPr lang="en-US" dirty="0" err="1">
                <a:latin typeface="ArialMT"/>
              </a:rPr>
              <a:t>with</a:t>
            </a:r>
            <a:r>
              <a:rPr lang="en-US" dirty="0">
                <a:latin typeface="ArialMT"/>
              </a:rPr>
              <a:t> peak incidence at around 6 months</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Usually caused by a virus → inflammation of the small airways (bronchioles)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r>
              <a:rPr lang="en-US" sz="2000" dirty="0"/>
              <a:t>Bronchiolitis can cause serious illness in some children(very young Infants , born early, lung or heart disease).</a:t>
            </a:r>
            <a:endParaRPr lang="en-US" sz="24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1" y="304800"/>
            <a:ext cx="2980922"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394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rcRect t="10242" b="604"/>
          <a:stretch/>
        </p:blipFill>
        <p:spPr bwMode="auto">
          <a:xfrm>
            <a:off x="1557130" y="944562"/>
            <a:ext cx="83820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1475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73"/>
            <a:ext cx="8382000" cy="944562"/>
          </a:xfrm>
        </p:spPr>
        <p:txBody>
          <a:bodyPr/>
          <a:lstStyle/>
          <a:p>
            <a:r>
              <a:rPr lang="en-US" sz="4000" b="1" dirty="0"/>
              <a:t>ANATOMICAL TYPES OF PNEUMONIA</a:t>
            </a:r>
            <a:endParaRPr lang="en-US" sz="4000" dirty="0"/>
          </a:p>
        </p:txBody>
      </p:sp>
      <p:sp>
        <p:nvSpPr>
          <p:cNvPr id="3" name="Rectangle 2"/>
          <p:cNvSpPr/>
          <p:nvPr/>
        </p:nvSpPr>
        <p:spPr>
          <a:xfrm>
            <a:off x="1530439" y="685800"/>
            <a:ext cx="8458200" cy="5693866"/>
          </a:xfrm>
          <a:prstGeom prst="rect">
            <a:avLst/>
          </a:prstGeom>
        </p:spPr>
        <p:txBody>
          <a:bodyPr wrap="square">
            <a:spAutoFit/>
          </a:bodyPr>
          <a:lstStyle/>
          <a:p>
            <a:r>
              <a:rPr lang="en-US" sz="2400" dirty="0"/>
              <a:t>● </a:t>
            </a:r>
            <a:r>
              <a:rPr lang="en-US" sz="2000" b="1" dirty="0"/>
              <a:t>Lobar pneumonia :</a:t>
            </a:r>
          </a:p>
          <a:p>
            <a:r>
              <a:rPr lang="en-US" sz="2000" dirty="0"/>
              <a:t> Involvement of a single lobe or segment of a lobe; this is the classic pattern of </a:t>
            </a:r>
            <a:r>
              <a:rPr lang="en-US" sz="2000" i="1" dirty="0"/>
              <a:t>S. </a:t>
            </a:r>
            <a:r>
              <a:rPr lang="en-US" sz="2000" i="1" dirty="0" err="1"/>
              <a:t>pneumoniae</a:t>
            </a:r>
            <a:r>
              <a:rPr lang="en-US" sz="2000" dirty="0"/>
              <a:t> pneumonia</a:t>
            </a:r>
          </a:p>
          <a:p>
            <a:endParaRPr lang="en-US" sz="2000" dirty="0"/>
          </a:p>
          <a:p>
            <a:r>
              <a:rPr lang="en-US" sz="2000" dirty="0"/>
              <a:t>●</a:t>
            </a:r>
            <a:r>
              <a:rPr lang="en-US" sz="2000" b="1" dirty="0"/>
              <a:t>Bronchopneumonia :</a:t>
            </a:r>
          </a:p>
          <a:p>
            <a:r>
              <a:rPr lang="en-US" sz="2000" dirty="0"/>
              <a:t> Primary involvement of airways and surrounding </a:t>
            </a:r>
            <a:r>
              <a:rPr lang="en-US" sz="2000" dirty="0" err="1"/>
              <a:t>interstitium</a:t>
            </a:r>
            <a:r>
              <a:rPr lang="en-US" sz="2000" dirty="0"/>
              <a:t>; this pattern is sometimes seen in </a:t>
            </a:r>
            <a:r>
              <a:rPr lang="en-US" sz="2000" i="1" dirty="0"/>
              <a:t>Streptococcus </a:t>
            </a:r>
            <a:r>
              <a:rPr lang="en-US" sz="2000" i="1" dirty="0" err="1"/>
              <a:t>pyogenes</a:t>
            </a:r>
            <a:r>
              <a:rPr lang="en-US" sz="2000" dirty="0"/>
              <a:t> and </a:t>
            </a:r>
            <a:r>
              <a:rPr lang="en-US" sz="2000" i="1" dirty="0"/>
              <a:t>Staphylococcus aureus</a:t>
            </a:r>
            <a:r>
              <a:rPr lang="en-US" sz="2000" dirty="0"/>
              <a:t> pneumonia</a:t>
            </a:r>
          </a:p>
          <a:p>
            <a:endParaRPr lang="en-US" sz="2000" dirty="0"/>
          </a:p>
          <a:p>
            <a:r>
              <a:rPr lang="en-US" sz="2000" dirty="0"/>
              <a:t>●</a:t>
            </a:r>
            <a:r>
              <a:rPr lang="en-US" sz="2000" b="1" dirty="0"/>
              <a:t>Necrotizing pneumonia: </a:t>
            </a:r>
          </a:p>
          <a:p>
            <a:r>
              <a:rPr lang="en-US" sz="2000" dirty="0"/>
              <a:t>Associated with aspiration pneumonia and pneumonia resulting from </a:t>
            </a:r>
            <a:r>
              <a:rPr lang="en-US" sz="2000" i="1" dirty="0"/>
              <a:t>S. </a:t>
            </a:r>
            <a:r>
              <a:rPr lang="en-US" sz="2000" i="1" dirty="0" err="1"/>
              <a:t>pneumoniae</a:t>
            </a:r>
            <a:r>
              <a:rPr lang="en-US" sz="2000" dirty="0"/>
              <a:t>, </a:t>
            </a:r>
            <a:r>
              <a:rPr lang="en-US" sz="2000" i="1" dirty="0"/>
              <a:t>S. </a:t>
            </a:r>
            <a:r>
              <a:rPr lang="en-US" sz="2000" i="1" dirty="0" err="1"/>
              <a:t>pyogenes</a:t>
            </a:r>
            <a:r>
              <a:rPr lang="en-US" sz="2000" dirty="0"/>
              <a:t>, and </a:t>
            </a:r>
            <a:r>
              <a:rPr lang="en-US" sz="2000" i="1" dirty="0"/>
              <a:t>S. aureus</a:t>
            </a:r>
            <a:r>
              <a:rPr lang="en-US" sz="2000" dirty="0"/>
              <a:t>) </a:t>
            </a:r>
          </a:p>
          <a:p>
            <a:endParaRPr lang="en-US" sz="2000" dirty="0"/>
          </a:p>
          <a:p>
            <a:r>
              <a:rPr lang="en-US" sz="2000" dirty="0"/>
              <a:t>●</a:t>
            </a:r>
            <a:r>
              <a:rPr lang="en-US" sz="2000" b="1" dirty="0" err="1"/>
              <a:t>Caseating</a:t>
            </a:r>
            <a:r>
              <a:rPr lang="en-US" sz="2000" b="1" dirty="0"/>
              <a:t> granuloma </a:t>
            </a:r>
            <a:r>
              <a:rPr lang="en-US" sz="2000" dirty="0"/>
              <a:t>(as in tuberculosis pneumonia)</a:t>
            </a:r>
          </a:p>
          <a:p>
            <a:endParaRPr lang="en-US" sz="2000" dirty="0"/>
          </a:p>
          <a:p>
            <a:r>
              <a:rPr lang="en-US" sz="2000" dirty="0"/>
              <a:t>●</a:t>
            </a:r>
            <a:r>
              <a:rPr lang="en-US" sz="2000" b="1" dirty="0"/>
              <a:t>Interstitial and </a:t>
            </a:r>
            <a:r>
              <a:rPr lang="en-US" sz="2000" b="1" dirty="0" err="1"/>
              <a:t>peribronchiolar</a:t>
            </a:r>
            <a:r>
              <a:rPr lang="en-US" sz="2000" b="1" dirty="0"/>
              <a:t> with secondary parenchymal infiltration :</a:t>
            </a:r>
          </a:p>
          <a:p>
            <a:r>
              <a:rPr lang="en-US" sz="2000" dirty="0"/>
              <a:t> This pattern typically occurs when a severe viral pneumonia is complicated by bacterial pneumonia</a:t>
            </a:r>
          </a:p>
        </p:txBody>
      </p:sp>
    </p:spTree>
    <p:extLst>
      <p:ext uri="{BB962C8B-B14F-4D97-AF65-F5344CB8AC3E}">
        <p14:creationId xmlns:p14="http://schemas.microsoft.com/office/powerpoint/2010/main" val="3179775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84582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0" y="274638"/>
            <a:ext cx="8534400" cy="639762"/>
          </a:xfrm>
        </p:spPr>
        <p:txBody>
          <a:bodyPr>
            <a:normAutofit fontScale="90000"/>
          </a:bodyPr>
          <a:lstStyle/>
          <a:p>
            <a:r>
              <a:rPr lang="en-US" sz="4000" b="1" dirty="0"/>
              <a:t>ANATOMICAL TYPES OF PNEUMONIA</a:t>
            </a:r>
          </a:p>
        </p:txBody>
      </p:sp>
    </p:spTree>
    <p:extLst>
      <p:ext uri="{BB962C8B-B14F-4D97-AF65-F5344CB8AC3E}">
        <p14:creationId xmlns:p14="http://schemas.microsoft.com/office/powerpoint/2010/main" val="737279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143"/>
          <a:stretch/>
        </p:blipFill>
        <p:spPr bwMode="auto">
          <a:xfrm>
            <a:off x="1524000" y="-1"/>
            <a:ext cx="8458200" cy="6848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0065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8382000" cy="670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514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904"/>
            <a:ext cx="8534400" cy="639762"/>
          </a:xfrm>
        </p:spPr>
        <p:txBody>
          <a:bodyPr>
            <a:normAutofit fontScale="90000"/>
          </a:bodyPr>
          <a:lstStyle/>
          <a:p>
            <a:r>
              <a:rPr lang="en-US" b="1" dirty="0"/>
              <a:t>CLINICAL PICTURE</a:t>
            </a:r>
          </a:p>
        </p:txBody>
      </p:sp>
      <p:sp>
        <p:nvSpPr>
          <p:cNvPr id="3" name="Rectangle 2"/>
          <p:cNvSpPr/>
          <p:nvPr/>
        </p:nvSpPr>
        <p:spPr>
          <a:xfrm>
            <a:off x="1492876" y="533400"/>
            <a:ext cx="8382000" cy="7386638"/>
          </a:xfrm>
          <a:prstGeom prst="rect">
            <a:avLst/>
          </a:prstGeom>
        </p:spPr>
        <p:txBody>
          <a:bodyPr wrap="square">
            <a:spAutoFit/>
          </a:bodyPr>
          <a:lstStyle/>
          <a:p>
            <a:pPr marL="342900" indent="-342900">
              <a:buFont typeface="Arial" panose="020B0604020202020204" pitchFamily="34" charset="0"/>
              <a:buChar char="•"/>
            </a:pPr>
            <a:r>
              <a:rPr lang="en-US" sz="2000" dirty="0"/>
              <a:t>Presenting features vary with age, infectious agent, and severity or stage of the illness.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Fever, cough (productive or non-productive), and difficulty breathing are common presenting symptoms, often preceded by signs of a minor upper respiratory tract infection.</a:t>
            </a:r>
          </a:p>
          <a:p>
            <a:pPr marL="342900" indent="-342900">
              <a:buFont typeface="Arial" panose="020B0604020202020204" pitchFamily="34" charset="0"/>
              <a:buChar char="•"/>
            </a:pPr>
            <a:endParaRPr lang="en-US" sz="2000" dirty="0"/>
          </a:p>
          <a:p>
            <a:pPr marL="342900" indent="-342900" fontAlgn="base">
              <a:buFont typeface="Arial" panose="020B0604020202020204" pitchFamily="34" charset="0"/>
              <a:buChar char="•"/>
            </a:pPr>
            <a:r>
              <a:rPr lang="en-US" sz="2000" dirty="0"/>
              <a:t>Chest or stomach pain.</a:t>
            </a:r>
          </a:p>
          <a:p>
            <a:pPr marL="342900" indent="-342900" fontAlgn="base">
              <a:buFont typeface="Arial" panose="020B0604020202020204" pitchFamily="34" charset="0"/>
              <a:buChar char="•"/>
            </a:pPr>
            <a:endParaRPr lang="en-US" sz="2000" dirty="0"/>
          </a:p>
          <a:p>
            <a:pPr marL="342900" indent="-342900" fontAlgn="base">
              <a:buFont typeface="Arial" panose="020B0604020202020204" pitchFamily="34" charset="0"/>
              <a:buChar char="•"/>
            </a:pPr>
            <a:r>
              <a:rPr lang="en-US" sz="2000" dirty="0"/>
              <a:t>Decrease in appetite.</a:t>
            </a:r>
          </a:p>
          <a:p>
            <a:pPr marL="342900" indent="-342900" fontAlgn="base">
              <a:buFont typeface="Arial" panose="020B0604020202020204" pitchFamily="34" charset="0"/>
              <a:buChar char="•"/>
            </a:pPr>
            <a:endParaRPr lang="en-US" sz="2000" dirty="0"/>
          </a:p>
          <a:p>
            <a:pPr marL="342900" indent="-342900" fontAlgn="base">
              <a:buFont typeface="Arial" panose="020B0604020202020204" pitchFamily="34" charset="0"/>
              <a:buChar char="•"/>
            </a:pPr>
            <a:r>
              <a:rPr lang="en-US" sz="2000" dirty="0"/>
              <a:t>Chills.</a:t>
            </a:r>
          </a:p>
          <a:p>
            <a:pPr marL="342900" indent="-342900" fontAlgn="base">
              <a:buFont typeface="Arial" panose="020B0604020202020204" pitchFamily="34" charset="0"/>
              <a:buChar char="•"/>
            </a:pPr>
            <a:endParaRPr lang="en-US" sz="2000" dirty="0"/>
          </a:p>
          <a:p>
            <a:pPr marL="342900" indent="-342900" fontAlgn="base">
              <a:buFont typeface="Arial" panose="020B0604020202020204" pitchFamily="34" charset="0"/>
              <a:buChar char="•"/>
            </a:pPr>
            <a:r>
              <a:rPr lang="en-US" sz="2000" dirty="0"/>
              <a:t>Breathing fast or hard.</a:t>
            </a:r>
          </a:p>
          <a:p>
            <a:pPr marL="342900" indent="-342900" fontAlgn="base">
              <a:buFont typeface="Arial" panose="020B0604020202020204" pitchFamily="34" charset="0"/>
              <a:buChar char="•"/>
            </a:pPr>
            <a:endParaRPr lang="en-US" sz="2000" dirty="0"/>
          </a:p>
          <a:p>
            <a:pPr marL="342900" indent="-342900" fontAlgn="base">
              <a:buFont typeface="Arial" panose="020B0604020202020204" pitchFamily="34" charset="0"/>
              <a:buChar char="•"/>
            </a:pPr>
            <a:r>
              <a:rPr lang="en-US" sz="2000" dirty="0"/>
              <a:t>Vomiting.</a:t>
            </a:r>
          </a:p>
          <a:p>
            <a:pPr marL="342900" indent="-342900" fontAlgn="base">
              <a:buFont typeface="Arial" panose="020B0604020202020204" pitchFamily="34" charset="0"/>
              <a:buChar char="•"/>
            </a:pPr>
            <a:endParaRPr lang="en-US" sz="2000" dirty="0"/>
          </a:p>
          <a:p>
            <a:pPr marL="342900" indent="-342900" fontAlgn="base">
              <a:buFont typeface="Arial" panose="020B0604020202020204" pitchFamily="34" charset="0"/>
              <a:buChar char="•"/>
            </a:pPr>
            <a:r>
              <a:rPr lang="en-US" sz="2000" dirty="0"/>
              <a:t>Headache.</a:t>
            </a:r>
          </a:p>
          <a:p>
            <a:pPr marL="342900" indent="-342900" fontAlgn="base">
              <a:buFont typeface="Arial" panose="020B0604020202020204" pitchFamily="34" charset="0"/>
              <a:buChar char="•"/>
            </a:pPr>
            <a:endParaRPr lang="en-US" sz="2000" dirty="0"/>
          </a:p>
          <a:p>
            <a:pPr marL="342900" indent="-342900" fontAlgn="base">
              <a:buFont typeface="Arial" panose="020B0604020202020204" pitchFamily="34" charset="0"/>
              <a:buChar char="•"/>
            </a:pPr>
            <a:r>
              <a:rPr lang="en-US" sz="2000" dirty="0"/>
              <a:t>Not feeling well.</a:t>
            </a:r>
          </a:p>
          <a:p>
            <a:pPr marL="342900" indent="-342900" fontAlgn="base">
              <a:buFont typeface="Arial" panose="020B0604020202020204" pitchFamily="34" charset="0"/>
              <a:buChar char="•"/>
            </a:pPr>
            <a:endParaRPr lang="en-US" sz="2000" dirty="0"/>
          </a:p>
          <a:p>
            <a:endParaRPr lang="en-US" dirty="0"/>
          </a:p>
          <a:p>
            <a:endParaRPr lang="en-US" i="1" dirty="0"/>
          </a:p>
        </p:txBody>
      </p:sp>
      <p:pic>
        <p:nvPicPr>
          <p:cNvPr id="4" name="Picture 3">
            <a:extLst>
              <a:ext uri="{FF2B5EF4-FFF2-40B4-BE49-F238E27FC236}">
                <a16:creationId xmlns:a16="http://schemas.microsoft.com/office/drawing/2014/main" id="{5AF4C77A-9D0B-4A4B-8D5F-808E733ACA92}"/>
              </a:ext>
            </a:extLst>
          </p:cNvPr>
          <p:cNvPicPr>
            <a:picLocks noChangeAspect="1"/>
          </p:cNvPicPr>
          <p:nvPr/>
        </p:nvPicPr>
        <p:blipFill rotWithShape="1">
          <a:blip r:embed="rId2"/>
          <a:srcRect b="4445"/>
          <a:stretch/>
        </p:blipFill>
        <p:spPr>
          <a:xfrm>
            <a:off x="4495800" y="2399048"/>
            <a:ext cx="5486400" cy="4458952"/>
          </a:xfrm>
          <a:prstGeom prst="heptagon">
            <a:avLst/>
          </a:prstGeom>
        </p:spPr>
      </p:pic>
    </p:spTree>
    <p:extLst>
      <p:ext uri="{BB962C8B-B14F-4D97-AF65-F5344CB8AC3E}">
        <p14:creationId xmlns:p14="http://schemas.microsoft.com/office/powerpoint/2010/main" val="2718944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PICTURE (CONTU.)</a:t>
            </a:r>
            <a:endParaRPr lang="en-US" dirty="0"/>
          </a:p>
        </p:txBody>
      </p:sp>
      <p:sp>
        <p:nvSpPr>
          <p:cNvPr id="3" name="Rectangle 2"/>
          <p:cNvSpPr/>
          <p:nvPr/>
        </p:nvSpPr>
        <p:spPr>
          <a:xfrm>
            <a:off x="1592151" y="1219201"/>
            <a:ext cx="8153400" cy="4247317"/>
          </a:xfrm>
          <a:prstGeom prst="rect">
            <a:avLst/>
          </a:prstGeom>
        </p:spPr>
        <p:txBody>
          <a:bodyPr wrap="square">
            <a:spAutoFit/>
          </a:bodyPr>
          <a:lstStyle/>
          <a:p>
            <a:r>
              <a:rPr lang="en-US" b="1" u="sng" dirty="0"/>
              <a:t>Examination</a:t>
            </a:r>
          </a:p>
          <a:p>
            <a:r>
              <a:rPr lang="en-US" dirty="0"/>
              <a:t>This includes assessment for:</a:t>
            </a:r>
          </a:p>
          <a:p>
            <a:r>
              <a:rPr lang="en-US" b="1" u="sng" dirty="0"/>
              <a:t>Fever:</a:t>
            </a:r>
          </a:p>
          <a:p>
            <a:r>
              <a:rPr lang="en-US" i="1" dirty="0"/>
              <a:t> </a:t>
            </a:r>
            <a:r>
              <a:rPr lang="en-US" dirty="0"/>
              <a:t>&gt; 38.5o C is a feature of bacterial pneumonia</a:t>
            </a:r>
          </a:p>
          <a:p>
            <a:r>
              <a:rPr lang="en-US" b="1" u="sng" dirty="0"/>
              <a:t>Oxygenation:</a:t>
            </a:r>
            <a:r>
              <a:rPr lang="en-US" dirty="0"/>
              <a:t> </a:t>
            </a:r>
          </a:p>
          <a:p>
            <a:r>
              <a:rPr lang="en-US" dirty="0"/>
              <a:t>Cyanosis indicates severe illness. </a:t>
            </a:r>
          </a:p>
          <a:p>
            <a:r>
              <a:rPr lang="en-US" dirty="0"/>
              <a:t>Pulse oximetry </a:t>
            </a:r>
            <a:r>
              <a:rPr lang="it-IT" dirty="0"/>
              <a:t>identifies significant hypoxaemia (SaO2 &lt;92% in air)</a:t>
            </a:r>
            <a:endParaRPr lang="en-US" dirty="0"/>
          </a:p>
          <a:p>
            <a:r>
              <a:rPr lang="en-US" b="1" u="sng" dirty="0"/>
              <a:t>Respiratory rate: </a:t>
            </a:r>
          </a:p>
          <a:p>
            <a:r>
              <a:rPr lang="en-US" dirty="0"/>
              <a:t>Tachypnea is a useful indicator of pneumonia.</a:t>
            </a:r>
          </a:p>
          <a:p>
            <a:r>
              <a:rPr lang="en-US" dirty="0"/>
              <a:t>Rates defined by the WHO provide a 74% sensitivity for radiologically </a:t>
            </a:r>
          </a:p>
          <a:p>
            <a:r>
              <a:rPr lang="en-US" dirty="0"/>
              <a:t>defined pneumonia:</a:t>
            </a:r>
          </a:p>
          <a:p>
            <a:endParaRPr lang="en-US" dirty="0"/>
          </a:p>
          <a:p>
            <a:endParaRPr lang="en-US" dirty="0"/>
          </a:p>
          <a:p>
            <a:endParaRPr lang="en-US" dirty="0"/>
          </a:p>
          <a:p>
            <a:endParaRPr lang="en-US" i="1" dirty="0"/>
          </a:p>
        </p:txBody>
      </p:sp>
      <p:graphicFrame>
        <p:nvGraphicFramePr>
          <p:cNvPr id="4" name="Table 3"/>
          <p:cNvGraphicFramePr>
            <a:graphicFrameLocks noGrp="1"/>
          </p:cNvGraphicFramePr>
          <p:nvPr/>
        </p:nvGraphicFramePr>
        <p:xfrm>
          <a:off x="1630251" y="4343400"/>
          <a:ext cx="8077200" cy="1854200"/>
        </p:xfrm>
        <a:graphic>
          <a:graphicData uri="http://schemas.openxmlformats.org/drawingml/2006/table">
            <a:tbl>
              <a:tblPr firstRow="1" bandRow="1">
                <a:tableStyleId>{5C22544A-7EE6-4342-B048-85BDC9FD1C3A}</a:tableStyleId>
              </a:tblPr>
              <a:tblGrid>
                <a:gridCol w="3296816">
                  <a:extLst>
                    <a:ext uri="{9D8B030D-6E8A-4147-A177-3AD203B41FA5}">
                      <a16:colId xmlns:a16="http://schemas.microsoft.com/office/drawing/2014/main" val="20000"/>
                    </a:ext>
                  </a:extLst>
                </a:gridCol>
                <a:gridCol w="4780384">
                  <a:extLst>
                    <a:ext uri="{9D8B030D-6E8A-4147-A177-3AD203B41FA5}">
                      <a16:colId xmlns:a16="http://schemas.microsoft.com/office/drawing/2014/main" val="20001"/>
                    </a:ext>
                  </a:extLst>
                </a:gridCol>
              </a:tblGrid>
              <a:tr h="370840">
                <a:tc>
                  <a:txBody>
                    <a:bodyPr/>
                    <a:lstStyle/>
                    <a:p>
                      <a:r>
                        <a:rPr lang="en-US" dirty="0"/>
                        <a:t>AGE</a:t>
                      </a:r>
                    </a:p>
                  </a:txBody>
                  <a:tcPr/>
                </a:tc>
                <a:tc>
                  <a:txBody>
                    <a:bodyPr/>
                    <a:lstStyle/>
                    <a:p>
                      <a:r>
                        <a:rPr lang="en-US" dirty="0"/>
                        <a:t>RESPIRATORY RATE</a:t>
                      </a:r>
                    </a:p>
                  </a:txBody>
                  <a:tcPr/>
                </a:tc>
                <a:extLst>
                  <a:ext uri="{0D108BD9-81ED-4DB2-BD59-A6C34878D82A}">
                    <a16:rowId xmlns:a16="http://schemas.microsoft.com/office/drawing/2014/main" val="10000"/>
                  </a:ext>
                </a:extLst>
              </a:tr>
              <a:tr h="370840">
                <a:tc>
                  <a:txBody>
                    <a:bodyPr/>
                    <a:lstStyle/>
                    <a:p>
                      <a:r>
                        <a:rPr lang="en-US" sz="1800" b="0" i="0" u="none" strike="noStrike" kern="1200" baseline="0" dirty="0">
                          <a:solidFill>
                            <a:schemeClr val="dk1"/>
                          </a:solidFill>
                          <a:latin typeface="+mn-lt"/>
                          <a:ea typeface="+mn-ea"/>
                          <a:cs typeface="+mn-cs"/>
                        </a:rPr>
                        <a:t>&lt;2 months</a:t>
                      </a:r>
                    </a:p>
                  </a:txBody>
                  <a:tcPr/>
                </a:tc>
                <a:tc>
                  <a:txBody>
                    <a:bodyPr/>
                    <a:lstStyle/>
                    <a:p>
                      <a:r>
                        <a:rPr lang="en-US" sz="1800" b="0" i="0" u="none" strike="noStrike" kern="1200" baseline="0" dirty="0">
                          <a:solidFill>
                            <a:schemeClr val="dk1"/>
                          </a:solidFill>
                          <a:latin typeface="+mn-lt"/>
                          <a:ea typeface="+mn-ea"/>
                          <a:cs typeface="+mn-cs"/>
                        </a:rPr>
                        <a:t>&gt;60 breaths/min</a:t>
                      </a:r>
                      <a:endParaRPr lang="en-US" dirty="0"/>
                    </a:p>
                  </a:txBody>
                  <a:tcPr/>
                </a:tc>
                <a:extLst>
                  <a:ext uri="{0D108BD9-81ED-4DB2-BD59-A6C34878D82A}">
                    <a16:rowId xmlns:a16="http://schemas.microsoft.com/office/drawing/2014/main" val="10001"/>
                  </a:ext>
                </a:extLst>
              </a:tr>
              <a:tr h="370840">
                <a:tc>
                  <a:txBody>
                    <a:bodyPr/>
                    <a:lstStyle/>
                    <a:p>
                      <a:r>
                        <a:rPr lang="en-US" sz="1800" b="0" i="0" u="none" strike="noStrike" kern="1200" baseline="0" dirty="0">
                          <a:solidFill>
                            <a:schemeClr val="dk1"/>
                          </a:solidFill>
                          <a:latin typeface="+mn-lt"/>
                          <a:ea typeface="+mn-ea"/>
                          <a:cs typeface="+mn-cs"/>
                        </a:rPr>
                        <a:t>2–12 months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&gt;50 breaths/min</a:t>
                      </a:r>
                    </a:p>
                  </a:txBody>
                  <a:tcPr/>
                </a:tc>
                <a:extLst>
                  <a:ext uri="{0D108BD9-81ED-4DB2-BD59-A6C34878D82A}">
                    <a16:rowId xmlns:a16="http://schemas.microsoft.com/office/drawing/2014/main" val="10002"/>
                  </a:ext>
                </a:extLst>
              </a:tr>
              <a:tr h="370840">
                <a:tc>
                  <a:txBody>
                    <a:bodyPr/>
                    <a:lstStyle/>
                    <a:p>
                      <a:r>
                        <a:rPr lang="en-US" sz="1800" b="0" i="0" u="none" strike="noStrike" kern="1200" baseline="0" dirty="0">
                          <a:solidFill>
                            <a:schemeClr val="dk1"/>
                          </a:solidFill>
                          <a:latin typeface="+mn-lt"/>
                          <a:ea typeface="+mn-ea"/>
                          <a:cs typeface="+mn-cs"/>
                        </a:rPr>
                        <a:t>1-5 years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&gt;40 breaths/min</a:t>
                      </a:r>
                      <a:endParaRPr lang="en-US" dirty="0"/>
                    </a:p>
                  </a:txBody>
                  <a:tcPr/>
                </a:tc>
                <a:extLst>
                  <a:ext uri="{0D108BD9-81ED-4DB2-BD59-A6C34878D82A}">
                    <a16:rowId xmlns:a16="http://schemas.microsoft.com/office/drawing/2014/main" val="10003"/>
                  </a:ext>
                </a:extLst>
              </a:tr>
              <a:tr h="370840">
                <a:tc>
                  <a:txBody>
                    <a:bodyPr/>
                    <a:lstStyle/>
                    <a:p>
                      <a:r>
                        <a:rPr lang="en-US" sz="1800" b="0" i="0" u="none" strike="noStrike" kern="1200" baseline="0" dirty="0">
                          <a:solidFill>
                            <a:schemeClr val="dk1"/>
                          </a:solidFill>
                          <a:latin typeface="+mn-lt"/>
                          <a:ea typeface="+mn-ea"/>
                          <a:cs typeface="+mn-cs"/>
                        </a:rPr>
                        <a:t>5-10 years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&gt;30 breaths/min</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90953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0"/>
            <a:ext cx="8267700" cy="990600"/>
          </a:xfrm>
        </p:spPr>
        <p:txBody>
          <a:bodyPr/>
          <a:lstStyle/>
          <a:p>
            <a:r>
              <a:rPr lang="en-US" b="1" dirty="0"/>
              <a:t>CLINICAL PICTURE (CONTU.)</a:t>
            </a:r>
            <a:endParaRPr lang="en-US" dirty="0"/>
          </a:p>
        </p:txBody>
      </p:sp>
      <p:sp>
        <p:nvSpPr>
          <p:cNvPr id="3" name="Rectangle 2"/>
          <p:cNvSpPr/>
          <p:nvPr/>
        </p:nvSpPr>
        <p:spPr>
          <a:xfrm>
            <a:off x="1543318" y="838200"/>
            <a:ext cx="8458200" cy="6463308"/>
          </a:xfrm>
          <a:prstGeom prst="rect">
            <a:avLst/>
          </a:prstGeom>
        </p:spPr>
        <p:txBody>
          <a:bodyPr wrap="square">
            <a:spAutoFit/>
          </a:bodyPr>
          <a:lstStyle/>
          <a:p>
            <a:r>
              <a:rPr lang="en-US" b="1" u="sng" dirty="0"/>
              <a:t>Work of breathing: </a:t>
            </a:r>
          </a:p>
          <a:p>
            <a:r>
              <a:rPr lang="en-US" dirty="0"/>
              <a:t>Chest recession, nasal flaring and grunting nasal flaring and grunting are most sensitive in children aged &lt;3 years. </a:t>
            </a:r>
          </a:p>
          <a:p>
            <a:r>
              <a:rPr lang="en-US" b="1" u="sng" dirty="0"/>
              <a:t>Percussion and auscultation:</a:t>
            </a:r>
          </a:p>
          <a:p>
            <a:r>
              <a:rPr lang="en-US" dirty="0"/>
              <a:t>Examination findings consistent with </a:t>
            </a:r>
            <a:r>
              <a:rPr lang="en-US" dirty="0" err="1"/>
              <a:t>radiographically</a:t>
            </a:r>
            <a:r>
              <a:rPr lang="en-US" dirty="0"/>
              <a:t> confirmed pneumonia include :</a:t>
            </a:r>
          </a:p>
          <a:p>
            <a:r>
              <a:rPr lang="en-US" dirty="0"/>
              <a:t>●Crackles, also called </a:t>
            </a:r>
            <a:r>
              <a:rPr lang="en-US" dirty="0" err="1"/>
              <a:t>rales</a:t>
            </a:r>
            <a:r>
              <a:rPr lang="en-US" dirty="0"/>
              <a:t> or </a:t>
            </a:r>
            <a:r>
              <a:rPr lang="en-US" dirty="0" err="1"/>
              <a:t>crepitations</a:t>
            </a:r>
            <a:r>
              <a:rPr lang="en-US" dirty="0"/>
              <a:t>; in a systematic review, crackles were 3.5 times more frequent in infants with radiographic pneumonia than without .</a:t>
            </a:r>
          </a:p>
          <a:p>
            <a:r>
              <a:rPr lang="en-US" dirty="0"/>
              <a:t>●Findings consistent with consolidated lung parenchyma, including:</a:t>
            </a:r>
          </a:p>
          <a:p>
            <a:pPr marL="742950" lvl="1" indent="-285750">
              <a:buFont typeface="Wingdings" panose="05000000000000000000" pitchFamily="2" charset="2"/>
              <a:buChar char="Ø"/>
            </a:pPr>
            <a:r>
              <a:rPr lang="en-US" dirty="0"/>
              <a:t>Decreased breath sounds</a:t>
            </a:r>
          </a:p>
          <a:p>
            <a:pPr marL="742950" lvl="1" indent="-285750">
              <a:buFont typeface="Wingdings" panose="05000000000000000000" pitchFamily="2" charset="2"/>
              <a:buChar char="Ø"/>
            </a:pPr>
            <a:r>
              <a:rPr lang="en-US" dirty="0"/>
              <a:t>Bronchial breath sounds.</a:t>
            </a:r>
          </a:p>
          <a:p>
            <a:pPr marL="742950" lvl="1" indent="-285750">
              <a:buFont typeface="Wingdings" panose="05000000000000000000" pitchFamily="2" charset="2"/>
              <a:buChar char="Ø"/>
            </a:pPr>
            <a:r>
              <a:rPr lang="en-US" dirty="0" err="1"/>
              <a:t>Bronchophony</a:t>
            </a:r>
            <a:r>
              <a:rPr lang="en-US" dirty="0"/>
              <a:t> (the distinct transmission of sounds such as the syllables of “ninety-nine”) </a:t>
            </a:r>
          </a:p>
          <a:p>
            <a:pPr marL="742950" lvl="1" indent="-285750">
              <a:buFont typeface="Wingdings" panose="05000000000000000000" pitchFamily="2" charset="2"/>
              <a:buChar char="Ø"/>
            </a:pPr>
            <a:r>
              <a:rPr lang="en-US" dirty="0"/>
              <a:t>Whispered </a:t>
            </a:r>
            <a:r>
              <a:rPr lang="en-US" dirty="0" err="1"/>
              <a:t>pectoriloquy</a:t>
            </a:r>
            <a:r>
              <a:rPr lang="en-US" dirty="0"/>
              <a:t> (transmission of whispered syllables)</a:t>
            </a:r>
          </a:p>
          <a:p>
            <a:pPr marL="742950" lvl="1" indent="-285750">
              <a:buFont typeface="Wingdings" panose="05000000000000000000" pitchFamily="2" charset="2"/>
              <a:buChar char="Ø"/>
            </a:pPr>
            <a:r>
              <a:rPr lang="en-US" dirty="0"/>
              <a:t>Tactile fremitus (</a:t>
            </a:r>
            <a:r>
              <a:rPr lang="en-US" dirty="0" err="1"/>
              <a:t>eg</a:t>
            </a:r>
            <a:r>
              <a:rPr lang="en-US" dirty="0"/>
              <a:t>, when the patient says “ninety-nine”) is increased</a:t>
            </a:r>
          </a:p>
          <a:p>
            <a:pPr marL="742950" lvl="1" indent="-285750">
              <a:buFont typeface="Wingdings" panose="05000000000000000000" pitchFamily="2" charset="2"/>
              <a:buChar char="Ø"/>
            </a:pPr>
            <a:r>
              <a:rPr lang="en-US" dirty="0"/>
              <a:t>Dullness to percussion</a:t>
            </a:r>
          </a:p>
          <a:p>
            <a:r>
              <a:rPr lang="en-US" dirty="0"/>
              <a:t>●Wheezing is more common in pneumonia caused by atypical bacteria and viruses than bacteria .</a:t>
            </a:r>
          </a:p>
          <a:p>
            <a:r>
              <a:rPr lang="en-US" dirty="0"/>
              <a:t>●Findings suggestive of pleural effusion include chest pain with splinting, dullness to percussion, distant breath sounds, and a pleural friction rub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11983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76400" y="152401"/>
          <a:ext cx="8229600" cy="6495751"/>
        </p:xfrm>
        <a:graphic>
          <a:graphicData uri="http://schemas.openxmlformats.org/drawingml/2006/table">
            <a:tbl>
              <a:tblPr/>
              <a:tblGrid>
                <a:gridCol w="4189615">
                  <a:extLst>
                    <a:ext uri="{9D8B030D-6E8A-4147-A177-3AD203B41FA5}">
                      <a16:colId xmlns:a16="http://schemas.microsoft.com/office/drawing/2014/main" val="20000"/>
                    </a:ext>
                  </a:extLst>
                </a:gridCol>
                <a:gridCol w="4039985">
                  <a:extLst>
                    <a:ext uri="{9D8B030D-6E8A-4147-A177-3AD203B41FA5}">
                      <a16:colId xmlns:a16="http://schemas.microsoft.com/office/drawing/2014/main" val="20001"/>
                    </a:ext>
                  </a:extLst>
                </a:gridCol>
              </a:tblGrid>
              <a:tr h="235264">
                <a:tc>
                  <a:txBody>
                    <a:bodyPr/>
                    <a:lstStyle/>
                    <a:p>
                      <a:pPr algn="ctr" fontAlgn="ctr"/>
                      <a:r>
                        <a:rPr lang="en-US" sz="1400" b="1" dirty="0">
                          <a:effectLst/>
                        </a:rPr>
                        <a:t>Examination feature</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1400" b="1" dirty="0">
                          <a:effectLst/>
                        </a:rPr>
                        <a:t>Possible significance</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extLst>
                  <a:ext uri="{0D108BD9-81ED-4DB2-BD59-A6C34878D82A}">
                    <a16:rowId xmlns:a16="http://schemas.microsoft.com/office/drawing/2014/main" val="10000"/>
                  </a:ext>
                </a:extLst>
              </a:tr>
              <a:tr h="397515">
                <a:tc>
                  <a:txBody>
                    <a:bodyPr/>
                    <a:lstStyle/>
                    <a:p>
                      <a:pPr fontAlgn="t"/>
                      <a:r>
                        <a:rPr lang="en-US" sz="1100" b="1" dirty="0">
                          <a:effectLst/>
                        </a:rPr>
                        <a:t>General appearance</a:t>
                      </a:r>
                      <a:r>
                        <a:rPr lang="en-US" sz="1100" dirty="0">
                          <a:effectLst/>
                        </a:rPr>
                        <a:t> (state of awareness, cyanosis)*</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100" dirty="0">
                          <a:effectLst/>
                        </a:rPr>
                        <a:t>Most children with </a:t>
                      </a:r>
                      <a:r>
                        <a:rPr lang="en-US" sz="1100" dirty="0" err="1">
                          <a:effectLst/>
                        </a:rPr>
                        <a:t>radiographically</a:t>
                      </a:r>
                      <a:r>
                        <a:rPr lang="en-US" sz="1100" dirty="0">
                          <a:effectLst/>
                        </a:rPr>
                        <a:t> confirmed pneumonia appear ill</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5264">
                <a:tc gridSpan="2">
                  <a:txBody>
                    <a:bodyPr/>
                    <a:lstStyle/>
                    <a:p>
                      <a:pPr fontAlgn="t"/>
                      <a:r>
                        <a:rPr lang="en-US" sz="1200" b="1" dirty="0">
                          <a:effectLst/>
                        </a:rPr>
                        <a:t>Vital signs</a:t>
                      </a:r>
                      <a:endParaRPr lang="en-US" sz="1200" dirty="0">
                        <a:effectLst/>
                      </a:endParaRP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2"/>
                  </a:ext>
                </a:extLst>
              </a:tr>
              <a:tr h="413740">
                <a:tc>
                  <a:txBody>
                    <a:bodyPr/>
                    <a:lstStyle/>
                    <a:p>
                      <a:pPr fontAlgn="t"/>
                      <a:r>
                        <a:rPr lang="en-US" sz="1200" dirty="0">
                          <a:effectLst/>
                        </a:rPr>
                        <a:t>Temperature</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200" dirty="0">
                          <a:effectLst/>
                        </a:rPr>
                        <a:t>Fever may be the only sign of pneumonia in highly febrile young children; however, it is variably present and nonspecific</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67878">
                <a:tc>
                  <a:txBody>
                    <a:bodyPr/>
                    <a:lstStyle/>
                    <a:p>
                      <a:pPr fontAlgn="t"/>
                      <a:r>
                        <a:rPr lang="en-US" sz="1200">
                          <a:effectLst/>
                        </a:rPr>
                        <a:t>Respiratory rate</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t"/>
                      <a:r>
                        <a:rPr lang="en-US" sz="1200" dirty="0" err="1">
                          <a:effectLst/>
                        </a:rPr>
                        <a:t>Tachypnea</a:t>
                      </a:r>
                      <a:r>
                        <a:rPr lang="en-US" sz="1200" baseline="30000" dirty="0" err="1">
                          <a:effectLst/>
                        </a:rPr>
                        <a:t>¶</a:t>
                      </a:r>
                      <a:r>
                        <a:rPr lang="en-US" sz="1200" dirty="0" err="1">
                          <a:effectLst/>
                        </a:rPr>
                        <a:t>correlates</a:t>
                      </a:r>
                      <a:r>
                        <a:rPr lang="en-US" sz="1200" dirty="0">
                          <a:effectLst/>
                        </a:rPr>
                        <a:t> with radiographically confirmed pneumonia and hypoxemia</a:t>
                      </a:r>
                    </a:p>
                    <a:p>
                      <a:pPr fontAlgn="t"/>
                      <a:r>
                        <a:rPr lang="en-US" sz="1200" dirty="0">
                          <a:effectLst/>
                        </a:rPr>
                        <a:t>Absence of tachypnea helps to exclude pneumonia</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97515">
                <a:tc>
                  <a:txBody>
                    <a:bodyPr/>
                    <a:lstStyle/>
                    <a:p>
                      <a:pPr fontAlgn="t"/>
                      <a:r>
                        <a:rPr lang="en-US" sz="1200" b="1" dirty="0">
                          <a:effectLst/>
                        </a:rPr>
                        <a:t>Degree of respiratory distress</a:t>
                      </a:r>
                      <a:endParaRPr lang="en-US" sz="1200" dirty="0">
                        <a:effectLst/>
                      </a:endParaRP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200" dirty="0">
                          <a:effectLst/>
                        </a:rPr>
                        <a:t>Respiratory distress is more specific than fever or cough for lower respiratory infection</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35264">
                <a:tc>
                  <a:txBody>
                    <a:bodyPr/>
                    <a:lstStyle/>
                    <a:p>
                      <a:pPr fontAlgn="t"/>
                      <a:r>
                        <a:rPr lang="en-US" sz="1200">
                          <a:effectLst/>
                        </a:rPr>
                        <a:t>Tachypnea</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200" dirty="0">
                          <a:effectLst/>
                        </a:rPr>
                        <a:t> </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35264">
                <a:tc>
                  <a:txBody>
                    <a:bodyPr/>
                    <a:lstStyle/>
                    <a:p>
                      <a:pPr fontAlgn="t"/>
                      <a:r>
                        <a:rPr lang="en-US" sz="1200">
                          <a:effectLst/>
                        </a:rPr>
                        <a:t>Hypoxemia</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200" dirty="0">
                          <a:effectLst/>
                        </a:rPr>
                        <a:t>Predictive of pneumonia</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35264">
                <a:tc gridSpan="2">
                  <a:txBody>
                    <a:bodyPr/>
                    <a:lstStyle/>
                    <a:p>
                      <a:pPr fontAlgn="t"/>
                      <a:r>
                        <a:rPr lang="en-US" sz="1200" dirty="0">
                          <a:effectLst/>
                        </a:rPr>
                        <a:t>Increased work of breathing:</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8"/>
                  </a:ext>
                </a:extLst>
              </a:tr>
              <a:tr h="413740">
                <a:tc>
                  <a:txBody>
                    <a:bodyPr/>
                    <a:lstStyle/>
                    <a:p>
                      <a:pPr fontAlgn="t"/>
                      <a:r>
                        <a:rPr lang="en-US" sz="1200">
                          <a:effectLst/>
                        </a:rPr>
                        <a:t>Retractions</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200" dirty="0">
                          <a:effectLst/>
                        </a:rPr>
                        <a:t>More common in children with pneumonia than without; absence does not exclude pneumonia</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13740">
                <a:tc>
                  <a:txBody>
                    <a:bodyPr/>
                    <a:lstStyle/>
                    <a:p>
                      <a:pPr fontAlgn="t"/>
                      <a:r>
                        <a:rPr lang="en-US" sz="1200">
                          <a:effectLst/>
                        </a:rPr>
                        <a:t>Nasal flaring</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200" dirty="0">
                          <a:effectLst/>
                        </a:rPr>
                        <a:t>More common in children with pneumonia than without; absence does not exclude pneumonia</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35264">
                <a:tc>
                  <a:txBody>
                    <a:bodyPr/>
                    <a:lstStyle/>
                    <a:p>
                      <a:pPr fontAlgn="t"/>
                      <a:r>
                        <a:rPr lang="en-US" sz="1200">
                          <a:effectLst/>
                        </a:rPr>
                        <a:t>Grunting</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200" dirty="0">
                          <a:effectLst/>
                        </a:rPr>
                        <a:t>Sign of severe disease and impending respiratory failure</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35264">
                <a:tc>
                  <a:txBody>
                    <a:bodyPr/>
                    <a:lstStyle/>
                    <a:p>
                      <a:pPr fontAlgn="t"/>
                      <a:r>
                        <a:rPr lang="en-US" sz="1200">
                          <a:effectLst/>
                        </a:rPr>
                        <a:t>Accessory muscle use</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200" dirty="0">
                          <a:effectLst/>
                        </a:rPr>
                        <a:t>Sign of severe disease</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35264">
                <a:tc>
                  <a:txBody>
                    <a:bodyPr/>
                    <a:lstStyle/>
                    <a:p>
                      <a:pPr fontAlgn="t"/>
                      <a:r>
                        <a:rPr lang="en-US" sz="1200">
                          <a:effectLst/>
                        </a:rPr>
                        <a:t>Head bobbing</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200" dirty="0">
                          <a:effectLst/>
                        </a:rPr>
                        <a:t>Sign of severe disease</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35264">
                <a:tc gridSpan="2">
                  <a:txBody>
                    <a:bodyPr/>
                    <a:lstStyle/>
                    <a:p>
                      <a:pPr fontAlgn="t"/>
                      <a:r>
                        <a:rPr lang="en-US" sz="1200" b="1" dirty="0">
                          <a:effectLst/>
                        </a:rPr>
                        <a:t>Lung examination</a:t>
                      </a:r>
                      <a:endParaRPr lang="en-US" sz="1200" dirty="0">
                        <a:effectLst/>
                      </a:endParaRP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14"/>
                  </a:ext>
                </a:extLst>
              </a:tr>
              <a:tr h="235264">
                <a:tc>
                  <a:txBody>
                    <a:bodyPr/>
                    <a:lstStyle/>
                    <a:p>
                      <a:pPr fontAlgn="t"/>
                      <a:r>
                        <a:rPr lang="en-US" sz="1200">
                          <a:effectLst/>
                        </a:rPr>
                        <a:t>Cough</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200" dirty="0">
                          <a:effectLst/>
                        </a:rPr>
                        <a:t>Nonspecific finding of pneumonia</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738242">
                <a:tc>
                  <a:txBody>
                    <a:bodyPr/>
                    <a:lstStyle/>
                    <a:p>
                      <a:pPr fontAlgn="t"/>
                      <a:r>
                        <a:rPr lang="en-US" sz="1200">
                          <a:effectLst/>
                        </a:rPr>
                        <a:t>Auscultation</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200" dirty="0">
                          <a:effectLst/>
                        </a:rPr>
                        <a:t>Findings suggestive of pneumonia include: crackles (</a:t>
                      </a:r>
                      <a:r>
                        <a:rPr lang="en-US" sz="1200" dirty="0" err="1">
                          <a:effectLst/>
                        </a:rPr>
                        <a:t>rales</a:t>
                      </a:r>
                      <a:r>
                        <a:rPr lang="en-US" sz="1200" dirty="0">
                          <a:effectLst/>
                        </a:rPr>
                        <a:t>, </a:t>
                      </a:r>
                      <a:r>
                        <a:rPr lang="en-US" sz="1200" dirty="0" err="1">
                          <a:effectLst/>
                        </a:rPr>
                        <a:t>crepitations</a:t>
                      </a:r>
                      <a:r>
                        <a:rPr lang="en-US" sz="1200" dirty="0">
                          <a:effectLst/>
                        </a:rPr>
                        <a:t>), decreased breath sounds, bronchial breath sounds, </a:t>
                      </a:r>
                      <a:r>
                        <a:rPr lang="en-US" sz="1200" dirty="0" err="1">
                          <a:effectLst/>
                        </a:rPr>
                        <a:t>egophany</a:t>
                      </a:r>
                      <a:r>
                        <a:rPr lang="en-US" sz="1200" dirty="0">
                          <a:effectLst/>
                        </a:rPr>
                        <a:t>, </a:t>
                      </a:r>
                      <a:r>
                        <a:rPr lang="en-US" sz="1200" dirty="0" err="1">
                          <a:effectLst/>
                        </a:rPr>
                        <a:t>bronchophony</a:t>
                      </a:r>
                      <a:r>
                        <a:rPr lang="en-US" sz="1200" dirty="0">
                          <a:effectLst/>
                        </a:rPr>
                        <a:t>, and whispered </a:t>
                      </a:r>
                      <a:r>
                        <a:rPr lang="en-US" sz="1200" dirty="0" err="1">
                          <a:effectLst/>
                        </a:rPr>
                        <a:t>pectoriloquy</a:t>
                      </a:r>
                      <a:endParaRPr lang="en-US" sz="1200" dirty="0">
                        <a:effectLst/>
                      </a:endParaRPr>
                    </a:p>
                    <a:p>
                      <a:pPr fontAlgn="t"/>
                      <a:r>
                        <a:rPr lang="en-US" sz="1200" dirty="0">
                          <a:effectLst/>
                        </a:rPr>
                        <a:t>Wheezing more common in viral and atypical pneumonias</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35264">
                <a:tc>
                  <a:txBody>
                    <a:bodyPr/>
                    <a:lstStyle/>
                    <a:p>
                      <a:pPr fontAlgn="t"/>
                      <a:r>
                        <a:rPr lang="en-US" sz="1200">
                          <a:effectLst/>
                        </a:rPr>
                        <a:t>Tactile fremitus</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200" dirty="0">
                          <a:effectLst/>
                        </a:rPr>
                        <a:t>Suggestive of parenchymal consolidation</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35264">
                <a:tc>
                  <a:txBody>
                    <a:bodyPr/>
                    <a:lstStyle/>
                    <a:p>
                      <a:pPr fontAlgn="t"/>
                      <a:r>
                        <a:rPr lang="en-US" sz="1200">
                          <a:effectLst/>
                        </a:rPr>
                        <a:t>Dullness to percussion</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200" dirty="0">
                          <a:effectLst/>
                        </a:rPr>
                        <a:t>Suggestive of parenchymal consolidation or pleural effusion</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35264">
                <a:tc>
                  <a:txBody>
                    <a:bodyPr/>
                    <a:lstStyle/>
                    <a:p>
                      <a:pPr fontAlgn="t"/>
                      <a:r>
                        <a:rPr lang="en-US" sz="1200" b="1">
                          <a:effectLst/>
                        </a:rPr>
                        <a:t>Mental status</a:t>
                      </a:r>
                      <a:endParaRPr lang="en-US" sz="1200">
                        <a:effectLst/>
                      </a:endParaRP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200" dirty="0">
                          <a:effectLst/>
                        </a:rPr>
                        <a:t>Altered mental status may be a sign of hypoxia</a:t>
                      </a:r>
                    </a:p>
                  </a:txBody>
                  <a:tcPr marL="43642" marR="43642" marT="21821" marB="218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436677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458200" cy="685800"/>
          </a:xfrm>
        </p:spPr>
        <p:txBody>
          <a:bodyPr>
            <a:normAutofit fontScale="90000"/>
          </a:bodyPr>
          <a:lstStyle/>
          <a:p>
            <a:r>
              <a:rPr lang="en-US" b="1" dirty="0"/>
              <a:t>INVESTIGATIONS</a:t>
            </a:r>
          </a:p>
        </p:txBody>
      </p:sp>
      <p:sp>
        <p:nvSpPr>
          <p:cNvPr id="3" name="Rectangle 2"/>
          <p:cNvSpPr/>
          <p:nvPr/>
        </p:nvSpPr>
        <p:spPr>
          <a:xfrm>
            <a:off x="1524000" y="533400"/>
            <a:ext cx="8458200" cy="6771084"/>
          </a:xfrm>
          <a:prstGeom prst="rect">
            <a:avLst/>
          </a:prstGeom>
        </p:spPr>
        <p:txBody>
          <a:bodyPr wrap="square">
            <a:spAutoFit/>
          </a:bodyPr>
          <a:lstStyle/>
          <a:p>
            <a:r>
              <a:rPr lang="en-US" sz="2800" b="1" u="sng" dirty="0"/>
              <a:t>Full blood count and acute phase reactants</a:t>
            </a:r>
          </a:p>
          <a:p>
            <a:pPr marL="285750" indent="-285750">
              <a:buFont typeface="Wingdings" panose="05000000000000000000" pitchFamily="2" charset="2"/>
              <a:buChar char="ü"/>
            </a:pPr>
            <a:r>
              <a:rPr lang="en-US" dirty="0"/>
              <a:t>Total leukocyte and neutrophil count.</a:t>
            </a:r>
          </a:p>
          <a:p>
            <a:pPr marL="285750" indent="-285750">
              <a:buFont typeface="Wingdings" panose="05000000000000000000" pitchFamily="2" charset="2"/>
              <a:buChar char="ü"/>
            </a:pPr>
            <a:r>
              <a:rPr lang="en-US" dirty="0"/>
              <a:t>C-reactive protein.</a:t>
            </a:r>
          </a:p>
          <a:p>
            <a:pPr marL="285750" indent="-285750">
              <a:buFont typeface="Wingdings" panose="05000000000000000000" pitchFamily="2" charset="2"/>
              <a:buChar char="ü"/>
            </a:pPr>
            <a:r>
              <a:rPr lang="en-US" dirty="0"/>
              <a:t>ESR have poor sensitivity and specificity for distinguishing between viral and bacterial pneumonia.</a:t>
            </a:r>
          </a:p>
          <a:p>
            <a:endParaRPr lang="en-US" dirty="0"/>
          </a:p>
          <a:p>
            <a:r>
              <a:rPr lang="en-US" sz="2800" b="1" u="sng" dirty="0"/>
              <a:t>Microbiological investigations</a:t>
            </a:r>
          </a:p>
          <a:p>
            <a:r>
              <a:rPr lang="en-US" b="1" dirty="0"/>
              <a:t>Blood cultures: </a:t>
            </a:r>
          </a:p>
          <a:p>
            <a:r>
              <a:rPr lang="en-US" dirty="0"/>
              <a:t>The yield is low and a positive result takes 48–72 h. Positive in 10–15% of patients with pneumococcal pneumonia.</a:t>
            </a:r>
          </a:p>
          <a:p>
            <a:endParaRPr lang="en-US" dirty="0"/>
          </a:p>
          <a:p>
            <a:r>
              <a:rPr lang="en-US" b="1" dirty="0"/>
              <a:t>Respiratory tract samples: </a:t>
            </a:r>
          </a:p>
          <a:p>
            <a:r>
              <a:rPr lang="en-US" dirty="0"/>
              <a:t>Sputum for culture is rarely available and samples are frequently contaminated.</a:t>
            </a:r>
          </a:p>
          <a:p>
            <a:r>
              <a:rPr lang="en-US" dirty="0"/>
              <a:t>Nasopharyngeal aspirate (NPA) for viral immunofluorescence assay or PCR is useful in infants. Bronchoscopy or pleural fluid aspiration may provide samples.</a:t>
            </a:r>
          </a:p>
          <a:p>
            <a:endParaRPr lang="en-US" dirty="0"/>
          </a:p>
          <a:p>
            <a:r>
              <a:rPr lang="en-US" b="1" dirty="0"/>
              <a:t>Serology:</a:t>
            </a:r>
            <a:r>
              <a:rPr lang="en-US" i="1" dirty="0"/>
              <a:t> </a:t>
            </a:r>
          </a:p>
          <a:p>
            <a:r>
              <a:rPr lang="en-US" dirty="0"/>
              <a:t>Paired serology 14 days apart is available for diagnosis of mycoplasma but treatment is usually given on empirical grounds.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9946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1564"/>
            <a:ext cx="8382000" cy="609600"/>
          </a:xfrm>
        </p:spPr>
        <p:txBody>
          <a:bodyPr>
            <a:normAutofit fontScale="90000"/>
          </a:bodyPr>
          <a:lstStyle/>
          <a:p>
            <a:r>
              <a:rPr lang="en-US" b="1" dirty="0"/>
              <a:t>ETIOLOGY</a:t>
            </a:r>
          </a:p>
        </p:txBody>
      </p:sp>
      <p:sp>
        <p:nvSpPr>
          <p:cNvPr id="3" name="Rectangle 2"/>
          <p:cNvSpPr/>
          <p:nvPr/>
        </p:nvSpPr>
        <p:spPr>
          <a:xfrm>
            <a:off x="1558636" y="609601"/>
            <a:ext cx="8305800" cy="5262979"/>
          </a:xfrm>
          <a:prstGeom prst="rect">
            <a:avLst/>
          </a:prstGeom>
        </p:spPr>
        <p:txBody>
          <a:bodyPr wrap="square">
            <a:spAutoFit/>
          </a:bodyPr>
          <a:lstStyle/>
          <a:p>
            <a:pPr marL="342900" indent="-342900">
              <a:buFont typeface="Wingdings" panose="05000000000000000000" pitchFamily="2" charset="2"/>
              <a:buChar char="ü"/>
            </a:pPr>
            <a:r>
              <a:rPr lang="en-US" sz="2400" dirty="0"/>
              <a:t>Bronchiolitis is typically caused by a virus. </a:t>
            </a:r>
          </a:p>
          <a:p>
            <a:pPr marL="342900" indent="-342900">
              <a:buFont typeface="Wingdings" panose="05000000000000000000" pitchFamily="2" charset="2"/>
              <a:buChar char="ü"/>
            </a:pPr>
            <a:r>
              <a:rPr lang="en-US" sz="2400" b="1" dirty="0"/>
              <a:t>Respiratory syncytial virus (RSV) </a:t>
            </a:r>
            <a:r>
              <a:rPr lang="en-US" sz="2400" dirty="0"/>
              <a:t>is the most common cause </a:t>
            </a:r>
            <a:r>
              <a:rPr lang="en-US" sz="2400" u="sng" dirty="0"/>
              <a:t>in ˃ 50% </a:t>
            </a:r>
            <a:r>
              <a:rPr lang="en-US" sz="2400" dirty="0"/>
              <a:t>of cases.</a:t>
            </a:r>
          </a:p>
          <a:p>
            <a:pPr marL="342900" indent="-342900">
              <a:buFont typeface="Wingdings" panose="05000000000000000000" pitchFamily="2" charset="2"/>
              <a:buChar char="ü"/>
            </a:pPr>
            <a:r>
              <a:rPr lang="en-US" sz="2400" dirty="0"/>
              <a:t>Common in winter and early spring.</a:t>
            </a:r>
          </a:p>
          <a:p>
            <a:pPr marL="342900" indent="-342900">
              <a:buFont typeface="Wingdings" panose="05000000000000000000" pitchFamily="2" charset="2"/>
              <a:buChar char="ü"/>
            </a:pPr>
            <a:r>
              <a:rPr lang="en-US" sz="2400" dirty="0"/>
              <a:t>First 2 years of life , more in males and in non breastfed.</a:t>
            </a:r>
          </a:p>
          <a:p>
            <a:pPr marL="342900" indent="-342900">
              <a:buFont typeface="Wingdings" panose="05000000000000000000" pitchFamily="2" charset="2"/>
              <a:buChar char="ü"/>
            </a:pPr>
            <a:r>
              <a:rPr lang="en-US" sz="2400" dirty="0"/>
              <a:t>Children who are older than two years typically do not develop bronchiolitis, but can be infected with RSV. </a:t>
            </a:r>
          </a:p>
          <a:p>
            <a:pPr marL="342900" indent="-342900">
              <a:buFont typeface="Wingdings" panose="05000000000000000000" pitchFamily="2" charset="2"/>
              <a:buChar char="ü"/>
            </a:pPr>
            <a:r>
              <a:rPr lang="en-US" sz="2400" dirty="0"/>
              <a:t>RSV infection is common in children older than two years. It usually causes symptoms similar to those of the common cold or mild wheezing and at times the illness is significant enough to require evaluation by a health care provider. </a:t>
            </a:r>
          </a:p>
          <a:p>
            <a:endParaRPr lang="en-US" sz="2400" dirty="0"/>
          </a:p>
          <a:p>
            <a:r>
              <a:rPr lang="en-US" sz="2400" b="1" u="sng" dirty="0"/>
              <a:t>OTHERS:</a:t>
            </a:r>
          </a:p>
          <a:p>
            <a:r>
              <a:rPr lang="en-US" sz="2400" dirty="0" err="1"/>
              <a:t>Parainfluenza</a:t>
            </a:r>
            <a:r>
              <a:rPr lang="en-US" sz="2400" dirty="0"/>
              <a:t> virus, adenovirus ,influenza virus, mycoplasma</a:t>
            </a:r>
          </a:p>
        </p:txBody>
      </p:sp>
    </p:spTree>
    <p:extLst>
      <p:ext uri="{BB962C8B-B14F-4D97-AF65-F5344CB8AC3E}">
        <p14:creationId xmlns:p14="http://schemas.microsoft.com/office/powerpoint/2010/main" val="3471038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294" y="0"/>
            <a:ext cx="8453907" cy="609600"/>
          </a:xfrm>
        </p:spPr>
        <p:txBody>
          <a:bodyPr>
            <a:normAutofit fontScale="90000"/>
          </a:bodyPr>
          <a:lstStyle/>
          <a:p>
            <a:r>
              <a:rPr lang="en-US" sz="4800" b="1" dirty="0"/>
              <a:t>IMAGING</a:t>
            </a:r>
            <a:endParaRPr lang="en-US" sz="4800" dirty="0"/>
          </a:p>
        </p:txBody>
      </p:sp>
      <p:sp>
        <p:nvSpPr>
          <p:cNvPr id="4" name="Rectangle 3"/>
          <p:cNvSpPr/>
          <p:nvPr/>
        </p:nvSpPr>
        <p:spPr>
          <a:xfrm>
            <a:off x="1600200" y="533400"/>
            <a:ext cx="8382000" cy="5878532"/>
          </a:xfrm>
          <a:prstGeom prst="rect">
            <a:avLst/>
          </a:prstGeom>
        </p:spPr>
        <p:txBody>
          <a:bodyPr wrap="square">
            <a:spAutoFit/>
          </a:bodyPr>
          <a:lstStyle/>
          <a:p>
            <a:r>
              <a:rPr lang="en-US" sz="2800" b="1" dirty="0"/>
              <a:t>CXR: </a:t>
            </a:r>
          </a:p>
          <a:p>
            <a:r>
              <a:rPr lang="en-US" sz="2000" dirty="0"/>
              <a:t>The appearance of consolidation on CXR is reliable for the diagnosis of pneumonia ,but CXR appearances are not reliable for distinguishing between viral and bacterial infection as there is considerable overlap. </a:t>
            </a:r>
          </a:p>
          <a:p>
            <a:r>
              <a:rPr lang="en-US" sz="2800" b="1" dirty="0"/>
              <a:t>The CXR may</a:t>
            </a:r>
          </a:p>
          <a:p>
            <a:r>
              <a:rPr lang="en-US" sz="2000" dirty="0"/>
              <a:t>Appear normal early in the disease. However, as an approximate</a:t>
            </a:r>
          </a:p>
          <a:p>
            <a:r>
              <a:rPr lang="en-US" sz="2000" dirty="0"/>
              <a:t>guide:</a:t>
            </a:r>
          </a:p>
          <a:p>
            <a:r>
              <a:rPr lang="en-US" sz="2000" b="1" u="sng" dirty="0"/>
              <a:t>Viral pneumonia: </a:t>
            </a:r>
          </a:p>
          <a:p>
            <a:r>
              <a:rPr lang="en-US" sz="2000" dirty="0"/>
              <a:t>Patchy </a:t>
            </a:r>
            <a:r>
              <a:rPr lang="en-US" sz="2000" dirty="0" err="1"/>
              <a:t>perihilar</a:t>
            </a:r>
            <a:r>
              <a:rPr lang="en-US" sz="2000" dirty="0"/>
              <a:t> infiltration, hyperinflation, atelectasis</a:t>
            </a:r>
          </a:p>
          <a:p>
            <a:endParaRPr lang="en-US" sz="2000" dirty="0"/>
          </a:p>
          <a:p>
            <a:r>
              <a:rPr lang="en-US" sz="2000" b="1" u="sng" dirty="0"/>
              <a:t>Bacterial pneumonia:</a:t>
            </a:r>
            <a:r>
              <a:rPr lang="en-US" sz="2000" i="1" dirty="0"/>
              <a:t> </a:t>
            </a:r>
          </a:p>
          <a:p>
            <a:r>
              <a:rPr lang="en-US" sz="2000" dirty="0"/>
              <a:t>Lobar consolidation (air </a:t>
            </a:r>
            <a:r>
              <a:rPr lang="en-US" sz="2000" dirty="0" err="1"/>
              <a:t>bronchogram</a:t>
            </a:r>
            <a:r>
              <a:rPr lang="en-US" sz="2000" dirty="0"/>
              <a:t>) occasionally with </a:t>
            </a:r>
            <a:r>
              <a:rPr lang="en-US" sz="2000" dirty="0" err="1"/>
              <a:t>parapneumonic</a:t>
            </a:r>
            <a:r>
              <a:rPr lang="en-US" sz="2000" dirty="0"/>
              <a:t> effusion. </a:t>
            </a:r>
            <a:r>
              <a:rPr lang="en-US" sz="2000" dirty="0" err="1"/>
              <a:t>Pneumatocoele</a:t>
            </a:r>
            <a:r>
              <a:rPr lang="en-US" sz="2000" dirty="0"/>
              <a:t> and abscesses suggest staphylococcal pneumonia</a:t>
            </a:r>
          </a:p>
          <a:p>
            <a:endParaRPr lang="en-US" sz="2000" dirty="0"/>
          </a:p>
          <a:p>
            <a:endParaRPr lang="en-US" sz="2000" dirty="0"/>
          </a:p>
          <a:p>
            <a:r>
              <a:rPr lang="en-US" sz="2000" b="1" u="sng" dirty="0"/>
              <a:t>Mycoplasma pneumonia: </a:t>
            </a:r>
          </a:p>
          <a:p>
            <a:r>
              <a:rPr lang="en-US" sz="2000" dirty="0"/>
              <a:t>Patchy, segmental consolidation with hilar lymphadenopathy.</a:t>
            </a:r>
          </a:p>
          <a:p>
            <a:endParaRPr lang="en-US" sz="2000" dirty="0"/>
          </a:p>
        </p:txBody>
      </p:sp>
    </p:spTree>
    <p:extLst>
      <p:ext uri="{BB962C8B-B14F-4D97-AF65-F5344CB8AC3E}">
        <p14:creationId xmlns:p14="http://schemas.microsoft.com/office/powerpoint/2010/main" val="1121136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5232303"/>
            <a:ext cx="7543800" cy="523220"/>
          </a:xfrm>
          <a:prstGeom prst="rect">
            <a:avLst/>
          </a:prstGeom>
        </p:spPr>
        <p:txBody>
          <a:bodyPr wrap="square">
            <a:spAutoFit/>
          </a:bodyPr>
          <a:lstStyle/>
          <a:p>
            <a:r>
              <a:rPr lang="en-US" sz="2800" b="1" dirty="0"/>
              <a:t>Chest X-Ray showing patch of pneumonia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57200"/>
            <a:ext cx="83058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042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5327562"/>
            <a:ext cx="8458200" cy="1384995"/>
          </a:xfrm>
          <a:prstGeom prst="rect">
            <a:avLst/>
          </a:prstGeom>
        </p:spPr>
        <p:txBody>
          <a:bodyPr wrap="square">
            <a:spAutoFit/>
          </a:bodyPr>
          <a:lstStyle/>
          <a:p>
            <a:r>
              <a:rPr lang="en-US" sz="2800" b="1" dirty="0"/>
              <a:t>Image of chest x-ray displaying the interstitial pattern seen in viral pneumonia. The interstitial pattern shows fine lines radiating from the hila.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80772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3177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2" y="228600"/>
            <a:ext cx="8229598"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00201" y="4724401"/>
            <a:ext cx="8229598" cy="954107"/>
          </a:xfrm>
          <a:prstGeom prst="rect">
            <a:avLst/>
          </a:prstGeom>
        </p:spPr>
        <p:txBody>
          <a:bodyPr wrap="square">
            <a:spAutoFit/>
          </a:bodyPr>
          <a:lstStyle/>
          <a:p>
            <a:r>
              <a:rPr lang="en-US" sz="2800" b="1" dirty="0"/>
              <a:t>These chest X rays compare clear, healthy lungs with the cloudy, inflamed lung tissue of pneumonia.</a:t>
            </a:r>
          </a:p>
        </p:txBody>
      </p:sp>
    </p:spTree>
    <p:extLst>
      <p:ext uri="{BB962C8B-B14F-4D97-AF65-F5344CB8AC3E}">
        <p14:creationId xmlns:p14="http://schemas.microsoft.com/office/powerpoint/2010/main" val="452367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0304"/>
            <a:ext cx="8229600" cy="51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0" y="5334001"/>
            <a:ext cx="8458200" cy="954107"/>
          </a:xfrm>
          <a:prstGeom prst="rect">
            <a:avLst/>
          </a:prstGeom>
        </p:spPr>
        <p:txBody>
          <a:bodyPr wrap="square">
            <a:spAutoFit/>
          </a:bodyPr>
          <a:lstStyle/>
          <a:p>
            <a:r>
              <a:rPr lang="en-US" sz="2800" b="1" dirty="0"/>
              <a:t>Right lower lobe consolidation in a patient with bacterial pneumonia.</a:t>
            </a:r>
          </a:p>
        </p:txBody>
      </p:sp>
    </p:spTree>
    <p:extLst>
      <p:ext uri="{BB962C8B-B14F-4D97-AF65-F5344CB8AC3E}">
        <p14:creationId xmlns:p14="http://schemas.microsoft.com/office/powerpoint/2010/main" val="2120304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76201"/>
            <a:ext cx="8458199" cy="5095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1" y="5410201"/>
            <a:ext cx="8374486" cy="954107"/>
          </a:xfrm>
          <a:prstGeom prst="rect">
            <a:avLst/>
          </a:prstGeom>
        </p:spPr>
        <p:txBody>
          <a:bodyPr wrap="square">
            <a:spAutoFit/>
          </a:bodyPr>
          <a:lstStyle/>
          <a:p>
            <a:r>
              <a:rPr lang="en-US" sz="2800" b="1" dirty="0" err="1"/>
              <a:t>Anteroposterior</a:t>
            </a:r>
            <a:r>
              <a:rPr lang="en-US" sz="2800" b="1" dirty="0"/>
              <a:t> radiograph from a child with a round pneumonia.</a:t>
            </a:r>
          </a:p>
        </p:txBody>
      </p:sp>
    </p:spTree>
    <p:extLst>
      <p:ext uri="{BB962C8B-B14F-4D97-AF65-F5344CB8AC3E}">
        <p14:creationId xmlns:p14="http://schemas.microsoft.com/office/powerpoint/2010/main" val="2125102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6900" y="6019800"/>
            <a:ext cx="7696200" cy="523220"/>
          </a:xfrm>
          <a:prstGeom prst="rect">
            <a:avLst/>
          </a:prstGeom>
        </p:spPr>
        <p:txBody>
          <a:bodyPr wrap="square">
            <a:spAutoFit/>
          </a:bodyPr>
          <a:lstStyle/>
          <a:p>
            <a:r>
              <a:rPr lang="en-US" sz="2800" b="1" dirty="0"/>
              <a:t>x-ray view of mycoplasma  pneumonia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
            <a:ext cx="82296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0218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4645" y="152401"/>
            <a:ext cx="8229600" cy="5324535"/>
          </a:xfrm>
          <a:prstGeom prst="rect">
            <a:avLst/>
          </a:prstGeom>
        </p:spPr>
        <p:txBody>
          <a:bodyPr wrap="square">
            <a:spAutoFit/>
          </a:bodyPr>
          <a:lstStyle/>
          <a:p>
            <a:r>
              <a:rPr lang="en-US" sz="2800" b="1" u="sng" dirty="0"/>
              <a:t>Ultrasound:</a:t>
            </a:r>
          </a:p>
          <a:p>
            <a:r>
              <a:rPr lang="en-US" i="1" dirty="0"/>
              <a:t> </a:t>
            </a:r>
            <a:r>
              <a:rPr lang="en-US" sz="2400" dirty="0"/>
              <a:t>This is most useful if a pleural effusion is suspected on CXR. It can differentiate between clear fluid and </a:t>
            </a:r>
            <a:r>
              <a:rPr lang="en-US" sz="2400" dirty="0" err="1"/>
              <a:t>fibrino</a:t>
            </a:r>
            <a:r>
              <a:rPr lang="en-US" sz="2400" dirty="0"/>
              <a:t>-purulent effusions</a:t>
            </a:r>
          </a:p>
          <a:p>
            <a:endParaRPr lang="en-US" sz="24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434340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76401"/>
            <a:ext cx="396240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2066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304801"/>
            <a:ext cx="8534400" cy="1169551"/>
          </a:xfrm>
          <a:prstGeom prst="rect">
            <a:avLst/>
          </a:prstGeom>
        </p:spPr>
        <p:txBody>
          <a:bodyPr wrap="square">
            <a:spAutoFit/>
          </a:bodyPr>
          <a:lstStyle/>
          <a:p>
            <a:r>
              <a:rPr lang="en-US" sz="2800" b="1" u="sng" dirty="0"/>
              <a:t>CT scan: </a:t>
            </a:r>
          </a:p>
          <a:p>
            <a:r>
              <a:rPr lang="en-US" sz="2400" dirty="0"/>
              <a:t>provides more detailed imaging of suspected abscess or empyema.</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62114"/>
            <a:ext cx="8153400" cy="466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874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424930" cy="838200"/>
          </a:xfrm>
        </p:spPr>
        <p:txBody>
          <a:bodyPr/>
          <a:lstStyle/>
          <a:p>
            <a:r>
              <a:rPr lang="en-US" b="1" dirty="0"/>
              <a:t>DIFFERENTIAL DIAGNOSIS</a:t>
            </a:r>
            <a:r>
              <a:rPr lang="en-US" dirty="0"/>
              <a:t> </a:t>
            </a:r>
          </a:p>
        </p:txBody>
      </p:sp>
      <p:sp>
        <p:nvSpPr>
          <p:cNvPr id="3" name="Rectangle 2"/>
          <p:cNvSpPr/>
          <p:nvPr/>
        </p:nvSpPr>
        <p:spPr>
          <a:xfrm>
            <a:off x="1524000" y="948690"/>
            <a:ext cx="8458200" cy="4801314"/>
          </a:xfrm>
          <a:prstGeom prst="rect">
            <a:avLst/>
          </a:prstGeom>
        </p:spPr>
        <p:txBody>
          <a:bodyPr wrap="square">
            <a:spAutoFit/>
          </a:bodyPr>
          <a:lstStyle/>
          <a:p>
            <a:endParaRPr lang="en-US" dirty="0"/>
          </a:p>
          <a:p>
            <a:endParaRPr lang="en-US" dirty="0"/>
          </a:p>
          <a:p>
            <a:pPr marL="285750" indent="-285750">
              <a:buFont typeface="Wingdings" panose="05000000000000000000" pitchFamily="2" charset="2"/>
              <a:buChar char="§"/>
            </a:pPr>
            <a:r>
              <a:rPr lang="en-US" dirty="0"/>
              <a:t>Foreign body aspiration must be considered in young children. The aspiration event may not have been witnessed.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Other causes of tachypnea, with or without fever and cough, in infants and young children include :</a:t>
            </a:r>
          </a:p>
          <a:p>
            <a:pPr lvl="4"/>
            <a:r>
              <a:rPr lang="en-US" dirty="0"/>
              <a:t>●Bronchiolitis .</a:t>
            </a:r>
          </a:p>
          <a:p>
            <a:pPr lvl="4"/>
            <a:r>
              <a:rPr lang="en-US" dirty="0"/>
              <a:t>●Heart failure </a:t>
            </a:r>
          </a:p>
          <a:p>
            <a:pPr lvl="4"/>
            <a:r>
              <a:rPr lang="en-US" dirty="0"/>
              <a:t>●Sepsis </a:t>
            </a:r>
          </a:p>
          <a:p>
            <a:pPr lvl="4"/>
            <a:r>
              <a:rPr lang="en-US" dirty="0"/>
              <a:t>●Metabolic acidosis .</a:t>
            </a:r>
          </a:p>
          <a:p>
            <a:pPr lvl="4"/>
            <a:endParaRPr lang="en-US" dirty="0"/>
          </a:p>
          <a:p>
            <a:pPr lvl="4"/>
            <a:endParaRPr lang="en-US" dirty="0"/>
          </a:p>
          <a:p>
            <a:pPr lvl="4"/>
            <a:r>
              <a:rPr lang="en-US" dirty="0"/>
              <a:t> </a:t>
            </a:r>
          </a:p>
          <a:p>
            <a:r>
              <a:rPr lang="en-US" dirty="0"/>
              <a:t>These conditions usually can be distinguished from pneumonia by history, examination, and laboratory tests or additional imaging may be necessary. </a:t>
            </a:r>
          </a:p>
          <a:p>
            <a:endParaRPr lang="en-US" dirty="0"/>
          </a:p>
        </p:txBody>
      </p:sp>
    </p:spTree>
    <p:extLst>
      <p:ext uri="{BB962C8B-B14F-4D97-AF65-F5344CB8AC3E}">
        <p14:creationId xmlns:p14="http://schemas.microsoft.com/office/powerpoint/2010/main" val="4271007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710"/>
            <a:ext cx="8077200" cy="581891"/>
          </a:xfrm>
        </p:spPr>
        <p:txBody>
          <a:bodyPr>
            <a:normAutofit fontScale="90000"/>
          </a:bodyPr>
          <a:lstStyle/>
          <a:p>
            <a:r>
              <a:rPr lang="en-US" sz="3600" b="1" dirty="0"/>
              <a:t>PATHOGENESIS</a:t>
            </a:r>
          </a:p>
        </p:txBody>
      </p:sp>
      <p:sp>
        <p:nvSpPr>
          <p:cNvPr id="3" name="Rectangle 2"/>
          <p:cNvSpPr/>
          <p:nvPr/>
        </p:nvSpPr>
        <p:spPr>
          <a:xfrm>
            <a:off x="1676400" y="549809"/>
            <a:ext cx="8305800" cy="4801314"/>
          </a:xfrm>
          <a:prstGeom prst="rect">
            <a:avLst/>
          </a:prstGeom>
        </p:spPr>
        <p:txBody>
          <a:bodyPr wrap="square">
            <a:spAutoFit/>
          </a:bodyPr>
          <a:lstStyle/>
          <a:p>
            <a:pPr marL="342900" indent="-342900">
              <a:buFont typeface="Wingdings" panose="05000000000000000000" pitchFamily="2" charset="2"/>
              <a:buChar char="ü"/>
            </a:pPr>
            <a:r>
              <a:rPr lang="en-US" dirty="0"/>
              <a:t>Acute infection → respiratory obstruction of the small airways.</a:t>
            </a:r>
          </a:p>
          <a:p>
            <a:pPr marL="342900" indent="-342900">
              <a:buFont typeface="Wingdings" panose="05000000000000000000" pitchFamily="2" charset="2"/>
              <a:buChar char="ü"/>
            </a:pPr>
            <a:r>
              <a:rPr lang="en-US" dirty="0"/>
              <a:t>Viral invasion of the smaller radicles of the bronchial tree → edema+ accumulation of  mucus and cellular debris → bronchiolar obstruction.</a:t>
            </a:r>
          </a:p>
          <a:p>
            <a:pPr marL="342900" indent="-342900">
              <a:buFont typeface="Wingdings" panose="05000000000000000000" pitchFamily="2" charset="2"/>
              <a:buChar char="ü"/>
            </a:pPr>
            <a:endParaRPr lang="en-US" dirty="0"/>
          </a:p>
          <a:p>
            <a:pPr marL="342900" indent="-342900">
              <a:buFont typeface="Wingdings" panose="05000000000000000000" pitchFamily="2" charset="2"/>
              <a:buChar char="ü"/>
            </a:pPr>
            <a:endParaRPr lang="en-US" dirty="0"/>
          </a:p>
          <a:p>
            <a:r>
              <a:rPr lang="en-US" dirty="0"/>
              <a:t>                         ↓</a:t>
            </a:r>
          </a:p>
          <a:p>
            <a:r>
              <a:rPr lang="en-US" dirty="0"/>
              <a:t>                                                                                  ↓                                               </a:t>
            </a:r>
          </a:p>
          <a:p>
            <a:endParaRPr lang="en-US" dirty="0"/>
          </a:p>
          <a:p>
            <a:r>
              <a:rPr lang="en-US" dirty="0"/>
              <a:t>↙                              ↘</a:t>
            </a:r>
          </a:p>
          <a:p>
            <a:r>
              <a:rPr lang="en-US" dirty="0"/>
              <a:t>                                                           ↙                                                        ↓</a:t>
            </a:r>
          </a:p>
          <a:p>
            <a:r>
              <a:rPr lang="en-US" dirty="0"/>
              <a:t>                  </a:t>
            </a:r>
          </a:p>
          <a:p>
            <a:endParaRPr lang="en-US" dirty="0"/>
          </a:p>
          <a:p>
            <a:r>
              <a:rPr lang="en-US" dirty="0"/>
              <a:t>                                                                                                                       </a:t>
            </a:r>
          </a:p>
          <a:p>
            <a:r>
              <a:rPr lang="en-US" dirty="0"/>
              <a:t>                         ↓                                                                                           </a:t>
            </a:r>
          </a:p>
          <a:p>
            <a:r>
              <a:rPr lang="en-US" dirty="0"/>
              <a:t>                                                                                                                        ↓</a:t>
            </a:r>
          </a:p>
          <a:p>
            <a:endParaRPr lang="en-US" dirty="0"/>
          </a:p>
          <a:p>
            <a:r>
              <a:rPr lang="en-US" dirty="0"/>
              <a:t>                         ↓</a:t>
            </a:r>
          </a:p>
        </p:txBody>
      </p:sp>
      <p:sp>
        <p:nvSpPr>
          <p:cNvPr id="4" name="Rectangle 3"/>
          <p:cNvSpPr/>
          <p:nvPr/>
        </p:nvSpPr>
        <p:spPr>
          <a:xfrm>
            <a:off x="3581400" y="1440873"/>
            <a:ext cx="434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VIRAL INVASION OF BRONCHIOLES</a:t>
            </a:r>
          </a:p>
        </p:txBody>
      </p:sp>
      <p:sp>
        <p:nvSpPr>
          <p:cNvPr id="5" name="Rectangle 4"/>
          <p:cNvSpPr/>
          <p:nvPr/>
        </p:nvSpPr>
        <p:spPr>
          <a:xfrm>
            <a:off x="5181600" y="2548132"/>
            <a:ext cx="3027218" cy="402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BRONCHIOLAR OBSTRUCTION</a:t>
            </a:r>
          </a:p>
        </p:txBody>
      </p:sp>
      <p:graphicFrame>
        <p:nvGraphicFramePr>
          <p:cNvPr id="11" name="Diagram 10"/>
          <p:cNvGraphicFramePr/>
          <p:nvPr/>
        </p:nvGraphicFramePr>
        <p:xfrm>
          <a:off x="7891383" y="1244015"/>
          <a:ext cx="2171700"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1752600" y="3677370"/>
            <a:ext cx="3048000" cy="588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INCOMPLETE OBSTRUCTION (BALL VALVE)</a:t>
            </a:r>
          </a:p>
        </p:txBody>
      </p:sp>
      <p:sp>
        <p:nvSpPr>
          <p:cNvPr id="13" name="Rectangle 12"/>
          <p:cNvSpPr/>
          <p:nvPr/>
        </p:nvSpPr>
        <p:spPr>
          <a:xfrm>
            <a:off x="6477000" y="3810001"/>
            <a:ext cx="2895600" cy="599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COMPLETE OBSTRUCTION</a:t>
            </a:r>
          </a:p>
        </p:txBody>
      </p:sp>
      <p:sp>
        <p:nvSpPr>
          <p:cNvPr id="14" name="Rectangle 13"/>
          <p:cNvSpPr/>
          <p:nvPr/>
        </p:nvSpPr>
        <p:spPr>
          <a:xfrm>
            <a:off x="1752600" y="4534972"/>
            <a:ext cx="3048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EARLY AIR TRAPPING DURING EXPIRATION</a:t>
            </a:r>
          </a:p>
        </p:txBody>
      </p:sp>
      <p:sp>
        <p:nvSpPr>
          <p:cNvPr id="15" name="Rectangle 14"/>
          <p:cNvSpPr/>
          <p:nvPr/>
        </p:nvSpPr>
        <p:spPr>
          <a:xfrm>
            <a:off x="7366715" y="5348535"/>
            <a:ext cx="2057400" cy="295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ATELECTASIS</a:t>
            </a:r>
          </a:p>
        </p:txBody>
      </p:sp>
      <p:sp>
        <p:nvSpPr>
          <p:cNvPr id="16" name="Rectangle 15"/>
          <p:cNvSpPr/>
          <p:nvPr/>
        </p:nvSpPr>
        <p:spPr>
          <a:xfrm>
            <a:off x="1676400" y="5351123"/>
            <a:ext cx="3048000" cy="292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HYPER INFLATION</a:t>
            </a:r>
          </a:p>
        </p:txBody>
      </p:sp>
      <p:sp>
        <p:nvSpPr>
          <p:cNvPr id="19" name="Rectangle 18"/>
          <p:cNvSpPr/>
          <p:nvPr/>
        </p:nvSpPr>
        <p:spPr>
          <a:xfrm>
            <a:off x="4308764" y="5662447"/>
            <a:ext cx="338743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HYPOVENTILATION</a:t>
            </a:r>
          </a:p>
        </p:txBody>
      </p:sp>
      <p:sp>
        <p:nvSpPr>
          <p:cNvPr id="20" name="Rectangle 19"/>
          <p:cNvSpPr/>
          <p:nvPr/>
        </p:nvSpPr>
        <p:spPr>
          <a:xfrm>
            <a:off x="3581400" y="6098865"/>
            <a:ext cx="518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IMPAIRED AIR EXCHANGE &amp; HYPOXIA</a:t>
            </a:r>
          </a:p>
          <a:p>
            <a:pPr algn="ctr"/>
            <a:r>
              <a:rPr lang="en-US" b="1" dirty="0">
                <a:solidFill>
                  <a:schemeClr val="tx1"/>
                </a:solidFill>
              </a:rPr>
              <a:t>HYPERCAPNEA </a:t>
            </a:r>
          </a:p>
        </p:txBody>
      </p:sp>
      <p:sp>
        <p:nvSpPr>
          <p:cNvPr id="6" name="Rectangle 5"/>
          <p:cNvSpPr/>
          <p:nvPr/>
        </p:nvSpPr>
        <p:spPr>
          <a:xfrm>
            <a:off x="1595517" y="2257024"/>
            <a:ext cx="2514600" cy="588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Narrowing of the </a:t>
            </a:r>
            <a:r>
              <a:rPr lang="en-US" b="1" dirty="0" err="1">
                <a:solidFill>
                  <a:schemeClr val="tx1"/>
                </a:solidFill>
              </a:rPr>
              <a:t>bronchiolos</a:t>
            </a:r>
            <a:r>
              <a:rPr lang="en-US" b="1" dirty="0">
                <a:solidFill>
                  <a:schemeClr val="tx1"/>
                </a:solidFill>
              </a:rPr>
              <a:t> →wheezes</a:t>
            </a:r>
          </a:p>
        </p:txBody>
      </p:sp>
    </p:spTree>
    <p:extLst>
      <p:ext uri="{BB962C8B-B14F-4D97-AF65-F5344CB8AC3E}">
        <p14:creationId xmlns:p14="http://schemas.microsoft.com/office/powerpoint/2010/main" val="1013032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639" y="152400"/>
            <a:ext cx="7924800" cy="792162"/>
          </a:xfrm>
        </p:spPr>
        <p:txBody>
          <a:bodyPr>
            <a:normAutofit fontScale="90000"/>
          </a:bodyPr>
          <a:lstStyle/>
          <a:p>
            <a:br>
              <a:rPr lang="en-US" b="1" dirty="0"/>
            </a:br>
            <a:r>
              <a:rPr lang="en-US" b="1" dirty="0"/>
              <a:t>Treatment</a:t>
            </a:r>
            <a:br>
              <a:rPr lang="en-US" b="1" dirty="0"/>
            </a:br>
            <a:endParaRPr lang="en-US" dirty="0"/>
          </a:p>
        </p:txBody>
      </p:sp>
      <p:sp>
        <p:nvSpPr>
          <p:cNvPr id="3" name="Rectangle 2"/>
          <p:cNvSpPr/>
          <p:nvPr/>
        </p:nvSpPr>
        <p:spPr>
          <a:xfrm>
            <a:off x="1488583" y="838201"/>
            <a:ext cx="8569817" cy="6894195"/>
          </a:xfrm>
          <a:prstGeom prst="rect">
            <a:avLst/>
          </a:prstGeom>
        </p:spPr>
        <p:txBody>
          <a:bodyPr wrap="square">
            <a:spAutoFit/>
          </a:bodyPr>
          <a:lstStyle/>
          <a:p>
            <a:r>
              <a:rPr lang="en-US" dirty="0"/>
              <a:t>As viral and bacterial pneumonia are often difficult to distinguish treatment including use of antibiotics is based on age and severity.</a:t>
            </a:r>
          </a:p>
          <a:p>
            <a:endParaRPr lang="en-US" dirty="0"/>
          </a:p>
          <a:p>
            <a:r>
              <a:rPr lang="en-US" sz="2400" b="1" dirty="0"/>
              <a:t>Treatment may include:</a:t>
            </a:r>
          </a:p>
          <a:p>
            <a:r>
              <a:rPr lang="en-US" b="1" u="sng" dirty="0"/>
              <a:t>Oxygen: </a:t>
            </a:r>
            <a:r>
              <a:rPr lang="en-US" dirty="0"/>
              <a:t>to maintain SaO2 &gt;92%</a:t>
            </a:r>
          </a:p>
          <a:p>
            <a:r>
              <a:rPr lang="en-US" b="1" u="sng" dirty="0"/>
              <a:t>Fluids:</a:t>
            </a:r>
            <a:r>
              <a:rPr lang="en-US" i="1" dirty="0"/>
              <a:t> </a:t>
            </a:r>
            <a:r>
              <a:rPr lang="en-US" dirty="0"/>
              <a:t>restrict to 80% maintenance .</a:t>
            </a:r>
          </a:p>
          <a:p>
            <a:r>
              <a:rPr lang="en-US" b="1" u="sng" dirty="0"/>
              <a:t>Antipyretics</a:t>
            </a:r>
          </a:p>
          <a:p>
            <a:r>
              <a:rPr lang="en-US" sz="2000" b="1" u="sng" dirty="0"/>
              <a:t>Antibiotics:</a:t>
            </a:r>
          </a:p>
          <a:p>
            <a:r>
              <a:rPr lang="en-US" sz="2000" b="1" u="sng" dirty="0"/>
              <a:t>outpatient</a:t>
            </a:r>
          </a:p>
          <a:p>
            <a:r>
              <a:rPr lang="en-US" i="1" dirty="0"/>
              <a:t>&lt;5 years:</a:t>
            </a:r>
          </a:p>
          <a:p>
            <a:r>
              <a:rPr lang="en-US" i="1" dirty="0"/>
              <a:t> </a:t>
            </a:r>
            <a:r>
              <a:rPr lang="en-US" dirty="0"/>
              <a:t>amoxicillin is first choice oral antibiotic, alternatives include co-</a:t>
            </a:r>
            <a:r>
              <a:rPr lang="en-US" dirty="0" err="1"/>
              <a:t>amoxiclav</a:t>
            </a:r>
            <a:r>
              <a:rPr lang="en-US" dirty="0"/>
              <a:t> and macrolides</a:t>
            </a:r>
          </a:p>
          <a:p>
            <a:r>
              <a:rPr lang="en-US" i="1" dirty="0"/>
              <a:t>&gt;5 years:</a:t>
            </a:r>
          </a:p>
          <a:p>
            <a:r>
              <a:rPr lang="en-US" i="1" dirty="0"/>
              <a:t> </a:t>
            </a:r>
            <a:r>
              <a:rPr lang="en-US" dirty="0"/>
              <a:t>a macrolide (erythromycin, clarithromycin or azithromycin) is the first choice oral antibiotic as mycoplasma infection is more likely.</a:t>
            </a:r>
          </a:p>
          <a:p>
            <a:r>
              <a:rPr lang="en-US" sz="2000" b="1" u="sng" dirty="0"/>
              <a:t>Hospital </a:t>
            </a:r>
          </a:p>
          <a:p>
            <a:r>
              <a:rPr lang="en-US" dirty="0"/>
              <a:t>Oral antibiotics are safe and effective for many children with CAP, but in severe cases with sepsis, consolidation with effusion, failed response or intolerance to oral antibiotics, IV treatment is indicated with a third-generation cephalosporin(e.g. cefotaxime, ceftriaxone) or ampicillin. </a:t>
            </a:r>
          </a:p>
          <a:p>
            <a:r>
              <a:rPr lang="en-US" dirty="0"/>
              <a:t>A change to oral antibiotics can then be made if there is clear improvement. </a:t>
            </a:r>
          </a:p>
          <a:p>
            <a:r>
              <a:rPr lang="en-US" dirty="0"/>
              <a:t>Treatment duration is between 5 and 10 days depending on severity.</a:t>
            </a:r>
          </a:p>
          <a:p>
            <a:endParaRPr lang="en-US" dirty="0"/>
          </a:p>
          <a:p>
            <a:endParaRPr lang="en-US" dirty="0"/>
          </a:p>
          <a:p>
            <a:endParaRPr lang="en-US" dirty="0"/>
          </a:p>
        </p:txBody>
      </p:sp>
    </p:spTree>
    <p:extLst>
      <p:ext uri="{BB962C8B-B14F-4D97-AF65-F5344CB8AC3E}">
        <p14:creationId xmlns:p14="http://schemas.microsoft.com/office/powerpoint/2010/main" val="1536888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52400"/>
            <a:ext cx="8458199"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6782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4344"/>
            <a:ext cx="8458200" cy="868362"/>
          </a:xfrm>
        </p:spPr>
        <p:txBody>
          <a:bodyPr/>
          <a:lstStyle/>
          <a:p>
            <a:r>
              <a:rPr lang="en-US" sz="5400" b="1" dirty="0"/>
              <a:t>COMPLICATION</a:t>
            </a:r>
          </a:p>
        </p:txBody>
      </p:sp>
      <p:sp>
        <p:nvSpPr>
          <p:cNvPr id="3" name="Rectangle 2"/>
          <p:cNvSpPr/>
          <p:nvPr/>
        </p:nvSpPr>
        <p:spPr>
          <a:xfrm>
            <a:off x="1600200" y="762000"/>
            <a:ext cx="8382000" cy="6647974"/>
          </a:xfrm>
          <a:prstGeom prst="rect">
            <a:avLst/>
          </a:prstGeom>
        </p:spPr>
        <p:txBody>
          <a:bodyPr wrap="square">
            <a:spAutoFit/>
          </a:bodyPr>
          <a:lstStyle/>
          <a:p>
            <a:r>
              <a:rPr lang="en-US" sz="2400" dirty="0"/>
              <a:t>Most children with CAP improve without complications, but an unexplained trend of increased complications of bacterial pneumonia has been seen worldwide. </a:t>
            </a:r>
          </a:p>
          <a:p>
            <a:pPr marL="285750" indent="-285750">
              <a:buFont typeface="Wingdings" panose="05000000000000000000" pitchFamily="2" charset="2"/>
              <a:buChar char="§"/>
            </a:pPr>
            <a:r>
              <a:rPr lang="en-US" sz="3600" dirty="0"/>
              <a:t>Treatment failure (antibiotic resistance)</a:t>
            </a:r>
          </a:p>
          <a:p>
            <a:pPr marL="285750" indent="-285750">
              <a:buFont typeface="Wingdings" panose="05000000000000000000" pitchFamily="2" charset="2"/>
              <a:buChar char="§"/>
            </a:pPr>
            <a:r>
              <a:rPr lang="en-US" sz="3600" dirty="0"/>
              <a:t>Lung abscess.</a:t>
            </a:r>
          </a:p>
          <a:p>
            <a:pPr marL="285750" indent="-285750">
              <a:buFont typeface="Wingdings" panose="05000000000000000000" pitchFamily="2" charset="2"/>
              <a:buChar char="§"/>
            </a:pPr>
            <a:r>
              <a:rPr lang="en-US" sz="3600" dirty="0" err="1"/>
              <a:t>Metatastic</a:t>
            </a:r>
            <a:r>
              <a:rPr lang="en-US" sz="3600" dirty="0"/>
              <a:t> infection.</a:t>
            </a:r>
          </a:p>
          <a:p>
            <a:pPr marL="285750" indent="-285750">
              <a:buFont typeface="Wingdings" panose="05000000000000000000" pitchFamily="2" charset="2"/>
              <a:buChar char="§"/>
            </a:pPr>
            <a:r>
              <a:rPr lang="en-US" sz="3600" dirty="0"/>
              <a:t>Pleural infection (effusion or empyema).</a:t>
            </a:r>
          </a:p>
          <a:p>
            <a:pPr marL="285750" indent="-285750">
              <a:buFont typeface="Wingdings" panose="05000000000000000000" pitchFamily="2" charset="2"/>
              <a:buChar char="§"/>
            </a:pPr>
            <a:r>
              <a:rPr lang="en-US" sz="3600" dirty="0" err="1"/>
              <a:t>Pneumatoceles</a:t>
            </a:r>
            <a:r>
              <a:rPr lang="en-US" sz="3600" dirty="0"/>
              <a:t>.</a:t>
            </a:r>
          </a:p>
          <a:p>
            <a:pPr marL="285750" indent="-285750">
              <a:buFont typeface="Wingdings" panose="05000000000000000000" pitchFamily="2" charset="2"/>
              <a:buChar char="§"/>
            </a:pPr>
            <a:r>
              <a:rPr lang="en-US" sz="3600" dirty="0"/>
              <a:t>Necrotizing pneumonia </a:t>
            </a:r>
          </a:p>
          <a:p>
            <a:pPr marL="285750" indent="-285750">
              <a:buFont typeface="Wingdings" panose="05000000000000000000" pitchFamily="2" charset="2"/>
              <a:buChar char="§"/>
            </a:pPr>
            <a:r>
              <a:rPr lang="en-US" sz="3600" dirty="0" err="1"/>
              <a:t>Hyponatraemia</a:t>
            </a:r>
            <a:r>
              <a:rPr lang="en-US" sz="3600" dirty="0"/>
              <a:t> secondary to inappropriate ADH secretion is common.</a:t>
            </a:r>
          </a:p>
          <a:p>
            <a:pPr marL="571500" indent="-571500">
              <a:buFont typeface="Wingdings" panose="05000000000000000000" pitchFamily="2" charset="2"/>
              <a:buChar char="§"/>
            </a:pPr>
            <a:endParaRPr lang="en-US" sz="3600" dirty="0"/>
          </a:p>
          <a:p>
            <a:endParaRPr lang="en-US" dirty="0"/>
          </a:p>
        </p:txBody>
      </p:sp>
    </p:spTree>
    <p:extLst>
      <p:ext uri="{BB962C8B-B14F-4D97-AF65-F5344CB8AC3E}">
        <p14:creationId xmlns:p14="http://schemas.microsoft.com/office/powerpoint/2010/main" val="1545264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474345"/>
            <a:ext cx="7772400" cy="5386090"/>
          </a:xfrm>
          <a:prstGeom prst="rect">
            <a:avLst/>
          </a:prstGeom>
        </p:spPr>
        <p:txBody>
          <a:bodyPr wrap="square">
            <a:spAutoFit/>
          </a:bodyPr>
          <a:lstStyle/>
          <a:p>
            <a:r>
              <a:rPr lang="en-US" sz="2400" b="1" dirty="0"/>
              <a:t>Pleural effusion or empyema</a:t>
            </a:r>
          </a:p>
          <a:p>
            <a:pPr marL="285750" indent="-285750">
              <a:buFont typeface="Wingdings" panose="05000000000000000000" pitchFamily="2" charset="2"/>
              <a:buChar char="Ø"/>
            </a:pPr>
            <a:r>
              <a:rPr lang="en-US" sz="2000" dirty="0"/>
              <a:t>Persistent or recurrent fever after 48 h treatment for pneumonia should raise suspicion of a </a:t>
            </a:r>
            <a:r>
              <a:rPr lang="en-US" sz="2000" dirty="0" err="1"/>
              <a:t>parapneumonic</a:t>
            </a:r>
            <a:r>
              <a:rPr lang="en-US" sz="2000" dirty="0"/>
              <a:t> effusion or empyema .</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An AP or PA CXR and ultrasound should allow diagnosis and evaluation of the nature of pleural fluid.</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A small </a:t>
            </a:r>
            <a:r>
              <a:rPr lang="en-US" sz="2000" dirty="0" err="1"/>
              <a:t>unloculated</a:t>
            </a:r>
            <a:r>
              <a:rPr lang="en-US" sz="2000" dirty="0"/>
              <a:t> effusion may resolve with IV antibiotics alone.</a:t>
            </a:r>
          </a:p>
          <a:p>
            <a:endParaRPr lang="en-US" sz="2000" dirty="0"/>
          </a:p>
          <a:p>
            <a:pPr marL="285750" indent="-285750">
              <a:buFont typeface="Wingdings" panose="05000000000000000000" pitchFamily="2" charset="2"/>
              <a:buChar char="Ø"/>
            </a:pPr>
            <a:r>
              <a:rPr lang="en-US" sz="2000" dirty="0"/>
              <a:t>A diagnostic pleural tap is usually unnecessary.</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A large </a:t>
            </a:r>
            <a:r>
              <a:rPr lang="en-US" sz="2000" dirty="0" err="1"/>
              <a:t>loculated</a:t>
            </a:r>
            <a:r>
              <a:rPr lang="en-US" sz="2000" dirty="0"/>
              <a:t> empyema with obvious pus and thickened pleura will require drainage.</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Options include a pigtail chest drain with </a:t>
            </a:r>
            <a:r>
              <a:rPr lang="en-US" sz="2000" dirty="0" err="1"/>
              <a:t>intrapleural</a:t>
            </a:r>
            <a:r>
              <a:rPr lang="en-US" sz="2000" dirty="0"/>
              <a:t> </a:t>
            </a:r>
            <a:r>
              <a:rPr lang="en-US" sz="2000" dirty="0" err="1"/>
              <a:t>fibrinolytics</a:t>
            </a:r>
            <a:r>
              <a:rPr lang="en-US" sz="2000" dirty="0"/>
              <a:t>,</a:t>
            </a:r>
          </a:p>
          <a:p>
            <a:r>
              <a:rPr lang="en-US" sz="2000" dirty="0"/>
              <a:t>video-assisted </a:t>
            </a:r>
            <a:r>
              <a:rPr lang="en-US" sz="2000" dirty="0" err="1"/>
              <a:t>thoracoscopic</a:t>
            </a:r>
            <a:r>
              <a:rPr lang="en-US" sz="2000" dirty="0"/>
              <a:t> surgery (VATs) or early </a:t>
            </a:r>
            <a:r>
              <a:rPr lang="en-US" sz="2000" dirty="0" err="1"/>
              <a:t>minithoracotomy</a:t>
            </a:r>
            <a:endParaRPr lang="en-US" sz="2000" dirty="0"/>
          </a:p>
          <a:p>
            <a:r>
              <a:rPr lang="en-US" sz="2000" dirty="0"/>
              <a:t>following chest CT scan.</a:t>
            </a:r>
          </a:p>
        </p:txBody>
      </p:sp>
    </p:spTree>
    <p:extLst>
      <p:ext uri="{BB962C8B-B14F-4D97-AF65-F5344CB8AC3E}">
        <p14:creationId xmlns:p14="http://schemas.microsoft.com/office/powerpoint/2010/main" val="1308682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314325"/>
            <a:ext cx="291465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14325"/>
            <a:ext cx="361950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5465" y="2512991"/>
            <a:ext cx="843673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8332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8931" y="381000"/>
            <a:ext cx="8317069" cy="6063198"/>
          </a:xfrm>
          <a:prstGeom prst="rect">
            <a:avLst/>
          </a:prstGeom>
        </p:spPr>
        <p:txBody>
          <a:bodyPr wrap="square">
            <a:spAutoFit/>
          </a:bodyPr>
          <a:lstStyle/>
          <a:p>
            <a:r>
              <a:rPr lang="en-US" sz="2800" b="1" dirty="0"/>
              <a:t>Necrotizing pneumonia :</a:t>
            </a:r>
          </a:p>
          <a:p>
            <a:r>
              <a:rPr lang="en-US" dirty="0"/>
              <a:t> Necrotizing pneumonia, necrosis, and liquefaction of lung parenchyma, is a serious complication of community-acquired pneumonia (CAP). </a:t>
            </a:r>
          </a:p>
          <a:p>
            <a:endParaRPr lang="en-US" dirty="0"/>
          </a:p>
          <a:p>
            <a:r>
              <a:rPr lang="en-US" dirty="0"/>
              <a:t>Necrotizing pneumonia usually follows pneumonia caused by particularly virulent bacteria </a:t>
            </a:r>
            <a:r>
              <a:rPr lang="en-US" dirty="0" err="1"/>
              <a:t>e.g</a:t>
            </a:r>
            <a:r>
              <a:rPr lang="en-US" dirty="0"/>
              <a:t> </a:t>
            </a:r>
            <a:r>
              <a:rPr lang="en-US" i="1" dirty="0"/>
              <a:t>S. </a:t>
            </a:r>
            <a:r>
              <a:rPr lang="en-US" i="1" dirty="0" err="1"/>
              <a:t>pneumoniae</a:t>
            </a:r>
            <a:r>
              <a:rPr lang="en-US" dirty="0"/>
              <a:t> (especially serotype 3 and </a:t>
            </a:r>
            <a:r>
              <a:rPr lang="en-US" dirty="0" err="1"/>
              <a:t>serogroup</a:t>
            </a:r>
            <a:r>
              <a:rPr lang="en-US" dirty="0"/>
              <a:t> 19) is the most common cause of necrotizing pneumonia .</a:t>
            </a:r>
          </a:p>
          <a:p>
            <a:endParaRPr lang="en-US" dirty="0"/>
          </a:p>
          <a:p>
            <a:r>
              <a:rPr lang="en-US" dirty="0"/>
              <a:t>Necrotizing pneumonia also may occur with </a:t>
            </a:r>
            <a:r>
              <a:rPr lang="en-US" i="1" dirty="0"/>
              <a:t>S. aureus</a:t>
            </a:r>
            <a:r>
              <a:rPr lang="en-US" dirty="0"/>
              <a:t> and group A </a:t>
            </a:r>
            <a:r>
              <a:rPr lang="en-US" i="1" dirty="0"/>
              <a:t>Streptococcus</a:t>
            </a:r>
            <a:r>
              <a:rPr lang="en-US" dirty="0"/>
              <a:t> and has been reported due to </a:t>
            </a:r>
            <a:r>
              <a:rPr lang="en-US" i="1" dirty="0"/>
              <a:t>M. </a:t>
            </a:r>
            <a:r>
              <a:rPr lang="en-US" i="1" dirty="0" err="1"/>
              <a:t>pneumoniae</a:t>
            </a:r>
            <a:r>
              <a:rPr lang="en-US" dirty="0"/>
              <a:t>, </a:t>
            </a:r>
            <a:r>
              <a:rPr lang="en-US" i="1" dirty="0"/>
              <a:t>Legionella</a:t>
            </a:r>
            <a:r>
              <a:rPr lang="en-US" dirty="0"/>
              <a:t>, and </a:t>
            </a:r>
            <a:r>
              <a:rPr lang="en-US" i="1" dirty="0" err="1"/>
              <a:t>Aspergillus</a:t>
            </a:r>
            <a:r>
              <a:rPr lang="en-US" i="1" dirty="0"/>
              <a:t>.</a:t>
            </a:r>
          </a:p>
          <a:p>
            <a:endParaRPr lang="en-US" i="1" dirty="0"/>
          </a:p>
          <a:p>
            <a:r>
              <a:rPr lang="en-US" dirty="0"/>
              <a:t>Clinical manifestations of necrotizing pneumonia are similar to those of uncomplicated pneumonia, but they are more severe .</a:t>
            </a:r>
          </a:p>
          <a:p>
            <a:endParaRPr lang="en-US" dirty="0"/>
          </a:p>
          <a:p>
            <a:r>
              <a:rPr lang="en-US" dirty="0"/>
              <a:t>Necrotizing pneumonia should be considered in a child with prolonged fever or septic appearance .</a:t>
            </a:r>
          </a:p>
          <a:p>
            <a:endParaRPr lang="en-US" dirty="0"/>
          </a:p>
          <a:p>
            <a:r>
              <a:rPr lang="en-US" dirty="0"/>
              <a:t>The diagnosis can be confirmed by chest radiograph (which demonstrates a radiolucent lesion) or contrast-enhanced computed tomography ,the findings on chest radiograph may lag behind those of computed tomography .</a:t>
            </a:r>
          </a:p>
          <a:p>
            <a:endParaRPr lang="en-US" dirty="0"/>
          </a:p>
        </p:txBody>
      </p:sp>
    </p:spTree>
    <p:extLst>
      <p:ext uri="{BB962C8B-B14F-4D97-AF65-F5344CB8AC3E}">
        <p14:creationId xmlns:p14="http://schemas.microsoft.com/office/powerpoint/2010/main" val="9839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necrotizing pneumo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887"/>
            <a:ext cx="4800600" cy="68471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85A667B5-C275-6E91-2189-C5B807D4B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0886"/>
            <a:ext cx="4191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0643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3132"/>
            <a:ext cx="8458200" cy="6247864"/>
          </a:xfrm>
          <a:prstGeom prst="rect">
            <a:avLst/>
          </a:prstGeom>
        </p:spPr>
        <p:txBody>
          <a:bodyPr wrap="square">
            <a:spAutoFit/>
          </a:bodyPr>
          <a:lstStyle/>
          <a:p>
            <a:r>
              <a:rPr lang="en-US" sz="4000" b="1" dirty="0"/>
              <a:t>Lung abscess</a:t>
            </a:r>
            <a:r>
              <a:rPr lang="en-US" dirty="0"/>
              <a:t> </a:t>
            </a:r>
          </a:p>
          <a:p>
            <a:pPr marL="285750" indent="-285750">
              <a:buFont typeface="Wingdings" panose="05000000000000000000" pitchFamily="2" charset="2"/>
              <a:buChar char="ü"/>
            </a:pPr>
            <a:r>
              <a:rPr lang="en-US" sz="2000" dirty="0"/>
              <a:t>Clinical manifestations of lung abscess are nonspecific and similar to those of pneumonia </a:t>
            </a:r>
          </a:p>
          <a:p>
            <a:pPr marL="285750" indent="-285750">
              <a:buFont typeface="Wingdings" panose="05000000000000000000" pitchFamily="2" charset="2"/>
              <a:buChar char="ü"/>
            </a:pPr>
            <a:endParaRPr lang="en-US" sz="2000" dirty="0"/>
          </a:p>
          <a:p>
            <a:pPr marL="285750" indent="-285750">
              <a:buFont typeface="Wingdings" panose="05000000000000000000" pitchFamily="2" charset="2"/>
              <a:buChar char="ü"/>
            </a:pPr>
            <a:r>
              <a:rPr lang="en-US" sz="2000" dirty="0"/>
              <a:t>They include fever, cough, dyspnea, chest pain, anorexia, hemoptysis, and putrid breath.</a:t>
            </a:r>
          </a:p>
          <a:p>
            <a:pPr marL="285750" indent="-285750">
              <a:buFont typeface="Wingdings" panose="05000000000000000000" pitchFamily="2" charset="2"/>
              <a:buChar char="ü"/>
            </a:pPr>
            <a:endParaRPr lang="en-US" sz="2000" dirty="0"/>
          </a:p>
          <a:p>
            <a:pPr marL="285750" indent="-285750">
              <a:buFont typeface="Wingdings" panose="05000000000000000000" pitchFamily="2" charset="2"/>
              <a:buChar char="ü"/>
            </a:pPr>
            <a:r>
              <a:rPr lang="en-US" sz="2000" dirty="0"/>
              <a:t>The diagnosis is suggested by a chest radiograph demonstrating a thick-walled cavity with an air-fluid level and confirmed by contrast-enhanced computed tomography .</a:t>
            </a:r>
          </a:p>
          <a:p>
            <a:pPr marL="285750" indent="-285750">
              <a:buFont typeface="Wingdings" panose="05000000000000000000" pitchFamily="2" charset="2"/>
              <a:buChar char="ü"/>
            </a:pPr>
            <a:endParaRPr lang="en-US" sz="2000" dirty="0"/>
          </a:p>
          <a:p>
            <a:pPr marL="285750" indent="-285750">
              <a:buFont typeface="Wingdings" panose="05000000000000000000" pitchFamily="2" charset="2"/>
              <a:buChar char="ü"/>
            </a:pPr>
            <a:r>
              <a:rPr lang="en-US" sz="2000" dirty="0"/>
              <a:t>The most common complication of lung abscess is </a:t>
            </a:r>
            <a:r>
              <a:rPr lang="en-US" sz="2000" dirty="0" err="1"/>
              <a:t>intracavitary</a:t>
            </a:r>
            <a:r>
              <a:rPr lang="en-US" sz="2000" dirty="0"/>
              <a:t> hemorrhage. </a:t>
            </a:r>
          </a:p>
          <a:p>
            <a:pPr marL="285750" indent="-285750">
              <a:buFont typeface="Wingdings" panose="05000000000000000000" pitchFamily="2" charset="2"/>
              <a:buChar char="ü"/>
            </a:pPr>
            <a:endParaRPr lang="en-US" sz="2000" dirty="0"/>
          </a:p>
          <a:p>
            <a:pPr marL="285750" indent="-285750">
              <a:buFont typeface="Wingdings" panose="05000000000000000000" pitchFamily="2" charset="2"/>
              <a:buChar char="ü"/>
            </a:pPr>
            <a:r>
              <a:rPr lang="en-US" sz="2000" dirty="0"/>
              <a:t>This can cause hemoptysis or spillage of the abscess contents with spread of infection to other areas of the lung .</a:t>
            </a:r>
          </a:p>
          <a:p>
            <a:pPr marL="285750" indent="-285750">
              <a:buFont typeface="Wingdings" panose="05000000000000000000" pitchFamily="2" charset="2"/>
              <a:buChar char="ü"/>
            </a:pPr>
            <a:endParaRPr lang="en-US" sz="2000" dirty="0"/>
          </a:p>
          <a:p>
            <a:pPr marL="285750" indent="-285750">
              <a:buFont typeface="Wingdings" panose="05000000000000000000" pitchFamily="2" charset="2"/>
              <a:buChar char="ü"/>
            </a:pPr>
            <a:r>
              <a:rPr lang="en-US" sz="2000" dirty="0"/>
              <a:t>Other complications of lung abscess include empyema, </a:t>
            </a:r>
            <a:r>
              <a:rPr lang="en-US" sz="2000" dirty="0" err="1"/>
              <a:t>bronchopleural</a:t>
            </a:r>
            <a:r>
              <a:rPr lang="en-US" sz="2000" dirty="0"/>
              <a:t> fistula, septicemia, cerebral abscess, and inappropriate secretion of antidiuretic hormone </a:t>
            </a:r>
          </a:p>
        </p:txBody>
      </p:sp>
    </p:spTree>
    <p:extLst>
      <p:ext uri="{BB962C8B-B14F-4D97-AF65-F5344CB8AC3E}">
        <p14:creationId xmlns:p14="http://schemas.microsoft.com/office/powerpoint/2010/main" val="3259344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7179"/>
            <a:ext cx="83820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0" y="5410201"/>
            <a:ext cx="8458200" cy="1384995"/>
          </a:xfrm>
          <a:prstGeom prst="rect">
            <a:avLst/>
          </a:prstGeom>
        </p:spPr>
        <p:txBody>
          <a:bodyPr wrap="square">
            <a:spAutoFit/>
          </a:bodyPr>
          <a:lstStyle/>
          <a:p>
            <a:r>
              <a:rPr lang="en-US" sz="2800" b="1" dirty="0"/>
              <a:t>Anterior view of a chest radiograph in a patient with thick-walled right lung abscess. The patient later developed a brain abscess.</a:t>
            </a:r>
          </a:p>
        </p:txBody>
      </p:sp>
    </p:spTree>
    <p:extLst>
      <p:ext uri="{BB962C8B-B14F-4D97-AF65-F5344CB8AC3E}">
        <p14:creationId xmlns:p14="http://schemas.microsoft.com/office/powerpoint/2010/main" val="3204048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1"/>
            <a:ext cx="8458200" cy="6001643"/>
          </a:xfrm>
          <a:prstGeom prst="rect">
            <a:avLst/>
          </a:prstGeom>
        </p:spPr>
        <p:txBody>
          <a:bodyPr wrap="square">
            <a:spAutoFit/>
          </a:bodyPr>
          <a:lstStyle/>
          <a:p>
            <a:r>
              <a:rPr lang="en-US" sz="3200" b="1" dirty="0" err="1"/>
              <a:t>Pneumatocele</a:t>
            </a:r>
            <a:r>
              <a:rPr lang="en-US" sz="3200" b="1" dirty="0"/>
              <a:t> :</a:t>
            </a:r>
          </a:p>
          <a:p>
            <a:pPr marL="285750" indent="-285750">
              <a:buFont typeface="Wingdings" panose="05000000000000000000" pitchFamily="2" charset="2"/>
              <a:buChar char="ü"/>
            </a:pPr>
            <a:r>
              <a:rPr lang="en-US" sz="3200" dirty="0" err="1"/>
              <a:t>Pneumatoceles</a:t>
            </a:r>
            <a:r>
              <a:rPr lang="en-US" sz="3200" dirty="0"/>
              <a:t> are thin-walled, air-containing cysts of the lungs. </a:t>
            </a:r>
          </a:p>
          <a:p>
            <a:pPr marL="285750" indent="-285750">
              <a:buFont typeface="Wingdings" panose="05000000000000000000" pitchFamily="2" charset="2"/>
              <a:buChar char="ü"/>
            </a:pPr>
            <a:r>
              <a:rPr lang="en-US" sz="3200" dirty="0"/>
              <a:t>They are classically associated with </a:t>
            </a:r>
            <a:r>
              <a:rPr lang="en-US" sz="3200" i="1" dirty="0"/>
              <a:t>S. aureus</a:t>
            </a:r>
            <a:r>
              <a:rPr lang="en-US" sz="3200" dirty="0"/>
              <a:t>, but may occur with a variety of organisms .</a:t>
            </a:r>
          </a:p>
          <a:p>
            <a:pPr marL="285750" indent="-285750">
              <a:buFont typeface="Wingdings" panose="05000000000000000000" pitchFamily="2" charset="2"/>
              <a:buChar char="ü"/>
            </a:pPr>
            <a:r>
              <a:rPr lang="en-US" sz="3200" dirty="0" err="1"/>
              <a:t>Pneumatoceles</a:t>
            </a:r>
            <a:r>
              <a:rPr lang="en-US" sz="3200" dirty="0"/>
              <a:t> frequently occur in association with empyema .</a:t>
            </a:r>
          </a:p>
          <a:p>
            <a:pPr marL="285750" indent="-285750">
              <a:buFont typeface="Wingdings" panose="05000000000000000000" pitchFamily="2" charset="2"/>
              <a:buChar char="ü"/>
            </a:pPr>
            <a:r>
              <a:rPr lang="en-US" sz="3200" dirty="0"/>
              <a:t>In most cases, </a:t>
            </a:r>
            <a:r>
              <a:rPr lang="en-US" sz="3200" dirty="0" err="1"/>
              <a:t>pneumatoceles</a:t>
            </a:r>
            <a:r>
              <a:rPr lang="en-US" sz="3200" dirty="0"/>
              <a:t> involute spontaneously, and long-term lung function is normal .</a:t>
            </a:r>
          </a:p>
          <a:p>
            <a:pPr marL="285750" indent="-285750">
              <a:buFont typeface="Wingdings" panose="05000000000000000000" pitchFamily="2" charset="2"/>
              <a:buChar char="ü"/>
            </a:pPr>
            <a:r>
              <a:rPr lang="en-US" sz="3200" dirty="0"/>
              <a:t>However, on occasion, </a:t>
            </a:r>
            <a:r>
              <a:rPr lang="en-US" sz="3200" dirty="0" err="1"/>
              <a:t>pneumatoceles</a:t>
            </a:r>
            <a:r>
              <a:rPr lang="en-US" sz="3200" dirty="0"/>
              <a:t> result in pneumothorax </a:t>
            </a:r>
          </a:p>
        </p:txBody>
      </p:sp>
    </p:spTree>
    <p:extLst>
      <p:ext uri="{BB962C8B-B14F-4D97-AF65-F5344CB8AC3E}">
        <p14:creationId xmlns:p14="http://schemas.microsoft.com/office/powerpoint/2010/main" val="2946434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45ECAB-887A-4E35-B4EA-FE1AC200391A}"/>
              </a:ext>
            </a:extLst>
          </p:cNvPr>
          <p:cNvPicPr>
            <a:picLocks noChangeAspect="1"/>
          </p:cNvPicPr>
          <p:nvPr/>
        </p:nvPicPr>
        <p:blipFill rotWithShape="1">
          <a:blip r:embed="rId2"/>
          <a:srcRect l="35000" t="32214" r="20833" b="12944"/>
          <a:stretch/>
        </p:blipFill>
        <p:spPr>
          <a:xfrm>
            <a:off x="1828800" y="533400"/>
            <a:ext cx="7924800" cy="5943600"/>
          </a:xfrm>
          <a:prstGeom prst="rect">
            <a:avLst/>
          </a:prstGeom>
        </p:spPr>
      </p:pic>
    </p:spTree>
    <p:extLst>
      <p:ext uri="{BB962C8B-B14F-4D97-AF65-F5344CB8AC3E}">
        <p14:creationId xmlns:p14="http://schemas.microsoft.com/office/powerpoint/2010/main" val="3894346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نتيجة بحث الصور عن ‪pneumatoce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85344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783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458200" cy="838200"/>
          </a:xfrm>
        </p:spPr>
        <p:txBody>
          <a:bodyPr/>
          <a:lstStyle/>
          <a:p>
            <a:r>
              <a:rPr lang="en-US" b="1" dirty="0"/>
              <a:t>ASPIRATION PNEUMONIA</a:t>
            </a:r>
          </a:p>
        </p:txBody>
      </p:sp>
      <p:sp>
        <p:nvSpPr>
          <p:cNvPr id="3" name="Rectangle 2"/>
          <p:cNvSpPr/>
          <p:nvPr/>
        </p:nvSpPr>
        <p:spPr>
          <a:xfrm>
            <a:off x="1524000" y="990600"/>
            <a:ext cx="8534400" cy="2185214"/>
          </a:xfrm>
          <a:prstGeom prst="rect">
            <a:avLst/>
          </a:prstGeom>
        </p:spPr>
        <p:txBody>
          <a:bodyPr wrap="square">
            <a:spAutoFit/>
          </a:bodyPr>
          <a:lstStyle/>
          <a:p>
            <a:r>
              <a:rPr lang="en-US" sz="2800" b="1" dirty="0"/>
              <a:t>Causes:</a:t>
            </a:r>
          </a:p>
          <a:p>
            <a:pPr marL="285750" indent="-285750">
              <a:buFont typeface="Wingdings" panose="05000000000000000000" pitchFamily="2" charset="2"/>
              <a:buChar char="ü"/>
            </a:pPr>
            <a:r>
              <a:rPr lang="en-US" dirty="0"/>
              <a:t>Amniotic fluid or meconium (in newborns)</a:t>
            </a:r>
          </a:p>
          <a:p>
            <a:pPr marL="285750" indent="-285750">
              <a:buFont typeface="Wingdings" panose="05000000000000000000" pitchFamily="2" charset="2"/>
              <a:buChar char="ü"/>
            </a:pPr>
            <a:r>
              <a:rPr lang="en-US" dirty="0"/>
              <a:t>Foreign body.</a:t>
            </a:r>
          </a:p>
          <a:p>
            <a:pPr marL="285750" indent="-285750">
              <a:buFont typeface="Wingdings" panose="05000000000000000000" pitchFamily="2" charset="2"/>
              <a:buChar char="ü"/>
            </a:pPr>
            <a:r>
              <a:rPr lang="en-US" dirty="0"/>
              <a:t>Food.</a:t>
            </a:r>
          </a:p>
          <a:p>
            <a:pPr marL="285750" indent="-285750">
              <a:buFont typeface="Wingdings" panose="05000000000000000000" pitchFamily="2" charset="2"/>
              <a:buChar char="ü"/>
            </a:pPr>
            <a:r>
              <a:rPr lang="en-US" dirty="0"/>
              <a:t>Lipoid material.</a:t>
            </a:r>
          </a:p>
          <a:p>
            <a:pPr marL="285750" indent="-285750">
              <a:buFont typeface="Wingdings" panose="05000000000000000000" pitchFamily="2" charset="2"/>
              <a:buChar char="ü"/>
            </a:pPr>
            <a:r>
              <a:rPr lang="en-US" dirty="0"/>
              <a:t>Hydrocarbons→ kerosene pneumonia.</a:t>
            </a:r>
          </a:p>
          <a:p>
            <a:endParaRPr lang="en-US" dirty="0"/>
          </a:p>
        </p:txBody>
      </p:sp>
    </p:spTree>
    <p:extLst>
      <p:ext uri="{BB962C8B-B14F-4D97-AF65-F5344CB8AC3E}">
        <p14:creationId xmlns:p14="http://schemas.microsoft.com/office/powerpoint/2010/main" val="2000655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908" y="2457275"/>
            <a:ext cx="8229600" cy="1143000"/>
          </a:xfrm>
        </p:spPr>
        <p:txBody>
          <a:bodyPr>
            <a:normAutofit fontScale="90000"/>
          </a:bodyPr>
          <a:lstStyle/>
          <a:p>
            <a:r>
              <a:rPr lang="en-US" sz="9600" b="1"/>
              <a:t>    THANK </a:t>
            </a:r>
            <a:r>
              <a:rPr lang="en-US" sz="9600" b="1" dirty="0"/>
              <a:t>YOU</a:t>
            </a:r>
          </a:p>
        </p:txBody>
      </p:sp>
    </p:spTree>
    <p:extLst>
      <p:ext uri="{BB962C8B-B14F-4D97-AF65-F5344CB8AC3E}">
        <p14:creationId xmlns:p14="http://schemas.microsoft.com/office/powerpoint/2010/main" val="1885619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458200" cy="838200"/>
          </a:xfrm>
        </p:spPr>
        <p:txBody>
          <a:bodyPr/>
          <a:lstStyle/>
          <a:p>
            <a:r>
              <a:rPr lang="en-US" b="1" dirty="0"/>
              <a:t>CLINICAL PICTURE</a:t>
            </a:r>
          </a:p>
        </p:txBody>
      </p:sp>
      <p:sp>
        <p:nvSpPr>
          <p:cNvPr id="3" name="Rectangle 2"/>
          <p:cNvSpPr/>
          <p:nvPr/>
        </p:nvSpPr>
        <p:spPr>
          <a:xfrm>
            <a:off x="1524000" y="762000"/>
            <a:ext cx="8458200" cy="2677656"/>
          </a:xfrm>
          <a:prstGeom prst="rect">
            <a:avLst/>
          </a:prstGeom>
        </p:spPr>
        <p:txBody>
          <a:bodyPr wrap="square">
            <a:spAutoFit/>
          </a:bodyPr>
          <a:lstStyle/>
          <a:p>
            <a:r>
              <a:rPr lang="en-US" sz="2400" b="1" dirty="0"/>
              <a:t>SYMPTOMS</a:t>
            </a:r>
            <a:r>
              <a:rPr lang="en-US" sz="2400" dirty="0"/>
              <a:t> :</a:t>
            </a:r>
          </a:p>
          <a:p>
            <a:pPr marL="285750" indent="-285750">
              <a:buFont typeface="Arial" panose="020B0604020202020204" pitchFamily="34" charset="0"/>
              <a:buChar char="•"/>
            </a:pPr>
            <a:r>
              <a:rPr lang="en-US" dirty="0"/>
              <a:t>History of exposure to an older person with minor respiratory distress.</a:t>
            </a:r>
          </a:p>
          <a:p>
            <a:pPr marL="285750" indent="-285750">
              <a:buFont typeface="Arial" panose="020B0604020202020204" pitchFamily="34" charset="0"/>
              <a:buChar char="•"/>
            </a:pPr>
            <a:r>
              <a:rPr lang="en-US" dirty="0"/>
              <a:t>Mild upper respiratory tract infection (URTI) for 2-3 days.</a:t>
            </a:r>
          </a:p>
          <a:p>
            <a:pPr marL="285750" indent="-285750">
              <a:buFont typeface="Arial" panose="020B0604020202020204" pitchFamily="34" charset="0"/>
              <a:buChar char="•"/>
            </a:pPr>
            <a:r>
              <a:rPr lang="en-US" dirty="0"/>
              <a:t>Followed by gradual onset of </a:t>
            </a:r>
            <a:r>
              <a:rPr lang="en-US" b="1" dirty="0"/>
              <a:t>respiratory distress:</a:t>
            </a:r>
          </a:p>
          <a:p>
            <a:r>
              <a:rPr lang="en-US" b="1" dirty="0"/>
              <a:t>                 paroxysmal spasmodic cough, wheezes, dyspnea, irritability, feeding difficulty due to tachypnea, recurrent apnea</a:t>
            </a:r>
          </a:p>
          <a:p>
            <a:r>
              <a:rPr lang="en-US" dirty="0"/>
              <a:t>In mild cases symptoms resolve within 5-7 days .</a:t>
            </a:r>
          </a:p>
          <a:p>
            <a:r>
              <a:rPr lang="en-US" dirty="0"/>
              <a:t>In severe cases the course is more protracted.</a:t>
            </a:r>
          </a:p>
          <a:p>
            <a:pPr marL="285750" indent="-285750">
              <a:buFont typeface="Arial" panose="020B0604020202020204" pitchFamily="34" charset="0"/>
              <a:buChar char="•"/>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46361"/>
            <a:ext cx="8382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950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inical course of viral bronchiolitis | Download Scientific Diagram">
            <a:extLst>
              <a:ext uri="{FF2B5EF4-FFF2-40B4-BE49-F238E27FC236}">
                <a16:creationId xmlns:a16="http://schemas.microsoft.com/office/drawing/2014/main" id="{DE01B417-EFD8-BF7E-98DB-D455717935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0" t="1600" b="-1293"/>
          <a:stretch/>
        </p:blipFill>
        <p:spPr bwMode="auto">
          <a:xfrm>
            <a:off x="858254" y="761999"/>
            <a:ext cx="10066420" cy="552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29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4152" y="62248"/>
            <a:ext cx="8430296" cy="7540526"/>
          </a:xfrm>
          <a:prstGeom prst="rect">
            <a:avLst/>
          </a:prstGeom>
        </p:spPr>
        <p:txBody>
          <a:bodyPr wrap="square">
            <a:spAutoFit/>
          </a:bodyPr>
          <a:lstStyle/>
          <a:p>
            <a:r>
              <a:rPr lang="en-US" sz="2400" b="1" dirty="0"/>
              <a:t>SIGNS</a:t>
            </a:r>
            <a:r>
              <a:rPr lang="en-US" sz="2400" dirty="0"/>
              <a:t> :</a:t>
            </a:r>
          </a:p>
          <a:p>
            <a:endParaRPr lang="en-US" sz="2400" dirty="0"/>
          </a:p>
          <a:p>
            <a:endParaRPr lang="en-US" sz="2400" dirty="0"/>
          </a:p>
          <a:p>
            <a:endParaRPr lang="en-US" sz="2400" dirty="0"/>
          </a:p>
          <a:p>
            <a:r>
              <a:rPr lang="en-US" sz="2400" b="1" u="sng" dirty="0"/>
              <a:t>INSPECTION:</a:t>
            </a:r>
          </a:p>
          <a:p>
            <a:r>
              <a:rPr lang="en-US" sz="2400" dirty="0"/>
              <a:t>-Fast ,shallow respiration.      - R.R.60-80/minute.</a:t>
            </a:r>
          </a:p>
          <a:p>
            <a:r>
              <a:rPr lang="en-US" sz="2400" dirty="0"/>
              <a:t>-Flaring  </a:t>
            </a:r>
            <a:r>
              <a:rPr lang="en-US" sz="2400" dirty="0" err="1"/>
              <a:t>ala</a:t>
            </a:r>
            <a:r>
              <a:rPr lang="en-US" sz="2400" dirty="0"/>
              <a:t> </a:t>
            </a:r>
            <a:r>
              <a:rPr lang="en-US" sz="2400" dirty="0" err="1"/>
              <a:t>nasi</a:t>
            </a:r>
            <a:r>
              <a:rPr lang="en-US" sz="2400" dirty="0"/>
              <a:t>.   - Chest </a:t>
            </a:r>
            <a:r>
              <a:rPr lang="en-US" sz="2400" dirty="0" err="1"/>
              <a:t>indrawing</a:t>
            </a:r>
            <a:r>
              <a:rPr lang="en-US" sz="2400" dirty="0"/>
              <a:t>.     -Intercostal retraction.</a:t>
            </a:r>
          </a:p>
          <a:p>
            <a:r>
              <a:rPr lang="en-US" sz="2400" dirty="0"/>
              <a:t>-Air hunger.             - </a:t>
            </a:r>
            <a:r>
              <a:rPr lang="en-US" sz="2400" dirty="0" err="1"/>
              <a:t>Restlesness</a:t>
            </a:r>
            <a:r>
              <a:rPr lang="en-US" sz="2400" dirty="0"/>
              <a:t> .           - Cyanosis.</a:t>
            </a:r>
          </a:p>
          <a:p>
            <a:r>
              <a:rPr lang="en-US" sz="2400" dirty="0"/>
              <a:t>- Hyperinflation of the chest (prominent sternum ,liver displaced downwards )</a:t>
            </a:r>
          </a:p>
          <a:p>
            <a:r>
              <a:rPr lang="en-US" sz="2400" b="1" u="sng" dirty="0"/>
              <a:t>AUSCULTATION:</a:t>
            </a:r>
          </a:p>
          <a:p>
            <a:r>
              <a:rPr lang="en-US" sz="2400" dirty="0"/>
              <a:t>↓air entry. </a:t>
            </a:r>
          </a:p>
          <a:p>
            <a:pPr marL="342900" indent="-342900">
              <a:buFontTx/>
              <a:buChar char="-"/>
            </a:pPr>
            <a:r>
              <a:rPr lang="en-US" sz="2400" dirty="0"/>
              <a:t>Harsh vesicular breathing with prolonged expiration.</a:t>
            </a:r>
          </a:p>
          <a:p>
            <a:pPr marL="342900" indent="-342900">
              <a:buFontTx/>
              <a:buChar char="-"/>
            </a:pPr>
            <a:r>
              <a:rPr lang="en-US" sz="2400" dirty="0"/>
              <a:t>Inspiratory and expiratory </a:t>
            </a:r>
            <a:r>
              <a:rPr lang="en-US" sz="2400" b="1" dirty="0"/>
              <a:t>wheezes.</a:t>
            </a:r>
          </a:p>
          <a:p>
            <a:pPr marL="342900" indent="-342900">
              <a:buFontTx/>
              <a:buChar char="-"/>
            </a:pPr>
            <a:r>
              <a:rPr lang="en-US" sz="2400" dirty="0"/>
              <a:t>Inspiratory widespread fine crackles. </a:t>
            </a:r>
          </a:p>
          <a:p>
            <a:pPr marL="342900" indent="-342900">
              <a:buFontTx/>
              <a:buChar char="-"/>
            </a:pPr>
            <a:endParaRPr lang="en-US" sz="2400" dirty="0"/>
          </a:p>
          <a:p>
            <a:r>
              <a:rPr lang="en-US" sz="2400" b="1" u="sng" dirty="0"/>
              <a:t>PERCUSSION:</a:t>
            </a:r>
          </a:p>
          <a:p>
            <a:r>
              <a:rPr lang="en-US" sz="2400" b="1" dirty="0"/>
              <a:t>Hyper resonant </a:t>
            </a:r>
            <a:r>
              <a:rPr lang="en-US" sz="2400" dirty="0"/>
              <a:t>note due to over inflated lungs.</a:t>
            </a:r>
          </a:p>
          <a:p>
            <a:endParaRPr lang="en-US" sz="2400" dirty="0"/>
          </a:p>
          <a:p>
            <a:endParaRPr lang="en-US" sz="2800" dirty="0"/>
          </a:p>
        </p:txBody>
      </p:sp>
      <p:sp>
        <p:nvSpPr>
          <p:cNvPr id="3" name="Rectangle 2"/>
          <p:cNvSpPr/>
          <p:nvPr/>
        </p:nvSpPr>
        <p:spPr>
          <a:xfrm>
            <a:off x="1981200" y="614065"/>
            <a:ext cx="7696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TACHYPNEA          RESPIRATORY DISTRESS         WHEEZES         HYPERINFLATION</a:t>
            </a:r>
          </a:p>
        </p:txBody>
      </p:sp>
    </p:spTree>
    <p:extLst>
      <p:ext uri="{BB962C8B-B14F-4D97-AF65-F5344CB8AC3E}">
        <p14:creationId xmlns:p14="http://schemas.microsoft.com/office/powerpoint/2010/main" val="145145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61"/>
          <a:stretch/>
        </p:blipFill>
        <p:spPr bwMode="auto">
          <a:xfrm>
            <a:off x="1752600" y="304800"/>
            <a:ext cx="79248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5574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2979</Words>
  <Application>Microsoft Office PowerPoint</Application>
  <PresentationFormat>Widescreen</PresentationFormat>
  <Paragraphs>426</Paragraphs>
  <Slides>52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ArialMT</vt:lpstr>
      <vt:lpstr>Calibri</vt:lpstr>
      <vt:lpstr>Calibri Light</vt:lpstr>
      <vt:lpstr>Roboto</vt:lpstr>
      <vt:lpstr>Wingdings</vt:lpstr>
      <vt:lpstr>Office Theme</vt:lpstr>
      <vt:lpstr>LOWER RESPIRATORY TRACT INFECTIONS (BRONCHIOLITIS&amp;PNEUMONIA.)</vt:lpstr>
      <vt:lpstr>        BRONCHIOLITIS</vt:lpstr>
      <vt:lpstr>ETIOLOGY</vt:lpstr>
      <vt:lpstr>PATHOGENESIS</vt:lpstr>
      <vt:lpstr>PowerPoint Presentation</vt:lpstr>
      <vt:lpstr>CLINICAL PICTURE</vt:lpstr>
      <vt:lpstr>PowerPoint Presentation</vt:lpstr>
      <vt:lpstr>PowerPoint Presentation</vt:lpstr>
      <vt:lpstr>PowerPoint Presentation</vt:lpstr>
      <vt:lpstr>DIAGNOSIS</vt:lpstr>
      <vt:lpstr> X-ray finding                            hyperinflated lungs. In 30% scattered areas of opacity dt consolidation or atelectasis.</vt:lpstr>
      <vt:lpstr> Chest radiograph of a 3-month-old infant with severe RSV bronchiolitis: demonstrating a collapsed right upper lobe, hyperinflated left lung and bilateral perihilar, peribronchial thickening. The patient is intubated and has a nasogastric tube in situ.  </vt:lpstr>
      <vt:lpstr>DIFFERENTIAL DIAGNOSIS</vt:lpstr>
      <vt:lpstr>TREATMENT</vt:lpstr>
      <vt:lpstr>AT HOME</vt:lpstr>
      <vt:lpstr>PowerPoint Presentation</vt:lpstr>
      <vt:lpstr>PowerPoint Presentation</vt:lpstr>
      <vt:lpstr>DEFINATION AND EPIDEMIOLOGY </vt:lpstr>
      <vt:lpstr> AGE SPECIFIC ETIOLOGY OF PNEUMONIA</vt:lpstr>
      <vt:lpstr>PowerPoint Presentation</vt:lpstr>
      <vt:lpstr>ANATOMICAL TYPES OF PNEUMONIA</vt:lpstr>
      <vt:lpstr>ANATOMICAL TYPES OF PNEUMONIA</vt:lpstr>
      <vt:lpstr>PowerPoint Presentation</vt:lpstr>
      <vt:lpstr>PowerPoint Presentation</vt:lpstr>
      <vt:lpstr>CLINICAL PICTURE</vt:lpstr>
      <vt:lpstr>CLINICAL PICTURE (CONTU.)</vt:lpstr>
      <vt:lpstr>CLINICAL PICTURE (CONTU.)</vt:lpstr>
      <vt:lpstr>PowerPoint Presentation</vt:lpstr>
      <vt:lpstr>INVESTIGATIONS</vt:lpstr>
      <vt:lpstr>IMAGING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DIFFERENTIAL DIAGNOSIS </vt:lpstr>
      <vt:lpstr> Treatment </vt:lpstr>
      <vt:lpstr>PowerPoint Presentation</vt:lpstr>
      <vt:lpstr>COMPLICATION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ASPIRATION PNEUMONIA</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respiratory tract infections</dc:title>
  <dc:creator>hassan barakate</dc:creator>
  <cp:lastModifiedBy>hassan barakate</cp:lastModifiedBy>
  <cp:revision>11</cp:revision>
  <dcterms:created xsi:type="dcterms:W3CDTF">2024-01-20T10:55:52Z</dcterms:created>
  <dcterms:modified xsi:type="dcterms:W3CDTF">2024-11-21T09:51:12Z</dcterms:modified>
</cp:coreProperties>
</file>